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0"/>
  </p:notesMasterIdLst>
  <p:sldIdLst>
    <p:sldId id="256" r:id="rId2"/>
    <p:sldId id="257" r:id="rId3"/>
    <p:sldId id="260" r:id="rId4"/>
    <p:sldId id="271" r:id="rId5"/>
    <p:sldId id="274" r:id="rId6"/>
    <p:sldId id="264" r:id="rId7"/>
    <p:sldId id="265" r:id="rId8"/>
    <p:sldId id="261" r:id="rId9"/>
    <p:sldId id="262" r:id="rId10"/>
    <p:sldId id="259" r:id="rId11"/>
    <p:sldId id="266" r:id="rId12"/>
    <p:sldId id="268" r:id="rId13"/>
    <p:sldId id="267" r:id="rId14"/>
    <p:sldId id="277" r:id="rId15"/>
    <p:sldId id="272" r:id="rId16"/>
    <p:sldId id="278" r:id="rId17"/>
    <p:sldId id="273" r:id="rId18"/>
    <p:sldId id="276" r:id="rId19"/>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310873CF-FE5B-4604-AB67-C92FF6CBFB6A}" type="datetimeFigureOut">
              <a:rPr lang="ar-IQ" smtClean="0"/>
              <a:t>12/02/1440</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0BEE32D-1F12-485E-A4F5-6B839233A4EF}" type="slidenum">
              <a:rPr lang="ar-IQ" smtClean="0"/>
              <a:t>‹#›</a:t>
            </a:fld>
            <a:endParaRPr lang="ar-IQ"/>
          </a:p>
        </p:txBody>
      </p:sp>
    </p:spTree>
    <p:extLst>
      <p:ext uri="{BB962C8B-B14F-4D97-AF65-F5344CB8AC3E}">
        <p14:creationId xmlns:p14="http://schemas.microsoft.com/office/powerpoint/2010/main" val="375238326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30BEE32D-1F12-485E-A4F5-6B839233A4EF}" type="slidenum">
              <a:rPr lang="ar-IQ" smtClean="0"/>
              <a:t>3</a:t>
            </a:fld>
            <a:endParaRPr lang="ar-IQ"/>
          </a:p>
        </p:txBody>
      </p:sp>
    </p:spTree>
    <p:extLst>
      <p:ext uri="{BB962C8B-B14F-4D97-AF65-F5344CB8AC3E}">
        <p14:creationId xmlns:p14="http://schemas.microsoft.com/office/powerpoint/2010/main" val="3015348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83C689-6EA7-416C-A32C-5FE84AD28ED2}" type="datetimeFigureOut">
              <a:rPr lang="ar-IQ" smtClean="0"/>
              <a:t>12/02/1440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4043406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83C689-6EA7-416C-A32C-5FE84AD28ED2}" type="datetimeFigureOut">
              <a:rPr lang="ar-IQ" smtClean="0"/>
              <a:t>12/02/1440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118037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83C689-6EA7-416C-A32C-5FE84AD28ED2}" type="datetimeFigureOut">
              <a:rPr lang="ar-IQ" smtClean="0"/>
              <a:t>12/02/1440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4567E2A-AE13-4EA2-997C-E90036626A51}" type="slidenum">
              <a:rPr lang="ar-IQ" smtClean="0"/>
              <a:t>‹#›</a:t>
            </a:fld>
            <a:endParaRPr lang="ar-IQ"/>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77264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83C689-6EA7-416C-A32C-5FE84AD28ED2}" type="datetimeFigureOut">
              <a:rPr lang="ar-IQ" smtClean="0"/>
              <a:t>12/02/1440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2580538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83C689-6EA7-416C-A32C-5FE84AD28ED2}" type="datetimeFigureOut">
              <a:rPr lang="ar-IQ" smtClean="0"/>
              <a:t>12/02/1440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4567E2A-AE13-4EA2-997C-E90036626A51}" type="slidenum">
              <a:rPr lang="ar-IQ" smtClean="0"/>
              <a:t>‹#›</a:t>
            </a:fld>
            <a:endParaRPr lang="ar-IQ"/>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75663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83C689-6EA7-416C-A32C-5FE84AD28ED2}" type="datetimeFigureOut">
              <a:rPr lang="ar-IQ" smtClean="0"/>
              <a:t>12/02/1440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4233658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3C689-6EA7-416C-A32C-5FE84AD28ED2}" type="datetimeFigureOut">
              <a:rPr lang="ar-IQ" smtClean="0"/>
              <a:t>12/02/1440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4052451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3C689-6EA7-416C-A32C-5FE84AD28ED2}" type="datetimeFigureOut">
              <a:rPr lang="ar-IQ" smtClean="0"/>
              <a:t>12/02/1440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15538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83C689-6EA7-416C-A32C-5FE84AD28ED2}" type="datetimeFigureOut">
              <a:rPr lang="ar-IQ" smtClean="0"/>
              <a:t>12/02/1440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120611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83C689-6EA7-416C-A32C-5FE84AD28ED2}" type="datetimeFigureOut">
              <a:rPr lang="ar-IQ" smtClean="0"/>
              <a:t>12/02/1440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1177280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83C689-6EA7-416C-A32C-5FE84AD28ED2}" type="datetimeFigureOut">
              <a:rPr lang="ar-IQ" smtClean="0"/>
              <a:t>12/02/1440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372689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83C689-6EA7-416C-A32C-5FE84AD28ED2}" type="datetimeFigureOut">
              <a:rPr lang="ar-IQ" smtClean="0"/>
              <a:t>12/02/1440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225813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83C689-6EA7-416C-A32C-5FE84AD28ED2}" type="datetimeFigureOut">
              <a:rPr lang="ar-IQ" smtClean="0"/>
              <a:t>12/02/1440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2591512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3C689-6EA7-416C-A32C-5FE84AD28ED2}" type="datetimeFigureOut">
              <a:rPr lang="ar-IQ" smtClean="0"/>
              <a:t>12/02/1440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17706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3C689-6EA7-416C-A32C-5FE84AD28ED2}" type="datetimeFigureOut">
              <a:rPr lang="ar-IQ" smtClean="0"/>
              <a:t>12/02/1440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241210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3C689-6EA7-416C-A32C-5FE84AD28ED2}" type="datetimeFigureOut">
              <a:rPr lang="ar-IQ" smtClean="0"/>
              <a:t>12/02/1440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4567E2A-AE13-4EA2-997C-E90036626A51}" type="slidenum">
              <a:rPr lang="ar-IQ" smtClean="0"/>
              <a:t>‹#›</a:t>
            </a:fld>
            <a:endParaRPr lang="ar-IQ"/>
          </a:p>
        </p:txBody>
      </p:sp>
    </p:spTree>
    <p:extLst>
      <p:ext uri="{BB962C8B-B14F-4D97-AF65-F5344CB8AC3E}">
        <p14:creationId xmlns:p14="http://schemas.microsoft.com/office/powerpoint/2010/main" val="2805700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83C689-6EA7-416C-A32C-5FE84AD28ED2}" type="datetimeFigureOut">
              <a:rPr lang="ar-IQ" smtClean="0"/>
              <a:t>12/02/1440</a:t>
            </a:fld>
            <a:endParaRPr lang="ar-IQ"/>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567E2A-AE13-4EA2-997C-E90036626A51}" type="slidenum">
              <a:rPr lang="ar-IQ" smtClean="0"/>
              <a:t>‹#›</a:t>
            </a:fld>
            <a:endParaRPr lang="ar-IQ"/>
          </a:p>
        </p:txBody>
      </p:sp>
    </p:spTree>
    <p:extLst>
      <p:ext uri="{BB962C8B-B14F-4D97-AF65-F5344CB8AC3E}">
        <p14:creationId xmlns:p14="http://schemas.microsoft.com/office/powerpoint/2010/main" val="3867295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nudG0r9zL2M" TargetMode="External"/><Relationship Id="rId2" Type="http://schemas.openxmlformats.org/officeDocument/2006/relationships/image" Target="../media/image14.gif"/><Relationship Id="rId1" Type="http://schemas.openxmlformats.org/officeDocument/2006/relationships/slideLayout" Target="../slideLayouts/slideLayout2.xml"/><Relationship Id="rId5" Type="http://schemas.openxmlformats.org/officeDocument/2006/relationships/hyperlink" Target="http://www.youtube.com/watch?v=iTBTHmhNNbE" TargetMode="External"/><Relationship Id="rId4" Type="http://schemas.openxmlformats.org/officeDocument/2006/relationships/hyperlink" Target="http://www.youtube.com/watch?v=vK-HlMaitnE"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_6ZMEZK-alM" TargetMode="External"/><Relationship Id="rId2" Type="http://schemas.openxmlformats.org/officeDocument/2006/relationships/hyperlink" Target="http://www.youtube.com/watch?v=9U-9mlOzoZ8"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51528" y="999034"/>
            <a:ext cx="5869391" cy="5661625"/>
          </a:xfrm>
          <a:prstGeom prst="rect">
            <a:avLst/>
          </a:prstGeom>
        </p:spPr>
      </p:pic>
      <p:sp>
        <p:nvSpPr>
          <p:cNvPr id="2" name="Title 1"/>
          <p:cNvSpPr>
            <a:spLocks noGrp="1"/>
          </p:cNvSpPr>
          <p:nvPr>
            <p:ph type="title"/>
          </p:nvPr>
        </p:nvSpPr>
        <p:spPr/>
        <p:txBody>
          <a:bodyPr>
            <a:normAutofit fontScale="90000"/>
          </a:bodyPr>
          <a:lstStyle/>
          <a:p>
            <a:pPr algn="ctr" rtl="0"/>
            <a:r>
              <a:rPr lang="en-US" dirty="0"/>
              <a:t>Biotechnology -</a:t>
            </a:r>
            <a:r>
              <a:rPr lang="en-US" dirty="0" smtClean="0"/>
              <a:t>02</a:t>
            </a:r>
            <a:br>
              <a:rPr lang="en-US" dirty="0" smtClean="0"/>
            </a:br>
            <a:r>
              <a:rPr lang="en-US" dirty="0" smtClean="0"/>
              <a:t/>
            </a:r>
            <a:br>
              <a:rPr lang="en-US" dirty="0" smtClean="0"/>
            </a:br>
            <a:r>
              <a:rPr lang="en-US" dirty="0" smtClean="0"/>
              <a:t>Bioinformatics</a:t>
            </a:r>
            <a:br>
              <a:rPr lang="en-US" dirty="0" smtClean="0"/>
            </a:br>
            <a:r>
              <a:rPr lang="en-US" dirty="0" smtClean="0"/>
              <a:t> </a:t>
            </a:r>
            <a:endParaRPr lang="ar-IQ" dirty="0"/>
          </a:p>
        </p:txBody>
      </p:sp>
    </p:spTree>
    <p:extLst>
      <p:ext uri="{BB962C8B-B14F-4D97-AF65-F5344CB8AC3E}">
        <p14:creationId xmlns:p14="http://schemas.microsoft.com/office/powerpoint/2010/main" val="2495400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67931"/>
            <a:ext cx="8596668" cy="1320800"/>
          </a:xfrm>
        </p:spPr>
        <p:txBody>
          <a:bodyPr/>
          <a:lstStyle/>
          <a:p>
            <a:pPr algn="ctr"/>
            <a:r>
              <a:rPr lang="en-US" smtClean="0"/>
              <a:t>Central dogma</a:t>
            </a:r>
            <a:endParaRPr lang="ar-IQ" dirty="0"/>
          </a:p>
        </p:txBody>
      </p:sp>
      <p:pic>
        <p:nvPicPr>
          <p:cNvPr id="4" name="Picture 3"/>
          <p:cNvPicPr>
            <a:picLocks noChangeAspect="1"/>
          </p:cNvPicPr>
          <p:nvPr/>
        </p:nvPicPr>
        <p:blipFill>
          <a:blip r:embed="rId2"/>
          <a:stretch>
            <a:fillRect/>
          </a:stretch>
        </p:blipFill>
        <p:spPr>
          <a:xfrm>
            <a:off x="2045049" y="1236314"/>
            <a:ext cx="6854252" cy="4987444"/>
          </a:xfrm>
          <a:prstGeom prst="rect">
            <a:avLst/>
          </a:prstGeom>
          <a:ln w="38100">
            <a:solidFill>
              <a:schemeClr val="accent2">
                <a:lumMod val="75000"/>
              </a:schemeClr>
            </a:solidFill>
          </a:ln>
        </p:spPr>
      </p:pic>
      <p:grpSp>
        <p:nvGrpSpPr>
          <p:cNvPr id="8" name="Group 7"/>
          <p:cNvGrpSpPr/>
          <p:nvPr/>
        </p:nvGrpSpPr>
        <p:grpSpPr>
          <a:xfrm>
            <a:off x="10191935" y="1455253"/>
            <a:ext cx="763094" cy="646331"/>
            <a:chOff x="10191935" y="1236314"/>
            <a:chExt cx="763094" cy="646331"/>
          </a:xfrm>
        </p:grpSpPr>
        <p:sp>
          <p:nvSpPr>
            <p:cNvPr id="5" name="Rectangle 4"/>
            <p:cNvSpPr/>
            <p:nvPr/>
          </p:nvSpPr>
          <p:spPr>
            <a:xfrm>
              <a:off x="10191935" y="1236314"/>
              <a:ext cx="763094" cy="646331"/>
            </a:xfrm>
            <a:prstGeom prst="rect">
              <a:avLst/>
            </a:prstGeom>
          </p:spPr>
          <p:txBody>
            <a:bodyPr wrap="none">
              <a:spAutoFit/>
            </a:bodyPr>
            <a:lstStyle/>
            <a:p>
              <a:r>
                <a:rPr lang="en-US" dirty="0" smtClean="0"/>
                <a:t>A = </a:t>
              </a:r>
              <a:r>
                <a:rPr lang="en-US" dirty="0"/>
                <a:t>T </a:t>
              </a:r>
              <a:endParaRPr lang="en-US" dirty="0" smtClean="0"/>
            </a:p>
            <a:p>
              <a:r>
                <a:rPr lang="en-US" dirty="0" smtClean="0"/>
                <a:t>C = G</a:t>
              </a:r>
              <a:endParaRPr lang="ar-IQ" dirty="0"/>
            </a:p>
          </p:txBody>
        </p:sp>
        <p:cxnSp>
          <p:nvCxnSpPr>
            <p:cNvPr id="7" name="Straight Connector 6"/>
            <p:cNvCxnSpPr/>
            <p:nvPr/>
          </p:nvCxnSpPr>
          <p:spPr>
            <a:xfrm>
              <a:off x="10551564" y="1788731"/>
              <a:ext cx="72000" cy="0"/>
            </a:xfrm>
            <a:prstGeom prst="line">
              <a:avLst/>
            </a:prstGeom>
          </p:spPr>
          <p:style>
            <a:lnRef idx="3">
              <a:schemeClr val="dk1"/>
            </a:lnRef>
            <a:fillRef idx="0">
              <a:schemeClr val="dk1"/>
            </a:fillRef>
            <a:effectRef idx="2">
              <a:schemeClr val="dk1"/>
            </a:effectRef>
            <a:fontRef idx="minor">
              <a:schemeClr val="tx1"/>
            </a:fontRef>
          </p:style>
        </p:cxnSp>
      </p:grpSp>
      <p:sp>
        <p:nvSpPr>
          <p:cNvPr id="9" name="TextBox 8"/>
          <p:cNvSpPr txBox="1"/>
          <p:nvPr/>
        </p:nvSpPr>
        <p:spPr>
          <a:xfrm>
            <a:off x="9551531" y="1051648"/>
            <a:ext cx="2000066" cy="369332"/>
          </a:xfrm>
          <a:prstGeom prst="rect">
            <a:avLst/>
          </a:prstGeom>
          <a:noFill/>
        </p:spPr>
        <p:txBody>
          <a:bodyPr wrap="square" rtlCol="1">
            <a:spAutoFit/>
          </a:bodyPr>
          <a:lstStyle/>
          <a:p>
            <a:pPr algn="l" rtl="0"/>
            <a:r>
              <a:rPr lang="en-US" dirty="0" smtClean="0"/>
              <a:t>DNA  nucleotide</a:t>
            </a:r>
            <a:endParaRPr lang="ar-IQ" dirty="0"/>
          </a:p>
        </p:txBody>
      </p:sp>
      <p:grpSp>
        <p:nvGrpSpPr>
          <p:cNvPr id="13" name="Group 12"/>
          <p:cNvGrpSpPr/>
          <p:nvPr/>
        </p:nvGrpSpPr>
        <p:grpSpPr>
          <a:xfrm>
            <a:off x="9800823" y="2691685"/>
            <a:ext cx="1750774" cy="1477328"/>
            <a:chOff x="9800823" y="2691685"/>
            <a:chExt cx="1750774" cy="1477328"/>
          </a:xfrm>
        </p:grpSpPr>
        <p:sp>
          <p:nvSpPr>
            <p:cNvPr id="11" name="TextBox 10"/>
            <p:cNvSpPr txBox="1"/>
            <p:nvPr/>
          </p:nvSpPr>
          <p:spPr>
            <a:xfrm>
              <a:off x="9800823" y="2691685"/>
              <a:ext cx="1750774" cy="1477328"/>
            </a:xfrm>
            <a:prstGeom prst="rect">
              <a:avLst/>
            </a:prstGeom>
            <a:noFill/>
          </p:spPr>
          <p:txBody>
            <a:bodyPr wrap="square" rtlCol="1">
              <a:spAutoFit/>
            </a:bodyPr>
            <a:lstStyle/>
            <a:p>
              <a:r>
                <a:rPr lang="en-US" dirty="0" smtClean="0"/>
                <a:t>RNA nucleotide</a:t>
              </a:r>
            </a:p>
            <a:p>
              <a:endParaRPr lang="en-US" dirty="0" smtClean="0"/>
            </a:p>
            <a:p>
              <a:pPr algn="ctr" rtl="0"/>
              <a:r>
                <a:rPr lang="en-US" dirty="0" smtClean="0"/>
                <a:t>A = U</a:t>
              </a:r>
            </a:p>
            <a:p>
              <a:pPr algn="ctr" rtl="0"/>
              <a:r>
                <a:rPr lang="en-US" dirty="0" smtClean="0"/>
                <a:t>C </a:t>
              </a:r>
              <a:r>
                <a:rPr lang="en-US" dirty="0"/>
                <a:t>= G</a:t>
              </a:r>
            </a:p>
            <a:p>
              <a:pPr algn="ctr" rtl="0"/>
              <a:endParaRPr lang="ar-IQ" dirty="0"/>
            </a:p>
          </p:txBody>
        </p:sp>
        <p:pic>
          <p:nvPicPr>
            <p:cNvPr id="12" name="Picture 11"/>
            <p:cNvPicPr>
              <a:picLocks noChangeAspect="1"/>
            </p:cNvPicPr>
            <p:nvPr/>
          </p:nvPicPr>
          <p:blipFill>
            <a:blip r:embed="rId3"/>
            <a:stretch>
              <a:fillRect/>
            </a:stretch>
          </p:blipFill>
          <p:spPr>
            <a:xfrm>
              <a:off x="10576558" y="3773379"/>
              <a:ext cx="182896" cy="109738"/>
            </a:xfrm>
            <a:prstGeom prst="rect">
              <a:avLst/>
            </a:prstGeom>
          </p:spPr>
        </p:pic>
      </p:grpSp>
      <p:sp>
        <p:nvSpPr>
          <p:cNvPr id="6" name="Rectangle 5"/>
          <p:cNvSpPr/>
          <p:nvPr/>
        </p:nvSpPr>
        <p:spPr>
          <a:xfrm>
            <a:off x="399805" y="285535"/>
            <a:ext cx="2523448" cy="523220"/>
          </a:xfrm>
          <a:prstGeom prst="rect">
            <a:avLst/>
          </a:prstGeom>
        </p:spPr>
        <p:txBody>
          <a:bodyPr wrap="none">
            <a:spAutoFit/>
          </a:bodyPr>
          <a:lstStyle/>
          <a:p>
            <a:r>
              <a:rPr lang="en-US" sz="2800" dirty="0">
                <a:solidFill>
                  <a:schemeClr val="accent2"/>
                </a:solidFill>
                <a:latin typeface="Times New Roman" panose="02020603050405020304" pitchFamily="18" charset="0"/>
                <a:cs typeface="Times New Roman" panose="02020603050405020304" pitchFamily="18" charset="0"/>
              </a:rPr>
              <a:t>Data acquisition</a:t>
            </a:r>
            <a:endParaRPr lang="ar-IQ" sz="2800" dirty="0">
              <a:solidFill>
                <a:schemeClr val="accent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289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243" y="133082"/>
            <a:ext cx="10810621" cy="1090411"/>
          </a:xfrm>
        </p:spPr>
        <p:txBody>
          <a:bodyPr>
            <a:normAutofit fontScale="90000"/>
          </a:bodyPr>
          <a:lstStyle/>
          <a:p>
            <a:r>
              <a:rPr lang="en-US" dirty="0"/>
              <a:t>Chain-termination methods (Sanger sequencing</a:t>
            </a:r>
            <a:r>
              <a:rPr lang="en-US" dirty="0" smtClean="0"/>
              <a:t>)</a:t>
            </a:r>
            <a:br>
              <a:rPr lang="en-US" dirty="0" smtClean="0"/>
            </a:br>
            <a:r>
              <a:rPr lang="en-US" sz="2000" dirty="0" smtClean="0">
                <a:solidFill>
                  <a:schemeClr val="tx1"/>
                </a:solidFill>
                <a:latin typeface="Times New Roman" panose="02020603050405020304" pitchFamily="18" charset="0"/>
                <a:cs typeface="Times New Roman" panose="02020603050405020304" pitchFamily="18" charset="0"/>
              </a:rPr>
              <a:t>There </a:t>
            </a:r>
            <a:r>
              <a:rPr lang="en-US" sz="2000" dirty="0">
                <a:solidFill>
                  <a:schemeClr val="tx1"/>
                </a:solidFill>
                <a:latin typeface="Times New Roman" panose="02020603050405020304" pitchFamily="18" charset="0"/>
                <a:cs typeface="Times New Roman" panose="02020603050405020304" pitchFamily="18" charset="0"/>
              </a:rPr>
              <a:t>are several different techniques for determining the nucleotide sequence of DNA </a:t>
            </a:r>
            <a:r>
              <a:rPr lang="en-US" sz="2000" dirty="0" smtClean="0">
                <a:solidFill>
                  <a:schemeClr val="tx1"/>
                </a:solidFill>
                <a:latin typeface="Times New Roman" panose="02020603050405020304" pitchFamily="18" charset="0"/>
                <a:cs typeface="Times New Roman" panose="02020603050405020304" pitchFamily="18" charset="0"/>
              </a:rPr>
              <a:t>segments</a:t>
            </a:r>
            <a:r>
              <a:rPr lang="en-US" sz="2000" dirty="0">
                <a:solidFill>
                  <a:schemeClr val="tx1"/>
                </a:solidFill>
                <a:latin typeface="Times New Roman" panose="02020603050405020304" pitchFamily="18" charset="0"/>
                <a:cs typeface="Times New Roman" panose="02020603050405020304" pitchFamily="18" charset="0"/>
              </a:rPr>
              <a:t/>
            </a:r>
            <a:br>
              <a:rPr lang="en-US" sz="2000" dirty="0">
                <a:solidFill>
                  <a:schemeClr val="tx1"/>
                </a:solidFill>
                <a:latin typeface="Times New Roman" panose="02020603050405020304" pitchFamily="18" charset="0"/>
                <a:cs typeface="Times New Roman" panose="02020603050405020304" pitchFamily="18" charset="0"/>
              </a:rPr>
            </a:br>
            <a:r>
              <a:rPr lang="en-US" sz="2000" u="sng" dirty="0">
                <a:solidFill>
                  <a:srgbClr val="FF0000"/>
                </a:solidFill>
                <a:latin typeface="Times New Roman" panose="02020603050405020304" pitchFamily="18" charset="0"/>
                <a:cs typeface="Times New Roman" panose="02020603050405020304" pitchFamily="18" charset="0"/>
              </a:rPr>
              <a:t>Sanger </a:t>
            </a:r>
            <a:r>
              <a:rPr lang="en-US" sz="2000" u="sng" dirty="0" smtClean="0">
                <a:solidFill>
                  <a:srgbClr val="FF0000"/>
                </a:solidFill>
                <a:latin typeface="Times New Roman" panose="02020603050405020304" pitchFamily="18" charset="0"/>
                <a:cs typeface="Times New Roman" panose="02020603050405020304" pitchFamily="18" charset="0"/>
              </a:rPr>
              <a:t>sequencing</a:t>
            </a:r>
            <a:r>
              <a:rPr lang="en-US" sz="2000" dirty="0" smtClean="0">
                <a:solidFill>
                  <a:schemeClr val="tx1"/>
                </a:solidFill>
                <a:latin typeface="Times New Roman" panose="02020603050405020304" pitchFamily="18" charset="0"/>
                <a:cs typeface="Times New Roman" panose="02020603050405020304" pitchFamily="18" charset="0"/>
              </a:rPr>
              <a:t>: developed by Frederick </a:t>
            </a:r>
            <a:r>
              <a:rPr lang="en-US" sz="2000" dirty="0">
                <a:solidFill>
                  <a:schemeClr val="tx1"/>
                </a:solidFill>
                <a:latin typeface="Times New Roman" panose="02020603050405020304" pitchFamily="18" charset="0"/>
                <a:cs typeface="Times New Roman" panose="02020603050405020304" pitchFamily="18" charset="0"/>
              </a:rPr>
              <a:t>Sanger and colleagues in 1977</a:t>
            </a:r>
            <a:r>
              <a:rPr lang="en-US" sz="2700" dirty="0" smtClean="0">
                <a:solidFill>
                  <a:schemeClr val="tx1"/>
                </a:solidFill>
                <a:latin typeface="Times New Roman" panose="02020603050405020304" pitchFamily="18" charset="0"/>
                <a:cs typeface="Times New Roman" panose="02020603050405020304" pitchFamily="18" charset="0"/>
              </a:rPr>
              <a:t/>
            </a:r>
            <a:br>
              <a:rPr lang="en-US" sz="2700" dirty="0" smtClean="0">
                <a:solidFill>
                  <a:schemeClr val="tx1"/>
                </a:solidFill>
                <a:latin typeface="Times New Roman" panose="02020603050405020304" pitchFamily="18" charset="0"/>
                <a:cs typeface="Times New Roman" panose="02020603050405020304" pitchFamily="18" charset="0"/>
              </a:rPr>
            </a:br>
            <a:endParaRPr lang="ar-IQ" sz="27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93243" y="1402366"/>
            <a:ext cx="11042442" cy="4521916"/>
          </a:xfrm>
        </p:spPr>
        <p:txBody>
          <a:bodyPr>
            <a:noAutofit/>
          </a:bodyPr>
          <a:lstStyle/>
          <a:p>
            <a:pPr algn="l" rtl="0"/>
            <a:r>
              <a:rPr lang="en-US" sz="2000" b="1" u="sng" dirty="0" smtClean="0">
                <a:solidFill>
                  <a:srgbClr val="0070C0"/>
                </a:solidFill>
                <a:latin typeface="Times New Roman" panose="02020603050405020304" pitchFamily="18" charset="0"/>
                <a:cs typeface="Times New Roman" panose="02020603050405020304" pitchFamily="18" charset="0"/>
              </a:rPr>
              <a:t>DNA </a:t>
            </a:r>
            <a:r>
              <a:rPr lang="en-US" sz="2000" b="1" u="sng" dirty="0">
                <a:solidFill>
                  <a:srgbClr val="0070C0"/>
                </a:solidFill>
                <a:latin typeface="Times New Roman" panose="02020603050405020304" pitchFamily="18" charset="0"/>
                <a:cs typeface="Times New Roman" panose="02020603050405020304" pitchFamily="18" charset="0"/>
              </a:rPr>
              <a:t>sequencing </a:t>
            </a:r>
            <a:r>
              <a:rPr lang="en-US" sz="2000" dirty="0">
                <a:latin typeface="Times New Roman" panose="02020603050405020304" pitchFamily="18" charset="0"/>
                <a:cs typeface="Times New Roman" panose="02020603050405020304" pitchFamily="18" charset="0"/>
              </a:rPr>
              <a:t>may be used to determine the sequence of </a:t>
            </a:r>
            <a:r>
              <a:rPr lang="en-US" sz="2000" dirty="0">
                <a:solidFill>
                  <a:srgbClr val="FF0000"/>
                </a:solidFill>
                <a:latin typeface="Times New Roman" panose="02020603050405020304" pitchFamily="18" charset="0"/>
                <a:cs typeface="Times New Roman" panose="02020603050405020304" pitchFamily="18" charset="0"/>
              </a:rPr>
              <a:t>individual genes</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larger genetic regions</a:t>
            </a:r>
            <a:r>
              <a:rPr lang="en-US" sz="2000" dirty="0">
                <a:latin typeface="Times New Roman" panose="02020603050405020304" pitchFamily="18" charset="0"/>
                <a:cs typeface="Times New Roman" panose="02020603050405020304" pitchFamily="18" charset="0"/>
              </a:rPr>
              <a:t> (i.e. clusters of genes or operons), </a:t>
            </a:r>
            <a:r>
              <a:rPr lang="en-US" sz="2000" dirty="0">
                <a:solidFill>
                  <a:srgbClr val="FF0000"/>
                </a:solidFill>
                <a:latin typeface="Times New Roman" panose="02020603050405020304" pitchFamily="18" charset="0"/>
                <a:cs typeface="Times New Roman" panose="02020603050405020304" pitchFamily="18" charset="0"/>
              </a:rPr>
              <a:t>full chromosomes </a:t>
            </a:r>
            <a:r>
              <a:rPr lang="en-US" sz="2000" dirty="0">
                <a:latin typeface="Times New Roman" panose="02020603050405020304" pitchFamily="18" charset="0"/>
                <a:cs typeface="Times New Roman" panose="02020603050405020304" pitchFamily="18" charset="0"/>
              </a:rPr>
              <a:t>or </a:t>
            </a:r>
            <a:r>
              <a:rPr lang="en-US" sz="2000" dirty="0">
                <a:solidFill>
                  <a:srgbClr val="FF0000"/>
                </a:solidFill>
                <a:latin typeface="Times New Roman" panose="02020603050405020304" pitchFamily="18" charset="0"/>
                <a:cs typeface="Times New Roman" panose="02020603050405020304" pitchFamily="18" charset="0"/>
              </a:rPr>
              <a:t>entire </a:t>
            </a:r>
            <a:r>
              <a:rPr lang="en-US" sz="2000" dirty="0" smtClean="0">
                <a:solidFill>
                  <a:srgbClr val="FF0000"/>
                </a:solidFill>
                <a:latin typeface="Times New Roman" panose="02020603050405020304" pitchFamily="18" charset="0"/>
                <a:cs typeface="Times New Roman" panose="02020603050405020304" pitchFamily="18" charset="0"/>
              </a:rPr>
              <a:t>genomes.</a:t>
            </a:r>
          </a:p>
          <a:p>
            <a:pPr algn="l" rtl="0"/>
            <a:r>
              <a:rPr lang="en-US" sz="2000" b="1" u="sng" dirty="0">
                <a:solidFill>
                  <a:srgbClr val="0070C0"/>
                </a:solidFill>
                <a:latin typeface="Times New Roman" panose="02020603050405020304" pitchFamily="18" charset="0"/>
                <a:cs typeface="Times New Roman" panose="02020603050405020304" pitchFamily="18" charset="0"/>
              </a:rPr>
              <a:t>Sequencing</a:t>
            </a:r>
            <a:r>
              <a:rPr lang="en-US" sz="2000" dirty="0">
                <a:solidFill>
                  <a:schemeClr val="tx1"/>
                </a:solidFill>
                <a:latin typeface="Times New Roman" panose="02020603050405020304" pitchFamily="18" charset="0"/>
                <a:cs typeface="Times New Roman" panose="02020603050405020304" pitchFamily="18" charset="0"/>
              </a:rPr>
              <a:t> provides </a:t>
            </a:r>
            <a:r>
              <a:rPr lang="en-US" sz="2000" dirty="0">
                <a:solidFill>
                  <a:srgbClr val="FF0000"/>
                </a:solidFill>
                <a:latin typeface="Times New Roman" panose="02020603050405020304" pitchFamily="18" charset="0"/>
                <a:cs typeface="Times New Roman" panose="02020603050405020304" pitchFamily="18" charset="0"/>
              </a:rPr>
              <a:t>the order of </a:t>
            </a:r>
            <a:r>
              <a:rPr lang="en-US" sz="2000" dirty="0">
                <a:solidFill>
                  <a:schemeClr val="tx1"/>
                </a:solidFill>
                <a:latin typeface="Times New Roman" panose="02020603050405020304" pitchFamily="18" charset="0"/>
                <a:cs typeface="Times New Roman" panose="02020603050405020304" pitchFamily="18" charset="0"/>
              </a:rPr>
              <a:t>individual nucleotides in DNA or RNA (commonly represented as A, C, G, T, and U) isolated from cells </a:t>
            </a:r>
            <a:r>
              <a:rPr lang="en-US" sz="2000" dirty="0" smtClean="0">
                <a:solidFill>
                  <a:schemeClr val="tx1"/>
                </a:solidFill>
                <a:latin typeface="Times New Roman" panose="02020603050405020304" pitchFamily="18" charset="0"/>
                <a:cs typeface="Times New Roman" panose="02020603050405020304" pitchFamily="18" charset="0"/>
              </a:rPr>
              <a:t>of organism. </a:t>
            </a:r>
          </a:p>
          <a:p>
            <a:pPr algn="l" rtl="0"/>
            <a:r>
              <a:rPr lang="en-US" sz="2000" b="1" u="sng" dirty="0">
                <a:solidFill>
                  <a:srgbClr val="0070C0"/>
                </a:solidFill>
                <a:latin typeface="Times New Roman" panose="02020603050405020304" pitchFamily="18" charset="0"/>
                <a:cs typeface="Times New Roman" panose="02020603050405020304" pitchFamily="18" charset="0"/>
              </a:rPr>
              <a:t>Sanger sequencing </a:t>
            </a:r>
            <a:r>
              <a:rPr lang="en-US" sz="2000" dirty="0">
                <a:solidFill>
                  <a:schemeClr val="tx1"/>
                </a:solidFill>
                <a:latin typeface="Times New Roman" panose="02020603050405020304" pitchFamily="18" charset="0"/>
                <a:cs typeface="Times New Roman" panose="02020603050405020304" pitchFamily="18" charset="0"/>
              </a:rPr>
              <a:t>is a method of DNA sequencing </a:t>
            </a:r>
            <a:r>
              <a:rPr lang="en-US" sz="2000" dirty="0">
                <a:solidFill>
                  <a:srgbClr val="FF0000"/>
                </a:solidFill>
                <a:latin typeface="Times New Roman" panose="02020603050405020304" pitchFamily="18" charset="0"/>
                <a:cs typeface="Times New Roman" panose="02020603050405020304" pitchFamily="18" charset="0"/>
              </a:rPr>
              <a:t>based on the selective incorporation of chain-terminating </a:t>
            </a:r>
            <a:r>
              <a:rPr lang="en-US" sz="2000" dirty="0" err="1">
                <a:solidFill>
                  <a:srgbClr val="FF0000"/>
                </a:solidFill>
                <a:latin typeface="Times New Roman" panose="02020603050405020304" pitchFamily="18" charset="0"/>
                <a:cs typeface="Times New Roman" panose="02020603050405020304" pitchFamily="18" charset="0"/>
              </a:rPr>
              <a:t>dideoxynucleotides</a:t>
            </a:r>
            <a:r>
              <a:rPr lang="en-US" sz="2000" dirty="0">
                <a:solidFill>
                  <a:schemeClr val="tx1"/>
                </a:solidFill>
                <a:latin typeface="Times New Roman" panose="02020603050405020304" pitchFamily="18" charset="0"/>
                <a:cs typeface="Times New Roman" panose="02020603050405020304" pitchFamily="18" charset="0"/>
              </a:rPr>
              <a:t> by DNA polymerase during in vitro DNA </a:t>
            </a:r>
            <a:r>
              <a:rPr lang="en-US" sz="2000" dirty="0" err="1" smtClean="0">
                <a:solidFill>
                  <a:schemeClr val="tx1"/>
                </a:solidFill>
                <a:latin typeface="Times New Roman" panose="02020603050405020304" pitchFamily="18" charset="0"/>
                <a:cs typeface="Times New Roman" panose="02020603050405020304" pitchFamily="18" charset="0"/>
              </a:rPr>
              <a:t>replication.D</a:t>
            </a:r>
            <a:endParaRPr lang="en-US" sz="2000" dirty="0" smtClean="0">
              <a:solidFill>
                <a:schemeClr val="tx1"/>
              </a:solidFill>
              <a:latin typeface="Times New Roman" panose="02020603050405020304" pitchFamily="18" charset="0"/>
              <a:cs typeface="Times New Roman" panose="02020603050405020304" pitchFamily="18" charset="0"/>
            </a:endParaRPr>
          </a:p>
          <a:p>
            <a:pPr algn="l" rtl="0"/>
            <a:r>
              <a:rPr lang="en-US" sz="2000" dirty="0" smtClean="0">
                <a:solidFill>
                  <a:schemeClr val="tx1"/>
                </a:solidFill>
                <a:latin typeface="Times New Roman" panose="02020603050405020304" pitchFamily="18" charset="0"/>
                <a:cs typeface="Times New Roman" panose="02020603050405020304" pitchFamily="18" charset="0"/>
              </a:rPr>
              <a:t>The </a:t>
            </a:r>
            <a:r>
              <a:rPr lang="en-US" sz="2000" b="1" u="sng" dirty="0" smtClean="0">
                <a:solidFill>
                  <a:srgbClr val="0070C0"/>
                </a:solidFill>
                <a:latin typeface="Times New Roman" panose="02020603050405020304" pitchFamily="18" charset="0"/>
                <a:cs typeface="Times New Roman" panose="02020603050405020304" pitchFamily="18" charset="0"/>
              </a:rPr>
              <a:t>reaction mixture </a:t>
            </a:r>
            <a:r>
              <a:rPr lang="en-US" sz="2000" dirty="0" smtClean="0">
                <a:solidFill>
                  <a:schemeClr val="tx1"/>
                </a:solidFill>
                <a:latin typeface="Times New Roman" panose="02020603050405020304" pitchFamily="18" charset="0"/>
                <a:cs typeface="Times New Roman" panose="02020603050405020304" pitchFamily="18" charset="0"/>
              </a:rPr>
              <a:t>contains </a:t>
            </a:r>
            <a:r>
              <a:rPr lang="en-US" sz="2000" dirty="0" smtClean="0">
                <a:solidFill>
                  <a:srgbClr val="FF0000"/>
                </a:solidFill>
                <a:latin typeface="Times New Roman" panose="02020603050405020304" pitchFamily="18" charset="0"/>
                <a:cs typeface="Times New Roman" panose="02020603050405020304" pitchFamily="18" charset="0"/>
              </a:rPr>
              <a:t>DNA templet </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DNA </a:t>
            </a:r>
            <a:r>
              <a:rPr lang="en-US" sz="2000" dirty="0">
                <a:solidFill>
                  <a:srgbClr val="FF0000"/>
                </a:solidFill>
                <a:latin typeface="Times New Roman" panose="02020603050405020304" pitchFamily="18" charset="0"/>
                <a:cs typeface="Times New Roman" panose="02020603050405020304" pitchFamily="18" charset="0"/>
              </a:rPr>
              <a:t>polymerase</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smtClean="0">
                <a:solidFill>
                  <a:srgbClr val="FF0000"/>
                </a:solidFill>
                <a:latin typeface="Times New Roman" panose="02020603050405020304" pitchFamily="18" charset="0"/>
                <a:cs typeface="Times New Roman" panose="02020603050405020304" pitchFamily="18" charset="0"/>
              </a:rPr>
              <a:t>dNTPs</a:t>
            </a:r>
            <a:r>
              <a:rPr lang="en-US" sz="2000" dirty="0" smtClean="0">
                <a:solidFill>
                  <a:schemeClr val="tx1"/>
                </a:solidFill>
                <a:latin typeface="Times New Roman" panose="02020603050405020304" pitchFamily="18" charset="0"/>
                <a:cs typeface="Times New Roman" panose="02020603050405020304" pitchFamily="18" charset="0"/>
              </a:rPr>
              <a:t>, ddNTPs ( </a:t>
            </a:r>
            <a:r>
              <a:rPr lang="en-US" sz="2000" dirty="0" err="1">
                <a:solidFill>
                  <a:srgbClr val="FF0000"/>
                </a:solidFill>
                <a:latin typeface="Times New Roman" panose="02020603050405020304" pitchFamily="18" charset="0"/>
                <a:cs typeface="Times New Roman" panose="02020603050405020304" pitchFamily="18" charset="0"/>
              </a:rPr>
              <a:t>d</a:t>
            </a:r>
            <a:r>
              <a:rPr lang="en-US" sz="2000" b="1" dirty="0" err="1" smtClean="0">
                <a:solidFill>
                  <a:srgbClr val="FF0000"/>
                </a:solidFill>
                <a:latin typeface="Times New Roman" panose="02020603050405020304" pitchFamily="18" charset="0"/>
                <a:cs typeface="Times New Roman" panose="02020603050405020304" pitchFamily="18" charset="0"/>
              </a:rPr>
              <a:t>dATP</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rgbClr val="0070C0"/>
                </a:solidFill>
                <a:latin typeface="Times New Roman" panose="02020603050405020304" pitchFamily="18" charset="0"/>
                <a:cs typeface="Times New Roman" panose="02020603050405020304" pitchFamily="18" charset="0"/>
              </a:rPr>
              <a:t>d</a:t>
            </a:r>
            <a:r>
              <a:rPr lang="en-US" sz="2000" b="1" dirty="0" err="1" smtClean="0">
                <a:solidFill>
                  <a:srgbClr val="0070C0"/>
                </a:solidFill>
                <a:latin typeface="Times New Roman" panose="02020603050405020304" pitchFamily="18" charset="0"/>
                <a:cs typeface="Times New Roman" panose="02020603050405020304" pitchFamily="18" charset="0"/>
              </a:rPr>
              <a:t>dTTPs</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rgbClr val="FFFF00"/>
                </a:solidFill>
                <a:latin typeface="Times New Roman" panose="02020603050405020304" pitchFamily="18" charset="0"/>
                <a:cs typeface="Times New Roman" panose="02020603050405020304" pitchFamily="18" charset="0"/>
              </a:rPr>
              <a:t>d</a:t>
            </a:r>
            <a:r>
              <a:rPr lang="en-US" sz="2000" b="1" dirty="0" err="1" smtClean="0">
                <a:solidFill>
                  <a:srgbClr val="FFFF00"/>
                </a:solidFill>
                <a:latin typeface="Times New Roman" panose="02020603050405020304" pitchFamily="18" charset="0"/>
                <a:cs typeface="Times New Roman" panose="02020603050405020304" pitchFamily="18" charset="0"/>
              </a:rPr>
              <a:t>dCTP</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accent2">
                    <a:lumMod val="75000"/>
                  </a:schemeClr>
                </a:solidFill>
                <a:latin typeface="Times New Roman" panose="02020603050405020304" pitchFamily="18" charset="0"/>
                <a:cs typeface="Times New Roman" panose="02020603050405020304" pitchFamily="18" charset="0"/>
              </a:rPr>
              <a:t>d</a:t>
            </a:r>
            <a:r>
              <a:rPr lang="en-US" sz="2000" b="1" dirty="0" err="1" smtClean="0">
                <a:solidFill>
                  <a:schemeClr val="accent2">
                    <a:lumMod val="75000"/>
                  </a:schemeClr>
                </a:solidFill>
                <a:latin typeface="Times New Roman" panose="02020603050405020304" pitchFamily="18" charset="0"/>
                <a:cs typeface="Times New Roman" panose="02020603050405020304" pitchFamily="18" charset="0"/>
              </a:rPr>
              <a:t>dGTP</a:t>
            </a:r>
            <a:r>
              <a:rPr lang="en-US" sz="2000" dirty="0" smtClean="0">
                <a:solidFill>
                  <a:schemeClr val="tx1"/>
                </a:solidFill>
                <a:latin typeface="Times New Roman" panose="02020603050405020304" pitchFamily="18" charset="0"/>
                <a:cs typeface="Times New Roman" panose="02020603050405020304" pitchFamily="18" charset="0"/>
              </a:rPr>
              <a:t>). </a:t>
            </a:r>
          </a:p>
          <a:p>
            <a:pPr algn="l" rtl="0"/>
            <a:r>
              <a:rPr lang="en-US" sz="2000" dirty="0">
                <a:solidFill>
                  <a:schemeClr val="tx1"/>
                </a:solidFill>
                <a:latin typeface="Times New Roman" panose="02020603050405020304" pitchFamily="18" charset="0"/>
                <a:cs typeface="Times New Roman" panose="02020603050405020304" pitchFamily="18" charset="0"/>
              </a:rPr>
              <a:t>The alteration of the </a:t>
            </a:r>
            <a:r>
              <a:rPr lang="en-US" sz="2000" dirty="0">
                <a:solidFill>
                  <a:srgbClr val="FF0000"/>
                </a:solidFill>
                <a:latin typeface="Times New Roman" panose="02020603050405020304" pitchFamily="18" charset="0"/>
                <a:cs typeface="Times New Roman" panose="02020603050405020304" pitchFamily="18" charset="0"/>
              </a:rPr>
              <a:t>four </a:t>
            </a:r>
            <a:r>
              <a:rPr lang="en-US" sz="2000" dirty="0" err="1">
                <a:solidFill>
                  <a:srgbClr val="FF0000"/>
                </a:solidFill>
                <a:latin typeface="Times New Roman" panose="02020603050405020304" pitchFamily="18" charset="0"/>
                <a:cs typeface="Times New Roman" panose="02020603050405020304" pitchFamily="18" charset="0"/>
              </a:rPr>
              <a:t>dideoxynucleotides</a:t>
            </a:r>
            <a:r>
              <a:rPr lang="en-US" sz="2000" dirty="0">
                <a:solidFill>
                  <a:schemeClr val="tx1"/>
                </a:solidFill>
                <a:latin typeface="Times New Roman" panose="02020603050405020304" pitchFamily="18" charset="0"/>
                <a:cs typeface="Times New Roman" panose="02020603050405020304" pitchFamily="18" charset="0"/>
              </a:rPr>
              <a:t>, corresponding to the four ordinary nucleotides, has the effect that when added by the polymerase to the growing chain, </a:t>
            </a:r>
            <a:r>
              <a:rPr lang="en-US" sz="2000" dirty="0">
                <a:solidFill>
                  <a:srgbClr val="FF0000"/>
                </a:solidFill>
                <a:latin typeface="Times New Roman" panose="02020603050405020304" pitchFamily="18" charset="0"/>
                <a:cs typeface="Times New Roman" panose="02020603050405020304" pitchFamily="18" charset="0"/>
              </a:rPr>
              <a:t>no further nucleotides can be added to the 3’ end afterwards and hence the strand is </a:t>
            </a:r>
            <a:r>
              <a:rPr lang="en-US" sz="2000" dirty="0" smtClean="0">
                <a:solidFill>
                  <a:srgbClr val="FF0000"/>
                </a:solidFill>
                <a:latin typeface="Times New Roman" panose="02020603050405020304" pitchFamily="18" charset="0"/>
                <a:cs typeface="Times New Roman" panose="02020603050405020304" pitchFamily="18" charset="0"/>
              </a:rPr>
              <a:t>terminated</a:t>
            </a:r>
            <a:r>
              <a:rPr lang="en-US" sz="2000" dirty="0" smtClean="0">
                <a:solidFill>
                  <a:schemeClr val="tx1"/>
                </a:solidFill>
                <a:latin typeface="Times New Roman" panose="02020603050405020304" pitchFamily="18" charset="0"/>
                <a:cs typeface="Times New Roman" panose="02020603050405020304" pitchFamily="18" charset="0"/>
              </a:rPr>
              <a:t>.</a:t>
            </a:r>
          </a:p>
          <a:p>
            <a:pPr algn="l" rtl="0"/>
            <a:endParaRPr lang="ar-IQ"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6132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122" y="223234"/>
            <a:ext cx="8596668" cy="1320800"/>
          </a:xfrm>
        </p:spPr>
        <p:txBody>
          <a:bodyPr>
            <a:normAutofit fontScale="90000"/>
          </a:bodyPr>
          <a:lstStyle/>
          <a:p>
            <a:pPr rtl="0"/>
            <a:r>
              <a:rPr lang="en-US" dirty="0"/>
              <a:t>Chain-termination methods (Sanger sequencing)</a:t>
            </a:r>
            <a:br>
              <a:rPr lang="en-US" dirty="0"/>
            </a:br>
            <a:endParaRPr lang="ar-IQ" dirty="0"/>
          </a:p>
        </p:txBody>
      </p:sp>
      <p:sp>
        <p:nvSpPr>
          <p:cNvPr id="3" name="Content Placeholder 2"/>
          <p:cNvSpPr>
            <a:spLocks noGrp="1"/>
          </p:cNvSpPr>
          <p:nvPr>
            <p:ph idx="1"/>
          </p:nvPr>
        </p:nvSpPr>
        <p:spPr>
          <a:xfrm>
            <a:off x="806122" y="1825739"/>
            <a:ext cx="8596668" cy="3880773"/>
          </a:xfrm>
        </p:spPr>
        <p:txBody>
          <a:bodyPr>
            <a:noAutofit/>
          </a:bodyPr>
          <a:lstStyle/>
          <a:p>
            <a:pPr algn="l" rtl="0"/>
            <a:r>
              <a:rPr lang="en-US" sz="2000" dirty="0">
                <a:latin typeface="Times New Roman" panose="02020603050405020304" pitchFamily="18" charset="0"/>
                <a:cs typeface="Times New Roman" panose="02020603050405020304" pitchFamily="18" charset="0"/>
              </a:rPr>
              <a:t>A gel solution containing the copied fragments may now be </a:t>
            </a:r>
            <a:r>
              <a:rPr lang="en-US" sz="2000" dirty="0">
                <a:solidFill>
                  <a:srgbClr val="FF0000"/>
                </a:solidFill>
                <a:latin typeface="Times New Roman" panose="02020603050405020304" pitchFamily="18" charset="0"/>
                <a:cs typeface="Times New Roman" panose="02020603050405020304" pitchFamily="18" charset="0"/>
              </a:rPr>
              <a:t>charged by a voltage so that the DNA fragments, which are slightly negative, start traveling towards the positive end of the </a:t>
            </a:r>
            <a:r>
              <a:rPr lang="en-US" sz="2000" dirty="0" smtClean="0">
                <a:solidFill>
                  <a:srgbClr val="FF0000"/>
                </a:solidFill>
                <a:latin typeface="Times New Roman" panose="02020603050405020304" pitchFamily="18" charset="0"/>
                <a:cs typeface="Times New Roman" panose="02020603050405020304" pitchFamily="18" charset="0"/>
              </a:rPr>
              <a:t>gel.</a:t>
            </a:r>
          </a:p>
          <a:p>
            <a:pPr algn="l" rtl="0"/>
            <a:r>
              <a:rPr lang="en-US" sz="2000" dirty="0">
                <a:latin typeface="Times New Roman" panose="02020603050405020304" pitchFamily="18" charset="0"/>
                <a:cs typeface="Times New Roman" panose="02020603050405020304" pitchFamily="18" charset="0"/>
              </a:rPr>
              <a:t>The four different </a:t>
            </a:r>
            <a:r>
              <a:rPr lang="en-US" sz="2000" dirty="0" err="1">
                <a:latin typeface="Times New Roman" panose="02020603050405020304" pitchFamily="18" charset="0"/>
                <a:cs typeface="Times New Roman" panose="02020603050405020304" pitchFamily="18" charset="0"/>
              </a:rPr>
              <a:t>dideoxynucleotides</a:t>
            </a:r>
            <a:r>
              <a:rPr lang="en-US" sz="2000" dirty="0">
                <a:latin typeface="Times New Roman" panose="02020603050405020304" pitchFamily="18" charset="0"/>
                <a:cs typeface="Times New Roman" panose="02020603050405020304" pitchFamily="18" charset="0"/>
              </a:rPr>
              <a:t> are labeled with four different </a:t>
            </a:r>
            <a:r>
              <a:rPr lang="en-US" sz="2000" dirty="0" err="1">
                <a:latin typeface="Times New Roman" panose="02020603050405020304" pitchFamily="18" charset="0"/>
                <a:cs typeface="Times New Roman" panose="02020603050405020304" pitchFamily="18" charset="0"/>
              </a:rPr>
              <a:t>fluorochromes</a:t>
            </a:r>
            <a:r>
              <a:rPr lang="en-US" sz="2000" dirty="0">
                <a:latin typeface="Times New Roman" panose="02020603050405020304" pitchFamily="18" charset="0"/>
                <a:cs typeface="Times New Roman" panose="02020603050405020304" pitchFamily="18" charset="0"/>
              </a:rPr>
              <a:t> that </a:t>
            </a:r>
            <a:r>
              <a:rPr lang="en-US" sz="2000" dirty="0">
                <a:solidFill>
                  <a:srgbClr val="FF0000"/>
                </a:solidFill>
                <a:latin typeface="Times New Roman" panose="02020603050405020304" pitchFamily="18" charset="0"/>
                <a:cs typeface="Times New Roman" panose="02020603050405020304" pitchFamily="18" charset="0"/>
              </a:rPr>
              <a:t>emit four different colors of light when absorbing radiation of specific wavelengths</a:t>
            </a:r>
            <a:r>
              <a:rPr lang="en-US" sz="2000" dirty="0">
                <a:latin typeface="Times New Roman" panose="02020603050405020304" pitchFamily="18" charset="0"/>
                <a:cs typeface="Times New Roman" panose="02020603050405020304" pitchFamily="18" charset="0"/>
              </a:rPr>
              <a:t>. The </a:t>
            </a:r>
            <a:r>
              <a:rPr lang="en-US" sz="2000" dirty="0" err="1">
                <a:latin typeface="Times New Roman" panose="02020603050405020304" pitchFamily="18" charset="0"/>
                <a:cs typeface="Times New Roman" panose="02020603050405020304" pitchFamily="18" charset="0"/>
              </a:rPr>
              <a:t>dideoxynucleotides</a:t>
            </a:r>
            <a:r>
              <a:rPr lang="en-US" sz="2000" dirty="0">
                <a:latin typeface="Times New Roman" panose="02020603050405020304" pitchFamily="18" charset="0"/>
                <a:cs typeface="Times New Roman" panose="02020603050405020304" pitchFamily="18" charset="0"/>
              </a:rPr>
              <a:t> at the 3’ end may therefore be scanned with a laser and determined from the resulting image</a:t>
            </a:r>
            <a:r>
              <a:rPr lang="en-US" sz="2000" dirty="0" smtClean="0">
                <a:latin typeface="Times New Roman" panose="02020603050405020304" pitchFamily="18" charset="0"/>
                <a:cs typeface="Times New Roman" panose="02020603050405020304" pitchFamily="18" charset="0"/>
              </a:rPr>
              <a:t>.</a:t>
            </a:r>
          </a:p>
          <a:p>
            <a:pPr algn="l" rtl="0"/>
            <a:r>
              <a:rPr lang="en-US" sz="2000" dirty="0">
                <a:latin typeface="Times New Roman" panose="02020603050405020304" pitchFamily="18" charset="0"/>
                <a:cs typeface="Times New Roman" panose="02020603050405020304" pitchFamily="18" charset="0"/>
              </a:rPr>
              <a:t>Furthermore, the nucleotides in each position in the original DNA segment may now also be determined given fragments of all possible lengths. For example, the nucleotide in position 7 in the original segment is determined by the color of the light emitted by the </a:t>
            </a:r>
            <a:r>
              <a:rPr lang="en-US" sz="2000" dirty="0" err="1">
                <a:latin typeface="Times New Roman" panose="02020603050405020304" pitchFamily="18" charset="0"/>
                <a:cs typeface="Times New Roman" panose="02020603050405020304" pitchFamily="18" charset="0"/>
              </a:rPr>
              <a:t>dideoxynucleotide</a:t>
            </a:r>
            <a:r>
              <a:rPr lang="en-US" sz="2000" dirty="0">
                <a:latin typeface="Times New Roman" panose="02020603050405020304" pitchFamily="18" charset="0"/>
                <a:cs typeface="Times New Roman" panose="02020603050405020304" pitchFamily="18" charset="0"/>
              </a:rPr>
              <a:t> at the 3’ end of fragments of length 7.</a:t>
            </a:r>
            <a:endParaRPr lang="ar-IQ"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559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483" y="107323"/>
            <a:ext cx="6297204" cy="1425263"/>
          </a:xfrm>
        </p:spPr>
        <p:txBody>
          <a:bodyPr>
            <a:normAutofit/>
          </a:bodyPr>
          <a:lstStyle/>
          <a:p>
            <a:r>
              <a:rPr lang="en-US" dirty="0"/>
              <a:t>Chain-termination methods (</a:t>
            </a:r>
            <a:r>
              <a:rPr lang="en-US" dirty="0">
                <a:solidFill>
                  <a:schemeClr val="accent5"/>
                </a:solidFill>
              </a:rPr>
              <a:t>Sanger sequencing</a:t>
            </a:r>
            <a:r>
              <a:rPr lang="en-US" dirty="0"/>
              <a:t>)</a:t>
            </a:r>
            <a:endParaRPr lang="ar-IQ"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9687" y="12879"/>
            <a:ext cx="5254802" cy="6840000"/>
          </a:xfrm>
          <a:prstGeom prst="rect">
            <a:avLst/>
          </a:prstGeom>
        </p:spPr>
      </p:pic>
      <p:sp>
        <p:nvSpPr>
          <p:cNvPr id="6" name="Rectangle 5"/>
          <p:cNvSpPr/>
          <p:nvPr/>
        </p:nvSpPr>
        <p:spPr>
          <a:xfrm>
            <a:off x="592428" y="1776142"/>
            <a:ext cx="5642827" cy="2862322"/>
          </a:xfrm>
          <a:prstGeom prst="rect">
            <a:avLst/>
          </a:prstGeom>
        </p:spPr>
        <p:txBody>
          <a:bodyPr wrap="none">
            <a:spAutoFit/>
          </a:bodyPr>
          <a:lstStyle/>
          <a:p>
            <a:pPr algn="l"/>
            <a:r>
              <a:rPr lang="en-US" dirty="0">
                <a:hlinkClick r:id="rId3"/>
              </a:rPr>
              <a:t>http://</a:t>
            </a:r>
            <a:r>
              <a:rPr lang="en-US" dirty="0" smtClean="0">
                <a:hlinkClick r:id="rId3"/>
              </a:rPr>
              <a:t>www.youtube.com/watch?v=nudG0r9zL2M</a:t>
            </a:r>
            <a:endParaRPr lang="en-US" dirty="0" smtClean="0"/>
          </a:p>
          <a:p>
            <a:endParaRPr lang="en-US" dirty="0" smtClean="0"/>
          </a:p>
          <a:p>
            <a:pPr algn="l" rtl="0"/>
            <a:r>
              <a:rPr lang="en-US" dirty="0">
                <a:hlinkClick r:id="rId4"/>
              </a:rPr>
              <a:t>http://</a:t>
            </a:r>
            <a:r>
              <a:rPr lang="en-US" dirty="0" smtClean="0">
                <a:hlinkClick r:id="rId4"/>
              </a:rPr>
              <a:t>www.youtube.com/watch?v=vK-HlMaitnE</a:t>
            </a:r>
            <a:endParaRPr lang="en-US" dirty="0" smtClean="0"/>
          </a:p>
          <a:p>
            <a:pPr algn="l" rtl="0"/>
            <a:endParaRPr lang="en-US" dirty="0"/>
          </a:p>
          <a:p>
            <a:pPr algn="l" rtl="0"/>
            <a:r>
              <a:rPr lang="en-US" dirty="0">
                <a:hlinkClick r:id="rId5"/>
              </a:rPr>
              <a:t>http://</a:t>
            </a:r>
            <a:r>
              <a:rPr lang="en-US" dirty="0" smtClean="0">
                <a:hlinkClick r:id="rId5"/>
              </a:rPr>
              <a:t>www.youtube.com/watch?v=iTBTHmhNNbE</a:t>
            </a:r>
            <a:endParaRPr lang="en-US" dirty="0" smtClean="0"/>
          </a:p>
          <a:p>
            <a:pPr algn="l" rtl="0"/>
            <a:endParaRPr lang="en-US" dirty="0"/>
          </a:p>
          <a:p>
            <a:pPr algn="l" rtl="0"/>
            <a:endParaRPr lang="en-US" dirty="0" smtClean="0"/>
          </a:p>
          <a:p>
            <a:pPr algn="l" rtl="0"/>
            <a:endParaRPr lang="en-US" dirty="0"/>
          </a:p>
          <a:p>
            <a:pPr algn="l" rtl="0"/>
            <a:endParaRPr lang="en-US" dirty="0"/>
          </a:p>
          <a:p>
            <a:endParaRPr lang="en-US" dirty="0"/>
          </a:p>
        </p:txBody>
      </p:sp>
    </p:spTree>
    <p:extLst>
      <p:ext uri="{BB962C8B-B14F-4D97-AF65-F5344CB8AC3E}">
        <p14:creationId xmlns:p14="http://schemas.microsoft.com/office/powerpoint/2010/main" val="168756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256" y="227580"/>
            <a:ext cx="8596668" cy="719871"/>
          </a:xfrm>
        </p:spPr>
        <p:txBody>
          <a:bodyPr/>
          <a:lstStyle/>
          <a:p>
            <a:r>
              <a:rPr lang="en-US" dirty="0" smtClean="0">
                <a:latin typeface="Times New Roman" panose="02020603050405020304" pitchFamily="18" charset="0"/>
                <a:cs typeface="Times New Roman" panose="02020603050405020304" pitchFamily="18" charset="0"/>
              </a:rPr>
              <a:t>Microarray technology</a:t>
            </a:r>
            <a:endParaRPr lang="ar-IQ"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1978" y="947451"/>
            <a:ext cx="9406824" cy="3880773"/>
          </a:xfrm>
        </p:spPr>
        <p:txBody>
          <a:bodyPr/>
          <a:lstStyle/>
          <a:p>
            <a:pPr algn="l" rtl="0"/>
            <a:r>
              <a:rPr lang="en-US" dirty="0">
                <a:latin typeface="Times New Roman" panose="02020603050405020304" pitchFamily="18" charset="0"/>
                <a:cs typeface="Times New Roman" panose="02020603050405020304" pitchFamily="18" charset="0"/>
              </a:rPr>
              <a:t>The sample spot sizes are typically </a:t>
            </a:r>
            <a:r>
              <a:rPr lang="en-US" dirty="0">
                <a:solidFill>
                  <a:srgbClr val="FF0000"/>
                </a:solidFill>
                <a:latin typeface="Times New Roman" panose="02020603050405020304" pitchFamily="18" charset="0"/>
                <a:cs typeface="Times New Roman" panose="02020603050405020304" pitchFamily="18" charset="0"/>
              </a:rPr>
              <a:t>less than 200 microns </a:t>
            </a:r>
            <a:r>
              <a:rPr lang="en-US" dirty="0">
                <a:latin typeface="Times New Roman" panose="02020603050405020304" pitchFamily="18" charset="0"/>
                <a:cs typeface="Times New Roman" panose="02020603050405020304" pitchFamily="18" charset="0"/>
              </a:rPr>
              <a:t>in diameter usually contain thousands of spots</a:t>
            </a:r>
            <a:r>
              <a:rPr lang="en-US" dirty="0" smtClean="0">
                <a:latin typeface="Times New Roman" panose="02020603050405020304" pitchFamily="18" charset="0"/>
                <a:cs typeface="Times New Roman" panose="02020603050405020304" pitchFamily="18" charset="0"/>
              </a:rPr>
              <a:t>.</a:t>
            </a:r>
          </a:p>
          <a:p>
            <a:pPr algn="l" rtl="0"/>
            <a:r>
              <a:rPr lang="en-US" dirty="0">
                <a:latin typeface="Times New Roman" panose="02020603050405020304" pitchFamily="18" charset="0"/>
                <a:cs typeface="Times New Roman" panose="02020603050405020304" pitchFamily="18" charset="0"/>
              </a:rPr>
              <a:t> Thousands of spotted samples known as probes (with known identity) are immobilized on a solid support (a </a:t>
            </a:r>
            <a:r>
              <a:rPr lang="en-US" dirty="0">
                <a:solidFill>
                  <a:srgbClr val="FF0000"/>
                </a:solidFill>
                <a:latin typeface="Times New Roman" panose="02020603050405020304" pitchFamily="18" charset="0"/>
                <a:cs typeface="Times New Roman" panose="02020603050405020304" pitchFamily="18" charset="0"/>
              </a:rPr>
              <a:t>microscope glass slides</a:t>
            </a:r>
            <a:r>
              <a:rPr lang="en-US" dirty="0">
                <a:latin typeface="Times New Roman" panose="02020603050405020304" pitchFamily="18" charset="0"/>
                <a:cs typeface="Times New Roman" panose="02020603050405020304" pitchFamily="18" charset="0"/>
              </a:rPr>
              <a:t> or </a:t>
            </a:r>
            <a:r>
              <a:rPr lang="en-US" dirty="0">
                <a:solidFill>
                  <a:srgbClr val="FF0000"/>
                </a:solidFill>
                <a:latin typeface="Times New Roman" panose="02020603050405020304" pitchFamily="18" charset="0"/>
                <a:cs typeface="Times New Roman" panose="02020603050405020304" pitchFamily="18" charset="0"/>
              </a:rPr>
              <a:t>silicon chips </a:t>
            </a:r>
            <a:r>
              <a:rPr lang="en-US" dirty="0">
                <a:latin typeface="Times New Roman" panose="02020603050405020304" pitchFamily="18" charset="0"/>
                <a:cs typeface="Times New Roman" panose="02020603050405020304" pitchFamily="18" charset="0"/>
              </a:rPr>
              <a:t>or </a:t>
            </a:r>
            <a:r>
              <a:rPr lang="en-US" dirty="0">
                <a:solidFill>
                  <a:srgbClr val="FF0000"/>
                </a:solidFill>
                <a:latin typeface="Times New Roman" panose="02020603050405020304" pitchFamily="18" charset="0"/>
                <a:cs typeface="Times New Roman" panose="02020603050405020304" pitchFamily="18" charset="0"/>
              </a:rPr>
              <a:t>nylon membrane</a:t>
            </a:r>
            <a:r>
              <a:rPr lang="en-US" dirty="0">
                <a:latin typeface="Times New Roman" panose="02020603050405020304" pitchFamily="18" charset="0"/>
                <a:cs typeface="Times New Roman" panose="02020603050405020304" pitchFamily="18" charset="0"/>
              </a:rPr>
              <a:t>). The spots can be </a:t>
            </a:r>
            <a:r>
              <a:rPr lang="en-US" dirty="0">
                <a:solidFill>
                  <a:srgbClr val="FF0000"/>
                </a:solidFill>
                <a:latin typeface="Times New Roman" panose="02020603050405020304" pitchFamily="18" charset="0"/>
                <a:cs typeface="Times New Roman" panose="02020603050405020304" pitchFamily="18" charset="0"/>
              </a:rPr>
              <a:t>DNA</a:t>
            </a:r>
            <a:r>
              <a:rPr lang="en-US"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cDNA</a:t>
            </a:r>
            <a:r>
              <a:rPr lang="en-US" dirty="0">
                <a:latin typeface="Times New Roman" panose="02020603050405020304" pitchFamily="18" charset="0"/>
                <a:cs typeface="Times New Roman" panose="02020603050405020304" pitchFamily="18" charset="0"/>
              </a:rPr>
              <a:t>, or </a:t>
            </a:r>
            <a:r>
              <a:rPr lang="en-US" dirty="0">
                <a:solidFill>
                  <a:srgbClr val="FF0000"/>
                </a:solidFill>
                <a:latin typeface="Times New Roman" panose="02020603050405020304" pitchFamily="18" charset="0"/>
                <a:cs typeface="Times New Roman" panose="02020603050405020304" pitchFamily="18" charset="0"/>
              </a:rPr>
              <a:t>oligonucleotides</a:t>
            </a:r>
            <a:r>
              <a:rPr lang="en-US" dirty="0">
                <a:latin typeface="Times New Roman" panose="02020603050405020304" pitchFamily="18" charset="0"/>
                <a:cs typeface="Times New Roman" panose="02020603050405020304" pitchFamily="18" charset="0"/>
              </a:rPr>
              <a:t>. These are used to determine complementary binding of the unknown sequences thus allowing parallel analysis for gene expression and gene discovery</a:t>
            </a:r>
            <a:r>
              <a:rPr lang="en-US" dirty="0" smtClean="0">
                <a:latin typeface="Times New Roman" panose="02020603050405020304" pitchFamily="18" charset="0"/>
                <a:cs typeface="Times New Roman" panose="02020603050405020304" pitchFamily="18" charset="0"/>
              </a:rPr>
              <a:t>.</a:t>
            </a:r>
          </a:p>
          <a:p>
            <a:pPr algn="l" rtl="0"/>
            <a:r>
              <a:rPr lang="en-US" dirty="0">
                <a:latin typeface="Times New Roman" panose="02020603050405020304" pitchFamily="18" charset="0"/>
                <a:cs typeface="Times New Roman" panose="02020603050405020304" pitchFamily="18" charset="0"/>
              </a:rPr>
              <a:t>An experiment with a single DNA chip can </a:t>
            </a:r>
            <a:r>
              <a:rPr lang="en-US" dirty="0">
                <a:solidFill>
                  <a:srgbClr val="FF0000"/>
                </a:solidFill>
                <a:latin typeface="Times New Roman" panose="02020603050405020304" pitchFamily="18" charset="0"/>
                <a:cs typeface="Times New Roman" panose="02020603050405020304" pitchFamily="18" charset="0"/>
              </a:rPr>
              <a:t>provide information on thousands of genes simultaneously</a:t>
            </a:r>
            <a:r>
              <a:rPr lang="en-US" dirty="0" smtClean="0">
                <a:solidFill>
                  <a:srgbClr val="FF0000"/>
                </a:solidFill>
                <a:latin typeface="Times New Roman" panose="02020603050405020304" pitchFamily="18" charset="0"/>
                <a:cs typeface="Times New Roman" panose="02020603050405020304" pitchFamily="18" charset="0"/>
              </a:rPr>
              <a:t>.</a:t>
            </a:r>
          </a:p>
          <a:p>
            <a:pPr algn="l" rtl="0"/>
            <a:endParaRPr lang="ar-IQ"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518802" y="4443211"/>
            <a:ext cx="2673198" cy="2414789"/>
          </a:xfrm>
          <a:prstGeom prst="rect">
            <a:avLst/>
          </a:prstGeom>
        </p:spPr>
      </p:pic>
    </p:spTree>
    <p:extLst>
      <p:ext uri="{BB962C8B-B14F-4D97-AF65-F5344CB8AC3E}">
        <p14:creationId xmlns:p14="http://schemas.microsoft.com/office/powerpoint/2010/main" val="3575875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3386"/>
            <a:ext cx="8596668" cy="704045"/>
          </a:xfrm>
        </p:spPr>
        <p:txBody>
          <a:bodyPr/>
          <a:lstStyle/>
          <a:p>
            <a:pPr rtl="0"/>
            <a:r>
              <a:rPr lang="en-US" dirty="0" smtClean="0">
                <a:latin typeface="Times New Roman" panose="02020603050405020304" pitchFamily="18" charset="0"/>
                <a:cs typeface="Times New Roman" panose="02020603050405020304" pitchFamily="18" charset="0"/>
              </a:rPr>
              <a:t>DNA Microarray </a:t>
            </a:r>
            <a:r>
              <a:rPr lang="en-US" dirty="0">
                <a:latin typeface="Times New Roman" panose="02020603050405020304" pitchFamily="18" charset="0"/>
                <a:cs typeface="Times New Roman" panose="02020603050405020304" pitchFamily="18" charset="0"/>
              </a:rPr>
              <a:t>Technology</a:t>
            </a:r>
            <a:endParaRPr lang="ar-IQ"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7334" y="1271947"/>
            <a:ext cx="9677280" cy="3880773"/>
          </a:xfrm>
        </p:spPr>
        <p:txBody>
          <a:bodyPr>
            <a:noAutofit/>
          </a:bodyPr>
          <a:lstStyle/>
          <a:p>
            <a:pPr algn="l" rtl="0"/>
            <a:r>
              <a:rPr lang="en-US" sz="2000" dirty="0">
                <a:latin typeface="Times New Roman" panose="02020603050405020304" pitchFamily="18" charset="0"/>
                <a:cs typeface="Times New Roman" panose="02020603050405020304" pitchFamily="18" charset="0"/>
              </a:rPr>
              <a:t>first collect the messenger RNA molecules present in that cell. </a:t>
            </a:r>
            <a:endParaRPr lang="en-US" sz="2000" dirty="0" smtClean="0">
              <a:latin typeface="Times New Roman" panose="02020603050405020304" pitchFamily="18" charset="0"/>
              <a:cs typeface="Times New Roman" panose="02020603050405020304" pitchFamily="18" charset="0"/>
            </a:endParaRPr>
          </a:p>
          <a:p>
            <a:pPr algn="l" rtl="0"/>
            <a:r>
              <a:rPr lang="en-US" sz="2000" dirty="0" smtClean="0">
                <a:latin typeface="Times New Roman" panose="02020603050405020304" pitchFamily="18" charset="0"/>
                <a:cs typeface="Times New Roman" panose="02020603050405020304" pitchFamily="18" charset="0"/>
              </a:rPr>
              <a:t>then label </a:t>
            </a:r>
            <a:r>
              <a:rPr lang="en-US" sz="2000" dirty="0">
                <a:latin typeface="Times New Roman" panose="02020603050405020304" pitchFamily="18" charset="0"/>
                <a:cs typeface="Times New Roman" panose="02020603050405020304" pitchFamily="18" charset="0"/>
              </a:rPr>
              <a:t>each mRNA molecule by using a reverse transcriptase enzyme (RT) that generates a complementary cDNA to the mRNA. </a:t>
            </a:r>
            <a:endParaRPr lang="en-US" sz="2000" dirty="0" smtClean="0">
              <a:latin typeface="Times New Roman" panose="02020603050405020304" pitchFamily="18" charset="0"/>
              <a:cs typeface="Times New Roman" panose="02020603050405020304" pitchFamily="18" charset="0"/>
            </a:endParaRPr>
          </a:p>
          <a:p>
            <a:pPr algn="l" rtl="0"/>
            <a:r>
              <a:rPr lang="en-US" sz="2000" dirty="0" smtClean="0">
                <a:latin typeface="Times New Roman" panose="02020603050405020304" pitchFamily="18" charset="0"/>
                <a:cs typeface="Times New Roman" panose="02020603050405020304" pitchFamily="18" charset="0"/>
              </a:rPr>
              <a:t>During </a:t>
            </a:r>
            <a:r>
              <a:rPr lang="en-US" sz="2000" dirty="0">
                <a:latin typeface="Times New Roman" panose="02020603050405020304" pitchFamily="18" charset="0"/>
                <a:cs typeface="Times New Roman" panose="02020603050405020304" pitchFamily="18" charset="0"/>
              </a:rPr>
              <a:t>that process fluorescent nucleotides are attached to the cDNA. The tumor and the normal samples are labeled with different fluorescent dyes. </a:t>
            </a:r>
            <a:endParaRPr lang="en-US" sz="2000" dirty="0" smtClean="0">
              <a:latin typeface="Times New Roman" panose="02020603050405020304" pitchFamily="18" charset="0"/>
              <a:cs typeface="Times New Roman" panose="02020603050405020304" pitchFamily="18" charset="0"/>
            </a:endParaRPr>
          </a:p>
          <a:p>
            <a:pPr algn="l" rtl="0"/>
            <a:r>
              <a:rPr lang="en-US" sz="2000" dirty="0" smtClean="0">
                <a:latin typeface="Times New Roman" panose="02020603050405020304" pitchFamily="18" charset="0"/>
                <a:cs typeface="Times New Roman" panose="02020603050405020304" pitchFamily="18" charset="0"/>
              </a:rPr>
              <a:t>place </a:t>
            </a:r>
            <a:r>
              <a:rPr lang="en-US" sz="2000" dirty="0">
                <a:latin typeface="Times New Roman" panose="02020603050405020304" pitchFamily="18" charset="0"/>
                <a:cs typeface="Times New Roman" panose="02020603050405020304" pitchFamily="18" charset="0"/>
              </a:rPr>
              <a:t>the labeled </a:t>
            </a:r>
            <a:r>
              <a:rPr lang="en-US" sz="2000" dirty="0" err="1">
                <a:latin typeface="Times New Roman" panose="02020603050405020304" pitchFamily="18" charset="0"/>
                <a:cs typeface="Times New Roman" panose="02020603050405020304" pitchFamily="18" charset="0"/>
              </a:rPr>
              <a:t>cDNAs</a:t>
            </a:r>
            <a:r>
              <a:rPr lang="en-US" sz="2000" dirty="0">
                <a:latin typeface="Times New Roman" panose="02020603050405020304" pitchFamily="18" charset="0"/>
                <a:cs typeface="Times New Roman" panose="02020603050405020304" pitchFamily="18" charset="0"/>
              </a:rPr>
              <a:t> onto a DNA microarray slide. The labeled </a:t>
            </a:r>
            <a:r>
              <a:rPr lang="en-US" sz="2000" dirty="0" err="1">
                <a:latin typeface="Times New Roman" panose="02020603050405020304" pitchFamily="18" charset="0"/>
                <a:cs typeface="Times New Roman" panose="02020603050405020304" pitchFamily="18" charset="0"/>
              </a:rPr>
              <a:t>cDNAs</a:t>
            </a:r>
            <a:r>
              <a:rPr lang="en-US" sz="2000" dirty="0">
                <a:latin typeface="Times New Roman" panose="02020603050405020304" pitchFamily="18" charset="0"/>
                <a:cs typeface="Times New Roman" panose="02020603050405020304" pitchFamily="18" charset="0"/>
              </a:rPr>
              <a:t> that represent mRNAs in the cell will then hybridize – or bind – to their synthetic complementary DNAs attached on the microarray slide, leaving its fluorescent tag. </a:t>
            </a:r>
            <a:endParaRPr lang="en-US" sz="2000" dirty="0" smtClean="0">
              <a:latin typeface="Times New Roman" panose="02020603050405020304" pitchFamily="18" charset="0"/>
              <a:cs typeface="Times New Roman" panose="02020603050405020304" pitchFamily="18" charset="0"/>
            </a:endParaRPr>
          </a:p>
          <a:p>
            <a:pPr algn="l" rtl="0"/>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researcher must then use a special scanner to measure the fluorescent intensity for each spot/areas on the microarray slide.</a:t>
            </a:r>
          </a:p>
          <a:p>
            <a:pPr algn="l" rtl="0"/>
            <a:endParaRPr lang="ar-IQ"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3442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02277"/>
            <a:ext cx="8596668" cy="5539086"/>
          </a:xfrm>
        </p:spPr>
        <p:txBody>
          <a:bodyPr/>
          <a:lstStyle/>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647" y="618186"/>
            <a:ext cx="7456867" cy="5434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181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4698" y="319154"/>
            <a:ext cx="7329321" cy="6329868"/>
          </a:xfrm>
          <a:prstGeom prst="rect">
            <a:avLst/>
          </a:prstGeom>
        </p:spPr>
      </p:pic>
      <p:grpSp>
        <p:nvGrpSpPr>
          <p:cNvPr id="15" name="Group 14"/>
          <p:cNvGrpSpPr/>
          <p:nvPr/>
        </p:nvGrpSpPr>
        <p:grpSpPr>
          <a:xfrm>
            <a:off x="6658377" y="2874799"/>
            <a:ext cx="4700790" cy="3229788"/>
            <a:chOff x="6658377" y="2874799"/>
            <a:chExt cx="4700790" cy="3229788"/>
          </a:xfrm>
        </p:grpSpPr>
        <p:grpSp>
          <p:nvGrpSpPr>
            <p:cNvPr id="10" name="Group 9"/>
            <p:cNvGrpSpPr/>
            <p:nvPr/>
          </p:nvGrpSpPr>
          <p:grpSpPr>
            <a:xfrm>
              <a:off x="6658377" y="2874799"/>
              <a:ext cx="4700790" cy="2727511"/>
              <a:chOff x="6658377" y="2874799"/>
              <a:chExt cx="4700790" cy="2727511"/>
            </a:xfrm>
          </p:grpSpPr>
          <p:pic>
            <p:nvPicPr>
              <p:cNvPr id="4" name="Picture 3"/>
              <p:cNvPicPr>
                <a:picLocks noChangeAspect="1"/>
              </p:cNvPicPr>
              <p:nvPr/>
            </p:nvPicPr>
            <p:blipFill>
              <a:blip r:embed="rId3"/>
              <a:stretch>
                <a:fillRect/>
              </a:stretch>
            </p:blipFill>
            <p:spPr>
              <a:xfrm>
                <a:off x="8301339" y="2874799"/>
                <a:ext cx="3057828" cy="2638301"/>
              </a:xfrm>
              <a:prstGeom prst="rect">
                <a:avLst/>
              </a:prstGeom>
            </p:spPr>
          </p:pic>
          <p:cxnSp>
            <p:nvCxnSpPr>
              <p:cNvPr id="6" name="Straight Connector 5"/>
              <p:cNvCxnSpPr/>
              <p:nvPr/>
            </p:nvCxnSpPr>
            <p:spPr>
              <a:xfrm flipV="1">
                <a:off x="6658377" y="2874799"/>
                <a:ext cx="1642962" cy="2727511"/>
              </a:xfrm>
              <a:prstGeom prst="line">
                <a:avLst/>
              </a:prstGeom>
            </p:spPr>
            <p:style>
              <a:lnRef idx="3">
                <a:schemeClr val="accent3"/>
              </a:lnRef>
              <a:fillRef idx="0">
                <a:schemeClr val="accent3"/>
              </a:fillRef>
              <a:effectRef idx="2">
                <a:schemeClr val="accent3"/>
              </a:effectRef>
              <a:fontRef idx="minor">
                <a:schemeClr val="tx1"/>
              </a:fontRef>
            </p:style>
          </p:cxnSp>
        </p:grpSp>
        <p:cxnSp>
          <p:nvCxnSpPr>
            <p:cNvPr id="12" name="Straight Connector 11"/>
            <p:cNvCxnSpPr/>
            <p:nvPr/>
          </p:nvCxnSpPr>
          <p:spPr>
            <a:xfrm flipV="1">
              <a:off x="7328079" y="5513100"/>
              <a:ext cx="4031088" cy="591487"/>
            </a:xfrm>
            <a:prstGeom prst="line">
              <a:avLst/>
            </a:prstGeom>
          </p:spPr>
          <p:style>
            <a:lnRef idx="3">
              <a:schemeClr val="accent3"/>
            </a:lnRef>
            <a:fillRef idx="0">
              <a:schemeClr val="accent3"/>
            </a:fillRef>
            <a:effectRef idx="2">
              <a:schemeClr val="accent3"/>
            </a:effectRef>
            <a:fontRef idx="minor">
              <a:schemeClr val="tx1"/>
            </a:fontRef>
          </p:style>
        </p:cxnSp>
      </p:grpSp>
      <p:grpSp>
        <p:nvGrpSpPr>
          <p:cNvPr id="17" name="Group 16"/>
          <p:cNvGrpSpPr/>
          <p:nvPr/>
        </p:nvGrpSpPr>
        <p:grpSpPr>
          <a:xfrm>
            <a:off x="8301339" y="405798"/>
            <a:ext cx="3393249" cy="2469001"/>
            <a:chOff x="8301339" y="405798"/>
            <a:chExt cx="3393249" cy="2469001"/>
          </a:xfrm>
        </p:grpSpPr>
        <p:grpSp>
          <p:nvGrpSpPr>
            <p:cNvPr id="9" name="Group 8"/>
            <p:cNvGrpSpPr/>
            <p:nvPr/>
          </p:nvGrpSpPr>
          <p:grpSpPr>
            <a:xfrm>
              <a:off x="8301339" y="405798"/>
              <a:ext cx="3393249" cy="2469001"/>
              <a:chOff x="8693238" y="802233"/>
              <a:chExt cx="3103810" cy="2308324"/>
            </a:xfrm>
          </p:grpSpPr>
          <p:sp>
            <p:nvSpPr>
              <p:cNvPr id="2" name="Oval 1"/>
              <p:cNvSpPr/>
              <p:nvPr/>
            </p:nvSpPr>
            <p:spPr>
              <a:xfrm>
                <a:off x="8693238" y="927278"/>
                <a:ext cx="167426" cy="193183"/>
              </a:xfrm>
              <a:prstGeom prst="ellipse">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7" name="Oval 6"/>
              <p:cNvSpPr/>
              <p:nvPr/>
            </p:nvSpPr>
            <p:spPr>
              <a:xfrm>
                <a:off x="8744753" y="1804446"/>
                <a:ext cx="193183" cy="193184"/>
              </a:xfrm>
              <a:prstGeom prst="ellipse">
                <a:avLst/>
              </a:prstGeom>
              <a:solidFill>
                <a:srgbClr val="FF0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8" name="TextBox 7"/>
              <p:cNvSpPr txBox="1"/>
              <p:nvPr/>
            </p:nvSpPr>
            <p:spPr>
              <a:xfrm>
                <a:off x="9028091" y="802233"/>
                <a:ext cx="2768957" cy="2308324"/>
              </a:xfrm>
              <a:prstGeom prst="rect">
                <a:avLst/>
              </a:prstGeom>
              <a:noFill/>
            </p:spPr>
            <p:txBody>
              <a:bodyPr wrap="square" rtlCol="1">
                <a:spAutoFit/>
              </a:bodyPr>
              <a:lstStyle/>
              <a:p>
                <a:pPr algn="l" rtl="0"/>
                <a:r>
                  <a:rPr lang="en-US" dirty="0" smtClean="0"/>
                  <a:t>Gene(s) express in control cell</a:t>
                </a:r>
              </a:p>
              <a:p>
                <a:pPr algn="l" rtl="0"/>
                <a:endParaRPr lang="en-US" dirty="0"/>
              </a:p>
              <a:p>
                <a:pPr algn="l" rtl="0"/>
                <a:r>
                  <a:rPr lang="en-US" dirty="0" smtClean="0"/>
                  <a:t>Gene(s) express in experimental cell</a:t>
                </a:r>
              </a:p>
              <a:p>
                <a:pPr algn="l" rtl="0"/>
                <a:endParaRPr lang="en-US" dirty="0"/>
              </a:p>
              <a:p>
                <a:pPr algn="l" rtl="0"/>
                <a:r>
                  <a:rPr lang="en-US" dirty="0" smtClean="0"/>
                  <a:t>Mixed color express in both</a:t>
                </a:r>
                <a:endParaRPr lang="ar-IQ" dirty="0"/>
              </a:p>
            </p:txBody>
          </p:sp>
        </p:grpSp>
        <p:sp>
          <p:nvSpPr>
            <p:cNvPr id="16" name="Oval 15"/>
            <p:cNvSpPr/>
            <p:nvPr/>
          </p:nvSpPr>
          <p:spPr>
            <a:xfrm>
              <a:off x="8414038" y="2138287"/>
              <a:ext cx="180000" cy="216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grpSp>
    </p:spTree>
    <p:extLst>
      <p:ext uri="{BB962C8B-B14F-4D97-AF65-F5344CB8AC3E}">
        <p14:creationId xmlns:p14="http://schemas.microsoft.com/office/powerpoint/2010/main" val="9535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1600000">
            <a:off x="517101" y="4190824"/>
            <a:ext cx="9669708" cy="2092881"/>
          </a:xfrm>
          <a:prstGeom prst="rect">
            <a:avLst/>
          </a:prstGeom>
        </p:spPr>
        <p:txBody>
          <a:bodyPr wrap="square">
            <a:spAutoFit/>
          </a:bodyPr>
          <a:lstStyle/>
          <a:p>
            <a:pPr algn="l" rtl="0"/>
            <a:endParaRPr lang="en-US" sz="1600" dirty="0">
              <a:latin typeface="Times New Roman" panose="02020603050405020304" pitchFamily="18" charset="0"/>
              <a:cs typeface="Times New Roman" panose="02020603050405020304" pitchFamily="18" charset="0"/>
            </a:endParaRPr>
          </a:p>
          <a:p>
            <a:pPr algn="l" rtl="0"/>
            <a:r>
              <a:rPr lang="en-US" b="1" dirty="0">
                <a:solidFill>
                  <a:srgbClr val="FF0000"/>
                </a:solidFill>
                <a:latin typeface="Times New Roman" panose="02020603050405020304" pitchFamily="18" charset="0"/>
                <a:cs typeface="Times New Roman" panose="02020603050405020304" pitchFamily="18" charset="0"/>
              </a:rPr>
              <a:t>Gene Discovery</a:t>
            </a:r>
            <a:r>
              <a:rPr lang="en-US" sz="1600" dirty="0">
                <a:latin typeface="Times New Roman" panose="02020603050405020304" pitchFamily="18" charset="0"/>
                <a:cs typeface="Times New Roman" panose="02020603050405020304" pitchFamily="18" charset="0"/>
              </a:rPr>
              <a:t>: DNA Microarray technology helps in </a:t>
            </a:r>
            <a:r>
              <a:rPr lang="en-US" sz="1600" dirty="0">
                <a:solidFill>
                  <a:srgbClr val="FF0000"/>
                </a:solidFill>
                <a:latin typeface="Times New Roman" panose="02020603050405020304" pitchFamily="18" charset="0"/>
                <a:cs typeface="Times New Roman" panose="02020603050405020304" pitchFamily="18" charset="0"/>
              </a:rPr>
              <a:t>the identification of new genes, know about their functioning and expression levels under different conditions</a:t>
            </a:r>
            <a:r>
              <a:rPr lang="en-US" sz="1600" dirty="0" smtClean="0">
                <a:solidFill>
                  <a:srgbClr val="FF0000"/>
                </a:solidFill>
                <a:latin typeface="Times New Roman" panose="02020603050405020304" pitchFamily="18" charset="0"/>
                <a:cs typeface="Times New Roman" panose="02020603050405020304" pitchFamily="18" charset="0"/>
              </a:rPr>
              <a:t>.</a:t>
            </a:r>
          </a:p>
          <a:p>
            <a:pPr algn="l" rtl="0"/>
            <a:endParaRPr lang="en-US" sz="1600" dirty="0">
              <a:solidFill>
                <a:srgbClr val="FF0000"/>
              </a:solidFill>
              <a:latin typeface="Times New Roman" panose="02020603050405020304" pitchFamily="18" charset="0"/>
              <a:cs typeface="Times New Roman" panose="02020603050405020304" pitchFamily="18" charset="0"/>
            </a:endParaRPr>
          </a:p>
          <a:p>
            <a:pPr algn="l" rtl="0"/>
            <a:r>
              <a:rPr lang="en-US" sz="1600" b="1" dirty="0">
                <a:solidFill>
                  <a:srgbClr val="FF0000"/>
                </a:solidFill>
                <a:latin typeface="Times New Roman" panose="02020603050405020304" pitchFamily="18" charset="0"/>
                <a:cs typeface="Times New Roman" panose="02020603050405020304" pitchFamily="18" charset="0"/>
              </a:rPr>
              <a:t>Gene expression </a:t>
            </a:r>
            <a:r>
              <a:rPr lang="en-US" sz="1600" b="1" dirty="0" smtClean="0">
                <a:solidFill>
                  <a:srgbClr val="FF0000"/>
                </a:solidFill>
                <a:latin typeface="Times New Roman" panose="02020603050405020304" pitchFamily="18" charset="0"/>
                <a:cs typeface="Times New Roman" panose="02020603050405020304" pitchFamily="18" charset="0"/>
              </a:rPr>
              <a:t>profiling</a:t>
            </a:r>
            <a:r>
              <a:rPr lang="en-US" sz="1600" dirty="0" smtClean="0">
                <a:latin typeface="Times New Roman" panose="02020603050405020304" pitchFamily="18" charset="0"/>
                <a:cs typeface="Times New Roman" panose="02020603050405020304" pitchFamily="18" charset="0"/>
              </a:rPr>
              <a:t>: In </a:t>
            </a:r>
            <a:r>
              <a:rPr lang="en-US" sz="1600" dirty="0">
                <a:latin typeface="Times New Roman" panose="02020603050405020304" pitchFamily="18" charset="0"/>
                <a:cs typeface="Times New Roman" panose="02020603050405020304" pitchFamily="18" charset="0"/>
              </a:rPr>
              <a:t>an mRNA or gene expression profiling experiment the expression levels of thousands of genes are simultaneously monitored to study the effects of certain treatments, </a:t>
            </a:r>
            <a:r>
              <a:rPr lang="en-US" sz="1600" dirty="0" smtClean="0">
                <a:latin typeface="Times New Roman" panose="02020603050405020304" pitchFamily="18" charset="0"/>
                <a:cs typeface="Times New Roman" panose="02020603050405020304" pitchFamily="18" charset="0"/>
              </a:rPr>
              <a:t>diseases</a:t>
            </a:r>
            <a:r>
              <a:rPr lang="en-US" sz="1600" dirty="0">
                <a:latin typeface="Times New Roman" panose="02020603050405020304" pitchFamily="18" charset="0"/>
                <a:cs typeface="Times New Roman" panose="02020603050405020304" pitchFamily="18" charset="0"/>
              </a:rPr>
              <a:t>. For example, microarray-based gene expression profiling can </a:t>
            </a:r>
            <a:r>
              <a:rPr lang="en-US" sz="1600" dirty="0" smtClean="0">
                <a:latin typeface="Times New Roman" panose="02020603050405020304" pitchFamily="18" charset="0"/>
                <a:cs typeface="Times New Roman" panose="02020603050405020304" pitchFamily="18" charset="0"/>
              </a:rPr>
              <a:t>be </a:t>
            </a:r>
            <a:r>
              <a:rPr lang="en-US" sz="1600" dirty="0">
                <a:latin typeface="Times New Roman" panose="02020603050405020304" pitchFamily="18" charset="0"/>
                <a:cs typeface="Times New Roman" panose="02020603050405020304" pitchFamily="18" charset="0"/>
              </a:rPr>
              <a:t>used to identify genes whose expression is changed in response to pathogens or other organisms by comparing gene expression in infected to that in uninfected cells or tissues</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3" name="Rectangle 2"/>
          <p:cNvSpPr/>
          <p:nvPr/>
        </p:nvSpPr>
        <p:spPr>
          <a:xfrm>
            <a:off x="517101" y="3893745"/>
            <a:ext cx="3281860" cy="400110"/>
          </a:xfrm>
          <a:prstGeom prst="rect">
            <a:avLst/>
          </a:prstGeom>
        </p:spPr>
        <p:txBody>
          <a:bodyPr wrap="none">
            <a:spAutoFit/>
          </a:bodyPr>
          <a:lstStyle/>
          <a:p>
            <a:r>
              <a:rPr lang="en-US" sz="2000" b="1" dirty="0">
                <a:solidFill>
                  <a:schemeClr val="accent2"/>
                </a:solidFill>
                <a:latin typeface="Times New Roman" panose="02020603050405020304" pitchFamily="18" charset="0"/>
                <a:cs typeface="Times New Roman" panose="02020603050405020304" pitchFamily="18" charset="0"/>
              </a:rPr>
              <a:t>Applications of Microarrays</a:t>
            </a:r>
          </a:p>
        </p:txBody>
      </p:sp>
      <p:sp>
        <p:nvSpPr>
          <p:cNvPr id="4" name="Rectangle 3"/>
          <p:cNvSpPr/>
          <p:nvPr/>
        </p:nvSpPr>
        <p:spPr>
          <a:xfrm>
            <a:off x="616076" y="1660233"/>
            <a:ext cx="5370316" cy="1754326"/>
          </a:xfrm>
          <a:prstGeom prst="rect">
            <a:avLst/>
          </a:prstGeom>
        </p:spPr>
        <p:txBody>
          <a:bodyPr wrap="none">
            <a:spAutoFit/>
          </a:bodyPr>
          <a:lstStyle/>
          <a:p>
            <a:r>
              <a:rPr lang="en-US" dirty="0">
                <a:hlinkClick r:id="rId2"/>
              </a:rPr>
              <a:t>http://</a:t>
            </a:r>
            <a:r>
              <a:rPr lang="en-US" dirty="0" smtClean="0">
                <a:hlinkClick r:id="rId2"/>
              </a:rPr>
              <a:t>www.youtube.com/watch?v=9U-9mlOzoZ8</a:t>
            </a:r>
            <a:endParaRPr lang="en-US" dirty="0" smtClean="0"/>
          </a:p>
          <a:p>
            <a:endParaRPr lang="en-US" dirty="0"/>
          </a:p>
          <a:p>
            <a:endParaRPr lang="en-US" dirty="0" smtClean="0"/>
          </a:p>
          <a:p>
            <a:pPr algn="l" rtl="0"/>
            <a:r>
              <a:rPr lang="en-US" dirty="0">
                <a:hlinkClick r:id="rId3"/>
              </a:rPr>
              <a:t>http://www.youtube.com/watch?v=_</a:t>
            </a:r>
            <a:r>
              <a:rPr lang="en-US" dirty="0" smtClean="0">
                <a:hlinkClick r:id="rId3"/>
              </a:rPr>
              <a:t>6ZMEZK-alM</a:t>
            </a:r>
            <a:endParaRPr lang="en-US" dirty="0" smtClean="0"/>
          </a:p>
          <a:p>
            <a:pPr algn="l" rtl="0"/>
            <a:endParaRPr lang="en-US" dirty="0"/>
          </a:p>
          <a:p>
            <a:endParaRPr lang="ar-IQ" dirty="0"/>
          </a:p>
        </p:txBody>
      </p:sp>
    </p:spTree>
    <p:extLst>
      <p:ext uri="{BB962C8B-B14F-4D97-AF65-F5344CB8AC3E}">
        <p14:creationId xmlns:p14="http://schemas.microsoft.com/office/powerpoint/2010/main" val="115876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14111"/>
            <a:ext cx="8596668" cy="1320800"/>
          </a:xfrm>
        </p:spPr>
        <p:txBody>
          <a:bodyPr/>
          <a:lstStyle/>
          <a:p>
            <a:r>
              <a:rPr lang="en-US" dirty="0" smtClean="0"/>
              <a:t>DEFINITION </a:t>
            </a:r>
            <a:endParaRPr lang="ar-IQ" dirty="0"/>
          </a:p>
        </p:txBody>
      </p:sp>
      <p:sp>
        <p:nvSpPr>
          <p:cNvPr id="3" name="Content Placeholder 2"/>
          <p:cNvSpPr>
            <a:spLocks noGrp="1"/>
          </p:cNvSpPr>
          <p:nvPr>
            <p:ph idx="1"/>
          </p:nvPr>
        </p:nvSpPr>
        <p:spPr>
          <a:xfrm>
            <a:off x="677333" y="774511"/>
            <a:ext cx="10927479" cy="5639736"/>
          </a:xfrm>
        </p:spPr>
        <p:txBody>
          <a:bodyPr>
            <a:normAutofit/>
          </a:bodyPr>
          <a:lstStyle/>
          <a:p>
            <a:pPr algn="l" rtl="0"/>
            <a:r>
              <a:rPr lang="en-US" dirty="0" smtClean="0"/>
              <a:t>One of the field that associated with biotechnology</a:t>
            </a:r>
          </a:p>
          <a:p>
            <a:pPr algn="l" rtl="0"/>
            <a:r>
              <a:rPr lang="en-US" dirty="0" smtClean="0"/>
              <a:t>is </a:t>
            </a:r>
            <a:r>
              <a:rPr lang="en-US" dirty="0"/>
              <a:t>an interdisciplinary field that develops methods and software tools for understanding biological data. As an interdisciplinary field of science, bioinformatics combines </a:t>
            </a:r>
            <a:r>
              <a:rPr lang="en-US" dirty="0">
                <a:solidFill>
                  <a:srgbClr val="FF0000"/>
                </a:solidFill>
              </a:rPr>
              <a:t>computer science</a:t>
            </a:r>
            <a:r>
              <a:rPr lang="en-US" dirty="0"/>
              <a:t>, </a:t>
            </a:r>
            <a:r>
              <a:rPr lang="en-US" dirty="0">
                <a:solidFill>
                  <a:srgbClr val="FF0000"/>
                </a:solidFill>
              </a:rPr>
              <a:t>statistics</a:t>
            </a:r>
            <a:r>
              <a:rPr lang="en-US" dirty="0"/>
              <a:t>, </a:t>
            </a:r>
            <a:r>
              <a:rPr lang="en-US" dirty="0">
                <a:solidFill>
                  <a:srgbClr val="FF0000"/>
                </a:solidFill>
              </a:rPr>
              <a:t>mathematics</a:t>
            </a:r>
            <a:r>
              <a:rPr lang="en-US" dirty="0"/>
              <a:t> and </a:t>
            </a:r>
            <a:r>
              <a:rPr lang="en-US" dirty="0">
                <a:solidFill>
                  <a:srgbClr val="FF0000"/>
                </a:solidFill>
              </a:rPr>
              <a:t>engineering</a:t>
            </a:r>
            <a:r>
              <a:rPr lang="en-US" dirty="0"/>
              <a:t> to study and process biological data. </a:t>
            </a:r>
            <a:endParaRPr lang="en-US" dirty="0" smtClean="0"/>
          </a:p>
          <a:p>
            <a:pPr algn="l" rtl="0"/>
            <a:r>
              <a:rPr lang="en-US" dirty="0"/>
              <a:t>Bioinformatics addresses biological problems by using computational technique and make rapid organization and analysis possible</a:t>
            </a:r>
            <a:r>
              <a:rPr lang="en-US" dirty="0" smtClean="0"/>
              <a:t>.</a:t>
            </a:r>
          </a:p>
          <a:p>
            <a:pPr algn="l" rtl="0"/>
            <a:endParaRPr lang="en-US" dirty="0"/>
          </a:p>
          <a:p>
            <a:pPr algn="l" rtl="0"/>
            <a:r>
              <a:rPr lang="en-US" dirty="0" smtClean="0"/>
              <a:t>Application techniques from computer Science to problem from biology.</a:t>
            </a:r>
          </a:p>
          <a:p>
            <a:pPr marL="0" indent="0" algn="l" rtl="0">
              <a:buNone/>
            </a:pPr>
            <a:endParaRPr lang="en-US" u="sng" dirty="0" smtClean="0">
              <a:solidFill>
                <a:srgbClr val="FF0000"/>
              </a:solidFill>
            </a:endParaRPr>
          </a:p>
          <a:p>
            <a:pPr marL="0" indent="0" algn="l" rtl="0">
              <a:buNone/>
            </a:pPr>
            <a:r>
              <a:rPr lang="en-US" u="sng" dirty="0" smtClean="0">
                <a:solidFill>
                  <a:srgbClr val="FF0000"/>
                </a:solidFill>
              </a:rPr>
              <a:t>Computational </a:t>
            </a:r>
            <a:r>
              <a:rPr lang="en-US" u="sng" dirty="0">
                <a:solidFill>
                  <a:srgbClr val="FF0000"/>
                </a:solidFill>
              </a:rPr>
              <a:t>biology</a:t>
            </a:r>
            <a:r>
              <a:rPr lang="en-US" dirty="0"/>
              <a:t> involves the development and application of data-analytical and theoretical methods, mathematical modeling and computational simulation techniques to the study of </a:t>
            </a:r>
            <a:r>
              <a:rPr lang="en-US" dirty="0" smtClean="0"/>
              <a:t>biological</a:t>
            </a:r>
            <a:r>
              <a:rPr lang="en-US" dirty="0"/>
              <a:t> </a:t>
            </a:r>
            <a:r>
              <a:rPr lang="en-US" dirty="0" smtClean="0"/>
              <a:t>problems. </a:t>
            </a:r>
            <a:r>
              <a:rPr lang="en-US" dirty="0"/>
              <a:t>The field is broadly defined and includes foundations in </a:t>
            </a:r>
            <a:r>
              <a:rPr lang="en-US" dirty="0">
                <a:solidFill>
                  <a:srgbClr val="FF0000"/>
                </a:solidFill>
              </a:rPr>
              <a:t>computer science</a:t>
            </a:r>
            <a:r>
              <a:rPr lang="en-US" dirty="0"/>
              <a:t>, </a:t>
            </a:r>
            <a:r>
              <a:rPr lang="en-US" dirty="0">
                <a:solidFill>
                  <a:srgbClr val="FF0000"/>
                </a:solidFill>
              </a:rPr>
              <a:t>applied mathematics</a:t>
            </a:r>
            <a:r>
              <a:rPr lang="en-US" dirty="0">
                <a:solidFill>
                  <a:schemeClr val="tx1"/>
                </a:solidFill>
              </a:rPr>
              <a:t>,</a:t>
            </a:r>
            <a:r>
              <a:rPr lang="en-US" dirty="0">
                <a:solidFill>
                  <a:srgbClr val="FF0000"/>
                </a:solidFill>
              </a:rPr>
              <a:t> animation</a:t>
            </a:r>
            <a:r>
              <a:rPr lang="en-US" dirty="0">
                <a:solidFill>
                  <a:schemeClr val="tx1"/>
                </a:solidFill>
              </a:rPr>
              <a:t>,</a:t>
            </a:r>
            <a:r>
              <a:rPr lang="en-US" dirty="0">
                <a:solidFill>
                  <a:srgbClr val="FF0000"/>
                </a:solidFill>
              </a:rPr>
              <a:t> statistics</a:t>
            </a:r>
            <a:r>
              <a:rPr lang="en-US" dirty="0">
                <a:solidFill>
                  <a:schemeClr val="tx1"/>
                </a:solidFill>
              </a:rPr>
              <a:t>,</a:t>
            </a:r>
            <a:r>
              <a:rPr lang="en-US" dirty="0">
                <a:solidFill>
                  <a:srgbClr val="FF0000"/>
                </a:solidFill>
              </a:rPr>
              <a:t> biochemistry</a:t>
            </a:r>
            <a:r>
              <a:rPr lang="en-US" dirty="0">
                <a:solidFill>
                  <a:schemeClr val="tx1"/>
                </a:solidFill>
              </a:rPr>
              <a:t>,</a:t>
            </a:r>
            <a:r>
              <a:rPr lang="en-US" dirty="0">
                <a:solidFill>
                  <a:srgbClr val="FF0000"/>
                </a:solidFill>
              </a:rPr>
              <a:t> chemistry</a:t>
            </a:r>
            <a:r>
              <a:rPr lang="en-US" dirty="0">
                <a:solidFill>
                  <a:schemeClr val="tx1"/>
                </a:solidFill>
              </a:rPr>
              <a:t>,</a:t>
            </a:r>
            <a:r>
              <a:rPr lang="en-US" dirty="0">
                <a:solidFill>
                  <a:srgbClr val="FF0000"/>
                </a:solidFill>
              </a:rPr>
              <a:t> biophysics</a:t>
            </a:r>
            <a:r>
              <a:rPr lang="en-US" dirty="0">
                <a:solidFill>
                  <a:schemeClr val="tx1"/>
                </a:solidFill>
              </a:rPr>
              <a:t>,</a:t>
            </a:r>
            <a:r>
              <a:rPr lang="en-US" dirty="0">
                <a:solidFill>
                  <a:srgbClr val="FF0000"/>
                </a:solidFill>
              </a:rPr>
              <a:t> molecular biology</a:t>
            </a:r>
            <a:r>
              <a:rPr lang="en-US" dirty="0">
                <a:solidFill>
                  <a:schemeClr val="tx1"/>
                </a:solidFill>
              </a:rPr>
              <a:t>,</a:t>
            </a:r>
            <a:r>
              <a:rPr lang="en-US" dirty="0">
                <a:solidFill>
                  <a:srgbClr val="FF0000"/>
                </a:solidFill>
              </a:rPr>
              <a:t> genetics, genomics</a:t>
            </a:r>
            <a:r>
              <a:rPr lang="en-US" dirty="0">
                <a:solidFill>
                  <a:schemeClr val="tx1"/>
                </a:solidFill>
              </a:rPr>
              <a:t>, </a:t>
            </a:r>
            <a:r>
              <a:rPr lang="en-US" dirty="0">
                <a:solidFill>
                  <a:srgbClr val="FF0000"/>
                </a:solidFill>
              </a:rPr>
              <a:t>ecology</a:t>
            </a:r>
            <a:r>
              <a:rPr lang="en-US" dirty="0">
                <a:solidFill>
                  <a:schemeClr val="tx1"/>
                </a:solidFill>
              </a:rPr>
              <a:t>,</a:t>
            </a:r>
            <a:r>
              <a:rPr lang="en-US" dirty="0">
                <a:solidFill>
                  <a:srgbClr val="FF0000"/>
                </a:solidFill>
              </a:rPr>
              <a:t> evolution, anatomy</a:t>
            </a:r>
            <a:r>
              <a:rPr lang="en-US" dirty="0">
                <a:solidFill>
                  <a:schemeClr val="tx1"/>
                </a:solidFill>
              </a:rPr>
              <a:t>, </a:t>
            </a:r>
            <a:r>
              <a:rPr lang="en-US" dirty="0">
                <a:solidFill>
                  <a:srgbClr val="FF0000"/>
                </a:solidFill>
              </a:rPr>
              <a:t>neuroscience</a:t>
            </a:r>
            <a:r>
              <a:rPr lang="en-US" dirty="0">
                <a:solidFill>
                  <a:schemeClr val="tx1"/>
                </a:solidFill>
              </a:rPr>
              <a:t>,</a:t>
            </a:r>
            <a:r>
              <a:rPr lang="en-US" dirty="0">
                <a:solidFill>
                  <a:srgbClr val="FF0000"/>
                </a:solidFill>
              </a:rPr>
              <a:t> and visualization</a:t>
            </a:r>
            <a:endParaRPr lang="en-US" dirty="0" smtClean="0">
              <a:solidFill>
                <a:srgbClr val="FF0000"/>
              </a:solidFill>
            </a:endParaRPr>
          </a:p>
          <a:p>
            <a:pPr marL="0" indent="0" algn="l" rtl="0">
              <a:buNone/>
            </a:pPr>
            <a:endParaRPr lang="en-US" dirty="0"/>
          </a:p>
          <a:p>
            <a:pPr algn="l" rtl="0"/>
            <a:endParaRPr lang="ar-IQ" dirty="0"/>
          </a:p>
        </p:txBody>
      </p:sp>
    </p:spTree>
    <p:extLst>
      <p:ext uri="{BB962C8B-B14F-4D97-AF65-F5344CB8AC3E}">
        <p14:creationId xmlns:p14="http://schemas.microsoft.com/office/powerpoint/2010/main" val="118701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ar-IQ" dirty="0"/>
          </a:p>
        </p:txBody>
      </p:sp>
      <p:sp>
        <p:nvSpPr>
          <p:cNvPr id="3" name="Content Placeholder 2"/>
          <p:cNvSpPr>
            <a:spLocks noGrp="1"/>
          </p:cNvSpPr>
          <p:nvPr>
            <p:ph idx="1"/>
          </p:nvPr>
        </p:nvSpPr>
        <p:spPr/>
        <p:txBody>
          <a:bodyPr/>
          <a:lstStyle/>
          <a:p>
            <a:endParaRPr lang="ar-IQ" dirty="0"/>
          </a:p>
        </p:txBody>
      </p:sp>
      <p:pic>
        <p:nvPicPr>
          <p:cNvPr id="4" name="Picture 3"/>
          <p:cNvPicPr>
            <a:picLocks noChangeAspect="1"/>
          </p:cNvPicPr>
          <p:nvPr/>
        </p:nvPicPr>
        <p:blipFill>
          <a:blip r:embed="rId3"/>
          <a:stretch>
            <a:fillRect/>
          </a:stretch>
        </p:blipFill>
        <p:spPr>
          <a:xfrm>
            <a:off x="7814622" y="357824"/>
            <a:ext cx="4439887" cy="3627854"/>
          </a:xfrm>
          <a:prstGeom prst="rect">
            <a:avLst/>
          </a:prstGeom>
        </p:spPr>
      </p:pic>
      <p:pic>
        <p:nvPicPr>
          <p:cNvPr id="6" name="Picture 5"/>
          <p:cNvPicPr>
            <a:picLocks noChangeAspect="1"/>
          </p:cNvPicPr>
          <p:nvPr/>
        </p:nvPicPr>
        <p:blipFill>
          <a:blip r:embed="rId4"/>
          <a:stretch>
            <a:fillRect/>
          </a:stretch>
        </p:blipFill>
        <p:spPr>
          <a:xfrm>
            <a:off x="1328499" y="4256785"/>
            <a:ext cx="7692142" cy="1784577"/>
          </a:xfrm>
          <a:prstGeom prst="rect">
            <a:avLst/>
          </a:prstGeom>
        </p:spPr>
      </p:pic>
      <p:sp>
        <p:nvSpPr>
          <p:cNvPr id="7" name="Rectangle 6"/>
          <p:cNvSpPr/>
          <p:nvPr/>
        </p:nvSpPr>
        <p:spPr>
          <a:xfrm>
            <a:off x="677334" y="6168115"/>
            <a:ext cx="8596668" cy="646331"/>
          </a:xfrm>
          <a:prstGeom prst="rect">
            <a:avLst/>
          </a:prstGeom>
        </p:spPr>
        <p:txBody>
          <a:bodyPr wrap="square">
            <a:spAutoFit/>
          </a:bodyPr>
          <a:lstStyle/>
          <a:p>
            <a:pPr algn="l" rtl="0"/>
            <a:r>
              <a:rPr lang="en-US" dirty="0"/>
              <a:t>The sequences of different genes or proteins may be aligned side-by-side to measure their similarity. </a:t>
            </a:r>
            <a:endParaRPr lang="ar-IQ" dirty="0"/>
          </a:p>
        </p:txBody>
      </p:sp>
      <p:grpSp>
        <p:nvGrpSpPr>
          <p:cNvPr id="10" name="Group 9"/>
          <p:cNvGrpSpPr/>
          <p:nvPr/>
        </p:nvGrpSpPr>
        <p:grpSpPr>
          <a:xfrm>
            <a:off x="318477" y="227289"/>
            <a:ext cx="7496146" cy="3758389"/>
            <a:chOff x="318477" y="227289"/>
            <a:chExt cx="7496146" cy="3758389"/>
          </a:xfrm>
        </p:grpSpPr>
        <p:pic>
          <p:nvPicPr>
            <p:cNvPr id="5" name="Picture 4"/>
            <p:cNvPicPr>
              <a:picLocks noChangeAspect="1"/>
            </p:cNvPicPr>
            <p:nvPr/>
          </p:nvPicPr>
          <p:blipFill rotWithShape="1">
            <a:blip r:embed="rId5"/>
            <a:srcRect b="49561"/>
            <a:stretch/>
          </p:blipFill>
          <p:spPr>
            <a:xfrm>
              <a:off x="318477" y="227289"/>
              <a:ext cx="7496146" cy="3758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209967" y="991673"/>
              <a:ext cx="1184856" cy="369332"/>
            </a:xfrm>
            <a:prstGeom prst="rect">
              <a:avLst/>
            </a:prstGeom>
            <a:noFill/>
          </p:spPr>
          <p:txBody>
            <a:bodyPr wrap="square" rtlCol="1">
              <a:spAutoFit/>
            </a:bodyPr>
            <a:lstStyle/>
            <a:p>
              <a:pPr algn="ctr" rtl="0"/>
              <a:r>
                <a:rPr lang="en-US" dirty="0" smtClean="0">
                  <a:latin typeface="Times New Roman" panose="02020603050405020304" pitchFamily="18" charset="0"/>
                  <a:cs typeface="Times New Roman" panose="02020603050405020304" pitchFamily="18" charset="0"/>
                </a:rPr>
                <a:t>Input</a:t>
              </a:r>
              <a:endParaRPr lang="ar-IQ"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473521" y="991673"/>
              <a:ext cx="1365161" cy="369332"/>
            </a:xfrm>
            <a:prstGeom prst="rect">
              <a:avLst/>
            </a:prstGeom>
            <a:noFill/>
          </p:spPr>
          <p:txBody>
            <a:bodyPr wrap="square" rtlCol="1">
              <a:spAutoFit/>
            </a:bodyPr>
            <a:lstStyle/>
            <a:p>
              <a:pPr algn="l" rtl="0"/>
              <a:r>
                <a:rPr lang="en-US" dirty="0" smtClean="0">
                  <a:latin typeface="Times New Roman" panose="02020603050405020304" pitchFamily="18" charset="0"/>
                  <a:cs typeface="Times New Roman" panose="02020603050405020304" pitchFamily="18" charset="0"/>
                </a:rPr>
                <a:t>Output</a:t>
              </a:r>
              <a:endParaRPr lang="ar-IQ"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595249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7683" y="942545"/>
            <a:ext cx="10577849" cy="5693866"/>
          </a:xfrm>
          <a:prstGeom prst="rect">
            <a:avLst/>
          </a:prstGeom>
        </p:spPr>
        <p:txBody>
          <a:bodyPr wrap="square">
            <a:spAutoFit/>
          </a:bodyPr>
          <a:lstStyle/>
          <a:p>
            <a:pPr algn="l" rtl="0"/>
            <a:r>
              <a:rPr lang="en-US" sz="2800" dirty="0">
                <a:latin typeface="Times New Roman" panose="02020603050405020304" pitchFamily="18" charset="0"/>
                <a:cs typeface="Times New Roman" panose="02020603050405020304" pitchFamily="18" charset="0"/>
              </a:rPr>
              <a:t>With the </a:t>
            </a:r>
            <a:r>
              <a:rPr lang="en-US" sz="2800" dirty="0">
                <a:solidFill>
                  <a:srgbClr val="FF0000"/>
                </a:solidFill>
                <a:latin typeface="Times New Roman" panose="02020603050405020304" pitchFamily="18" charset="0"/>
                <a:cs typeface="Times New Roman" panose="02020603050405020304" pitchFamily="18" charset="0"/>
              </a:rPr>
              <a:t>growing amount of data</a:t>
            </a:r>
            <a:r>
              <a:rPr lang="en-US" sz="2800" dirty="0">
                <a:latin typeface="Times New Roman" panose="02020603050405020304" pitchFamily="18" charset="0"/>
                <a:cs typeface="Times New Roman" panose="02020603050405020304" pitchFamily="18" charset="0"/>
              </a:rPr>
              <a:t>, it long ago became impractical to analyze DNA sequences manually. Today, computer programs such as BLAST are used daily to search sequences from more than 260 000 organisms, containing over 190 billion nucleotides. </a:t>
            </a:r>
          </a:p>
          <a:p>
            <a:pPr algn="l" rtl="0"/>
            <a:endParaRPr lang="en-US" sz="2800" dirty="0" smtClean="0">
              <a:latin typeface="Times New Roman" panose="02020603050405020304" pitchFamily="18" charset="0"/>
              <a:cs typeface="Times New Roman" panose="02020603050405020304" pitchFamily="18" charset="0"/>
            </a:endParaRPr>
          </a:p>
          <a:p>
            <a:pPr algn="l" rtl="0"/>
            <a:r>
              <a:rPr lang="en-US" sz="2800" dirty="0" smtClean="0">
                <a:latin typeface="Times New Roman" panose="02020603050405020304" pitchFamily="18" charset="0"/>
                <a:cs typeface="Times New Roman" panose="02020603050405020304" pitchFamily="18" charset="0"/>
              </a:rPr>
              <a:t>BLAST</a:t>
            </a:r>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B</a:t>
            </a:r>
            <a:r>
              <a:rPr lang="en-US" sz="2800" dirty="0">
                <a:latin typeface="Times New Roman" panose="02020603050405020304" pitchFamily="18" charset="0"/>
                <a:cs typeface="Times New Roman" panose="02020603050405020304" pitchFamily="18" charset="0"/>
              </a:rPr>
              <a:t>asic </a:t>
            </a:r>
            <a:r>
              <a:rPr lang="en-US" sz="2800" dirty="0">
                <a:solidFill>
                  <a:srgbClr val="FF0000"/>
                </a:solidFill>
                <a:latin typeface="Times New Roman" panose="02020603050405020304" pitchFamily="18" charset="0"/>
                <a:cs typeface="Times New Roman" panose="02020603050405020304" pitchFamily="18" charset="0"/>
              </a:rPr>
              <a:t>L</a:t>
            </a:r>
            <a:r>
              <a:rPr lang="en-US" sz="2800" dirty="0">
                <a:latin typeface="Times New Roman" panose="02020603050405020304" pitchFamily="18" charset="0"/>
                <a:cs typeface="Times New Roman" panose="02020603050405020304" pitchFamily="18" charset="0"/>
              </a:rPr>
              <a:t>ocal </a:t>
            </a:r>
            <a:r>
              <a:rPr lang="en-US" sz="2800" dirty="0">
                <a:solidFill>
                  <a:srgbClr val="FF0000"/>
                </a:solidFill>
                <a:latin typeface="Times New Roman" panose="02020603050405020304" pitchFamily="18" charset="0"/>
                <a:cs typeface="Times New Roman" panose="02020603050405020304" pitchFamily="18" charset="0"/>
              </a:rPr>
              <a:t>A</a:t>
            </a:r>
            <a:r>
              <a:rPr lang="en-US" sz="2800" dirty="0">
                <a:latin typeface="Times New Roman" panose="02020603050405020304" pitchFamily="18" charset="0"/>
                <a:cs typeface="Times New Roman" panose="02020603050405020304" pitchFamily="18" charset="0"/>
              </a:rPr>
              <a:t>lignment </a:t>
            </a:r>
            <a:r>
              <a:rPr lang="en-US" sz="2800" dirty="0">
                <a:solidFill>
                  <a:srgbClr val="FF0000"/>
                </a:solidFill>
                <a:latin typeface="Times New Roman" panose="02020603050405020304" pitchFamily="18" charset="0"/>
                <a:cs typeface="Times New Roman" panose="02020603050405020304" pitchFamily="18" charset="0"/>
              </a:rPr>
              <a:t>S</a:t>
            </a:r>
            <a:r>
              <a:rPr lang="en-US" sz="2800" dirty="0">
                <a:latin typeface="Times New Roman" panose="02020603050405020304" pitchFamily="18" charset="0"/>
                <a:cs typeface="Times New Roman" panose="02020603050405020304" pitchFamily="18" charset="0"/>
              </a:rPr>
              <a:t>earch </a:t>
            </a:r>
            <a:r>
              <a:rPr lang="en-US" sz="2800" dirty="0">
                <a:solidFill>
                  <a:srgbClr val="FF0000"/>
                </a:solidFill>
                <a:latin typeface="Times New Roman" panose="02020603050405020304" pitchFamily="18" charset="0"/>
                <a:cs typeface="Times New Roman" panose="02020603050405020304" pitchFamily="18" charset="0"/>
              </a:rPr>
              <a:t>T</a:t>
            </a:r>
            <a:r>
              <a:rPr lang="en-US" sz="2800" dirty="0">
                <a:latin typeface="Times New Roman" panose="02020603050405020304" pitchFamily="18" charset="0"/>
                <a:cs typeface="Times New Roman" panose="02020603050405020304" pitchFamily="18" charset="0"/>
              </a:rPr>
              <a:t>ool</a:t>
            </a:r>
          </a:p>
          <a:p>
            <a:pPr algn="l" rtl="0"/>
            <a:r>
              <a:rPr lang="en-US" sz="2800" dirty="0">
                <a:latin typeface="Times New Roman" panose="02020603050405020304" pitchFamily="18" charset="0"/>
                <a:cs typeface="Times New Roman" panose="02020603050405020304" pitchFamily="18" charset="0"/>
              </a:rPr>
              <a:t>www.ncbi.nlm.nih.gov/blast</a:t>
            </a:r>
          </a:p>
          <a:p>
            <a:pPr algn="l" rtl="0"/>
            <a:r>
              <a:rPr lang="en-US" sz="2800" dirty="0" smtClean="0">
                <a:latin typeface="Times New Roman" panose="02020603050405020304" pitchFamily="18" charset="0"/>
                <a:cs typeface="Times New Roman" panose="02020603050405020304" pitchFamily="18" charset="0"/>
              </a:rPr>
              <a:t>--an </a:t>
            </a:r>
            <a:r>
              <a:rPr lang="en-US" sz="2800" dirty="0">
                <a:latin typeface="Times New Roman" panose="02020603050405020304" pitchFamily="18" charset="0"/>
                <a:cs typeface="Times New Roman" panose="02020603050405020304" pitchFamily="18" charset="0"/>
              </a:rPr>
              <a:t>unknown sequence can be matched up to known sequences published in </a:t>
            </a:r>
            <a:r>
              <a:rPr lang="en-US" sz="2800" dirty="0" err="1">
                <a:latin typeface="Times New Roman" panose="02020603050405020304" pitchFamily="18" charset="0"/>
                <a:cs typeface="Times New Roman" panose="02020603050405020304" pitchFamily="18" charset="0"/>
              </a:rPr>
              <a:t>GenBank</a:t>
            </a:r>
            <a:endParaRPr lang="en-US" sz="2800" dirty="0">
              <a:latin typeface="Times New Roman" panose="02020603050405020304" pitchFamily="18" charset="0"/>
              <a:cs typeface="Times New Roman" panose="02020603050405020304" pitchFamily="18" charset="0"/>
            </a:endParaRPr>
          </a:p>
          <a:p>
            <a:pPr algn="l" rtl="0"/>
            <a:r>
              <a:rPr lang="en-US" sz="2800" dirty="0">
                <a:latin typeface="Times New Roman" panose="02020603050405020304" pitchFamily="18" charset="0"/>
                <a:cs typeface="Times New Roman" panose="02020603050405020304" pitchFamily="18" charset="0"/>
              </a:rPr>
              <a:t>Lists all sequences producing significant alignments</a:t>
            </a:r>
          </a:p>
          <a:p>
            <a:pPr algn="l" rtl="0"/>
            <a:r>
              <a:rPr lang="en-US" sz="2800" dirty="0">
                <a:latin typeface="Times New Roman" panose="02020603050405020304" pitchFamily="18" charset="0"/>
                <a:cs typeface="Times New Roman" panose="02020603050405020304" pitchFamily="18" charset="0"/>
              </a:rPr>
              <a:t>Gene identification </a:t>
            </a:r>
          </a:p>
          <a:p>
            <a:pPr algn="l" rtl="0"/>
            <a:r>
              <a:rPr lang="en-US" sz="2800" dirty="0">
                <a:latin typeface="Times New Roman" panose="02020603050405020304" pitchFamily="18" charset="0"/>
                <a:cs typeface="Times New Roman" panose="02020603050405020304" pitchFamily="18" charset="0"/>
              </a:rPr>
              <a:t>Organism genus/species </a:t>
            </a:r>
          </a:p>
          <a:p>
            <a:pPr algn="l" rtl="0"/>
            <a:r>
              <a:rPr lang="en-US" sz="2800" dirty="0">
                <a:latin typeface="Times New Roman" panose="02020603050405020304" pitchFamily="18" charset="0"/>
                <a:cs typeface="Times New Roman" panose="02020603050405020304" pitchFamily="18" charset="0"/>
              </a:rPr>
              <a:t>% identity </a:t>
            </a:r>
            <a:r>
              <a:rPr lang="en-US" sz="2800" dirty="0" smtClean="0">
                <a:latin typeface="Times New Roman" panose="02020603050405020304" pitchFamily="18" charset="0"/>
                <a:cs typeface="Times New Roman" panose="02020603050405020304" pitchFamily="18" charset="0"/>
              </a:rPr>
              <a:t>alignment/match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566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58" y="133082"/>
            <a:ext cx="8596668" cy="1320800"/>
          </a:xfrm>
        </p:spPr>
        <p:txBody>
          <a:bodyPr/>
          <a:lstStyle/>
          <a:p>
            <a:r>
              <a:rPr lang="en-US" dirty="0" smtClean="0">
                <a:latin typeface="Times New Roman" panose="02020603050405020304" pitchFamily="18" charset="0"/>
                <a:cs typeface="Times New Roman" panose="02020603050405020304" pitchFamily="18" charset="0"/>
              </a:rPr>
              <a:t>Data Source of Bioinformatics</a:t>
            </a:r>
            <a:endParaRPr lang="ar-IQ"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524259" y="785611"/>
            <a:ext cx="5813420" cy="6018543"/>
          </a:xfrm>
          <a:prstGeom prst="rect">
            <a:avLst/>
          </a:prstGeom>
          <a:ln w="38100">
            <a:solidFill>
              <a:schemeClr val="accent2">
                <a:lumMod val="75000"/>
              </a:schemeClr>
            </a:solidFill>
          </a:ln>
        </p:spPr>
      </p:pic>
    </p:spTree>
    <p:extLst>
      <p:ext uri="{BB962C8B-B14F-4D97-AF65-F5344CB8AC3E}">
        <p14:creationId xmlns:p14="http://schemas.microsoft.com/office/powerpoint/2010/main" val="2502903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017" y="200213"/>
            <a:ext cx="8596668" cy="633505"/>
          </a:xfrm>
        </p:spPr>
        <p:txBody>
          <a:bodyPr>
            <a:normAutofit fontScale="90000"/>
          </a:bodyPr>
          <a:lstStyle/>
          <a:p>
            <a:r>
              <a:rPr lang="en-US" dirty="0"/>
              <a:t>Computational </a:t>
            </a:r>
            <a:r>
              <a:rPr lang="en-US" dirty="0" smtClean="0"/>
              <a:t>biology Subfields </a:t>
            </a:r>
            <a:endParaRPr lang="ar-IQ" dirty="0"/>
          </a:p>
        </p:txBody>
      </p:sp>
      <p:sp>
        <p:nvSpPr>
          <p:cNvPr id="3" name="Rectangle 2"/>
          <p:cNvSpPr/>
          <p:nvPr/>
        </p:nvSpPr>
        <p:spPr>
          <a:xfrm>
            <a:off x="758017" y="833718"/>
            <a:ext cx="9377083" cy="5909310"/>
          </a:xfrm>
          <a:prstGeom prst="rect">
            <a:avLst/>
          </a:prstGeom>
        </p:spPr>
        <p:txBody>
          <a:bodyPr wrap="square">
            <a:spAutoFit/>
          </a:bodyPr>
          <a:lstStyle/>
          <a:p>
            <a:pPr algn="l" rtl="0"/>
            <a:r>
              <a:rPr lang="en-US" dirty="0" smtClean="0"/>
              <a:t>1- </a:t>
            </a:r>
            <a:r>
              <a:rPr lang="en-US" dirty="0">
                <a:solidFill>
                  <a:srgbClr val="FF0000"/>
                </a:solidFill>
              </a:rPr>
              <a:t>Computational </a:t>
            </a:r>
            <a:r>
              <a:rPr lang="en-US" dirty="0" err="1" smtClean="0">
                <a:solidFill>
                  <a:srgbClr val="FF0000"/>
                </a:solidFill>
              </a:rPr>
              <a:t>biomodeling</a:t>
            </a:r>
            <a:endParaRPr lang="en-US" dirty="0" smtClean="0">
              <a:solidFill>
                <a:srgbClr val="FF0000"/>
              </a:solidFill>
            </a:endParaRPr>
          </a:p>
          <a:p>
            <a:pPr algn="l" rtl="0"/>
            <a:r>
              <a:rPr lang="en-US" dirty="0"/>
              <a:t>Computational </a:t>
            </a:r>
            <a:r>
              <a:rPr lang="en-US" dirty="0" err="1"/>
              <a:t>biomodeling</a:t>
            </a:r>
            <a:r>
              <a:rPr lang="en-US" dirty="0"/>
              <a:t> is a field concerned with building computer models of biological systems. Computational </a:t>
            </a:r>
            <a:r>
              <a:rPr lang="en-US" dirty="0" err="1"/>
              <a:t>biomodeling</a:t>
            </a:r>
            <a:r>
              <a:rPr lang="en-US" dirty="0"/>
              <a:t> aims to develop and use visual simulations in order to assess the complexity of biological systems.</a:t>
            </a:r>
          </a:p>
          <a:p>
            <a:pPr algn="l" rtl="0"/>
            <a:endParaRPr lang="en-US" dirty="0"/>
          </a:p>
          <a:p>
            <a:pPr algn="l" rtl="0"/>
            <a:r>
              <a:rPr lang="en-US" dirty="0" smtClean="0"/>
              <a:t>2- </a:t>
            </a:r>
            <a:r>
              <a:rPr lang="en-US" dirty="0">
                <a:solidFill>
                  <a:srgbClr val="FF0000"/>
                </a:solidFill>
              </a:rPr>
              <a:t>Computational genomics</a:t>
            </a:r>
            <a:r>
              <a:rPr lang="en-US" dirty="0"/>
              <a:t> (Computational genetics) Computational genomics is a field within genomics which studies the genomes of cells and organisms. It is often referred to as Computational and Statistical Genetics. The Human Genome Project is one example of computational genomics</a:t>
            </a:r>
          </a:p>
          <a:p>
            <a:pPr algn="l" rtl="0"/>
            <a:r>
              <a:rPr lang="en-US" dirty="0" smtClean="0"/>
              <a:t>3- </a:t>
            </a:r>
            <a:r>
              <a:rPr lang="en-US" dirty="0">
                <a:solidFill>
                  <a:srgbClr val="FF0000"/>
                </a:solidFill>
              </a:rPr>
              <a:t>Computational neuroscience </a:t>
            </a:r>
            <a:r>
              <a:rPr lang="en-US" dirty="0"/>
              <a:t>Computational neuroscience is the study of brain function in terms of the information processing properties of the structures that make up the nervous </a:t>
            </a:r>
            <a:r>
              <a:rPr lang="en-US" dirty="0" smtClean="0"/>
              <a:t>system.</a:t>
            </a:r>
            <a:endParaRPr lang="en-US" dirty="0"/>
          </a:p>
          <a:p>
            <a:pPr algn="l" rtl="0"/>
            <a:r>
              <a:rPr lang="en-US" dirty="0" smtClean="0"/>
              <a:t>4- </a:t>
            </a:r>
            <a:r>
              <a:rPr lang="en-US" dirty="0">
                <a:solidFill>
                  <a:srgbClr val="FF0000"/>
                </a:solidFill>
              </a:rPr>
              <a:t>Computational </a:t>
            </a:r>
            <a:r>
              <a:rPr lang="en-US" dirty="0" smtClean="0">
                <a:solidFill>
                  <a:srgbClr val="FF0000"/>
                </a:solidFill>
              </a:rPr>
              <a:t>pharmacology </a:t>
            </a:r>
            <a:r>
              <a:rPr lang="en-US" dirty="0" smtClean="0"/>
              <a:t>is </a:t>
            </a:r>
            <a:r>
              <a:rPr lang="en-US" dirty="0"/>
              <a:t>“the study of the effects of genomic data to find links between specific genotypes and diseases and then screening drug data </a:t>
            </a:r>
          </a:p>
          <a:p>
            <a:pPr algn="l" rtl="0"/>
            <a:r>
              <a:rPr lang="en-US" dirty="0" smtClean="0"/>
              <a:t>5- </a:t>
            </a:r>
            <a:r>
              <a:rPr lang="en-US" dirty="0">
                <a:solidFill>
                  <a:srgbClr val="FF0000"/>
                </a:solidFill>
              </a:rPr>
              <a:t>Computational evolutionary biology </a:t>
            </a:r>
            <a:r>
              <a:rPr lang="en-US" dirty="0" smtClean="0"/>
              <a:t>is using </a:t>
            </a:r>
            <a:r>
              <a:rPr lang="en-US" dirty="0"/>
              <a:t>DNA data to evaluate the evolutionary change of a species over </a:t>
            </a:r>
            <a:r>
              <a:rPr lang="en-US" dirty="0" smtClean="0"/>
              <a:t>time, Taking </a:t>
            </a:r>
            <a:r>
              <a:rPr lang="en-US" dirty="0"/>
              <a:t>the results of computational genomics in order to evaluate the evolution of genetic disorders within a </a:t>
            </a:r>
            <a:r>
              <a:rPr lang="en-US" dirty="0" smtClean="0"/>
              <a:t>species, and Build </a:t>
            </a:r>
            <a:r>
              <a:rPr lang="en-US" dirty="0"/>
              <a:t>models of evolutionary systems in order predict what types of changes will occur in the future</a:t>
            </a:r>
          </a:p>
          <a:p>
            <a:pPr algn="l" rtl="0"/>
            <a:r>
              <a:rPr lang="en-US" dirty="0" smtClean="0"/>
              <a:t> </a:t>
            </a:r>
            <a:endParaRPr lang="en-US" dirty="0"/>
          </a:p>
          <a:p>
            <a:pPr algn="l" rtl="0"/>
            <a:r>
              <a:rPr lang="en-US" dirty="0" smtClean="0"/>
              <a:t>6- </a:t>
            </a:r>
            <a:r>
              <a:rPr lang="en-US" dirty="0">
                <a:solidFill>
                  <a:srgbClr val="FF0000"/>
                </a:solidFill>
              </a:rPr>
              <a:t>Cancer </a:t>
            </a:r>
            <a:r>
              <a:rPr lang="en-US" dirty="0" smtClean="0">
                <a:solidFill>
                  <a:srgbClr val="FF0000"/>
                </a:solidFill>
              </a:rPr>
              <a:t>computational</a:t>
            </a:r>
            <a:r>
              <a:rPr lang="en-US" dirty="0" smtClean="0"/>
              <a:t>  </a:t>
            </a:r>
            <a:r>
              <a:rPr lang="en-US" dirty="0"/>
              <a:t>to advance the understanding, diagnosis, treatment, cure, and prevention of cancer and related diseases.</a:t>
            </a:r>
          </a:p>
        </p:txBody>
      </p:sp>
    </p:spTree>
    <p:extLst>
      <p:ext uri="{BB962C8B-B14F-4D97-AF65-F5344CB8AC3E}">
        <p14:creationId xmlns:p14="http://schemas.microsoft.com/office/powerpoint/2010/main" val="534681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7" y="70680"/>
            <a:ext cx="8596668" cy="1320800"/>
          </a:xfrm>
        </p:spPr>
        <p:txBody>
          <a:bodyPr/>
          <a:lstStyle/>
          <a:p>
            <a:r>
              <a:rPr lang="en-US" dirty="0" smtClean="0"/>
              <a:t>Output of computational biology</a:t>
            </a:r>
            <a:endParaRPr lang="ar-IQ" dirty="0"/>
          </a:p>
        </p:txBody>
      </p:sp>
      <p:grpSp>
        <p:nvGrpSpPr>
          <p:cNvPr id="10" name="Group 9"/>
          <p:cNvGrpSpPr/>
          <p:nvPr/>
        </p:nvGrpSpPr>
        <p:grpSpPr>
          <a:xfrm>
            <a:off x="3756892" y="2226890"/>
            <a:ext cx="4021717" cy="3499805"/>
            <a:chOff x="223763" y="609600"/>
            <a:chExt cx="3368489" cy="2416841"/>
          </a:xfrm>
        </p:grpSpPr>
        <p:sp>
          <p:nvSpPr>
            <p:cNvPr id="4" name="Rectangle 3"/>
            <p:cNvSpPr/>
            <p:nvPr/>
          </p:nvSpPr>
          <p:spPr>
            <a:xfrm>
              <a:off x="223763" y="2580108"/>
              <a:ext cx="3368489" cy="446333"/>
            </a:xfrm>
            <a:prstGeom prst="rect">
              <a:avLst/>
            </a:prstGeom>
          </p:spPr>
          <p:txBody>
            <a:bodyPr wrap="square">
              <a:spAutoFit/>
            </a:bodyPr>
            <a:lstStyle/>
            <a:p>
              <a:pPr algn="l" rtl="0"/>
              <a:r>
                <a:rPr lang="en-US" dirty="0" smtClean="0">
                  <a:latin typeface="arial" panose="020B0604020202020204" pitchFamily="34" charset="0"/>
                </a:rPr>
                <a:t>Element </a:t>
              </a:r>
              <a:r>
                <a:rPr lang="en-US" dirty="0">
                  <a:latin typeface="arial" panose="020B0604020202020204" pitchFamily="34" charset="0"/>
                </a:rPr>
                <a:t>model of the knee joint with representation of the cartilage</a:t>
              </a:r>
              <a:endParaRPr lang="ar-IQ" dirty="0"/>
            </a:p>
          </p:txBody>
        </p:sp>
        <p:pic>
          <p:nvPicPr>
            <p:cNvPr id="5" name="Picture 4"/>
            <p:cNvPicPr>
              <a:picLocks noChangeAspect="1"/>
            </p:cNvPicPr>
            <p:nvPr/>
          </p:nvPicPr>
          <p:blipFill>
            <a:blip r:embed="rId2"/>
            <a:stretch>
              <a:fillRect/>
            </a:stretch>
          </p:blipFill>
          <p:spPr>
            <a:xfrm>
              <a:off x="223763" y="609600"/>
              <a:ext cx="3368489" cy="1934605"/>
            </a:xfrm>
            <a:prstGeom prst="rect">
              <a:avLst/>
            </a:prstGeom>
            <a:ln>
              <a:solidFill>
                <a:srgbClr val="0070C0"/>
              </a:solidFill>
            </a:ln>
          </p:spPr>
        </p:pic>
      </p:grpSp>
      <p:grpSp>
        <p:nvGrpSpPr>
          <p:cNvPr id="9" name="Group 8"/>
          <p:cNvGrpSpPr/>
          <p:nvPr/>
        </p:nvGrpSpPr>
        <p:grpSpPr>
          <a:xfrm>
            <a:off x="380548" y="1143013"/>
            <a:ext cx="3079558" cy="4185819"/>
            <a:chOff x="4252268" y="1516712"/>
            <a:chExt cx="3306490" cy="4667956"/>
          </a:xfrm>
        </p:grpSpPr>
        <p:pic>
          <p:nvPicPr>
            <p:cNvPr id="7" name="Picture 6"/>
            <p:cNvPicPr>
              <a:picLocks noChangeAspect="1"/>
            </p:cNvPicPr>
            <p:nvPr/>
          </p:nvPicPr>
          <p:blipFill>
            <a:blip r:embed="rId3"/>
            <a:stretch>
              <a:fillRect/>
            </a:stretch>
          </p:blipFill>
          <p:spPr>
            <a:xfrm>
              <a:off x="4252268" y="1516712"/>
              <a:ext cx="3306490" cy="3632788"/>
            </a:xfrm>
            <a:prstGeom prst="rect">
              <a:avLst/>
            </a:prstGeom>
          </p:spPr>
        </p:pic>
        <p:pic>
          <p:nvPicPr>
            <p:cNvPr id="8" name="Picture 7"/>
            <p:cNvPicPr>
              <a:picLocks noChangeAspect="1"/>
            </p:cNvPicPr>
            <p:nvPr/>
          </p:nvPicPr>
          <p:blipFill>
            <a:blip r:embed="rId4"/>
            <a:stretch>
              <a:fillRect/>
            </a:stretch>
          </p:blipFill>
          <p:spPr>
            <a:xfrm>
              <a:off x="4252268" y="5244793"/>
              <a:ext cx="3306490" cy="939875"/>
            </a:xfrm>
            <a:prstGeom prst="rect">
              <a:avLst/>
            </a:prstGeom>
          </p:spPr>
        </p:pic>
      </p:grpSp>
      <p:pic>
        <p:nvPicPr>
          <p:cNvPr id="11" name="Picture 10"/>
          <p:cNvPicPr>
            <a:picLocks noChangeAspect="1"/>
          </p:cNvPicPr>
          <p:nvPr/>
        </p:nvPicPr>
        <p:blipFill>
          <a:blip r:embed="rId5"/>
          <a:stretch>
            <a:fillRect/>
          </a:stretch>
        </p:blipFill>
        <p:spPr>
          <a:xfrm>
            <a:off x="7927757" y="0"/>
            <a:ext cx="3799597" cy="3115074"/>
          </a:xfrm>
          <a:prstGeom prst="rect">
            <a:avLst/>
          </a:prstGeom>
          <a:ln w="38100">
            <a:solidFill>
              <a:srgbClr val="0070C0"/>
            </a:solidFill>
          </a:ln>
        </p:spPr>
      </p:pic>
      <p:sp>
        <p:nvSpPr>
          <p:cNvPr id="12" name="Rectangle 11"/>
          <p:cNvSpPr/>
          <p:nvPr/>
        </p:nvSpPr>
        <p:spPr>
          <a:xfrm>
            <a:off x="8119149" y="70680"/>
            <a:ext cx="3757353" cy="646331"/>
          </a:xfrm>
          <a:prstGeom prst="rect">
            <a:avLst/>
          </a:prstGeom>
        </p:spPr>
        <p:txBody>
          <a:bodyPr wrap="square">
            <a:spAutoFit/>
          </a:bodyPr>
          <a:lstStyle/>
          <a:p>
            <a:pPr algn="l" rtl="0"/>
            <a:r>
              <a:rPr lang="en-US" dirty="0"/>
              <a:t>auditory information is processed and encoded in the human brain</a:t>
            </a:r>
            <a:endParaRPr lang="ar-IQ" dirty="0"/>
          </a:p>
        </p:txBody>
      </p:sp>
      <p:pic>
        <p:nvPicPr>
          <p:cNvPr id="13" name="Picture 12"/>
          <p:cNvPicPr>
            <a:picLocks noChangeAspect="1"/>
          </p:cNvPicPr>
          <p:nvPr/>
        </p:nvPicPr>
        <p:blipFill>
          <a:blip r:embed="rId6"/>
          <a:stretch>
            <a:fillRect/>
          </a:stretch>
        </p:blipFill>
        <p:spPr>
          <a:xfrm>
            <a:off x="7927757" y="3102421"/>
            <a:ext cx="3799597" cy="3799597"/>
          </a:xfrm>
          <a:prstGeom prst="rect">
            <a:avLst/>
          </a:prstGeom>
        </p:spPr>
      </p:pic>
    </p:spTree>
    <p:extLst>
      <p:ext uri="{BB962C8B-B14F-4D97-AF65-F5344CB8AC3E}">
        <p14:creationId xmlns:p14="http://schemas.microsoft.com/office/powerpoint/2010/main" val="4148293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204577" y="1206981"/>
            <a:ext cx="6987423" cy="5493077"/>
          </a:xfrm>
          <a:prstGeom prst="rect">
            <a:avLst/>
          </a:prstGeom>
        </p:spPr>
      </p:pic>
      <p:sp>
        <p:nvSpPr>
          <p:cNvPr id="2" name="Title 1"/>
          <p:cNvSpPr>
            <a:spLocks noGrp="1"/>
          </p:cNvSpPr>
          <p:nvPr>
            <p:ph type="title"/>
          </p:nvPr>
        </p:nvSpPr>
        <p:spPr>
          <a:xfrm>
            <a:off x="291353" y="232365"/>
            <a:ext cx="8596668" cy="1320800"/>
          </a:xfrm>
        </p:spPr>
        <p:txBody>
          <a:bodyPr/>
          <a:lstStyle/>
          <a:p>
            <a:r>
              <a:rPr lang="en-US" dirty="0" smtClean="0"/>
              <a:t>Bioinformatics achievement</a:t>
            </a:r>
            <a:endParaRPr lang="ar-IQ" dirty="0"/>
          </a:p>
        </p:txBody>
      </p:sp>
      <p:sp>
        <p:nvSpPr>
          <p:cNvPr id="3" name="Content Placeholder 2"/>
          <p:cNvSpPr>
            <a:spLocks noGrp="1"/>
          </p:cNvSpPr>
          <p:nvPr>
            <p:ph idx="1"/>
          </p:nvPr>
        </p:nvSpPr>
        <p:spPr>
          <a:xfrm>
            <a:off x="291353" y="892765"/>
            <a:ext cx="8596668" cy="3880773"/>
          </a:xfrm>
        </p:spPr>
        <p:txBody>
          <a:bodyPr/>
          <a:lstStyle/>
          <a:p>
            <a:pPr algn="l" rtl="0"/>
            <a:r>
              <a:rPr lang="en-US" b="1" dirty="0">
                <a:solidFill>
                  <a:srgbClr val="FF0000"/>
                </a:solidFill>
              </a:rPr>
              <a:t> Human Genome Project (HGP) </a:t>
            </a:r>
            <a:endParaRPr lang="ar-IQ" b="1" dirty="0">
              <a:solidFill>
                <a:srgbClr val="FF0000"/>
              </a:solidFill>
            </a:endParaRPr>
          </a:p>
        </p:txBody>
      </p:sp>
      <p:sp>
        <p:nvSpPr>
          <p:cNvPr id="6" name="Rectangle 5"/>
          <p:cNvSpPr/>
          <p:nvPr/>
        </p:nvSpPr>
        <p:spPr>
          <a:xfrm>
            <a:off x="291353" y="1784763"/>
            <a:ext cx="4913224" cy="646331"/>
          </a:xfrm>
          <a:prstGeom prst="rect">
            <a:avLst/>
          </a:prstGeom>
        </p:spPr>
        <p:txBody>
          <a:bodyPr wrap="square">
            <a:spAutoFit/>
          </a:bodyPr>
          <a:lstStyle/>
          <a:p>
            <a:pPr algn="l" rtl="0"/>
            <a:r>
              <a:rPr lang="en-US" b="1" dirty="0">
                <a:latin typeface="Times New Roman" panose="02020603050405020304" pitchFamily="18" charset="0"/>
                <a:cs typeface="Times New Roman" panose="02020603050405020304" pitchFamily="18" charset="0"/>
              </a:rPr>
              <a:t>Assembly of the human genome is one of the greatest achievements of bioinformatics.</a:t>
            </a:r>
            <a:endParaRPr lang="ar-IQ"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9709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94" y="135028"/>
            <a:ext cx="8596668" cy="1320800"/>
          </a:xfrm>
        </p:spPr>
        <p:txBody>
          <a:bodyPr/>
          <a:lstStyle/>
          <a:p>
            <a:r>
              <a:rPr lang="en-US" dirty="0" smtClean="0"/>
              <a:t> </a:t>
            </a:r>
            <a:r>
              <a:rPr lang="en-US" dirty="0"/>
              <a:t>Human Genome Project (HGP) </a:t>
            </a:r>
            <a:endParaRPr lang="ar-IQ" dirty="0"/>
          </a:p>
        </p:txBody>
      </p:sp>
      <p:sp>
        <p:nvSpPr>
          <p:cNvPr id="4" name="Rectangle 3"/>
          <p:cNvSpPr/>
          <p:nvPr/>
        </p:nvSpPr>
        <p:spPr>
          <a:xfrm>
            <a:off x="495190" y="692397"/>
            <a:ext cx="11514666" cy="6247864"/>
          </a:xfrm>
          <a:prstGeom prst="rect">
            <a:avLst/>
          </a:prstGeom>
        </p:spPr>
        <p:txBody>
          <a:bodyPr wrap="square">
            <a:spAutoFit/>
          </a:bodyPr>
          <a:lstStyle/>
          <a:p>
            <a:pPr algn="l" rtl="0"/>
            <a:r>
              <a:rPr lang="en-US" sz="2000" b="1" dirty="0">
                <a:latin typeface="Times New Roman" panose="02020603050405020304" pitchFamily="18" charset="0"/>
                <a:cs typeface="Times New Roman" panose="02020603050405020304" pitchFamily="18" charset="0"/>
              </a:rPr>
              <a:t>The Human Genome Project (HGP) is an international scientific research project with the goal of </a:t>
            </a:r>
            <a:r>
              <a:rPr lang="en-US" sz="2000" b="1" dirty="0">
                <a:solidFill>
                  <a:srgbClr val="FF0000"/>
                </a:solidFill>
                <a:latin typeface="Times New Roman" panose="02020603050405020304" pitchFamily="18" charset="0"/>
                <a:cs typeface="Times New Roman" panose="02020603050405020304" pitchFamily="18" charset="0"/>
              </a:rPr>
              <a:t>determining the sequence of chemical base pairs which make up human DNA</a:t>
            </a:r>
            <a:r>
              <a:rPr lang="en-US" sz="2000" b="1" dirty="0">
                <a:latin typeface="Times New Roman" panose="02020603050405020304" pitchFamily="18" charset="0"/>
                <a:cs typeface="Times New Roman" panose="02020603050405020304" pitchFamily="18" charset="0"/>
              </a:rPr>
              <a:t>, and </a:t>
            </a:r>
            <a:r>
              <a:rPr lang="en-US" sz="2000" b="1" dirty="0">
                <a:solidFill>
                  <a:srgbClr val="FF0000"/>
                </a:solidFill>
                <a:latin typeface="Times New Roman" panose="02020603050405020304" pitchFamily="18" charset="0"/>
                <a:cs typeface="Times New Roman" panose="02020603050405020304" pitchFamily="18" charset="0"/>
              </a:rPr>
              <a:t>of identifying and mapping all of the genes of the human genome from both a physical and functional standpoint. </a:t>
            </a:r>
            <a:r>
              <a:rPr lang="en-US" sz="2000" b="1" dirty="0">
                <a:latin typeface="Times New Roman" panose="02020603050405020304" pitchFamily="18" charset="0"/>
                <a:cs typeface="Times New Roman" panose="02020603050405020304" pitchFamily="18" charset="0"/>
              </a:rPr>
              <a:t>It remains the world's largest collaborative biological project</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The project was proposed and funded by the </a:t>
            </a:r>
            <a:r>
              <a:rPr lang="en-US" sz="2000" b="1" dirty="0">
                <a:solidFill>
                  <a:srgbClr val="FF0000"/>
                </a:solidFill>
                <a:latin typeface="Times New Roman" panose="02020603050405020304" pitchFamily="18" charset="0"/>
                <a:cs typeface="Times New Roman" panose="02020603050405020304" pitchFamily="18" charset="0"/>
              </a:rPr>
              <a:t>US</a:t>
            </a:r>
            <a:r>
              <a:rPr lang="en-US" sz="2000" b="1" dirty="0">
                <a:latin typeface="Times New Roman" panose="02020603050405020304" pitchFamily="18" charset="0"/>
                <a:cs typeface="Times New Roman" panose="02020603050405020304" pitchFamily="18" charset="0"/>
              </a:rPr>
              <a:t> government; planning started in </a:t>
            </a:r>
            <a:r>
              <a:rPr lang="en-US" sz="2000" b="1" dirty="0">
                <a:solidFill>
                  <a:srgbClr val="FF0000"/>
                </a:solidFill>
                <a:latin typeface="Times New Roman" panose="02020603050405020304" pitchFamily="18" charset="0"/>
                <a:cs typeface="Times New Roman" panose="02020603050405020304" pitchFamily="18" charset="0"/>
              </a:rPr>
              <a:t>1984</a:t>
            </a:r>
            <a:r>
              <a:rPr lang="en-US" sz="2000" b="1" dirty="0">
                <a:latin typeface="Times New Roman" panose="02020603050405020304" pitchFamily="18" charset="0"/>
                <a:cs typeface="Times New Roman" panose="02020603050405020304" pitchFamily="18" charset="0"/>
              </a:rPr>
              <a:t>, the project got underway in 1990, and was declared complete in </a:t>
            </a:r>
            <a:r>
              <a:rPr lang="en-US" sz="2000" b="1" dirty="0">
                <a:solidFill>
                  <a:srgbClr val="FF0000"/>
                </a:solidFill>
                <a:latin typeface="Times New Roman" panose="02020603050405020304" pitchFamily="18" charset="0"/>
                <a:cs typeface="Times New Roman" panose="02020603050405020304" pitchFamily="18" charset="0"/>
              </a:rPr>
              <a:t>2003</a:t>
            </a:r>
            <a:r>
              <a:rPr lang="en-US" sz="2000" b="1" dirty="0" smtClean="0">
                <a:latin typeface="Times New Roman" panose="02020603050405020304" pitchFamily="18" charset="0"/>
                <a:cs typeface="Times New Roman" panose="02020603050405020304" pitchFamily="18" charset="0"/>
              </a:rPr>
              <a:t>.</a:t>
            </a:r>
          </a:p>
          <a:p>
            <a:pPr algn="l" rtl="0"/>
            <a:endParaRPr lang="en-US" sz="2000" b="1" dirty="0">
              <a:latin typeface="Times New Roman" panose="02020603050405020304" pitchFamily="18" charset="0"/>
              <a:cs typeface="Times New Roman" panose="02020603050405020304" pitchFamily="18" charset="0"/>
            </a:endParaRPr>
          </a:p>
          <a:p>
            <a:pPr algn="l" rtl="0"/>
            <a:endParaRPr lang="en-US" sz="2000" b="1" dirty="0">
              <a:latin typeface="Times New Roman" panose="02020603050405020304" pitchFamily="18" charset="0"/>
              <a:cs typeface="Times New Roman" panose="02020603050405020304" pitchFamily="18" charset="0"/>
            </a:endParaRPr>
          </a:p>
          <a:p>
            <a:pPr algn="l" rtl="0"/>
            <a:r>
              <a:rPr lang="en-US" sz="2000" b="1" dirty="0">
                <a:latin typeface="Times New Roman" panose="02020603050405020304" pitchFamily="18" charset="0"/>
                <a:cs typeface="Times New Roman" panose="02020603050405020304" pitchFamily="18" charset="0"/>
              </a:rPr>
              <a:t>The $3-billion project was formally founded in </a:t>
            </a:r>
            <a:r>
              <a:rPr lang="en-US" sz="2000" b="1" u="sng" dirty="0">
                <a:solidFill>
                  <a:srgbClr val="FF0000"/>
                </a:solidFill>
                <a:latin typeface="Times New Roman" panose="02020603050405020304" pitchFamily="18" charset="0"/>
                <a:cs typeface="Times New Roman" panose="02020603050405020304" pitchFamily="18" charset="0"/>
              </a:rPr>
              <a:t>1990</a:t>
            </a:r>
            <a:r>
              <a:rPr lang="en-US" sz="2000" b="1" dirty="0">
                <a:latin typeface="Times New Roman" panose="02020603050405020304" pitchFamily="18" charset="0"/>
                <a:cs typeface="Times New Roman" panose="02020603050405020304" pitchFamily="18" charset="0"/>
              </a:rPr>
              <a:t> by the US Department of Energy and the National Institutes of Health, and was expected to take </a:t>
            </a:r>
            <a:r>
              <a:rPr lang="en-US" sz="2000" b="1" u="sng" dirty="0">
                <a:solidFill>
                  <a:srgbClr val="FF0000"/>
                </a:solidFill>
                <a:latin typeface="Times New Roman" panose="02020603050405020304" pitchFamily="18" charset="0"/>
                <a:cs typeface="Times New Roman" panose="02020603050405020304" pitchFamily="18" charset="0"/>
              </a:rPr>
              <a:t>15</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years. In </a:t>
            </a:r>
            <a:r>
              <a:rPr lang="en-US" sz="2000" b="1" dirty="0">
                <a:latin typeface="Times New Roman" panose="02020603050405020304" pitchFamily="18" charset="0"/>
                <a:cs typeface="Times New Roman" panose="02020603050405020304" pitchFamily="18" charset="0"/>
              </a:rPr>
              <a:t>addition to the </a:t>
            </a:r>
            <a:r>
              <a:rPr lang="en-US" sz="2000" b="1" u="sng" dirty="0">
                <a:solidFill>
                  <a:srgbClr val="FF0000"/>
                </a:solidFill>
                <a:latin typeface="Times New Roman" panose="02020603050405020304" pitchFamily="18" charset="0"/>
                <a:cs typeface="Times New Roman" panose="02020603050405020304" pitchFamily="18" charset="0"/>
              </a:rPr>
              <a:t>United States</a:t>
            </a:r>
            <a:r>
              <a:rPr lang="en-US" sz="2000" b="1" dirty="0">
                <a:latin typeface="Times New Roman" panose="02020603050405020304" pitchFamily="18" charset="0"/>
                <a:cs typeface="Times New Roman" panose="02020603050405020304" pitchFamily="18" charset="0"/>
              </a:rPr>
              <a:t>, the international consortium comprised geneticists in the </a:t>
            </a:r>
            <a:r>
              <a:rPr lang="en-US" sz="2000" b="1" u="sng" dirty="0">
                <a:solidFill>
                  <a:srgbClr val="FF0000"/>
                </a:solidFill>
                <a:latin typeface="Times New Roman" panose="02020603050405020304" pitchFamily="18" charset="0"/>
                <a:cs typeface="Times New Roman" panose="02020603050405020304" pitchFamily="18" charset="0"/>
              </a:rPr>
              <a:t>United Kingdom</a:t>
            </a:r>
            <a:r>
              <a:rPr lang="en-US" sz="2000" b="1" dirty="0">
                <a:latin typeface="Times New Roman" panose="02020603050405020304" pitchFamily="18" charset="0"/>
                <a:cs typeface="Times New Roman" panose="02020603050405020304" pitchFamily="18" charset="0"/>
              </a:rPr>
              <a:t>, </a:t>
            </a:r>
            <a:r>
              <a:rPr lang="en-US" sz="2000" b="1" u="sng" dirty="0">
                <a:solidFill>
                  <a:srgbClr val="FF0000"/>
                </a:solidFill>
                <a:latin typeface="Times New Roman" panose="02020603050405020304" pitchFamily="18" charset="0"/>
                <a:cs typeface="Times New Roman" panose="02020603050405020304" pitchFamily="18" charset="0"/>
              </a:rPr>
              <a:t>France</a:t>
            </a:r>
            <a:r>
              <a:rPr lang="en-US" sz="2000" b="1" dirty="0">
                <a:latin typeface="Times New Roman" panose="02020603050405020304" pitchFamily="18" charset="0"/>
                <a:cs typeface="Times New Roman" panose="02020603050405020304" pitchFamily="18" charset="0"/>
              </a:rPr>
              <a:t>, </a:t>
            </a:r>
            <a:r>
              <a:rPr lang="en-US" sz="2000" b="1" u="sng" dirty="0">
                <a:solidFill>
                  <a:srgbClr val="FF0000"/>
                </a:solidFill>
                <a:latin typeface="Times New Roman" panose="02020603050405020304" pitchFamily="18" charset="0"/>
                <a:cs typeface="Times New Roman" panose="02020603050405020304" pitchFamily="18" charset="0"/>
              </a:rPr>
              <a:t>Australia</a:t>
            </a:r>
            <a:r>
              <a:rPr lang="en-US" sz="2000" b="1" dirty="0">
                <a:latin typeface="Times New Roman" panose="02020603050405020304" pitchFamily="18" charset="0"/>
                <a:cs typeface="Times New Roman" panose="02020603050405020304" pitchFamily="18" charset="0"/>
              </a:rPr>
              <a:t>, </a:t>
            </a:r>
            <a:r>
              <a:rPr lang="en-US" sz="2000" b="1" u="sng" dirty="0">
                <a:solidFill>
                  <a:srgbClr val="FF0000"/>
                </a:solidFill>
                <a:latin typeface="Times New Roman" panose="02020603050405020304" pitchFamily="18" charset="0"/>
                <a:cs typeface="Times New Roman" panose="02020603050405020304" pitchFamily="18" charset="0"/>
              </a:rPr>
              <a:t>Japan</a:t>
            </a:r>
            <a:r>
              <a:rPr lang="en-US" sz="2000" b="1" dirty="0">
                <a:latin typeface="Times New Roman" panose="02020603050405020304" pitchFamily="18" charset="0"/>
                <a:cs typeface="Times New Roman" panose="02020603050405020304" pitchFamily="18" charset="0"/>
              </a:rPr>
              <a:t> and myriad other spontaneous relationships</a:t>
            </a:r>
            <a:r>
              <a:rPr lang="en-US" sz="2000" b="1" dirty="0" smtClean="0">
                <a:latin typeface="Times New Roman" panose="02020603050405020304" pitchFamily="18" charset="0"/>
                <a:cs typeface="Times New Roman" panose="02020603050405020304" pitchFamily="18" charset="0"/>
              </a:rPr>
              <a:t>.</a:t>
            </a:r>
          </a:p>
          <a:p>
            <a:pPr algn="l" rtl="0"/>
            <a:endParaRPr lang="en-US" sz="2000" b="1" dirty="0">
              <a:latin typeface="Times New Roman" panose="02020603050405020304" pitchFamily="18" charset="0"/>
              <a:cs typeface="Times New Roman" panose="02020603050405020304" pitchFamily="18" charset="0"/>
            </a:endParaRPr>
          </a:p>
          <a:p>
            <a:pPr algn="l" rtl="0"/>
            <a:r>
              <a:rPr lang="en-US" sz="2000" b="1" dirty="0">
                <a:latin typeface="Times New Roman" panose="02020603050405020304" pitchFamily="18" charset="0"/>
                <a:cs typeface="Times New Roman" panose="02020603050405020304" pitchFamily="18" charset="0"/>
              </a:rPr>
              <a:t>Due to widespread international cooperation and advances in the field of genomics (especially in sequence analysis), as well as major advances in computing technology, a 'rough draft' of the genome was finished in </a:t>
            </a:r>
            <a:r>
              <a:rPr lang="en-US" sz="2000" b="1" u="sng" dirty="0">
                <a:solidFill>
                  <a:srgbClr val="FF0000"/>
                </a:solidFill>
                <a:latin typeface="Times New Roman" panose="02020603050405020304" pitchFamily="18" charset="0"/>
                <a:cs typeface="Times New Roman" panose="02020603050405020304" pitchFamily="18" charset="0"/>
              </a:rPr>
              <a:t>2000</a:t>
            </a:r>
            <a:r>
              <a:rPr lang="en-US" sz="2000" b="1" dirty="0">
                <a:latin typeface="Times New Roman" panose="02020603050405020304" pitchFamily="18" charset="0"/>
                <a:cs typeface="Times New Roman" panose="02020603050405020304" pitchFamily="18" charset="0"/>
              </a:rPr>
              <a:t> (announced jointly by U.S. President </a:t>
            </a:r>
            <a:r>
              <a:rPr lang="en-US" sz="2000" b="1" u="sng" dirty="0">
                <a:latin typeface="Times New Roman" panose="02020603050405020304" pitchFamily="18" charset="0"/>
                <a:cs typeface="Times New Roman" panose="02020603050405020304" pitchFamily="18" charset="0"/>
              </a:rPr>
              <a:t>Bill Clinton </a:t>
            </a:r>
            <a:r>
              <a:rPr lang="en-US" sz="2000" b="1" dirty="0">
                <a:latin typeface="Times New Roman" panose="02020603050405020304" pitchFamily="18" charset="0"/>
                <a:cs typeface="Times New Roman" panose="02020603050405020304" pitchFamily="18" charset="0"/>
              </a:rPr>
              <a:t>and the British Prime Minister </a:t>
            </a:r>
            <a:r>
              <a:rPr lang="en-US" sz="2000" b="1" u="sng" dirty="0">
                <a:latin typeface="Times New Roman" panose="02020603050405020304" pitchFamily="18" charset="0"/>
                <a:cs typeface="Times New Roman" panose="02020603050405020304" pitchFamily="18" charset="0"/>
              </a:rPr>
              <a:t>Tony Blair </a:t>
            </a:r>
            <a:r>
              <a:rPr lang="en-US" sz="2000" b="1" dirty="0">
                <a:latin typeface="Times New Roman" panose="02020603050405020304" pitchFamily="18" charset="0"/>
                <a:cs typeface="Times New Roman" panose="02020603050405020304" pitchFamily="18" charset="0"/>
              </a:rPr>
              <a:t>on June 26, 2000 </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pPr algn="l" rtl="0"/>
            <a:endParaRPr lang="en-US" sz="2000" b="1" dirty="0" smtClean="0">
              <a:latin typeface="Times New Roman" panose="02020603050405020304" pitchFamily="18" charset="0"/>
              <a:cs typeface="Times New Roman" panose="02020603050405020304" pitchFamily="18" charset="0"/>
            </a:endParaRPr>
          </a:p>
          <a:p>
            <a:pPr algn="l" rtl="0"/>
            <a:endParaRPr lang="en-US" sz="2000" b="1" dirty="0" smtClean="0">
              <a:latin typeface="Times New Roman" panose="02020603050405020304" pitchFamily="18" charset="0"/>
              <a:cs typeface="Times New Roman" panose="02020603050405020304" pitchFamily="18" charset="0"/>
            </a:endParaRPr>
          </a:p>
          <a:p>
            <a:pPr algn="l" rtl="0"/>
            <a:endParaRPr lang="ar-IQ"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0463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4472</TotalTime>
  <Words>1417</Words>
  <Application>Microsoft Office PowerPoint</Application>
  <PresentationFormat>Custom</PresentationFormat>
  <Paragraphs>100</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Facet</vt:lpstr>
      <vt:lpstr>Biotechnology -02  Bioinformatics  </vt:lpstr>
      <vt:lpstr>DEFINITION </vt:lpstr>
      <vt:lpstr>---------------------------------------------------------------------------------------------------</vt:lpstr>
      <vt:lpstr>PowerPoint Presentation</vt:lpstr>
      <vt:lpstr>Data Source of Bioinformatics</vt:lpstr>
      <vt:lpstr>Computational biology Subfields </vt:lpstr>
      <vt:lpstr>Output of computational biology</vt:lpstr>
      <vt:lpstr>Bioinformatics achievement</vt:lpstr>
      <vt:lpstr> Human Genome Project (HGP) </vt:lpstr>
      <vt:lpstr>Central dogma</vt:lpstr>
      <vt:lpstr>Chain-termination methods (Sanger sequencing) There are several different techniques for determining the nucleotide sequence of DNA segments Sanger sequencing: developed by Frederick Sanger and colleagues in 1977 </vt:lpstr>
      <vt:lpstr>Chain-termination methods (Sanger sequencing) </vt:lpstr>
      <vt:lpstr>Chain-termination methods (Sanger sequencing)</vt:lpstr>
      <vt:lpstr>Microarray technology</vt:lpstr>
      <vt:lpstr>DNA Microarray Technology</vt:lpstr>
      <vt:lpstr>PowerPoint Presentation</vt:lpstr>
      <vt:lpstr>PowerPoint Presentation</vt:lpstr>
      <vt:lpstr>PowerPoint Presentation</vt:lpstr>
    </vt:vector>
  </TitlesOfParts>
  <Company>SACC - ANAS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Biotechnology -02   Bioinformatics</dc:title>
  <dc:creator>DR.Ahmed Saker 2O14</dc:creator>
  <cp:lastModifiedBy>DR.Ahmed Saker</cp:lastModifiedBy>
  <cp:revision>93</cp:revision>
  <dcterms:created xsi:type="dcterms:W3CDTF">2014-10-21T16:56:03Z</dcterms:created>
  <dcterms:modified xsi:type="dcterms:W3CDTF">2018-10-21T21:25:00Z</dcterms:modified>
</cp:coreProperties>
</file>