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65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55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6804-2A4F-4F95-8B4F-3848D4CE99D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FE0680-5042-4CC5-A41B-96D7DBEF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259458"/>
            <a:ext cx="8915399" cy="3517924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OF BIOTECHNOLOGY OF FERMENTATION PROCESS AND </a:t>
            </a:r>
            <a:r>
              <a:rPr lang="en-US" dirty="0" smtClean="0"/>
              <a:t>PHARMACEUTICAL </a:t>
            </a:r>
            <a:r>
              <a:rPr lang="en-US" dirty="0"/>
              <a:t>PROCESS.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8911687" cy="57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3)ANAEROBIC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anaerobic </a:t>
            </a:r>
            <a:r>
              <a:rPr lang="en-US" dirty="0" err="1"/>
              <a:t>fermentaion</a:t>
            </a:r>
            <a:r>
              <a:rPr lang="en-US" dirty="0"/>
              <a:t> a provision for aeration is usually not needed. But in some </a:t>
            </a:r>
            <a:r>
              <a:rPr lang="en-US" dirty="0" err="1"/>
              <a:t>cases,aeration</a:t>
            </a:r>
            <a:r>
              <a:rPr lang="en-US" dirty="0"/>
              <a:t> may be needed </a:t>
            </a:r>
            <a:r>
              <a:rPr lang="en-US" dirty="0" err="1"/>
              <a:t>initally</a:t>
            </a:r>
            <a:r>
              <a:rPr lang="en-US" dirty="0"/>
              <a:t> mixing of the inoculum in necessary.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the fermentation </a:t>
            </a:r>
            <a:r>
              <a:rPr lang="en-US" dirty="0" err="1"/>
              <a:t>begins,the</a:t>
            </a:r>
            <a:r>
              <a:rPr lang="en-US" dirty="0"/>
              <a:t> gas produced in the process generates sufficient mixing. The air presents in the headspace of the fermenter should be replaced by carbon </a:t>
            </a:r>
            <a:r>
              <a:rPr lang="en-US" dirty="0" err="1"/>
              <a:t>dioxide,hydrogen,ammonia</a:t>
            </a:r>
            <a:r>
              <a:rPr lang="en-US" dirty="0"/>
              <a:t> gas or suitable mixture of these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fermentation </a:t>
            </a:r>
            <a:r>
              <a:rPr lang="en-US" dirty="0" err="1"/>
              <a:t>usally</a:t>
            </a:r>
            <a:r>
              <a:rPr lang="en-US" dirty="0"/>
              <a:t> </a:t>
            </a:r>
            <a:r>
              <a:rPr lang="en-US" dirty="0" err="1"/>
              <a:t>librates</a:t>
            </a:r>
            <a:r>
              <a:rPr lang="en-US" dirty="0"/>
              <a:t> carbon dioxide and </a:t>
            </a:r>
            <a:r>
              <a:rPr lang="en-US" dirty="0" err="1"/>
              <a:t>hydrigen</a:t>
            </a:r>
            <a:r>
              <a:rPr lang="en-US" dirty="0"/>
              <a:t> gas which are </a:t>
            </a:r>
            <a:r>
              <a:rPr lang="en-US" dirty="0" err="1"/>
              <a:t>colleted</a:t>
            </a:r>
            <a:r>
              <a:rPr lang="en-US" dirty="0"/>
              <a:t> and used for bubbling into freshly inoculated </a:t>
            </a:r>
            <a:r>
              <a:rPr lang="en-US" dirty="0" err="1"/>
              <a:t>germenters</a:t>
            </a:r>
            <a:r>
              <a:rPr lang="en-US" dirty="0"/>
              <a:t>. In case of </a:t>
            </a:r>
            <a:r>
              <a:rPr lang="en-US" dirty="0" err="1"/>
              <a:t>acetogens</a:t>
            </a:r>
            <a:r>
              <a:rPr lang="en-US" dirty="0"/>
              <a:t> and other gas utilizers </a:t>
            </a:r>
            <a:r>
              <a:rPr lang="en-US" dirty="0" err="1"/>
              <a:t>bact</a:t>
            </a:r>
            <a:r>
              <a:rPr lang="en-US" dirty="0"/>
              <a:t>, oxygen-</a:t>
            </a:r>
            <a:r>
              <a:rPr lang="en-US" dirty="0" err="1"/>
              <a:t>freez</a:t>
            </a:r>
            <a:r>
              <a:rPr lang="en-US" dirty="0"/>
              <a:t> sterile carbon dioxide or other gases are bubbled through the </a:t>
            </a:r>
            <a:r>
              <a:rPr lang="en-US" dirty="0" err="1"/>
              <a:t>medium.Acetogens</a:t>
            </a:r>
            <a:r>
              <a:rPr lang="en-US" dirty="0"/>
              <a:t> have been cultured in 400 fermenters by bubbling sterile carbon dioxide and 3Kg cells could be harvested in each run.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4)AEROBIC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main feature of aerobic </a:t>
            </a:r>
            <a:r>
              <a:rPr lang="en-US" dirty="0" err="1"/>
              <a:t>fermentaion</a:t>
            </a:r>
            <a:r>
              <a:rPr lang="en-US" dirty="0"/>
              <a:t> is the provision for adequate aeration; in some </a:t>
            </a:r>
            <a:r>
              <a:rPr lang="en-US" dirty="0" err="1"/>
              <a:t>cases,the</a:t>
            </a:r>
            <a:r>
              <a:rPr lang="en-US" dirty="0"/>
              <a:t> amount of air needed per hour is about 60 times the medium volume. Therefore, bioreactors used for aerobic fermentation have a provision for adequate supply of sterile air, which is </a:t>
            </a:r>
            <a:r>
              <a:rPr lang="en-US" dirty="0" err="1"/>
              <a:t>genearlly</a:t>
            </a:r>
            <a:r>
              <a:rPr lang="en-US" dirty="0"/>
              <a:t> </a:t>
            </a:r>
            <a:r>
              <a:rPr lang="en-US" dirty="0" err="1"/>
              <a:t>sparged</a:t>
            </a:r>
            <a:r>
              <a:rPr lang="en-US" dirty="0"/>
              <a:t> into the medium. IN medium, </a:t>
            </a:r>
            <a:r>
              <a:rPr lang="en-US" dirty="0" err="1"/>
              <a:t>thes</a:t>
            </a:r>
            <a:r>
              <a:rPr lang="en-US" dirty="0"/>
              <a:t> </a:t>
            </a:r>
            <a:r>
              <a:rPr lang="en-US" dirty="0" err="1"/>
              <a:t>fermentaers</a:t>
            </a:r>
            <a:r>
              <a:rPr lang="en-US" dirty="0"/>
              <a:t> may have a </a:t>
            </a:r>
            <a:r>
              <a:rPr lang="en-US" dirty="0" err="1"/>
              <a:t>mechinism</a:t>
            </a:r>
            <a:r>
              <a:rPr lang="en-US" dirty="0"/>
              <a:t> for stirring and </a:t>
            </a:r>
            <a:r>
              <a:rPr lang="en-US" dirty="0" err="1"/>
              <a:t>mizing</a:t>
            </a:r>
            <a:r>
              <a:rPr lang="en-US" dirty="0"/>
              <a:t> of the medium and cell. Aerobic fermenters may either of the</a:t>
            </a:r>
          </a:p>
          <a:p>
            <a:r>
              <a:rPr lang="en-US" dirty="0"/>
              <a:t>stirred-tank type in which </a:t>
            </a:r>
            <a:r>
              <a:rPr lang="en-US" dirty="0" err="1"/>
              <a:t>mechinical</a:t>
            </a:r>
            <a:r>
              <a:rPr lang="en-US" dirty="0"/>
              <a:t> </a:t>
            </a:r>
            <a:r>
              <a:rPr lang="en-US" dirty="0" err="1"/>
              <a:t>motot</a:t>
            </a:r>
            <a:r>
              <a:rPr lang="en-US" dirty="0"/>
              <a:t>-driven </a:t>
            </a:r>
            <a:r>
              <a:rPr lang="en-US" dirty="0" err="1"/>
              <a:t>stirrerd</a:t>
            </a:r>
            <a:r>
              <a:rPr lang="en-US" dirty="0"/>
              <a:t> are provided</a:t>
            </a:r>
          </a:p>
          <a:p>
            <a:r>
              <a:rPr lang="en-US" dirty="0"/>
              <a:t>Air-lift type in which no </a:t>
            </a:r>
            <a:r>
              <a:rPr lang="en-US" dirty="0" err="1"/>
              <a:t>mechinical</a:t>
            </a:r>
            <a:r>
              <a:rPr lang="en-US" dirty="0"/>
              <a:t> stirrers are used and the agitation is </a:t>
            </a:r>
            <a:r>
              <a:rPr lang="en-US" dirty="0" err="1"/>
              <a:t>archieved</a:t>
            </a:r>
            <a:r>
              <a:rPr lang="en-US" dirty="0"/>
              <a:t> by the air bubble generated by the air supply.</a:t>
            </a:r>
          </a:p>
        </p:txBody>
      </p:sp>
    </p:spTree>
    <p:extLst>
      <p:ext uri="{BB962C8B-B14F-4D97-AF65-F5344CB8AC3E}">
        <p14:creationId xmlns:p14="http://schemas.microsoft.com/office/powerpoint/2010/main" val="328921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5)IMMOBILIZED CELL BIOREACTORS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BIOREACTORS </a:t>
            </a:r>
            <a:r>
              <a:rPr lang="en-US" dirty="0"/>
              <a:t>OF THIS TYPE ARE BASED ON IMMOBLIZED CELLS. Cell </a:t>
            </a:r>
            <a:r>
              <a:rPr lang="en-US" dirty="0" err="1"/>
              <a:t>immbolized</a:t>
            </a:r>
            <a:r>
              <a:rPr lang="en-US" dirty="0"/>
              <a:t> is advantageous when</a:t>
            </a:r>
          </a:p>
          <a:p>
            <a:r>
              <a:rPr lang="en-US" dirty="0" err="1"/>
              <a:t>i</a:t>
            </a:r>
            <a:r>
              <a:rPr lang="en-US" dirty="0"/>
              <a:t>)The enzyme of </a:t>
            </a:r>
            <a:r>
              <a:rPr lang="en-US" dirty="0" err="1"/>
              <a:t>interst</a:t>
            </a:r>
            <a:r>
              <a:rPr lang="en-US" dirty="0"/>
              <a:t> are intercellular</a:t>
            </a:r>
          </a:p>
          <a:p>
            <a:r>
              <a:rPr lang="en-US" dirty="0"/>
              <a:t>ii)Extracted enzymes are unstable.</a:t>
            </a:r>
          </a:p>
          <a:p>
            <a:r>
              <a:rPr lang="en-US" dirty="0"/>
              <a:t>iii)The cell do not have </a:t>
            </a:r>
            <a:r>
              <a:rPr lang="en-US" dirty="0" err="1"/>
              <a:t>interering</a:t>
            </a:r>
            <a:r>
              <a:rPr lang="en-US" dirty="0"/>
              <a:t> enzymes or such enzymes are easily inactivated or removed.</a:t>
            </a:r>
          </a:p>
          <a:p>
            <a:r>
              <a:rPr lang="en-US" dirty="0"/>
              <a:t>iv)The products are low molecular </a:t>
            </a:r>
            <a:r>
              <a:rPr lang="en-US" dirty="0" err="1"/>
              <a:t>weightcompund</a:t>
            </a:r>
            <a:r>
              <a:rPr lang="en-US" dirty="0"/>
              <a:t> released into the medium.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55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6875"/>
            <a:ext cx="8915400" cy="4384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Cell </a:t>
            </a:r>
            <a:r>
              <a:rPr lang="en-US" sz="2400" dirty="0" err="1"/>
              <a:t>immoblized</a:t>
            </a:r>
            <a:r>
              <a:rPr lang="en-US" sz="2400" dirty="0"/>
              <a:t> may be achieved in one of the following ways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1)Cells </a:t>
            </a:r>
            <a:r>
              <a:rPr lang="en-US" sz="2400" dirty="0"/>
              <a:t>may be directly bound with water insoluble carrier. 2)They can be cross-linked to bi- or multifunctional reagents.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3)Polymer </a:t>
            </a:r>
            <a:r>
              <a:rPr lang="en-US" sz="2400" dirty="0"/>
              <a:t>matrices may be used for entrapping </a:t>
            </a:r>
            <a:r>
              <a:rPr lang="en-US" sz="2400" dirty="0" err="1"/>
              <a:t>cells;such</a:t>
            </a:r>
            <a:r>
              <a:rPr lang="en-US" sz="2400" dirty="0"/>
              <a:t> matrices are </a:t>
            </a:r>
            <a:r>
              <a:rPr lang="en-US" sz="2400" dirty="0" err="1"/>
              <a:t>polymacylamide</a:t>
            </a:r>
            <a:r>
              <a:rPr lang="en-US" sz="2400" dirty="0"/>
              <a:t> </a:t>
            </a:r>
            <a:r>
              <a:rPr lang="en-US" sz="2400" dirty="0" err="1"/>
              <a:t>gell,polyglycol</a:t>
            </a:r>
            <a:r>
              <a:rPr lang="en-US" sz="2400" dirty="0"/>
              <a:t> oligomers etc.</a:t>
            </a:r>
          </a:p>
        </p:txBody>
      </p:sp>
    </p:spTree>
    <p:extLst>
      <p:ext uri="{BB962C8B-B14F-4D97-AF65-F5344CB8AC3E}">
        <p14:creationId xmlns:p14="http://schemas.microsoft.com/office/powerpoint/2010/main" val="102546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Cell </a:t>
            </a:r>
            <a:r>
              <a:rPr lang="en-US" sz="2800" dirty="0" err="1"/>
              <a:t>immoblized</a:t>
            </a:r>
            <a:r>
              <a:rPr lang="en-US" sz="2800" dirty="0"/>
              <a:t> has been used for commercial production of amino acid </a:t>
            </a:r>
            <a:r>
              <a:rPr lang="en-US" sz="2800" dirty="0" err="1"/>
              <a:t>e.g-E.coli</a:t>
            </a:r>
            <a:r>
              <a:rPr lang="en-US" sz="2800" dirty="0"/>
              <a:t> cells entrapped in polyacrylamide gel for </a:t>
            </a:r>
            <a:r>
              <a:rPr lang="en-US" sz="2800" dirty="0" err="1"/>
              <a:t>theproduction</a:t>
            </a:r>
            <a:r>
              <a:rPr lang="en-US" sz="2800" dirty="0"/>
              <a:t> of L-aspartic </a:t>
            </a:r>
            <a:r>
              <a:rPr lang="en-US" sz="2800" dirty="0" err="1"/>
              <a:t>acid,L</a:t>
            </a:r>
            <a:r>
              <a:rPr lang="en-US" sz="2800" dirty="0"/>
              <a:t>-alanine </a:t>
            </a:r>
            <a:r>
              <a:rPr lang="en-US" sz="2800" dirty="0" err="1"/>
              <a:t>oroduction</a:t>
            </a:r>
            <a:r>
              <a:rPr lang="en-US" sz="2800" dirty="0"/>
              <a:t> using a mixture of E-coli and pseudomonas </a:t>
            </a:r>
            <a:r>
              <a:rPr lang="en-US" sz="2800" dirty="0" err="1"/>
              <a:t>dacunhae</a:t>
            </a:r>
            <a:r>
              <a:rPr lang="en-US" sz="2800" dirty="0"/>
              <a:t> </a:t>
            </a:r>
            <a:r>
              <a:rPr lang="en-US" sz="2800" dirty="0" err="1"/>
              <a:t>immoblized</a:t>
            </a:r>
            <a:r>
              <a:rPr lang="en-US" sz="2800" dirty="0"/>
              <a:t> in k-Carrageenan, organic acid.</a:t>
            </a:r>
          </a:p>
        </p:txBody>
      </p:sp>
    </p:spTree>
    <p:extLst>
      <p:ext uri="{BB962C8B-B14F-4D97-AF65-F5344CB8AC3E}">
        <p14:creationId xmlns:p14="http://schemas.microsoft.com/office/powerpoint/2010/main" val="121912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28" y="2193985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-METABOLITE </a:t>
            </a:r>
            <a:r>
              <a:rPr lang="en-US" dirty="0">
                <a:solidFill>
                  <a:srgbClr val="C00000"/>
                </a:solidFill>
              </a:rPr>
              <a:t>PRODUCTION</a:t>
            </a:r>
          </a:p>
          <a:p>
            <a:pPr marL="0" indent="0">
              <a:buNone/>
            </a:pPr>
            <a:r>
              <a:rPr lang="en-US" dirty="0"/>
              <a:t>ACETONE-BUTANOL</a:t>
            </a:r>
          </a:p>
          <a:p>
            <a:pPr marL="0" indent="0">
              <a:buNone/>
            </a:pPr>
            <a:r>
              <a:rPr lang="en-US" dirty="0"/>
              <a:t>INDUSTRIAL </a:t>
            </a:r>
            <a:r>
              <a:rPr lang="en-US" dirty="0" smtClean="0"/>
              <a:t>ALCOHOL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-ANTIBIOTICS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INOCULUM</a:t>
            </a:r>
          </a:p>
          <a:p>
            <a:pPr marL="0" indent="0">
              <a:buNone/>
            </a:pPr>
            <a:r>
              <a:rPr lang="en-US" dirty="0" smtClean="0"/>
              <a:t>FERMENTER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-ENZYMES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FERMENTATION</a:t>
            </a:r>
          </a:p>
          <a:p>
            <a:pPr marL="0" indent="0">
              <a:buNone/>
            </a:pPr>
            <a:r>
              <a:rPr lang="en-US" dirty="0"/>
              <a:t>ISOLATION &amp; PURIFICATION</a:t>
            </a:r>
          </a:p>
        </p:txBody>
      </p:sp>
    </p:spTree>
    <p:extLst>
      <p:ext uri="{BB962C8B-B14F-4D97-AF65-F5344CB8AC3E}">
        <p14:creationId xmlns:p14="http://schemas.microsoft.com/office/powerpoint/2010/main" val="155972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8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2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7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Fermentation </a:t>
            </a:r>
            <a:r>
              <a:rPr lang="en-US" sz="2400" dirty="0"/>
              <a:t>refers to the process of chemical transformation of organic substrate using enzymes of </a:t>
            </a:r>
            <a:r>
              <a:rPr lang="en-US" sz="2400" dirty="0" err="1"/>
              <a:t>microorganisms.It</a:t>
            </a:r>
            <a:r>
              <a:rPr lang="en-US" sz="2400" dirty="0"/>
              <a:t> is an extracellular process resembling to anaerobic respiration to some extent but the anaerobic respiration is always intercellular process. Industries producing </a:t>
            </a:r>
            <a:r>
              <a:rPr lang="en-US" sz="2400" dirty="0" err="1"/>
              <a:t>medicine,organic</a:t>
            </a:r>
            <a:r>
              <a:rPr lang="en-US" sz="2400" dirty="0"/>
              <a:t> acids(</a:t>
            </a:r>
            <a:r>
              <a:rPr lang="en-US" sz="2400" dirty="0" err="1"/>
              <a:t>butaric</a:t>
            </a:r>
            <a:r>
              <a:rPr lang="en-US" sz="2400" dirty="0"/>
              <a:t> </a:t>
            </a:r>
            <a:r>
              <a:rPr lang="en-US" sz="2400" dirty="0" err="1"/>
              <a:t>acid,latic</a:t>
            </a:r>
            <a:r>
              <a:rPr lang="en-US" sz="2400" dirty="0"/>
              <a:t> </a:t>
            </a:r>
            <a:r>
              <a:rPr lang="en-US" sz="2400" dirty="0" err="1"/>
              <a:t>acid,oxalic</a:t>
            </a:r>
            <a:r>
              <a:rPr lang="en-US" sz="2400" dirty="0"/>
              <a:t> acid etc.),organic </a:t>
            </a:r>
            <a:r>
              <a:rPr lang="en-US" sz="2400" dirty="0" err="1"/>
              <a:t>solvent,amino</a:t>
            </a:r>
            <a:r>
              <a:rPr lang="en-US" sz="2400" dirty="0"/>
              <a:t> </a:t>
            </a:r>
            <a:r>
              <a:rPr lang="en-US" sz="2400" dirty="0" err="1"/>
              <a:t>acids,enzymes</a:t>
            </a:r>
            <a:r>
              <a:rPr lang="en-US" sz="2400" dirty="0"/>
              <a:t> are all based on application of certain microorganisms for fermentation based industries processes.</a:t>
            </a:r>
          </a:p>
        </p:txBody>
      </p:sp>
    </p:spTree>
    <p:extLst>
      <p:ext uri="{BB962C8B-B14F-4D97-AF65-F5344CB8AC3E}">
        <p14:creationId xmlns:p14="http://schemas.microsoft.com/office/powerpoint/2010/main" val="274480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products formed by fermentation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AMMINO </a:t>
            </a:r>
            <a:r>
              <a:rPr lang="en-US" dirty="0"/>
              <a:t>ACID PRODUCTION-</a:t>
            </a:r>
          </a:p>
          <a:p>
            <a:pPr marL="0" indent="0">
              <a:buNone/>
            </a:pPr>
            <a:r>
              <a:rPr lang="en-US" dirty="0"/>
              <a:t>a)</a:t>
            </a:r>
            <a:r>
              <a:rPr lang="en-US" dirty="0" err="1"/>
              <a:t>Lysin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b)Glutamic acid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ii)</a:t>
            </a:r>
            <a:r>
              <a:rPr lang="en-US" dirty="0"/>
              <a:t>ORGANIC ACIDS</a:t>
            </a:r>
          </a:p>
          <a:p>
            <a:pPr marL="0" indent="0">
              <a:buNone/>
            </a:pPr>
            <a:r>
              <a:rPr lang="en-US" dirty="0"/>
              <a:t>a)</a:t>
            </a:r>
            <a:r>
              <a:rPr lang="en-US" dirty="0" err="1"/>
              <a:t>Latic</a:t>
            </a:r>
            <a:r>
              <a:rPr lang="en-US" dirty="0"/>
              <a:t> acid</a:t>
            </a:r>
          </a:p>
          <a:p>
            <a:pPr marL="0" indent="0">
              <a:buNone/>
            </a:pPr>
            <a:r>
              <a:rPr lang="en-US" dirty="0"/>
              <a:t>b)</a:t>
            </a:r>
            <a:r>
              <a:rPr lang="en-US" dirty="0" err="1"/>
              <a:t>Cetric</a:t>
            </a:r>
            <a:r>
              <a:rPr lang="en-US" dirty="0"/>
              <a:t> acid</a:t>
            </a:r>
          </a:p>
          <a:p>
            <a:pPr marL="0" indent="0">
              <a:buNone/>
            </a:pPr>
            <a:r>
              <a:rPr lang="en-US" dirty="0"/>
              <a:t>c)Acidic acid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iii)</a:t>
            </a:r>
            <a:r>
              <a:rPr lang="en-US" dirty="0"/>
              <a:t>ANTIBIOTICS</a:t>
            </a:r>
          </a:p>
          <a:p>
            <a:pPr marL="0" indent="0">
              <a:buNone/>
            </a:pPr>
            <a:r>
              <a:rPr lang="en-US" dirty="0"/>
              <a:t>a)Penicillin</a:t>
            </a:r>
          </a:p>
        </p:txBody>
      </p:sp>
    </p:spTree>
    <p:extLst>
      <p:ext uri="{BB962C8B-B14F-4D97-AF65-F5344CB8AC3E}">
        <p14:creationId xmlns:p14="http://schemas.microsoft.com/office/powerpoint/2010/main" val="14493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en-US" dirty="0" err="1" smtClean="0"/>
              <a:t>Latic</a:t>
            </a:r>
            <a:r>
              <a:rPr lang="en-US" dirty="0" smtClean="0"/>
              <a:t> </a:t>
            </a:r>
            <a:r>
              <a:rPr lang="en-US" dirty="0"/>
              <a:t>acid</a:t>
            </a:r>
          </a:p>
          <a:p>
            <a:pPr marL="0" indent="0">
              <a:buNone/>
            </a:pPr>
            <a:r>
              <a:rPr lang="en-US" dirty="0" smtClean="0"/>
              <a:t> C12H12O11 </a:t>
            </a:r>
            <a:r>
              <a:rPr lang="en-US" dirty="0"/>
              <a:t>+ H2O +LACTOSE =2C6H12O6 + ENZYMES === 2CH3CHOHCOOH</a:t>
            </a:r>
          </a:p>
          <a:p>
            <a:r>
              <a:rPr lang="en-US" dirty="0" smtClean="0"/>
              <a:t>B)</a:t>
            </a:r>
            <a:r>
              <a:rPr lang="en-US" dirty="0" err="1" smtClean="0"/>
              <a:t>Acitic</a:t>
            </a:r>
            <a:r>
              <a:rPr lang="en-US" dirty="0" smtClean="0"/>
              <a:t> </a:t>
            </a:r>
            <a:r>
              <a:rPr lang="en-US" dirty="0"/>
              <a:t>acid</a:t>
            </a:r>
          </a:p>
          <a:p>
            <a:pPr marL="0" indent="0">
              <a:buNone/>
            </a:pPr>
            <a:r>
              <a:rPr lang="en-US" dirty="0"/>
              <a:t>*CARBOHYDRATES→ ALCOHOL</a:t>
            </a:r>
          </a:p>
          <a:p>
            <a:pPr marL="0" indent="0">
              <a:buNone/>
            </a:pPr>
            <a:r>
              <a:rPr lang="en-US" dirty="0"/>
              <a:t>*ALCOHOL + </a:t>
            </a:r>
            <a:r>
              <a:rPr lang="en-US" dirty="0" err="1"/>
              <a:t>ACETOBACTER→Acetic</a:t>
            </a:r>
            <a:r>
              <a:rPr lang="en-US" dirty="0"/>
              <a:t> acid</a:t>
            </a:r>
          </a:p>
          <a:p>
            <a:r>
              <a:rPr lang="en-US" dirty="0"/>
              <a:t>C)Lysine</a:t>
            </a:r>
          </a:p>
          <a:p>
            <a:pPr marL="0" indent="0">
              <a:buNone/>
            </a:pPr>
            <a:r>
              <a:rPr lang="en-US" dirty="0" err="1"/>
              <a:t>Diaminopimelic</a:t>
            </a:r>
            <a:r>
              <a:rPr lang="en-US" dirty="0"/>
              <a:t> acid(DAP)+</a:t>
            </a:r>
            <a:r>
              <a:rPr lang="en-US" dirty="0" err="1"/>
              <a:t>decarboxylase→Lysine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8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     Pharmaceutical </a:t>
            </a:r>
            <a:r>
              <a:rPr lang="en-US" sz="4400" dirty="0">
                <a:solidFill>
                  <a:srgbClr val="C00000"/>
                </a:solidFill>
                <a:latin typeface="Cooper Black" panose="0208090404030B020404" pitchFamily="18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25433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237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4347"/>
            <a:ext cx="8915400" cy="47013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Define</a:t>
            </a:r>
            <a:r>
              <a:rPr lang="en-US" sz="2000" dirty="0" smtClean="0"/>
              <a:t> </a:t>
            </a:r>
            <a:r>
              <a:rPr lang="en-US" sz="2000" dirty="0"/>
              <a:t>as generation of useful products or services from plant cells, </a:t>
            </a:r>
            <a:r>
              <a:rPr lang="en-US" sz="2000" dirty="0" err="1" smtClean="0"/>
              <a:t>tissue,and</a:t>
            </a:r>
            <a:r>
              <a:rPr lang="en-US" sz="2000" dirty="0" smtClean="0"/>
              <a:t> often organs. Such cells, tissue </a:t>
            </a:r>
            <a:r>
              <a:rPr lang="en-US" sz="2000" dirty="0" err="1" smtClean="0"/>
              <a:t>nad</a:t>
            </a:r>
            <a:r>
              <a:rPr lang="en-US" sz="2000" dirty="0" smtClean="0"/>
              <a:t> organs are either </a:t>
            </a:r>
            <a:r>
              <a:rPr lang="en-US" sz="2000" dirty="0" err="1" smtClean="0"/>
              <a:t>continously</a:t>
            </a:r>
            <a:r>
              <a:rPr lang="en-US" sz="2000" dirty="0" smtClean="0"/>
              <a:t> maintained in vitro or they pass through a variable in vitro phase to enable </a:t>
            </a:r>
            <a:r>
              <a:rPr lang="en-US" sz="2000" dirty="0" err="1" smtClean="0"/>
              <a:t>regernation</a:t>
            </a:r>
            <a:r>
              <a:rPr lang="en-US" sz="2000" dirty="0" smtClean="0"/>
              <a:t> from them of complete plantlets which are ultimately transferred to the field.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Some</a:t>
            </a:r>
            <a:r>
              <a:rPr lang="en-US" sz="2000" dirty="0" smtClean="0"/>
              <a:t> </a:t>
            </a:r>
            <a:r>
              <a:rPr lang="en-US" sz="2000" dirty="0"/>
              <a:t>of the objectives </a:t>
            </a:r>
            <a:r>
              <a:rPr lang="en-US" sz="2000" dirty="0" err="1"/>
              <a:t>e.g</a:t>
            </a:r>
            <a:r>
              <a:rPr lang="en-US" sz="2000" dirty="0"/>
              <a:t>-biochemical production required continuous in vitro culture of cells for product generation. In such and certain other </a:t>
            </a:r>
            <a:r>
              <a:rPr lang="en-US" sz="2000" dirty="0" err="1"/>
              <a:t>caces</a:t>
            </a:r>
            <a:r>
              <a:rPr lang="en-US" sz="2000" dirty="0"/>
              <a:t> </a:t>
            </a:r>
            <a:r>
              <a:rPr lang="en-US" sz="2000" dirty="0" err="1"/>
              <a:t>e.g</a:t>
            </a:r>
            <a:r>
              <a:rPr lang="en-US" sz="2000" dirty="0"/>
              <a:t>- rapid clonal multiplication, haploid production etc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Or</a:t>
            </a:r>
            <a:r>
              <a:rPr lang="en-US" sz="2000" dirty="0"/>
              <a:t> some objective achieved are-growth of plants for high yield </a:t>
            </a:r>
            <a:r>
              <a:rPr lang="en-US" sz="2000" dirty="0" err="1"/>
              <a:t>production,large</a:t>
            </a:r>
            <a:r>
              <a:rPr lang="en-US" sz="2000" dirty="0"/>
              <a:t> </a:t>
            </a:r>
            <a:r>
              <a:rPr lang="en-US" sz="2000" dirty="0" err="1"/>
              <a:t>sacle</a:t>
            </a:r>
            <a:r>
              <a:rPr lang="en-US" sz="2000" dirty="0"/>
              <a:t> </a:t>
            </a:r>
            <a:r>
              <a:rPr lang="en-US" sz="2000" dirty="0" err="1"/>
              <a:t>propagation,high</a:t>
            </a:r>
            <a:r>
              <a:rPr lang="en-US" sz="2000" dirty="0"/>
              <a:t> </a:t>
            </a:r>
            <a:r>
              <a:rPr lang="en-US" sz="2000" dirty="0" err="1"/>
              <a:t>resestive</a:t>
            </a:r>
            <a:r>
              <a:rPr lang="en-US" sz="2000" dirty="0"/>
              <a:t> against certain </a:t>
            </a:r>
            <a:r>
              <a:rPr lang="en-US" sz="2000" dirty="0" err="1"/>
              <a:t>bact</a:t>
            </a:r>
            <a:r>
              <a:rPr lang="en-US" sz="2000" dirty="0"/>
              <a:t> or fungal microbes and for biochemical production by plants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4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0018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 of pharmaceutical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4128"/>
            <a:ext cx="8915400" cy="436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1)BIOCHEMICAL </a:t>
            </a:r>
            <a:r>
              <a:rPr lang="en-US" sz="2400" b="1" dirty="0">
                <a:solidFill>
                  <a:srgbClr val="C00000"/>
                </a:solidFill>
              </a:rPr>
              <a:t>PRODUCTION;-</a:t>
            </a:r>
            <a:r>
              <a:rPr lang="en-US" sz="2400" dirty="0"/>
              <a:t>Plants are source of a large number of </a:t>
            </a:r>
            <a:r>
              <a:rPr lang="en-US" sz="2400" dirty="0" err="1"/>
              <a:t>biochemical,which</a:t>
            </a:r>
            <a:r>
              <a:rPr lang="en-US" sz="2400" dirty="0"/>
              <a:t> are </a:t>
            </a:r>
            <a:r>
              <a:rPr lang="en-US" sz="2400" dirty="0" err="1"/>
              <a:t>metablicaly</a:t>
            </a:r>
            <a:r>
              <a:rPr lang="en-US" sz="2400" dirty="0"/>
              <a:t> of both primary and secondary </a:t>
            </a:r>
            <a:r>
              <a:rPr lang="en-US" sz="2400" dirty="0" err="1"/>
              <a:t>metabolism.But</a:t>
            </a:r>
            <a:r>
              <a:rPr lang="en-US" sz="2400" dirty="0"/>
              <a:t> secondary metabolism are of much grater interest since they have impressive biological </a:t>
            </a:r>
            <a:r>
              <a:rPr lang="en-US" sz="2400" dirty="0" err="1"/>
              <a:t>activites</a:t>
            </a:r>
            <a:r>
              <a:rPr lang="en-US" sz="2400" dirty="0"/>
              <a:t> like </a:t>
            </a:r>
            <a:r>
              <a:rPr lang="en-US" sz="2400" dirty="0" err="1"/>
              <a:t>antimicrobial,antibiotic,insexticidal,molluscicidal,hormonal</a:t>
            </a:r>
            <a:r>
              <a:rPr lang="en-US" sz="2400" dirty="0"/>
              <a:t> properties and valuable </a:t>
            </a:r>
            <a:r>
              <a:rPr lang="en-US" sz="2400" dirty="0" err="1"/>
              <a:t>pharmalogical</a:t>
            </a:r>
            <a:r>
              <a:rPr lang="en-US" sz="2400" dirty="0"/>
              <a:t> and pharmaceutical </a:t>
            </a:r>
            <a:r>
              <a:rPr lang="en-US" sz="2400" dirty="0" err="1"/>
              <a:t>activites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primary metabolism processes; 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photosynthesis,respiration,protien</a:t>
            </a:r>
            <a:r>
              <a:rPr lang="en-US" sz="2400" dirty="0"/>
              <a:t> and lipids biosynthesis.</a:t>
            </a:r>
          </a:p>
        </p:txBody>
      </p:sp>
    </p:spTree>
    <p:extLst>
      <p:ext uri="{BB962C8B-B14F-4D97-AF65-F5344CB8AC3E}">
        <p14:creationId xmlns:p14="http://schemas.microsoft.com/office/powerpoint/2010/main" val="418346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8911687" cy="58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2)ENCHANCING BIOMASS YIELD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9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Virtually </a:t>
            </a:r>
            <a:r>
              <a:rPr lang="en-US" sz="2400" dirty="0"/>
              <a:t>all high value </a:t>
            </a:r>
            <a:r>
              <a:rPr lang="en-US" sz="2400" dirty="0" err="1"/>
              <a:t>biochemicals</a:t>
            </a:r>
            <a:r>
              <a:rPr lang="en-US" sz="2400" dirty="0"/>
              <a:t> from cultured plant cell are secondary </a:t>
            </a:r>
            <a:r>
              <a:rPr lang="en-US" sz="2400" dirty="0" err="1"/>
              <a:t>metabloites</a:t>
            </a:r>
            <a:r>
              <a:rPr lang="en-US" sz="2400" dirty="0"/>
              <a:t>, which are usually produced in </a:t>
            </a:r>
            <a:r>
              <a:rPr lang="en-US" sz="2400" dirty="0" err="1"/>
              <a:t>deifferentiated</a:t>
            </a:r>
            <a:r>
              <a:rPr lang="en-US" sz="2400" dirty="0"/>
              <a:t> cells or </a:t>
            </a:r>
            <a:r>
              <a:rPr lang="en-US" sz="2400" dirty="0" err="1"/>
              <a:t>organised</a:t>
            </a:r>
            <a:r>
              <a:rPr lang="en-US" sz="2400" dirty="0"/>
              <a:t> tissue. Therefore most such biochemical are not produced by rapidly growing cell cultures and the culture conditions </a:t>
            </a:r>
            <a:r>
              <a:rPr lang="en-US" sz="2400" dirty="0" err="1"/>
              <a:t>favouring</a:t>
            </a:r>
            <a:r>
              <a:rPr lang="en-US" sz="2400" dirty="0"/>
              <a:t> growth suppress biochemical </a:t>
            </a:r>
            <a:r>
              <a:rPr lang="en-US" sz="2400" dirty="0" err="1"/>
              <a:t>production.Production</a:t>
            </a:r>
            <a:r>
              <a:rPr lang="en-US" sz="2400" dirty="0"/>
              <a:t> </a:t>
            </a:r>
            <a:r>
              <a:rPr lang="en-US" sz="2400" dirty="0" err="1"/>
              <a:t>startegy</a:t>
            </a:r>
            <a:r>
              <a:rPr lang="en-US" sz="2400" dirty="0"/>
              <a:t> consists two phases 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)growth </a:t>
            </a:r>
            <a:r>
              <a:rPr lang="en-US" sz="2400" b="1" dirty="0">
                <a:solidFill>
                  <a:srgbClr val="C00000"/>
                </a:solidFill>
              </a:rPr>
              <a:t>phase </a:t>
            </a:r>
            <a:r>
              <a:rPr lang="en-US" sz="2400" dirty="0"/>
              <a:t>for cell biomass </a:t>
            </a:r>
            <a:r>
              <a:rPr lang="en-US" sz="2400" dirty="0" smtClean="0"/>
              <a:t>accumulation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ii)production </a:t>
            </a:r>
            <a:r>
              <a:rPr lang="en-US" sz="2400" b="1" dirty="0">
                <a:solidFill>
                  <a:srgbClr val="C00000"/>
                </a:solidFill>
              </a:rPr>
              <a:t>phase </a:t>
            </a:r>
            <a:r>
              <a:rPr lang="en-US" sz="2400" dirty="0"/>
              <a:t>for biosynthesis and </a:t>
            </a:r>
            <a:r>
              <a:rPr lang="en-US" sz="2400" dirty="0" err="1"/>
              <a:t>accumlation</a:t>
            </a:r>
            <a:r>
              <a:rPr lang="en-US" sz="2400" dirty="0"/>
              <a:t> of the biochemical.</a:t>
            </a:r>
          </a:p>
        </p:txBody>
      </p:sp>
    </p:spTree>
    <p:extLst>
      <p:ext uri="{BB962C8B-B14F-4D97-AF65-F5344CB8AC3E}">
        <p14:creationId xmlns:p14="http://schemas.microsoft.com/office/powerpoint/2010/main" val="96735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8911687" cy="56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8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   </a:t>
            </a:r>
            <a:r>
              <a:rPr lang="en-US" sz="9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Thank                     you</a:t>
            </a:r>
            <a:endParaRPr lang="en-US" sz="9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for fermentation process:-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</a:t>
            </a:r>
            <a:r>
              <a:rPr lang="en-US" dirty="0"/>
              <a:t>strain of </a:t>
            </a:r>
            <a:r>
              <a:rPr lang="en-US" dirty="0" err="1"/>
              <a:t>microoganisms</a:t>
            </a:r>
            <a:r>
              <a:rPr lang="en-US" dirty="0"/>
              <a:t> or its mutants capable of showing fermentation efficiently at a much faster rate.</a:t>
            </a:r>
          </a:p>
          <a:p>
            <a:r>
              <a:rPr lang="en-US" dirty="0" err="1"/>
              <a:t>Sutiable</a:t>
            </a:r>
            <a:r>
              <a:rPr lang="en-US" dirty="0"/>
              <a:t> substrate for the microorganisms which can easily be fermented quickly</a:t>
            </a:r>
          </a:p>
          <a:p>
            <a:r>
              <a:rPr lang="en-US" dirty="0"/>
              <a:t>Proper environment for optical rate of fermentation.</a:t>
            </a:r>
          </a:p>
        </p:txBody>
      </p:sp>
    </p:spTree>
    <p:extLst>
      <p:ext uri="{BB962C8B-B14F-4D97-AF65-F5344CB8AC3E}">
        <p14:creationId xmlns:p14="http://schemas.microsoft.com/office/powerpoint/2010/main" val="309252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FERMENTAION:- SOLID STATE FERMENTATION SUBMERGED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ANAEROBIC </a:t>
            </a:r>
            <a:r>
              <a:rPr lang="en-US" dirty="0"/>
              <a:t>FERMENTATION</a:t>
            </a:r>
          </a:p>
          <a:p>
            <a:r>
              <a:rPr lang="en-US" dirty="0"/>
              <a:t>AEROBIC FERMENTATION</a:t>
            </a:r>
          </a:p>
          <a:p>
            <a:r>
              <a:rPr lang="en-US" dirty="0"/>
              <a:t>IMMOBILIZED FERMENTATION</a:t>
            </a:r>
          </a:p>
        </p:txBody>
      </p:sp>
    </p:spTree>
    <p:extLst>
      <p:ext uri="{BB962C8B-B14F-4D97-AF65-F5344CB8AC3E}">
        <p14:creationId xmlns:p14="http://schemas.microsoft.com/office/powerpoint/2010/main" val="2655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1)SOLID STATE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such fermentation microbial growth and product </a:t>
            </a:r>
            <a:r>
              <a:rPr lang="en-US" sz="2000" dirty="0" err="1"/>
              <a:t>formatio</a:t>
            </a:r>
            <a:r>
              <a:rPr lang="en-US" sz="2000" dirty="0"/>
              <a:t> occur at the surface of solid substrates.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Examples </a:t>
            </a:r>
            <a:r>
              <a:rPr lang="en-US" sz="2000" dirty="0"/>
              <a:t>of such fermentation are mushroom </a:t>
            </a:r>
            <a:r>
              <a:rPr lang="en-US" sz="2000" dirty="0" err="1"/>
              <a:t>cultivation,mold</a:t>
            </a:r>
            <a:r>
              <a:rPr lang="en-US" sz="2000" dirty="0"/>
              <a:t>-ripened </a:t>
            </a:r>
            <a:r>
              <a:rPr lang="en-US" sz="2000" dirty="0" err="1"/>
              <a:t>cheeses,startes</a:t>
            </a:r>
            <a:r>
              <a:rPr lang="en-US" sz="2000" dirty="0"/>
              <a:t> cultures etc. This </a:t>
            </a:r>
            <a:r>
              <a:rPr lang="en-US" sz="2000" dirty="0" err="1"/>
              <a:t>approch</a:t>
            </a:r>
            <a:r>
              <a:rPr lang="en-US" sz="2000" dirty="0"/>
              <a:t> has been used for the production of extracellular enzymes, certain valuable chemical, </a:t>
            </a:r>
            <a:r>
              <a:rPr lang="en-US" sz="2000" dirty="0" err="1"/>
              <a:t>fungual</a:t>
            </a:r>
            <a:r>
              <a:rPr lang="en-US" sz="2000" dirty="0"/>
              <a:t> toxic, and fungal spores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Traditional substrates are several agricultural products </a:t>
            </a:r>
            <a:r>
              <a:rPr lang="en-US" sz="2000" dirty="0" err="1"/>
              <a:t>eg</a:t>
            </a:r>
            <a:r>
              <a:rPr lang="en-US" sz="2000" dirty="0"/>
              <a:t>- </a:t>
            </a:r>
            <a:r>
              <a:rPr lang="en-US" sz="2000" dirty="0" err="1"/>
              <a:t>rice,maize,soyabean</a:t>
            </a:r>
            <a:r>
              <a:rPr lang="en-US" sz="2000" dirty="0"/>
              <a:t> etc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substrate provides a rich and complex source of nutrients which may or may not need to be </a:t>
            </a:r>
            <a:r>
              <a:rPr lang="en-US" sz="2000" dirty="0" err="1"/>
              <a:t>supplemented.Such</a:t>
            </a:r>
            <a:r>
              <a:rPr lang="en-US" sz="2000" dirty="0"/>
              <a:t> substrate selectively supports </a:t>
            </a:r>
            <a:r>
              <a:rPr lang="en-US" sz="2000" dirty="0" err="1"/>
              <a:t>mycelial</a:t>
            </a:r>
            <a:r>
              <a:rPr lang="en-US" sz="2000" dirty="0"/>
              <a:t> organisms, which can grow at high </a:t>
            </a:r>
            <a:r>
              <a:rPr lang="en-US" sz="2000" dirty="0" err="1"/>
              <a:t>nutients</a:t>
            </a:r>
            <a:r>
              <a:rPr lang="en-US" sz="2000" dirty="0"/>
              <a:t> </a:t>
            </a:r>
            <a:r>
              <a:rPr lang="en-US" sz="2000" dirty="0" err="1"/>
              <a:t>concentartion</a:t>
            </a:r>
            <a:r>
              <a:rPr lang="en-US" sz="2000" dirty="0"/>
              <a:t> and produce a variety of extracellular enzymes.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96396"/>
          </a:xfrm>
        </p:spPr>
        <p:txBody>
          <a:bodyPr>
            <a:normAutofit fontScale="90000"/>
          </a:bodyPr>
          <a:lstStyle/>
          <a:p>
            <a:r>
              <a:rPr lang="en-US" dirty="0"/>
              <a:t>Acc to solid physical state, solid state fermentation are divided into the following two groups:-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62044"/>
            <a:ext cx="8915400" cy="33491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 smtClean="0"/>
              <a:t>i</a:t>
            </a:r>
            <a:r>
              <a:rPr lang="en-US" sz="2400" dirty="0" smtClean="0"/>
              <a:t>)Low </a:t>
            </a:r>
            <a:r>
              <a:rPr lang="en-US" sz="2400" dirty="0" err="1"/>
              <a:t>mositure</a:t>
            </a:r>
            <a:r>
              <a:rPr lang="en-US" sz="2400" dirty="0"/>
              <a:t> solid fermented without or with occasional/</a:t>
            </a:r>
            <a:r>
              <a:rPr lang="en-US" sz="2400" dirty="0" err="1"/>
              <a:t>continous</a:t>
            </a:r>
            <a:r>
              <a:rPr lang="en-US" sz="2400" dirty="0"/>
              <a:t> agitation</a:t>
            </a:r>
          </a:p>
          <a:p>
            <a:pPr marL="0" indent="0">
              <a:buNone/>
            </a:pPr>
            <a:r>
              <a:rPr lang="en-US" sz="2400" dirty="0"/>
              <a:t>ii)Suspended solid fermented in packed columns through which liquid is circulated. The fungi used for solid state fermentation are usually obligate aerobes</a:t>
            </a:r>
          </a:p>
        </p:txBody>
      </p:sp>
    </p:spTree>
    <p:extLst>
      <p:ext uri="{BB962C8B-B14F-4D97-AF65-F5344CB8AC3E}">
        <p14:creationId xmlns:p14="http://schemas.microsoft.com/office/powerpoint/2010/main" val="12193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8911687" cy="59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7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2)SUBMERGED FERMENTATION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romanLcParenR"/>
            </a:pPr>
            <a:r>
              <a:rPr lang="en-US" sz="2000" b="1" dirty="0" smtClean="0">
                <a:solidFill>
                  <a:srgbClr val="C00000"/>
                </a:solidFill>
              </a:rPr>
              <a:t>BATCH </a:t>
            </a:r>
            <a:r>
              <a:rPr lang="en-US" sz="2000" b="1" dirty="0">
                <a:solidFill>
                  <a:srgbClr val="C00000"/>
                </a:solidFill>
              </a:rPr>
              <a:t>culture </a:t>
            </a:r>
            <a:r>
              <a:rPr lang="en-US" sz="2000" dirty="0"/>
              <a:t>is a closed culture </a:t>
            </a:r>
            <a:r>
              <a:rPr lang="en-US" sz="2000" dirty="0" err="1"/>
              <a:t>system,which</a:t>
            </a:r>
            <a:r>
              <a:rPr lang="en-US" sz="2000" dirty="0"/>
              <a:t> contain limited amount of nutrient </a:t>
            </a:r>
            <a:r>
              <a:rPr lang="en-US" sz="2000" dirty="0" err="1"/>
              <a:t>medium.After</a:t>
            </a:r>
            <a:r>
              <a:rPr lang="en-US" sz="2000" dirty="0"/>
              <a:t> inoculation the culture enter lag phase, during which there is increase in the size of the cell and not in their numb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The culture then enters lag phase or </a:t>
            </a:r>
            <a:r>
              <a:rPr lang="en-US" sz="2000" dirty="0" err="1"/>
              <a:t>expanential</a:t>
            </a:r>
            <a:r>
              <a:rPr lang="en-US" sz="2000" dirty="0"/>
              <a:t> growth phase during which cell divided at max rate and their generation time reaches </a:t>
            </a:r>
            <a:r>
              <a:rPr lang="en-US" sz="2000" dirty="0" err="1"/>
              <a:t>min.The</a:t>
            </a:r>
            <a:r>
              <a:rPr lang="en-US" sz="2000" dirty="0"/>
              <a:t> </a:t>
            </a:r>
            <a:r>
              <a:rPr lang="en-US" sz="2000" dirty="0" err="1"/>
              <a:t>increaseing</a:t>
            </a:r>
            <a:r>
              <a:rPr lang="en-US" sz="2000" dirty="0"/>
              <a:t> in the nutrients and the accumulation of inhibitory end products in the medium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If we collet the data of the increase in cell number at various intervals of time and plot this data in two ways. We find a characteristic growth </a:t>
            </a:r>
            <a:r>
              <a:rPr lang="en-US" sz="2000" dirty="0" err="1"/>
              <a:t>curve.this</a:t>
            </a:r>
            <a:r>
              <a:rPr lang="en-US" sz="2000" dirty="0"/>
              <a:t> typical growth is only obtained in a batch culture.</a:t>
            </a:r>
          </a:p>
        </p:txBody>
      </p:sp>
    </p:spTree>
    <p:extLst>
      <p:ext uri="{BB962C8B-B14F-4D97-AF65-F5344CB8AC3E}">
        <p14:creationId xmlns:p14="http://schemas.microsoft.com/office/powerpoint/2010/main" val="357537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ii) Fed-batch culture-</a:t>
            </a:r>
            <a:r>
              <a:rPr lang="en-US" dirty="0">
                <a:solidFill>
                  <a:schemeClr val="tx1"/>
                </a:solidFill>
              </a:rPr>
              <a:t>when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a batch culture is subsequently fed with fresh nutrients medium without </a:t>
            </a:r>
            <a:r>
              <a:rPr lang="en-US" dirty="0" err="1"/>
              <a:t>removeing</a:t>
            </a:r>
            <a:r>
              <a:rPr lang="en-US" dirty="0"/>
              <a:t> the growing microbial culture, it is called fed-batch culture</a:t>
            </a:r>
            <a:r>
              <a:rPr lang="en-US" dirty="0" smtClean="0"/>
              <a:t>. </a:t>
            </a:r>
            <a:r>
              <a:rPr lang="en-US" dirty="0"/>
              <a:t>Fed-batch culture allows to supplement the medium with such nutrients that are depleted or that may be needed for the terminal stage or the culture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iii)Continuous culture</a:t>
            </a:r>
            <a:r>
              <a:rPr lang="en-US" dirty="0"/>
              <a:t>-contrary to the batch culture where the exponential growth of </a:t>
            </a:r>
            <a:r>
              <a:rPr lang="en-US" dirty="0" err="1"/>
              <a:t>micobial</a:t>
            </a:r>
            <a:r>
              <a:rPr lang="en-US" dirty="0"/>
              <a:t> population is restricted only for few generations, it is often desirable to maintain prolonged exponential growth of microbial population in industrial </a:t>
            </a:r>
            <a:r>
              <a:rPr lang="en-US" dirty="0" err="1"/>
              <a:t>processes.This</a:t>
            </a:r>
            <a:r>
              <a:rPr lang="en-US" dirty="0"/>
              <a:t> condition is obtained by </a:t>
            </a:r>
            <a:r>
              <a:rPr lang="en-US" dirty="0" err="1"/>
              <a:t>grwoing</a:t>
            </a:r>
            <a:r>
              <a:rPr lang="en-US" dirty="0"/>
              <a:t> microbes in a continuous culture.</a:t>
            </a:r>
          </a:p>
        </p:txBody>
      </p:sp>
    </p:spTree>
    <p:extLst>
      <p:ext uri="{BB962C8B-B14F-4D97-AF65-F5344CB8AC3E}">
        <p14:creationId xmlns:p14="http://schemas.microsoft.com/office/powerpoint/2010/main" val="41464879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1205</Words>
  <Application>Microsoft Office PowerPoint</Application>
  <PresentationFormat>Widescreen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Bahnschrift SemiBold Condensed</vt:lpstr>
      <vt:lpstr>Century Gothic</vt:lpstr>
      <vt:lpstr>Cooper Black</vt:lpstr>
      <vt:lpstr>Wingdings 3</vt:lpstr>
      <vt:lpstr>Wisp</vt:lpstr>
      <vt:lpstr>BASIC OF BIOTECHNOLOGY OF FERMENTATION PROCESS AND PHARMACEUTICAL PROCESS.</vt:lpstr>
      <vt:lpstr>INTRODUCTION </vt:lpstr>
      <vt:lpstr>Requirement for fermentation process:- </vt:lpstr>
      <vt:lpstr>TYPE OF FERMENTAION:- SOLID STATE FERMENTATION SUBMERGED FERMENTATION </vt:lpstr>
      <vt:lpstr>1)SOLID STATE FERMENTATION </vt:lpstr>
      <vt:lpstr>Acc to solid physical state, solid state fermentation are divided into the following two groups:- </vt:lpstr>
      <vt:lpstr>PowerPoint Presentation</vt:lpstr>
      <vt:lpstr>2)SUBMERGED FERMENTATION </vt:lpstr>
      <vt:lpstr>PowerPoint Presentation</vt:lpstr>
      <vt:lpstr>PowerPoint Presentation</vt:lpstr>
      <vt:lpstr>3)ANAEROBIC FERMENTATION </vt:lpstr>
      <vt:lpstr>4)AEROBIC FERMENTATION </vt:lpstr>
      <vt:lpstr>5)IMMOBILIZED CELL BIOREACTORS </vt:lpstr>
      <vt:lpstr>PowerPoint Presentation</vt:lpstr>
      <vt:lpstr>PowerPoint Presentation</vt:lpstr>
      <vt:lpstr>Application of fermentation </vt:lpstr>
      <vt:lpstr>PowerPoint Presentation</vt:lpstr>
      <vt:lpstr>PowerPoint Presentation</vt:lpstr>
      <vt:lpstr>PowerPoint Presentation</vt:lpstr>
      <vt:lpstr>Some products formed by fermentation process </vt:lpstr>
      <vt:lpstr>Procedure- </vt:lpstr>
      <vt:lpstr>PowerPoint Presentation</vt:lpstr>
      <vt:lpstr>Introduction </vt:lpstr>
      <vt:lpstr>Applications of pharmaceutical process </vt:lpstr>
      <vt:lpstr>PowerPoint Presentation</vt:lpstr>
      <vt:lpstr>2)ENCHANCING BIOMASS YIELD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OF BIOTECHNOLOGY OF FERMENTATION PROCESS AND PHARMACEUTICAL PROCESS.</dc:title>
  <dc:creator>lenovo</dc:creator>
  <cp:lastModifiedBy>lenovo</cp:lastModifiedBy>
  <cp:revision>7</cp:revision>
  <dcterms:created xsi:type="dcterms:W3CDTF">2021-10-15T18:35:51Z</dcterms:created>
  <dcterms:modified xsi:type="dcterms:W3CDTF">2021-10-15T19:45:14Z</dcterms:modified>
</cp:coreProperties>
</file>