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8" r:id="rId7"/>
    <p:sldId id="260" r:id="rId8"/>
    <p:sldId id="261" r:id="rId9"/>
    <p:sldId id="263" r:id="rId10"/>
    <p:sldId id="264" r:id="rId11"/>
    <p:sldId id="269" r:id="rId12"/>
    <p:sldId id="270" r:id="rId13"/>
    <p:sldId id="271" r:id="rId14"/>
    <p:sldId id="272" r:id="rId15"/>
    <p:sldId id="273" r:id="rId16"/>
    <p:sldId id="274" r:id="rId17"/>
    <p:sldId id="275"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78FBAE-DE3A-41B2-8921-D0208F9DBF6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6647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8FBAE-DE3A-41B2-8921-D0208F9DBF6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19144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8FBAE-DE3A-41B2-8921-D0208F9DBF6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46F826-57CD-4E3D-8592-5A20CECAB14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5796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78FBAE-DE3A-41B2-8921-D0208F9DBF6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190034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78FBAE-DE3A-41B2-8921-D0208F9DBF6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46F826-57CD-4E3D-8592-5A20CECAB14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22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78FBAE-DE3A-41B2-8921-D0208F9DBF6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33681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8FBAE-DE3A-41B2-8921-D0208F9DBF6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2507049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8FBAE-DE3A-41B2-8921-D0208F9DBF6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185096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8FBAE-DE3A-41B2-8921-D0208F9DBF6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373179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8FBAE-DE3A-41B2-8921-D0208F9DBF6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135756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78FBAE-DE3A-41B2-8921-D0208F9DBF6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31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78FBAE-DE3A-41B2-8921-D0208F9DBF63}"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312579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78FBAE-DE3A-41B2-8921-D0208F9DBF63}"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349097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8FBAE-DE3A-41B2-8921-D0208F9DBF63}"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162161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8FBAE-DE3A-41B2-8921-D0208F9DBF6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343078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8FBAE-DE3A-41B2-8921-D0208F9DBF6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46F826-57CD-4E3D-8592-5A20CECAB140}" type="slidenum">
              <a:rPr lang="en-US" smtClean="0"/>
              <a:t>‹#›</a:t>
            </a:fld>
            <a:endParaRPr lang="en-US"/>
          </a:p>
        </p:txBody>
      </p:sp>
    </p:spTree>
    <p:extLst>
      <p:ext uri="{BB962C8B-B14F-4D97-AF65-F5344CB8AC3E}">
        <p14:creationId xmlns:p14="http://schemas.microsoft.com/office/powerpoint/2010/main" val="359906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478FBAE-DE3A-41B2-8921-D0208F9DBF63}" type="datetimeFigureOut">
              <a:rPr lang="en-US" smtClean="0"/>
              <a:t>9/27/2024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46F826-57CD-4E3D-8592-5A20CECAB140}" type="slidenum">
              <a:rPr lang="en-US" smtClean="0"/>
              <a:t>‹#›</a:t>
            </a:fld>
            <a:endParaRPr lang="en-US"/>
          </a:p>
        </p:txBody>
      </p:sp>
    </p:spTree>
    <p:extLst>
      <p:ext uri="{BB962C8B-B14F-4D97-AF65-F5344CB8AC3E}">
        <p14:creationId xmlns:p14="http://schemas.microsoft.com/office/powerpoint/2010/main" val="118882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CONCEPT AND SCOPE OF BIOTECHNOLOGY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358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There are </a:t>
            </a:r>
            <a:r>
              <a:rPr lang="en-US" dirty="0" smtClean="0"/>
              <a:t>:-</a:t>
            </a:r>
          </a:p>
          <a:p>
            <a:pPr marL="0" indent="0">
              <a:buNone/>
            </a:pPr>
            <a:r>
              <a:rPr lang="en-US" dirty="0" smtClean="0"/>
              <a:t>1,466 </a:t>
            </a:r>
            <a:r>
              <a:rPr lang="en-US" dirty="0"/>
              <a:t>biotechnology companies in the United States, of which 318 are publicly held. </a:t>
            </a:r>
            <a:endParaRPr lang="en-US" dirty="0" smtClean="0"/>
          </a:p>
          <a:p>
            <a:pPr marL="0" indent="0">
              <a:buNone/>
            </a:pPr>
            <a:r>
              <a:rPr lang="en-US" dirty="0" smtClean="0"/>
              <a:t>The </a:t>
            </a:r>
            <a:r>
              <a:rPr lang="en-US" dirty="0"/>
              <a:t>U.S. biotechnology industry employed 194,600 people as of Dec. 31, 2002; that's more than all the people employed by the toy and sporting goods industries. </a:t>
            </a:r>
            <a:endParaRPr lang="en-US" dirty="0" smtClean="0"/>
          </a:p>
          <a:p>
            <a:pPr marL="0" indent="0">
              <a:buNone/>
            </a:pPr>
            <a:r>
              <a:rPr lang="en-US" dirty="0" smtClean="0"/>
              <a:t>Biotechnology </a:t>
            </a:r>
            <a:r>
              <a:rPr lang="en-US" dirty="0"/>
              <a:t>is one of the most research intensive industries in the world. The U.S. biotech industry spent $20.5 billion on research and development in 2002. </a:t>
            </a:r>
            <a:endParaRPr lang="en-US" dirty="0" smtClean="0"/>
          </a:p>
          <a:p>
            <a:pPr marL="0" indent="0">
              <a:buNone/>
            </a:pPr>
            <a:r>
              <a:rPr lang="en-US" dirty="0" smtClean="0"/>
              <a:t>The </a:t>
            </a:r>
            <a:r>
              <a:rPr lang="en-US" dirty="0"/>
              <a:t>biotech industry is regulated by the U.S. Food and Drug Administration (FDA), the Environmental Protection Agency (EPA) and the Department of Agriculture (USDA). Continue….</a:t>
            </a:r>
          </a:p>
        </p:txBody>
      </p:sp>
    </p:spTree>
    <p:extLst>
      <p:ext uri="{BB962C8B-B14F-4D97-AF65-F5344CB8AC3E}">
        <p14:creationId xmlns:p14="http://schemas.microsoft.com/office/powerpoint/2010/main" val="1625486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3600" y="495300"/>
            <a:ext cx="9474200" cy="5416550"/>
          </a:xfrm>
          <a:prstGeom prst="rect">
            <a:avLst/>
          </a:prstGeom>
        </p:spPr>
      </p:pic>
    </p:spTree>
    <p:extLst>
      <p:ext uri="{BB962C8B-B14F-4D97-AF65-F5344CB8AC3E}">
        <p14:creationId xmlns:p14="http://schemas.microsoft.com/office/powerpoint/2010/main" val="328997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40444"/>
          </a:xfrm>
        </p:spPr>
        <p:txBody>
          <a:bodyPr/>
          <a:lstStyle/>
          <a:p>
            <a:r>
              <a:rPr lang="en-US" b="1" dirty="0">
                <a:latin typeface="Times New Roman" panose="02020603050405020304" pitchFamily="18" charset="0"/>
                <a:cs typeface="Times New Roman" panose="02020603050405020304" pitchFamily="18" charset="0"/>
              </a:rPr>
              <a:t>Plant Biotechnology</a:t>
            </a:r>
            <a:endParaRPr lang="en-US" dirty="0"/>
          </a:p>
        </p:txBody>
      </p:sp>
      <p:sp>
        <p:nvSpPr>
          <p:cNvPr id="3" name="Content Placeholder 2"/>
          <p:cNvSpPr>
            <a:spLocks noGrp="1"/>
          </p:cNvSpPr>
          <p:nvPr>
            <p:ph idx="1"/>
          </p:nvPr>
        </p:nvSpPr>
        <p:spPr>
          <a:xfrm>
            <a:off x="2449512" y="1264554"/>
            <a:ext cx="8915400" cy="5352145"/>
          </a:xfrm>
        </p:spPr>
        <p:txBody>
          <a:bodyPr/>
          <a:lstStyle/>
          <a:p>
            <a:r>
              <a:rPr lang="en-US" dirty="0"/>
              <a:t>Genetically modified crops ("GM crops", or "biotech crops") are plants used in agriculture, the DNA of which has been modified using genetic engineering techniques. In most cases the aim is to introduce a new trait to the plant which does not occur naturally in the species.</a:t>
            </a:r>
          </a:p>
          <a:p>
            <a:endParaRPr lang="en-US" sz="2000" dirty="0"/>
          </a:p>
          <a:p>
            <a:r>
              <a:rPr lang="en-US" dirty="0"/>
              <a:t>Examples in *</a:t>
            </a:r>
            <a:r>
              <a:rPr lang="en-US" u="sng" dirty="0">
                <a:solidFill>
                  <a:srgbClr val="FF0000"/>
                </a:solidFill>
              </a:rPr>
              <a:t>food crops </a:t>
            </a:r>
            <a:r>
              <a:rPr lang="en-US" dirty="0"/>
              <a:t>include </a:t>
            </a:r>
            <a:r>
              <a:rPr lang="en-US" dirty="0">
                <a:solidFill>
                  <a:srgbClr val="FF0000"/>
                </a:solidFill>
              </a:rPr>
              <a:t>resistance to certain pests</a:t>
            </a:r>
            <a:r>
              <a:rPr lang="en-US" dirty="0"/>
              <a:t>, </a:t>
            </a:r>
            <a:r>
              <a:rPr lang="en-US" dirty="0">
                <a:solidFill>
                  <a:srgbClr val="FF0000"/>
                </a:solidFill>
              </a:rPr>
              <a:t>diseases</a:t>
            </a:r>
            <a:r>
              <a:rPr lang="en-US" dirty="0"/>
              <a:t>, </a:t>
            </a:r>
            <a:r>
              <a:rPr lang="en-US" dirty="0">
                <a:solidFill>
                  <a:srgbClr val="FF0000"/>
                </a:solidFill>
              </a:rPr>
              <a:t>stressful environmental conditions</a:t>
            </a:r>
            <a:r>
              <a:rPr lang="en-US" dirty="0"/>
              <a:t>, </a:t>
            </a:r>
            <a:r>
              <a:rPr lang="en-US" dirty="0">
                <a:solidFill>
                  <a:srgbClr val="FF0000"/>
                </a:solidFill>
              </a:rPr>
              <a:t>resistance to chemical treatments </a:t>
            </a:r>
            <a:r>
              <a:rPr lang="en-US" dirty="0"/>
              <a:t>(e.g. resistance to a herbicide),</a:t>
            </a:r>
            <a:r>
              <a:rPr lang="en-US" dirty="0">
                <a:solidFill>
                  <a:srgbClr val="FF0000"/>
                </a:solidFill>
              </a:rPr>
              <a:t> reduction of spoilage</a:t>
            </a:r>
            <a:r>
              <a:rPr lang="en-US" dirty="0"/>
              <a:t>, </a:t>
            </a:r>
            <a:r>
              <a:rPr lang="en-US" dirty="0">
                <a:solidFill>
                  <a:srgbClr val="FF0000"/>
                </a:solidFill>
              </a:rPr>
              <a:t>or improving the nutrient profile of the crop</a:t>
            </a:r>
            <a:r>
              <a:rPr lang="en-US" dirty="0"/>
              <a:t>. Examples in *</a:t>
            </a:r>
            <a:r>
              <a:rPr lang="en-US" u="sng" dirty="0">
                <a:solidFill>
                  <a:srgbClr val="FF0000"/>
                </a:solidFill>
              </a:rPr>
              <a:t>non-food crops </a:t>
            </a:r>
            <a:r>
              <a:rPr lang="en-US" dirty="0"/>
              <a:t>include </a:t>
            </a:r>
            <a:r>
              <a:rPr lang="en-US" dirty="0">
                <a:solidFill>
                  <a:srgbClr val="FF0000"/>
                </a:solidFill>
              </a:rPr>
              <a:t>production of pharmaceutical agents</a:t>
            </a:r>
            <a:r>
              <a:rPr lang="en-US" dirty="0"/>
              <a:t>, </a:t>
            </a:r>
            <a:r>
              <a:rPr lang="en-US" dirty="0">
                <a:solidFill>
                  <a:srgbClr val="FF0000"/>
                </a:solidFill>
              </a:rPr>
              <a:t>biofuels</a:t>
            </a:r>
            <a:r>
              <a:rPr lang="en-US" dirty="0"/>
              <a:t>, and other </a:t>
            </a:r>
            <a:r>
              <a:rPr lang="en-US" dirty="0">
                <a:solidFill>
                  <a:srgbClr val="FF0000"/>
                </a:solidFill>
              </a:rPr>
              <a:t>industrially useful goods</a:t>
            </a:r>
            <a:r>
              <a:rPr lang="en-US" dirty="0"/>
              <a:t>.</a:t>
            </a:r>
          </a:p>
          <a:p>
            <a:pPr marL="0" indent="0">
              <a:buNone/>
            </a:pPr>
            <a:endParaRPr lang="en-US" dirty="0"/>
          </a:p>
        </p:txBody>
      </p:sp>
      <p:pic>
        <p:nvPicPr>
          <p:cNvPr id="4" name="Picture 3"/>
          <p:cNvPicPr>
            <a:picLocks noChangeAspect="1"/>
          </p:cNvPicPr>
          <p:nvPr/>
        </p:nvPicPr>
        <p:blipFill>
          <a:blip r:embed="rId2"/>
          <a:stretch>
            <a:fillRect/>
          </a:stretch>
        </p:blipFill>
        <p:spPr>
          <a:xfrm>
            <a:off x="7572364" y="4334556"/>
            <a:ext cx="3499407" cy="2383743"/>
          </a:xfrm>
          <a:prstGeom prst="rect">
            <a:avLst/>
          </a:prstGeom>
        </p:spPr>
      </p:pic>
    </p:spTree>
    <p:extLst>
      <p:ext uri="{BB962C8B-B14F-4D97-AF65-F5344CB8AC3E}">
        <p14:creationId xmlns:p14="http://schemas.microsoft.com/office/powerpoint/2010/main" val="27084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0490"/>
          </a:xfrm>
        </p:spPr>
        <p:txBody>
          <a:bodyPr>
            <a:normAutofit fontScale="90000"/>
          </a:bodyPr>
          <a:lstStyle/>
          <a:p>
            <a:r>
              <a:rPr lang="en-US" dirty="0"/>
              <a:t>Animal biotechnology</a:t>
            </a:r>
          </a:p>
        </p:txBody>
      </p:sp>
      <p:sp>
        <p:nvSpPr>
          <p:cNvPr id="3" name="Content Placeholder 2"/>
          <p:cNvSpPr>
            <a:spLocks noGrp="1"/>
          </p:cNvSpPr>
          <p:nvPr>
            <p:ph idx="1"/>
          </p:nvPr>
        </p:nvSpPr>
        <p:spPr>
          <a:xfrm>
            <a:off x="2070100" y="1244600"/>
            <a:ext cx="9434512" cy="5270500"/>
          </a:xfrm>
        </p:spPr>
        <p:txBody>
          <a:bodyPr>
            <a:normAutofit lnSpcReduction="10000"/>
          </a:bodyPr>
          <a:lstStyle/>
          <a:p>
            <a:r>
              <a:rPr lang="en-US" dirty="0">
                <a:latin typeface="Times New Roman" panose="02020603050405020304" pitchFamily="18" charset="0"/>
                <a:cs typeface="Times New Roman" panose="02020603050405020304" pitchFamily="18" charset="0"/>
              </a:rPr>
              <a:t>Animal biotechnology include generation of transgenic animals with one or more genes introduced by human intervention using gene knockout technology to generate animals in which a specific gene has been inactivated, production of nearly identical animals by somatic cell nuclear transfer.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Research on genetic engineering has led to the </a:t>
            </a:r>
            <a:r>
              <a:rPr lang="en-US" dirty="0">
                <a:solidFill>
                  <a:srgbClr val="FF0000"/>
                </a:solidFill>
                <a:latin typeface="Times New Roman" panose="02020603050405020304" pitchFamily="18" charset="0"/>
                <a:cs typeface="Times New Roman" panose="02020603050405020304" pitchFamily="18" charset="0"/>
              </a:rPr>
              <a:t>development of a substantial variety of food and agricultural products </a:t>
            </a:r>
            <a:r>
              <a:rPr lang="en-US" dirty="0">
                <a:latin typeface="Times New Roman" panose="02020603050405020304" pitchFamily="18" charset="0"/>
                <a:cs typeface="Times New Roman" panose="02020603050405020304" pitchFamily="18" charset="0"/>
              </a:rPr>
              <a:t>as well as </a:t>
            </a:r>
            <a:r>
              <a:rPr lang="en-US" dirty="0">
                <a:solidFill>
                  <a:srgbClr val="FF0000"/>
                </a:solidFill>
                <a:latin typeface="Times New Roman" panose="02020603050405020304" pitchFamily="18" charset="0"/>
                <a:cs typeface="Times New Roman" panose="02020603050405020304" pitchFamily="18" charset="0"/>
              </a:rPr>
              <a:t>pharmaceutical and human health related products </a:t>
            </a:r>
            <a:r>
              <a:rPr lang="en-US" dirty="0">
                <a:latin typeface="Times New Roman" panose="02020603050405020304" pitchFamily="18" charset="0"/>
                <a:cs typeface="Times New Roman" panose="02020603050405020304" pitchFamily="18" charset="0"/>
              </a:rPr>
              <a:t>derived from several types of animals, including </a:t>
            </a:r>
            <a:r>
              <a:rPr lang="en-US" u="sng" dirty="0">
                <a:latin typeface="Times New Roman" panose="02020603050405020304" pitchFamily="18" charset="0"/>
                <a:cs typeface="Times New Roman" panose="02020603050405020304" pitchFamily="18" charset="0"/>
              </a:rPr>
              <a:t>cows</a:t>
            </a:r>
            <a:r>
              <a:rPr lang="en-US" dirty="0">
                <a:latin typeface="Times New Roman" panose="02020603050405020304" pitchFamily="18" charset="0"/>
                <a:cs typeface="Times New Roman" panose="02020603050405020304" pitchFamily="18" charset="0"/>
              </a:rPr>
              <a:t>, sheep, goats, swine, fish, and insects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Example large number of genes </a:t>
            </a:r>
            <a:r>
              <a:rPr lang="en-US" dirty="0">
                <a:solidFill>
                  <a:srgbClr val="FF0000"/>
                </a:solidFill>
                <a:latin typeface="Times New Roman" panose="02020603050405020304" pitchFamily="18" charset="0"/>
                <a:cs typeface="Times New Roman" panose="02020603050405020304" pitchFamily="18" charset="0"/>
              </a:rPr>
              <a:t>encoding useful protein products—hormones</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blood proteins</a:t>
            </a:r>
            <a:r>
              <a:rPr lang="en-US" dirty="0">
                <a:latin typeface="Times New Roman" panose="02020603050405020304" pitchFamily="18" charset="0"/>
                <a:cs typeface="Times New Roman" panose="02020603050405020304" pitchFamily="18" charset="0"/>
              </a:rPr>
              <a:t>, and others—has been introduced into domestic animals, leading to their expression in </a:t>
            </a:r>
            <a:r>
              <a:rPr lang="en-US" dirty="0">
                <a:solidFill>
                  <a:srgbClr val="FF0000"/>
                </a:solidFill>
                <a:latin typeface="Times New Roman" panose="02020603050405020304" pitchFamily="18" charset="0"/>
                <a:cs typeface="Times New Roman" panose="02020603050405020304" pitchFamily="18" charset="0"/>
              </a:rPr>
              <a:t>milk</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eggs</a:t>
            </a:r>
            <a:r>
              <a:rPr lang="en-US" dirty="0">
                <a:latin typeface="Times New Roman" panose="02020603050405020304" pitchFamily="18" charset="0"/>
                <a:cs typeface="Times New Roman" panose="02020603050405020304" pitchFamily="18" charset="0"/>
              </a:rPr>
              <a:t>, or </a:t>
            </a:r>
            <a:r>
              <a:rPr lang="en-US" dirty="0">
                <a:solidFill>
                  <a:srgbClr val="FF0000"/>
                </a:solidFill>
                <a:latin typeface="Times New Roman" panose="02020603050405020304" pitchFamily="18" charset="0"/>
                <a:cs typeface="Times New Roman" panose="02020603050405020304" pitchFamily="18" charset="0"/>
              </a:rPr>
              <a:t>blood</a:t>
            </a:r>
          </a:p>
          <a:p>
            <a:r>
              <a:rPr lang="en-US" dirty="0">
                <a:latin typeface="Times New Roman" panose="02020603050405020304" pitchFamily="18" charset="0"/>
                <a:cs typeface="Times New Roman" panose="02020603050405020304" pitchFamily="18" charset="0"/>
              </a:rPr>
              <a:t>Examples of human pharmaceutical proteins include </a:t>
            </a:r>
            <a:endParaRPr lang="en-US"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enzymes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clotting factors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albumin</a:t>
            </a:r>
            <a:r>
              <a:rPr lang="en-US" sz="2400" dirty="0">
                <a:latin typeface="Times New Roman" panose="02020603050405020304" pitchFamily="18" charset="0"/>
                <a:cs typeface="Times New Roman" panose="02020603050405020304" pitchFamily="18" charset="0"/>
              </a:rPr>
              <a:t>, and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antibodies</a:t>
            </a:r>
            <a:r>
              <a:rPr lang="en-US" dirty="0">
                <a:latin typeface="Times New Roman" panose="02020603050405020304" pitchFamily="18" charset="0"/>
                <a:cs typeface="Times New Roman" panose="02020603050405020304" pitchFamily="18" charset="0"/>
              </a:rPr>
              <a:t>.</a:t>
            </a:r>
          </a:p>
          <a:p>
            <a:endParaRPr lang="en-US" dirty="0"/>
          </a:p>
        </p:txBody>
      </p:sp>
      <p:pic>
        <p:nvPicPr>
          <p:cNvPr id="4" name="Picture 3"/>
          <p:cNvPicPr>
            <a:picLocks noChangeAspect="1"/>
          </p:cNvPicPr>
          <p:nvPr/>
        </p:nvPicPr>
        <p:blipFill>
          <a:blip r:embed="rId2"/>
          <a:stretch>
            <a:fillRect/>
          </a:stretch>
        </p:blipFill>
        <p:spPr>
          <a:xfrm>
            <a:off x="7505700" y="4584700"/>
            <a:ext cx="4530028" cy="2062974"/>
          </a:xfrm>
          <a:prstGeom prst="rect">
            <a:avLst/>
          </a:prstGeom>
        </p:spPr>
      </p:pic>
    </p:spTree>
    <p:extLst>
      <p:ext uri="{BB962C8B-B14F-4D97-AF65-F5344CB8AC3E}">
        <p14:creationId xmlns:p14="http://schemas.microsoft.com/office/powerpoint/2010/main" val="328092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82390"/>
          </a:xfrm>
        </p:spPr>
        <p:txBody>
          <a:bodyPr>
            <a:normAutofit fontScale="90000"/>
          </a:bodyPr>
          <a:lstStyle/>
          <a:p>
            <a:r>
              <a:rPr lang="en-US" dirty="0"/>
              <a:t>Microbial biotechnology</a:t>
            </a:r>
          </a:p>
        </p:txBody>
      </p:sp>
      <p:sp>
        <p:nvSpPr>
          <p:cNvPr id="3" name="Content Placeholder 2"/>
          <p:cNvSpPr>
            <a:spLocks noGrp="1"/>
          </p:cNvSpPr>
          <p:nvPr>
            <p:ph idx="1"/>
          </p:nvPr>
        </p:nvSpPr>
        <p:spPr>
          <a:xfrm>
            <a:off x="2589212" y="1346200"/>
            <a:ext cx="8915400" cy="5080000"/>
          </a:xfrm>
        </p:spPr>
        <p:txBody>
          <a:bodyPr/>
          <a:lstStyle/>
          <a:p>
            <a:r>
              <a:rPr lang="en-US" dirty="0"/>
              <a:t>Use microbes or genetically modified microbes and use them in following application   </a:t>
            </a:r>
            <a:endParaRPr lang="ar-IQ" dirty="0"/>
          </a:p>
          <a:p>
            <a:r>
              <a:rPr lang="en-US" dirty="0">
                <a:latin typeface="Times New Roman" panose="02020603050405020304" pitchFamily="18" charset="0"/>
                <a:cs typeface="Times New Roman" panose="02020603050405020304" pitchFamily="18" charset="0"/>
              </a:rPr>
              <a:t>Microbial biotechnology, enabled by genome studies, will lead to breakthroughs such </a:t>
            </a:r>
            <a:r>
              <a:rPr lang="en-US" dirty="0">
                <a:solidFill>
                  <a:srgbClr val="FF0000"/>
                </a:solidFill>
                <a:latin typeface="Times New Roman" panose="02020603050405020304" pitchFamily="18" charset="0"/>
                <a:cs typeface="Times New Roman" panose="02020603050405020304" pitchFamily="18" charset="0"/>
              </a:rPr>
              <a:t>as</a:t>
            </a:r>
          </a:p>
          <a:p>
            <a:r>
              <a:rPr lang="en-US" dirty="0">
                <a:solidFill>
                  <a:srgbClr val="FF0000"/>
                </a:solidFill>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improved vaccines </a:t>
            </a:r>
            <a:r>
              <a:rPr lang="en-US" dirty="0">
                <a:latin typeface="Times New Roman" panose="02020603050405020304" pitchFamily="18" charset="0"/>
                <a:cs typeface="Times New Roman" panose="02020603050405020304" pitchFamily="18" charset="0"/>
              </a:rPr>
              <a:t>and</a:t>
            </a:r>
            <a:r>
              <a:rPr lang="en-US" dirty="0">
                <a:solidFill>
                  <a:srgbClr val="FF0000"/>
                </a:solidFill>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better disease-diagnostic tools</a:t>
            </a:r>
            <a:r>
              <a:rPr lang="en-US"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improved microbial agents for biological control of plant and animal pests</a:t>
            </a:r>
            <a:r>
              <a:rPr lang="en-US"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modifications of plant</a:t>
            </a:r>
            <a:r>
              <a:rPr lang="en-US" u="sng"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and animal pathogens for reduced virulence</a:t>
            </a:r>
            <a:r>
              <a:rPr lang="en-US" dirty="0">
                <a:latin typeface="Times New Roman" panose="02020603050405020304" pitchFamily="18" charset="0"/>
                <a:cs typeface="Times New Roman" panose="02020603050405020304" pitchFamily="18" charset="0"/>
              </a:rPr>
              <a:t>, and </a:t>
            </a:r>
            <a:r>
              <a:rPr lang="en-US" u="sng" dirty="0">
                <a:solidFill>
                  <a:srgbClr val="FF0000"/>
                </a:solidFill>
                <a:latin typeface="Times New Roman" panose="02020603050405020304" pitchFamily="18" charset="0"/>
                <a:cs typeface="Times New Roman" panose="02020603050405020304" pitchFamily="18" charset="0"/>
              </a:rPr>
              <a:t>development of new industrial catalysts and fermentation organisms</a:t>
            </a:r>
            <a:endParaRPr lang="ar-IQ"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5173797" y="3483743"/>
            <a:ext cx="4206605" cy="2786113"/>
          </a:xfrm>
          <a:prstGeom prst="rect">
            <a:avLst/>
          </a:prstGeom>
        </p:spPr>
      </p:pic>
    </p:spTree>
    <p:extLst>
      <p:ext uri="{BB962C8B-B14F-4D97-AF65-F5344CB8AC3E}">
        <p14:creationId xmlns:p14="http://schemas.microsoft.com/office/powerpoint/2010/main" val="119727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624110"/>
            <a:ext cx="8915400" cy="5624290"/>
          </a:xfrm>
        </p:spPr>
        <p:txBody>
          <a:bodyPr>
            <a:normAutofit/>
          </a:bodyPr>
          <a:lstStyle/>
          <a:p>
            <a:r>
              <a:rPr lang="en-US" sz="2400" u="sng" dirty="0">
                <a:solidFill>
                  <a:schemeClr val="accent5"/>
                </a:solidFill>
                <a:latin typeface="Times New Roman" panose="02020603050405020304" pitchFamily="18" charset="0"/>
                <a:cs typeface="Times New Roman" panose="02020603050405020304" pitchFamily="18" charset="0"/>
              </a:rPr>
              <a:t>Old Biotechnology </a:t>
            </a:r>
            <a:r>
              <a:rPr lang="en-US" sz="2400" dirty="0">
                <a:latin typeface="Times New Roman" panose="02020603050405020304" pitchFamily="18" charset="0"/>
                <a:cs typeface="Times New Roman" panose="02020603050405020304" pitchFamily="18" charset="0"/>
              </a:rPr>
              <a:t>refers to the process that based on the inherent capabilities of microorganisms or biological agents for carrying out the reaction that ultimately lead to product.</a:t>
            </a:r>
          </a:p>
          <a:p>
            <a:r>
              <a:rPr lang="en-US" sz="2400" dirty="0">
                <a:latin typeface="Times New Roman" panose="02020603050405020304" pitchFamily="18" charset="0"/>
                <a:cs typeface="Times New Roman" panose="02020603050405020304" pitchFamily="18" charset="0"/>
              </a:rPr>
              <a:t>Example : use of microorganism in Cheese and wine production.</a:t>
            </a:r>
          </a:p>
          <a:p>
            <a:r>
              <a:rPr lang="en-US" sz="2400" dirty="0">
                <a:latin typeface="Times New Roman" panose="02020603050405020304" pitchFamily="18" charset="0"/>
                <a:cs typeface="Times New Roman" panose="02020603050405020304" pitchFamily="18" charset="0"/>
              </a:rPr>
              <a:t> </a:t>
            </a:r>
          </a:p>
          <a:p>
            <a:r>
              <a:rPr lang="en-US" sz="2400" u="sng" dirty="0">
                <a:solidFill>
                  <a:schemeClr val="accent5"/>
                </a:solidFill>
                <a:latin typeface="Times New Roman" panose="02020603050405020304" pitchFamily="18" charset="0"/>
                <a:cs typeface="Times New Roman" panose="02020603050405020304" pitchFamily="18" charset="0"/>
              </a:rPr>
              <a:t>New Biotechnology </a:t>
            </a:r>
            <a:r>
              <a:rPr lang="en-US" sz="2400" dirty="0">
                <a:latin typeface="Times New Roman" panose="02020603050405020304" pitchFamily="18" charset="0"/>
                <a:cs typeface="Times New Roman" panose="02020603050405020304" pitchFamily="18" charset="0"/>
              </a:rPr>
              <a:t>refer to manipulation of genome or innate capabilities of organism for making it more desirable or to synthetic more desirable product.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Example : making plant more disease resistant ( </a:t>
            </a:r>
            <a:r>
              <a:rPr lang="en-US" sz="2400" dirty="0" err="1">
                <a:latin typeface="Times New Roman" panose="02020603050405020304" pitchFamily="18" charset="0"/>
                <a:cs typeface="Times New Roman" panose="02020603050405020304" pitchFamily="18" charset="0"/>
              </a:rPr>
              <a:t>Bt</a:t>
            </a:r>
            <a:r>
              <a:rPr lang="en-US" sz="2400" dirty="0">
                <a:latin typeface="Times New Roman" panose="02020603050405020304" pitchFamily="18" charset="0"/>
                <a:cs typeface="Times New Roman" panose="02020603050405020304" pitchFamily="18" charset="0"/>
              </a:rPr>
              <a:t> Cotton )  </a:t>
            </a:r>
          </a:p>
          <a:p>
            <a:r>
              <a:rPr lang="en-US" sz="2400" dirty="0" err="1">
                <a:latin typeface="Times New Roman" panose="02020603050405020304" pitchFamily="18" charset="0"/>
                <a:cs typeface="Times New Roman" panose="02020603050405020304" pitchFamily="18" charset="0"/>
              </a:rPr>
              <a:t>Bt</a:t>
            </a:r>
            <a:r>
              <a:rPr lang="en-US" sz="2400" dirty="0">
                <a:latin typeface="Times New Roman" panose="02020603050405020304" pitchFamily="18" charset="0"/>
                <a:cs typeface="Times New Roman" panose="02020603050405020304" pitchFamily="18" charset="0"/>
              </a:rPr>
              <a:t> gene is bacterial gene codes for insecticidal protein. </a:t>
            </a:r>
          </a:p>
          <a:p>
            <a:r>
              <a:rPr lang="en-US" sz="2400" dirty="0">
                <a:latin typeface="Times New Roman" panose="02020603050405020304" pitchFamily="18" charset="0"/>
                <a:cs typeface="Times New Roman" panose="02020603050405020304" pitchFamily="18" charset="0"/>
              </a:rPr>
              <a:t>Production Human insulin in the bacteria .    </a:t>
            </a:r>
            <a:endParaRPr lang="ar-IQ"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515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752600" y="395510"/>
            <a:ext cx="9752012" cy="5687789"/>
          </a:xfrm>
          <a:prstGeom prst="rect">
            <a:avLst/>
          </a:prstGeom>
        </p:spPr>
      </p:pic>
    </p:spTree>
    <p:extLst>
      <p:ext uri="{BB962C8B-B14F-4D97-AF65-F5344CB8AC3E}">
        <p14:creationId xmlns:p14="http://schemas.microsoft.com/office/powerpoint/2010/main" val="392238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2925" y="624110"/>
            <a:ext cx="8710075" cy="5287740"/>
          </a:xfrm>
          <a:prstGeom prst="rect">
            <a:avLst/>
          </a:prstGeom>
        </p:spPr>
      </p:pic>
    </p:spTree>
    <p:extLst>
      <p:ext uri="{BB962C8B-B14F-4D97-AF65-F5344CB8AC3E}">
        <p14:creationId xmlns:p14="http://schemas.microsoft.com/office/powerpoint/2010/main" val="238008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buFontTx/>
              <a:buChar char="-"/>
            </a:pPr>
            <a:r>
              <a:rPr lang="en-US" dirty="0" smtClean="0"/>
              <a:t>Biotechnology </a:t>
            </a:r>
            <a:r>
              <a:rPr lang="en-US" dirty="0"/>
              <a:t>is the production of interaction between biological science and modern technology. </a:t>
            </a:r>
            <a:endParaRPr lang="en-US" dirty="0" smtClean="0"/>
          </a:p>
          <a:p>
            <a:pPr>
              <a:buFontTx/>
              <a:buChar char="-"/>
            </a:pPr>
            <a:r>
              <a:rPr lang="en-US" dirty="0" smtClean="0"/>
              <a:t>During </a:t>
            </a:r>
            <a:r>
              <a:rPr lang="en-US" dirty="0"/>
              <a:t>last two decades biotechnology has achieved greatest advancements in the fields of recombinant DNA technology, Polymerase chain reaction(PCR), gene cloning, DNA finger-printing etc. </a:t>
            </a:r>
            <a:endParaRPr lang="en-US" dirty="0" smtClean="0"/>
          </a:p>
          <a:p>
            <a:pPr>
              <a:buFontTx/>
              <a:buChar char="-"/>
            </a:pPr>
            <a:r>
              <a:rPr lang="en-US" dirty="0" smtClean="0"/>
              <a:t>Being </a:t>
            </a:r>
            <a:r>
              <a:rPr lang="en-US" dirty="0"/>
              <a:t>a branch of advance biological sciences, it has also attracted many multinational companies. </a:t>
            </a:r>
            <a:endParaRPr lang="en-US" dirty="0" smtClean="0"/>
          </a:p>
          <a:p>
            <a:pPr>
              <a:buFontTx/>
              <a:buChar char="-"/>
            </a:pPr>
            <a:r>
              <a:rPr lang="en-US" dirty="0" smtClean="0"/>
              <a:t>Insulin </a:t>
            </a:r>
            <a:r>
              <a:rPr lang="en-US" dirty="0"/>
              <a:t>production and production of growth </a:t>
            </a:r>
            <a:r>
              <a:rPr lang="en-US" dirty="0" smtClean="0"/>
              <a:t>hormones </a:t>
            </a:r>
            <a:r>
              <a:rPr lang="en-US" dirty="0"/>
              <a:t>is one of the greatest blessing of Biotechnology.</a:t>
            </a:r>
          </a:p>
        </p:txBody>
      </p:sp>
    </p:spTree>
    <p:extLst>
      <p:ext uri="{BB962C8B-B14F-4D97-AF65-F5344CB8AC3E}">
        <p14:creationId xmlns:p14="http://schemas.microsoft.com/office/powerpoint/2010/main" val="1225701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a:buFontTx/>
              <a:buChar char="-"/>
            </a:pPr>
            <a:r>
              <a:rPr lang="en-US" dirty="0" err="1" smtClean="0"/>
              <a:t>Gupta,P.K</a:t>
            </a:r>
            <a:r>
              <a:rPr lang="en-US" dirty="0"/>
              <a:t>. “Elements of Biotechnology” ,First Edition (1999), </a:t>
            </a:r>
            <a:r>
              <a:rPr lang="en-US" dirty="0" err="1"/>
              <a:t>Rastogi</a:t>
            </a:r>
            <a:r>
              <a:rPr lang="en-US" dirty="0"/>
              <a:t> </a:t>
            </a:r>
            <a:r>
              <a:rPr lang="en-US" dirty="0" err="1"/>
              <a:t>Publications,Meerut</a:t>
            </a:r>
            <a:r>
              <a:rPr lang="en-US" dirty="0"/>
              <a:t> ,U.P. </a:t>
            </a:r>
            <a:endParaRPr lang="en-US" dirty="0" smtClean="0"/>
          </a:p>
          <a:p>
            <a:pPr>
              <a:buFontTx/>
              <a:buChar char="-"/>
            </a:pPr>
            <a:r>
              <a:rPr lang="en-US" dirty="0" err="1" smtClean="0"/>
              <a:t>Srivastava,H.N</a:t>
            </a:r>
            <a:r>
              <a:rPr lang="en-US" dirty="0"/>
              <a:t>. “Plant Physiology, Biochemistry and </a:t>
            </a:r>
            <a:r>
              <a:rPr lang="en-US" dirty="0" err="1"/>
              <a:t>Biotechnology”,Tenth</a:t>
            </a:r>
            <a:r>
              <a:rPr lang="en-US" dirty="0"/>
              <a:t> Edition (2013), Pradeep Publication Jalandhar. </a:t>
            </a:r>
            <a:endParaRPr lang="en-US" dirty="0" smtClean="0"/>
          </a:p>
          <a:p>
            <a:pPr>
              <a:buFontTx/>
              <a:buChar char="-"/>
            </a:pPr>
            <a:r>
              <a:rPr lang="en-US" dirty="0" err="1" smtClean="0"/>
              <a:t>Purohit,S.S</a:t>
            </a:r>
            <a:r>
              <a:rPr lang="en-US" dirty="0"/>
              <a:t>. “Biotechnology Fundamentals and Applications”, Third Edition (2004), </a:t>
            </a:r>
            <a:r>
              <a:rPr lang="en-US" dirty="0" err="1"/>
              <a:t>Agrobios</a:t>
            </a:r>
            <a:r>
              <a:rPr lang="en-US" dirty="0"/>
              <a:t> India</a:t>
            </a:r>
            <a:r>
              <a:rPr lang="en-US"/>
              <a:t>. </a:t>
            </a:r>
            <a:endParaRPr lang="en-US" smtClean="0"/>
          </a:p>
          <a:p>
            <a:pPr>
              <a:buFontTx/>
              <a:buChar char="-"/>
            </a:pPr>
            <a:r>
              <a:rPr lang="en-US" smtClean="0"/>
              <a:t>SCHOOL </a:t>
            </a:r>
            <a:r>
              <a:rPr lang="en-US" dirty="0"/>
              <a:t>OF STUDIES IN BOTANY JIWAJI UNIVERSITY,GWALIOR (M.P) CONCEPT AND SCOPE OF BIOTECHNOLOGY : </a:t>
            </a:r>
            <a:r>
              <a:rPr lang="en-US" dirty="0" err="1"/>
              <a:t>Aarif</a:t>
            </a:r>
            <a:r>
              <a:rPr lang="en-US" dirty="0"/>
              <a:t> </a:t>
            </a:r>
            <a:r>
              <a:rPr lang="en-US" dirty="0" err="1"/>
              <a:t>Maqbool</a:t>
            </a:r>
            <a:r>
              <a:rPr lang="en-US" dirty="0"/>
              <a:t> </a:t>
            </a:r>
            <a:r>
              <a:rPr lang="en-US" dirty="0" err="1"/>
              <a:t>M.Sc</a:t>
            </a:r>
            <a:r>
              <a:rPr lang="en-US" dirty="0"/>
              <a:t> 2nd Sem.</a:t>
            </a:r>
          </a:p>
          <a:p>
            <a:pPr>
              <a:buFontTx/>
              <a:buChar char="-"/>
            </a:pPr>
            <a:endParaRPr lang="en-US" dirty="0" smtClean="0"/>
          </a:p>
        </p:txBody>
      </p:sp>
    </p:spTree>
    <p:extLst>
      <p:ext uri="{BB962C8B-B14F-4D97-AF65-F5344CB8AC3E}">
        <p14:creationId xmlns:p14="http://schemas.microsoft.com/office/powerpoint/2010/main" val="3728487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NTRODUCTION</a:t>
            </a:r>
          </a:p>
        </p:txBody>
      </p:sp>
      <p:sp>
        <p:nvSpPr>
          <p:cNvPr id="3" name="Content Placeholder 2"/>
          <p:cNvSpPr>
            <a:spLocks noGrp="1"/>
          </p:cNvSpPr>
          <p:nvPr>
            <p:ph idx="1"/>
          </p:nvPr>
        </p:nvSpPr>
        <p:spPr>
          <a:xfrm>
            <a:off x="2592924" y="1257300"/>
            <a:ext cx="8911687" cy="5212722"/>
          </a:xfrm>
        </p:spPr>
        <p:txBody>
          <a:bodyPr>
            <a:normAutofit lnSpcReduction="10000"/>
          </a:bodyPr>
          <a:lstStyle/>
          <a:p>
            <a:pPr>
              <a:buFontTx/>
              <a:buChar char="-"/>
            </a:pPr>
            <a:endParaRPr lang="en-US" dirty="0" smtClean="0"/>
          </a:p>
          <a:p>
            <a:pPr marL="0" indent="0">
              <a:buNone/>
            </a:pPr>
            <a:r>
              <a:rPr lang="en-US" b="1" dirty="0">
                <a:solidFill>
                  <a:schemeClr val="accent4">
                    <a:lumMod val="75000"/>
                  </a:schemeClr>
                </a:solidFill>
                <a:latin typeface="Times New Roman" panose="02020603050405020304" pitchFamily="18" charset="0"/>
                <a:cs typeface="Times New Roman" panose="02020603050405020304" pitchFamily="18" charset="0"/>
              </a:rPr>
              <a:t>Bio</a:t>
            </a:r>
            <a:r>
              <a:rPr lang="en-US" b="1" dirty="0">
                <a:solidFill>
                  <a:schemeClr val="accent5">
                    <a:lumMod val="60000"/>
                    <a:lumOff val="40000"/>
                  </a:schemeClr>
                </a:solidFill>
                <a:latin typeface="Times New Roman" panose="02020603050405020304" pitchFamily="18" charset="0"/>
                <a:cs typeface="Times New Roman" panose="02020603050405020304" pitchFamily="18" charset="0"/>
              </a:rPr>
              <a:t>technology</a:t>
            </a:r>
            <a:r>
              <a:rPr lang="en-US" dirty="0">
                <a:latin typeface="Times New Roman" panose="02020603050405020304" pitchFamily="18" charset="0"/>
                <a:cs typeface="Times New Roman" panose="02020603050405020304" pitchFamily="18" charset="0"/>
              </a:rPr>
              <a:t> = Bio (Life) + Technology</a:t>
            </a:r>
          </a:p>
          <a:p>
            <a:pPr marL="0" indent="0">
              <a:buNone/>
            </a:pPr>
            <a:r>
              <a:rPr lang="en-US" dirty="0" smtClean="0">
                <a:latin typeface="Times New Roman" panose="02020603050405020304" pitchFamily="18" charset="0"/>
                <a:cs typeface="Times New Roman" panose="02020603050405020304" pitchFamily="18" charset="0"/>
              </a:rPr>
              <a:t>Biotechnology </a:t>
            </a:r>
            <a:r>
              <a:rPr lang="en-US" dirty="0">
                <a:latin typeface="Times New Roman" panose="02020603050405020304" pitchFamily="18" charset="0"/>
                <a:cs typeface="Times New Roman" panose="02020603050405020304" pitchFamily="18" charset="0"/>
              </a:rPr>
              <a:t>is technology based on biology </a:t>
            </a:r>
          </a:p>
          <a:p>
            <a:pPr>
              <a:buFontTx/>
              <a:buChar char="-"/>
            </a:pPr>
            <a:endParaRPr lang="en-US" dirty="0"/>
          </a:p>
          <a:p>
            <a:pPr>
              <a:buFontTx/>
              <a:buChar char="-"/>
            </a:pPr>
            <a:r>
              <a:rPr lang="en-US" dirty="0" smtClean="0"/>
              <a:t>Biotechnology </a:t>
            </a:r>
            <a:r>
              <a:rPr lang="en-US" dirty="0"/>
              <a:t>is "the application of biological organisms, system or processes to manufacturing and service industries"( British Biotechnologist). </a:t>
            </a:r>
          </a:p>
          <a:p>
            <a:pPr>
              <a:buFontTx/>
              <a:buChar char="-"/>
            </a:pPr>
            <a:r>
              <a:rPr lang="en-US" dirty="0" smtClean="0"/>
              <a:t>Biotechnology </a:t>
            </a:r>
            <a:r>
              <a:rPr lang="en-US" dirty="0"/>
              <a:t>is the use of living organisms and their components in agriculture, food and other industrial processes. </a:t>
            </a:r>
          </a:p>
          <a:p>
            <a:pPr>
              <a:buFontTx/>
              <a:buChar char="-"/>
            </a:pPr>
            <a:r>
              <a:rPr lang="en-US" dirty="0" smtClean="0"/>
              <a:t>Biotechnology </a:t>
            </a:r>
            <a:r>
              <a:rPr lang="en-US" dirty="0"/>
              <a:t>is "the application of scientific and engineering principles of the processing of materials by biological agents to provide goods and services''(Holt and Lilley,1982</a:t>
            </a:r>
            <a:r>
              <a:rPr lang="en-US" dirty="0" smtClean="0"/>
              <a:t>).</a:t>
            </a:r>
          </a:p>
          <a:p>
            <a:pPr>
              <a:buFontTx/>
              <a:buChar char="-"/>
            </a:pPr>
            <a:r>
              <a:rPr lang="en-US" dirty="0">
                <a:latin typeface="Times New Roman" panose="02020603050405020304" pitchFamily="18" charset="0"/>
                <a:cs typeface="Times New Roman" panose="02020603050405020304" pitchFamily="18" charset="0"/>
              </a:rPr>
              <a:t>Biotechnology utilizes  cellular and </a:t>
            </a:r>
            <a:r>
              <a:rPr lang="en-US" dirty="0" err="1">
                <a:latin typeface="Times New Roman" panose="02020603050405020304" pitchFamily="18" charset="0"/>
                <a:cs typeface="Times New Roman" panose="02020603050405020304" pitchFamily="18" charset="0"/>
              </a:rPr>
              <a:t>biomolecular</a:t>
            </a:r>
            <a:r>
              <a:rPr lang="en-US" dirty="0">
                <a:latin typeface="Times New Roman" panose="02020603050405020304" pitchFamily="18" charset="0"/>
                <a:cs typeface="Times New Roman" panose="02020603050405020304" pitchFamily="18" charset="0"/>
              </a:rPr>
              <a:t> processes to develop technologies and products that help improve our lives and the health.</a:t>
            </a:r>
          </a:p>
          <a:p>
            <a:pPr>
              <a:buFontTx/>
              <a:buChar char="-"/>
            </a:pPr>
            <a:r>
              <a:rPr lang="en-US" dirty="0">
                <a:latin typeface="Times New Roman" panose="02020603050405020304" pitchFamily="18" charset="0"/>
                <a:cs typeface="Times New Roman" panose="02020603050405020304" pitchFamily="18" charset="0"/>
              </a:rPr>
              <a:t>The earliest biotechnologists were farmers who developed improved species of plants and animals by cross </a:t>
            </a:r>
            <a:r>
              <a:rPr lang="en-US" dirty="0" err="1">
                <a:latin typeface="Times New Roman" panose="02020603050405020304" pitchFamily="18" charset="0"/>
                <a:cs typeface="Times New Roman" panose="02020603050405020304" pitchFamily="18" charset="0"/>
              </a:rPr>
              <a:t>pollenization</a:t>
            </a:r>
            <a:r>
              <a:rPr lang="en-US" dirty="0">
                <a:latin typeface="Times New Roman" panose="02020603050405020304" pitchFamily="18" charset="0"/>
                <a:cs typeface="Times New Roman" panose="02020603050405020304" pitchFamily="18" charset="0"/>
              </a:rPr>
              <a:t> or cross breeding</a:t>
            </a:r>
            <a:endParaRPr lang="ar-IQ" dirty="0">
              <a:latin typeface="Times New Roman" panose="02020603050405020304" pitchFamily="18" charset="0"/>
              <a:cs typeface="Times New Roman" panose="02020603050405020304" pitchFamily="18" charset="0"/>
            </a:endParaRPr>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369542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a:t>
            </a:r>
          </a:p>
        </p:txBody>
      </p:sp>
      <p:sp>
        <p:nvSpPr>
          <p:cNvPr id="3" name="Content Placeholder 2"/>
          <p:cNvSpPr>
            <a:spLocks noGrp="1"/>
          </p:cNvSpPr>
          <p:nvPr>
            <p:ph idx="1"/>
          </p:nvPr>
        </p:nvSpPr>
        <p:spPr/>
        <p:txBody>
          <a:bodyPr/>
          <a:lstStyle/>
          <a:p>
            <a:pPr>
              <a:buFontTx/>
              <a:buChar char="-"/>
            </a:pPr>
            <a:r>
              <a:rPr lang="en-US" dirty="0" smtClean="0"/>
              <a:t>The </a:t>
            </a:r>
            <a:r>
              <a:rPr lang="en-US" dirty="0"/>
              <a:t>origin of biotechnology is as old as human civilization. As a science it is little more than 100 years old. </a:t>
            </a:r>
            <a:endParaRPr lang="en-US" dirty="0" smtClean="0"/>
          </a:p>
          <a:p>
            <a:pPr>
              <a:buFontTx/>
              <a:buChar char="-"/>
            </a:pPr>
            <a:r>
              <a:rPr lang="en-US" dirty="0" smtClean="0"/>
              <a:t>Fermentation </a:t>
            </a:r>
            <a:r>
              <a:rPr lang="en-US" dirty="0"/>
              <a:t>is the oldest biotechnological process discovered by the people by prolonged soaking of grains or by sorting juices of fruits or </a:t>
            </a:r>
            <a:r>
              <a:rPr lang="en-US" dirty="0" smtClean="0"/>
              <a:t>palms. </a:t>
            </a:r>
          </a:p>
          <a:p>
            <a:pPr>
              <a:buFontTx/>
              <a:buChar char="-"/>
            </a:pPr>
            <a:r>
              <a:rPr lang="en-US" dirty="0" smtClean="0"/>
              <a:t> Other </a:t>
            </a:r>
            <a:r>
              <a:rPr lang="en-US" dirty="0"/>
              <a:t>early processes practiced by man included leavening of bread, production of alcoholic beverages, production of vinegar, production of curd, etc. </a:t>
            </a:r>
            <a:endParaRPr lang="en-US" dirty="0" smtClean="0"/>
          </a:p>
          <a:p>
            <a:pPr>
              <a:buFontTx/>
              <a:buChar char="-"/>
            </a:pPr>
            <a:r>
              <a:rPr lang="en-US" dirty="0" smtClean="0"/>
              <a:t>Nowadays </a:t>
            </a:r>
            <a:r>
              <a:rPr lang="en-US" dirty="0"/>
              <a:t>biotechnology has achieved greatest advancement in the filed of Recombinant DNA technology, PCR, Cell-culture and fusion, gene cloning, DNA fingerprinting, environmental engineering, Immunology etc.</a:t>
            </a:r>
          </a:p>
        </p:txBody>
      </p:sp>
    </p:spTree>
    <p:extLst>
      <p:ext uri="{BB962C8B-B14F-4D97-AF65-F5344CB8AC3E}">
        <p14:creationId xmlns:p14="http://schemas.microsoft.com/office/powerpoint/2010/main" val="4135827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Times New Roman" panose="02020603050405020304" pitchFamily="18" charset="0"/>
                <a:cs typeface="Times New Roman" panose="02020603050405020304" pitchFamily="18" charset="0"/>
              </a:rPr>
              <a:t>Disciplines of Biotechnology</a:t>
            </a:r>
            <a:r>
              <a:rPr lang="ar-IQ" dirty="0">
                <a:solidFill>
                  <a:schemeClr val="accent2"/>
                </a:solidFill>
                <a:latin typeface="Times New Roman" panose="02020603050405020304" pitchFamily="18" charset="0"/>
                <a:cs typeface="Times New Roman" panose="02020603050405020304" pitchFamily="18" charset="0"/>
              </a:rPr>
              <a:t/>
            </a:r>
            <a:br>
              <a:rPr lang="ar-IQ" dirty="0">
                <a:solidFill>
                  <a:schemeClr val="accent2"/>
                </a:solidFill>
                <a:latin typeface="Times New Roman" panose="02020603050405020304" pitchFamily="18" charset="0"/>
                <a:cs typeface="Times New Roman" panose="02020603050405020304" pitchFamily="18" charset="0"/>
              </a:rPr>
            </a:br>
            <a:endParaRPr lang="en-US" dirty="0"/>
          </a:p>
        </p:txBody>
      </p:sp>
      <p:pic>
        <p:nvPicPr>
          <p:cNvPr id="4" name="Content Placeholder 3"/>
          <p:cNvPicPr>
            <a:picLocks noGrp="1" noChangeAspect="1"/>
          </p:cNvPicPr>
          <p:nvPr>
            <p:ph idx="1"/>
          </p:nvPr>
        </p:nvPicPr>
        <p:blipFill>
          <a:blip r:embed="rId2"/>
          <a:stretch>
            <a:fillRect/>
          </a:stretch>
        </p:blipFill>
        <p:spPr>
          <a:xfrm>
            <a:off x="3302001" y="1574800"/>
            <a:ext cx="6003284" cy="4762500"/>
          </a:xfrm>
          <a:prstGeom prst="rect">
            <a:avLst/>
          </a:prstGeom>
        </p:spPr>
      </p:pic>
    </p:spTree>
    <p:extLst>
      <p:ext uri="{BB962C8B-B14F-4D97-AF65-F5344CB8AC3E}">
        <p14:creationId xmlns:p14="http://schemas.microsoft.com/office/powerpoint/2010/main" val="143081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2589212" y="1535502"/>
            <a:ext cx="8915400" cy="4623758"/>
          </a:xfrm>
        </p:spPr>
        <p:txBody>
          <a:bodyPr/>
          <a:lstStyle/>
          <a:p>
            <a:pPr marL="0" indent="0">
              <a:buNone/>
            </a:pPr>
            <a:r>
              <a:rPr lang="en-US" dirty="0" smtClean="0"/>
              <a:t>-   6000 </a:t>
            </a:r>
            <a:r>
              <a:rPr lang="en-US" dirty="0"/>
              <a:t>B.C., </a:t>
            </a:r>
            <a:r>
              <a:rPr lang="en-US" dirty="0" err="1"/>
              <a:t>Sumarians</a:t>
            </a:r>
            <a:r>
              <a:rPr lang="en-US" dirty="0"/>
              <a:t> and Babylonians Knew the technique of preparing beer</a:t>
            </a:r>
            <a:r>
              <a:rPr lang="en-US" dirty="0" smtClean="0"/>
              <a:t>.</a:t>
            </a:r>
          </a:p>
          <a:p>
            <a:pPr>
              <a:buFontTx/>
              <a:buChar char="-"/>
            </a:pPr>
            <a:r>
              <a:rPr lang="en-US" dirty="0" smtClean="0"/>
              <a:t>2500 </a:t>
            </a:r>
            <a:r>
              <a:rPr lang="en-US" dirty="0" err="1"/>
              <a:t>B.C.,Aryans</a:t>
            </a:r>
            <a:r>
              <a:rPr lang="en-US" dirty="0"/>
              <a:t> started preparing curd. </a:t>
            </a:r>
            <a:endParaRPr lang="en-US" dirty="0" smtClean="0"/>
          </a:p>
          <a:p>
            <a:pPr>
              <a:buFontTx/>
              <a:buChar char="-"/>
            </a:pPr>
            <a:r>
              <a:rPr lang="en-US" dirty="0" smtClean="0"/>
              <a:t>2000 </a:t>
            </a:r>
            <a:r>
              <a:rPr lang="en-US" dirty="0"/>
              <a:t>B.C., Greeks were probably first to prepare cheese from milk ( cheese one of the first fermented food). </a:t>
            </a:r>
            <a:endParaRPr lang="en-US" dirty="0" smtClean="0"/>
          </a:p>
          <a:p>
            <a:pPr>
              <a:buFontTx/>
              <a:buChar char="-"/>
            </a:pPr>
            <a:r>
              <a:rPr lang="en-US" dirty="0" smtClean="0"/>
              <a:t>1822-1895 </a:t>
            </a:r>
            <a:r>
              <a:rPr lang="en-US" dirty="0"/>
              <a:t>Louis Pasteur, "The father of Microbiology and father of Industrial Biotechnology'‘ discovered that yeast produced alcohol in wine and rod-shaped bacteria produced acetic acid, cause souring of wine. </a:t>
            </a:r>
            <a:endParaRPr lang="en-US" dirty="0" smtClean="0"/>
          </a:p>
          <a:p>
            <a:pPr>
              <a:buFontTx/>
              <a:buChar char="-"/>
            </a:pPr>
            <a:r>
              <a:rPr lang="en-US" dirty="0" smtClean="0"/>
              <a:t>1929</a:t>
            </a:r>
            <a:r>
              <a:rPr lang="en-US" dirty="0"/>
              <a:t>, Alexander Fleming discovered antibiotic penicillin. </a:t>
            </a:r>
            <a:endParaRPr lang="en-US" dirty="0" smtClean="0"/>
          </a:p>
          <a:p>
            <a:pPr>
              <a:buFontTx/>
              <a:buChar char="-"/>
            </a:pPr>
            <a:r>
              <a:rPr lang="en-US" dirty="0" smtClean="0"/>
              <a:t>1973</a:t>
            </a:r>
            <a:r>
              <a:rPr lang="en-US" dirty="0"/>
              <a:t>, First successful genetic engineering experiments were carried out in famous world laboratories.</a:t>
            </a:r>
          </a:p>
        </p:txBody>
      </p:sp>
    </p:spTree>
    <p:extLst>
      <p:ext uri="{BB962C8B-B14F-4D97-AF65-F5344CB8AC3E}">
        <p14:creationId xmlns:p14="http://schemas.microsoft.com/office/powerpoint/2010/main" val="407633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of Biotechnology </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To produce dairy and pharmaceutical products.</a:t>
            </a:r>
          </a:p>
          <a:p>
            <a:pPr>
              <a:buFont typeface="Wingdings" panose="05000000000000000000" pitchFamily="2" charset="2"/>
              <a:buChar char="ü"/>
            </a:pPr>
            <a:endParaRPr lang="en-US" dirty="0"/>
          </a:p>
          <a:p>
            <a:pPr>
              <a:buFont typeface="Wingdings" panose="05000000000000000000" pitchFamily="2" charset="2"/>
              <a:buChar char="ü"/>
            </a:pPr>
            <a:r>
              <a:rPr lang="en-US" dirty="0"/>
              <a:t>To fight disease such as cancer.</a:t>
            </a:r>
            <a:endParaRPr lang="ar-IQ" dirty="0"/>
          </a:p>
          <a:p>
            <a:pPr>
              <a:buFont typeface="Wingdings" panose="05000000000000000000" pitchFamily="2" charset="2"/>
              <a:buChar char="ü"/>
            </a:pPr>
            <a:endParaRPr lang="en-US" dirty="0"/>
          </a:p>
          <a:p>
            <a:pPr>
              <a:buFont typeface="Wingdings" panose="05000000000000000000" pitchFamily="2" charset="2"/>
              <a:buChar char="ü"/>
            </a:pPr>
            <a:r>
              <a:rPr lang="en-US" dirty="0"/>
              <a:t>To develop more resistant plants and animals.</a:t>
            </a:r>
          </a:p>
          <a:p>
            <a:pPr marL="0" indent="0">
              <a:buNone/>
            </a:pPr>
            <a:endParaRPr lang="en-US" dirty="0"/>
          </a:p>
          <a:p>
            <a:pPr>
              <a:buFont typeface="Wingdings" panose="05000000000000000000" pitchFamily="2" charset="2"/>
              <a:buChar char="ü"/>
            </a:pPr>
            <a:r>
              <a:rPr lang="en-US" dirty="0"/>
              <a:t>To develop renewable energy. </a:t>
            </a:r>
          </a:p>
          <a:p>
            <a:pPr>
              <a:buFont typeface="Wingdings" panose="05000000000000000000" pitchFamily="2" charset="2"/>
              <a:buChar char="ü"/>
            </a:pPr>
            <a:endParaRPr lang="en-US" dirty="0"/>
          </a:p>
          <a:p>
            <a:pPr>
              <a:buFont typeface="Wingdings" panose="05000000000000000000" pitchFamily="2" charset="2"/>
              <a:buChar char="ü"/>
            </a:pPr>
            <a:r>
              <a:rPr lang="en-US" dirty="0"/>
              <a:t>Increase shelf life of products. </a:t>
            </a:r>
          </a:p>
        </p:txBody>
      </p:sp>
    </p:spTree>
    <p:extLst>
      <p:ext uri="{BB962C8B-B14F-4D97-AF65-F5344CB8AC3E}">
        <p14:creationId xmlns:p14="http://schemas.microsoft.com/office/powerpoint/2010/main" val="69980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BIOTECHNOLOGY </a:t>
            </a:r>
          </a:p>
        </p:txBody>
      </p:sp>
      <p:sp>
        <p:nvSpPr>
          <p:cNvPr id="3" name="Content Placeholder 2"/>
          <p:cNvSpPr>
            <a:spLocks noGrp="1"/>
          </p:cNvSpPr>
          <p:nvPr>
            <p:ph idx="1"/>
          </p:nvPr>
        </p:nvSpPr>
        <p:spPr/>
        <p:txBody>
          <a:bodyPr/>
          <a:lstStyle/>
          <a:p>
            <a:pPr>
              <a:buFontTx/>
              <a:buChar char="-"/>
            </a:pPr>
            <a:endParaRPr lang="en-US" dirty="0" smtClean="0"/>
          </a:p>
          <a:p>
            <a:pPr>
              <a:buFontTx/>
              <a:buChar char="-"/>
            </a:pPr>
            <a:r>
              <a:rPr lang="en-US" dirty="0" smtClean="0"/>
              <a:t>Besides </a:t>
            </a:r>
            <a:r>
              <a:rPr lang="en-US" dirty="0"/>
              <a:t>being a branch of advance biological sciences, it has attracted many multinational companies including those are concerned with: </a:t>
            </a:r>
            <a:endParaRPr lang="en-US" dirty="0" smtClean="0"/>
          </a:p>
          <a:p>
            <a:pPr marL="0" indent="0">
              <a:buNone/>
            </a:pPr>
            <a:r>
              <a:rPr lang="en-US" dirty="0" smtClean="0"/>
              <a:t>• </a:t>
            </a:r>
            <a:r>
              <a:rPr lang="en-US" dirty="0"/>
              <a:t>The production of pharmaceutical products for the cure or control of many human diseases. These products include antibiotics, vaccines, life saving drugs and gene therapy. </a:t>
            </a:r>
            <a:endParaRPr lang="en-US" dirty="0" smtClean="0"/>
          </a:p>
          <a:p>
            <a:pPr marL="0" indent="0">
              <a:buNone/>
            </a:pPr>
            <a:r>
              <a:rPr lang="en-US" dirty="0" smtClean="0"/>
              <a:t>• </a:t>
            </a:r>
            <a:r>
              <a:rPr lang="en-US" dirty="0"/>
              <a:t>Improvement of clinical testing and diagnostic tools. </a:t>
            </a:r>
            <a:endParaRPr lang="en-US" dirty="0" smtClean="0"/>
          </a:p>
          <a:p>
            <a:pPr marL="0" indent="0">
              <a:buNone/>
            </a:pPr>
            <a:r>
              <a:rPr lang="en-US" dirty="0" smtClean="0"/>
              <a:t>• </a:t>
            </a:r>
            <a:r>
              <a:rPr lang="en-US" dirty="0"/>
              <a:t>Production of novel varieties of crop plants and animals.</a:t>
            </a:r>
          </a:p>
        </p:txBody>
      </p:sp>
    </p:spTree>
    <p:extLst>
      <p:ext uri="{BB962C8B-B14F-4D97-AF65-F5344CB8AC3E}">
        <p14:creationId xmlns:p14="http://schemas.microsoft.com/office/powerpoint/2010/main" val="324292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17762"/>
          </a:xfrm>
        </p:spPr>
        <p:txBody>
          <a:bodyPr>
            <a:normAutofit fontScale="90000"/>
          </a:bodyPr>
          <a:lstStyle/>
          <a:p>
            <a:endParaRPr lang="en-US" dirty="0"/>
          </a:p>
        </p:txBody>
      </p:sp>
      <p:sp>
        <p:nvSpPr>
          <p:cNvPr id="3" name="Content Placeholder 2"/>
          <p:cNvSpPr>
            <a:spLocks noGrp="1"/>
          </p:cNvSpPr>
          <p:nvPr>
            <p:ph idx="1"/>
          </p:nvPr>
        </p:nvSpPr>
        <p:spPr>
          <a:xfrm>
            <a:off x="2572946" y="1199072"/>
            <a:ext cx="8915400" cy="4574128"/>
          </a:xfrm>
        </p:spPr>
        <p:txBody>
          <a:bodyPr/>
          <a:lstStyle/>
          <a:p>
            <a:pPr marL="0" indent="0">
              <a:buNone/>
            </a:pPr>
            <a:r>
              <a:rPr lang="en-US" dirty="0"/>
              <a:t>• Production of wide range of food products, </a:t>
            </a:r>
            <a:r>
              <a:rPr lang="en-US" dirty="0" smtClean="0"/>
              <a:t>fertilizers, </a:t>
            </a:r>
            <a:r>
              <a:rPr lang="en-US" dirty="0"/>
              <a:t>pesticides </a:t>
            </a:r>
            <a:endParaRPr lang="en-US" dirty="0" smtClean="0"/>
          </a:p>
          <a:p>
            <a:pPr marL="0" indent="0">
              <a:buNone/>
            </a:pPr>
            <a:r>
              <a:rPr lang="en-US" dirty="0" smtClean="0"/>
              <a:t>• </a:t>
            </a:r>
            <a:r>
              <a:rPr lang="en-US" dirty="0"/>
              <a:t>Waste treatment, bioremediation and energy production. </a:t>
            </a:r>
            <a:endParaRPr lang="en-US" dirty="0" smtClean="0"/>
          </a:p>
          <a:p>
            <a:pPr marL="0" indent="0">
              <a:buNone/>
            </a:pPr>
            <a:r>
              <a:rPr lang="en-US" dirty="0" smtClean="0"/>
              <a:t>• </a:t>
            </a:r>
            <a:r>
              <a:rPr lang="en-US" dirty="0"/>
              <a:t>Production of reagents including enzymes, DNA/RNA, etc. </a:t>
            </a:r>
            <a:endParaRPr lang="en-US" dirty="0" smtClean="0"/>
          </a:p>
          <a:p>
            <a:pPr marL="0" indent="0">
              <a:buNone/>
            </a:pPr>
            <a:r>
              <a:rPr lang="en-US" dirty="0" smtClean="0"/>
              <a:t>• </a:t>
            </a:r>
            <a:r>
              <a:rPr lang="en-US" dirty="0"/>
              <a:t>Biotechnology has also enhanced the sale of many biological products in the world market by improving their varieties and increasing their large scale production. </a:t>
            </a:r>
            <a:endParaRPr lang="en-US" dirty="0" smtClean="0"/>
          </a:p>
          <a:p>
            <a:pPr marL="0" indent="0">
              <a:buNone/>
            </a:pPr>
            <a:r>
              <a:rPr lang="en-US" dirty="0" smtClean="0"/>
              <a:t>• </a:t>
            </a:r>
            <a:r>
              <a:rPr lang="en-US" dirty="0"/>
              <a:t>These items include </a:t>
            </a:r>
            <a:r>
              <a:rPr lang="en-US" dirty="0" smtClean="0"/>
              <a:t>antibiotics </a:t>
            </a:r>
            <a:r>
              <a:rPr lang="en-US" dirty="0"/>
              <a:t>(</a:t>
            </a:r>
            <a:r>
              <a:rPr lang="en-US" dirty="0" err="1"/>
              <a:t>penicillins</a:t>
            </a:r>
            <a:r>
              <a:rPr lang="en-US" dirty="0"/>
              <a:t>, </a:t>
            </a:r>
            <a:r>
              <a:rPr lang="en-US" dirty="0" err="1"/>
              <a:t>tetracyclines</a:t>
            </a:r>
            <a:r>
              <a:rPr lang="en-US" dirty="0"/>
              <a:t> etc.), amino acids, enzymes, vaccines, steroids, vitamins, insulin, human growth hormones, microbial pesticides, citric acid, improved variety seeds, etc. Continue….</a:t>
            </a:r>
          </a:p>
        </p:txBody>
      </p:sp>
    </p:spTree>
    <p:extLst>
      <p:ext uri="{BB962C8B-B14F-4D97-AF65-F5344CB8AC3E}">
        <p14:creationId xmlns:p14="http://schemas.microsoft.com/office/powerpoint/2010/main" val="2821091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0237"/>
          </a:xfrm>
        </p:spPr>
        <p:txBody>
          <a:bodyPr/>
          <a:lstStyle/>
          <a:p>
            <a:r>
              <a:rPr lang="en-US" dirty="0"/>
              <a:t>BIOTECHNOLOGY INDUSTRY FACTS </a:t>
            </a:r>
          </a:p>
        </p:txBody>
      </p:sp>
      <p:sp>
        <p:nvSpPr>
          <p:cNvPr id="3" name="Content Placeholder 2"/>
          <p:cNvSpPr>
            <a:spLocks noGrp="1"/>
          </p:cNvSpPr>
          <p:nvPr>
            <p:ph idx="1"/>
          </p:nvPr>
        </p:nvSpPr>
        <p:spPr>
          <a:xfrm>
            <a:off x="2589212" y="1578634"/>
            <a:ext cx="8915400" cy="4332588"/>
          </a:xfrm>
        </p:spPr>
        <p:txBody>
          <a:bodyPr/>
          <a:lstStyle/>
          <a:p>
            <a:pPr marL="0" indent="0">
              <a:buNone/>
            </a:pPr>
            <a:r>
              <a:rPr lang="en-US" dirty="0"/>
              <a:t> </a:t>
            </a:r>
            <a:r>
              <a:rPr lang="en-US" dirty="0" smtClean="0"/>
              <a:t>-  There </a:t>
            </a:r>
            <a:r>
              <a:rPr lang="en-US" dirty="0"/>
              <a:t>are more than 370 drug products and vaccines currently in clinical trials targeting more than 200 diseases, including various cancers, Alzheimer’s disease, heart disease, diabetes, multiple sclerosis, AIDS and arthritis. </a:t>
            </a:r>
            <a:endParaRPr lang="en-US" dirty="0" smtClean="0"/>
          </a:p>
          <a:p>
            <a:pPr>
              <a:buFontTx/>
              <a:buChar char="-"/>
            </a:pPr>
            <a:r>
              <a:rPr lang="en-US" dirty="0" smtClean="0"/>
              <a:t>Consumers </a:t>
            </a:r>
            <a:r>
              <a:rPr lang="en-US" dirty="0"/>
              <a:t>already are enjoying biotechnology foods such as papaya, soybeans and corn. </a:t>
            </a:r>
            <a:endParaRPr lang="en-US" dirty="0" smtClean="0"/>
          </a:p>
          <a:p>
            <a:pPr>
              <a:buFontTx/>
              <a:buChar char="-"/>
            </a:pPr>
            <a:r>
              <a:rPr lang="en-US" dirty="0" smtClean="0"/>
              <a:t>Environmental </a:t>
            </a:r>
            <a:r>
              <a:rPr lang="en-US" dirty="0"/>
              <a:t>biotechnology products make it possible to clean up hazardous waste more efficiently by harnessing pollution- eating microbes without the use of caustic chemicals. </a:t>
            </a:r>
            <a:endParaRPr lang="en-US" dirty="0" smtClean="0"/>
          </a:p>
          <a:p>
            <a:pPr>
              <a:buFontTx/>
              <a:buChar char="-"/>
            </a:pPr>
            <a:r>
              <a:rPr lang="en-US" dirty="0" smtClean="0"/>
              <a:t>DNA </a:t>
            </a:r>
            <a:r>
              <a:rPr lang="en-US" dirty="0"/>
              <a:t>fingerprinting, a biotech process, has dramatically improved criminal investigation and forensic medicine.</a:t>
            </a:r>
          </a:p>
        </p:txBody>
      </p:sp>
    </p:spTree>
    <p:extLst>
      <p:ext uri="{BB962C8B-B14F-4D97-AF65-F5344CB8AC3E}">
        <p14:creationId xmlns:p14="http://schemas.microsoft.com/office/powerpoint/2010/main" val="35140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4500</TotalTime>
  <Words>1322</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Century Gothic</vt:lpstr>
      <vt:lpstr>Tahoma</vt:lpstr>
      <vt:lpstr>Times New Roman</vt:lpstr>
      <vt:lpstr>Wingdings</vt:lpstr>
      <vt:lpstr>Wingdings 3</vt:lpstr>
      <vt:lpstr>Wisp</vt:lpstr>
      <vt:lpstr>CONCEPT AND SCOPE OF BIOTECHNOLOGY</vt:lpstr>
      <vt:lpstr>NTRODUCTION</vt:lpstr>
      <vt:lpstr>CONCEPT</vt:lpstr>
      <vt:lpstr>Disciplines of Biotechnology </vt:lpstr>
      <vt:lpstr>HISTORY</vt:lpstr>
      <vt:lpstr>Aims of Biotechnology </vt:lpstr>
      <vt:lpstr>SCOPE OF BIOTECHNOLOGY </vt:lpstr>
      <vt:lpstr>PowerPoint Presentation</vt:lpstr>
      <vt:lpstr>BIOTECHNOLOGY INDUSTRY FACTS </vt:lpstr>
      <vt:lpstr>PowerPoint Presentation</vt:lpstr>
      <vt:lpstr>PowerPoint Presentation</vt:lpstr>
      <vt:lpstr>Plant Biotechnology</vt:lpstr>
      <vt:lpstr>Animal biotechnology</vt:lpstr>
      <vt:lpstr>Microbial biotechnology</vt:lpstr>
      <vt:lpstr>PowerPoint Presentation</vt:lpstr>
      <vt:lpstr>PowerPoint Presentation</vt:lpstr>
      <vt:lpstr>PowerPoint Presentation</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AND SCOPE OF BIOTECHNOLOGY</dc:title>
  <dc:creator>lenovo</dc:creator>
  <cp:lastModifiedBy>lenovo</cp:lastModifiedBy>
  <cp:revision>8</cp:revision>
  <dcterms:created xsi:type="dcterms:W3CDTF">2021-10-12T20:50:43Z</dcterms:created>
  <dcterms:modified xsi:type="dcterms:W3CDTF">2024-09-27T21:18:33Z</dcterms:modified>
</cp:coreProperties>
</file>