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3">
  <p:sldMasterIdLst>
    <p:sldMasterId id="2147483768" r:id="rId1"/>
  </p:sldMasterIdLst>
  <p:sldIdLst>
    <p:sldId id="286" r:id="rId2"/>
    <p:sldId id="256" r:id="rId3"/>
    <p:sldId id="257" r:id="rId4"/>
    <p:sldId id="258" r:id="rId5"/>
    <p:sldId id="259" r:id="rId6"/>
    <p:sldId id="260" r:id="rId7"/>
    <p:sldId id="261" r:id="rId8"/>
    <p:sldId id="262" r:id="rId9"/>
    <p:sldId id="264" r:id="rId10"/>
    <p:sldId id="265" r:id="rId11"/>
    <p:sldId id="266" r:id="rId12"/>
    <p:sldId id="267" r:id="rId13"/>
    <p:sldId id="268" r:id="rId14"/>
    <p:sldId id="269" r:id="rId15"/>
    <p:sldId id="273" r:id="rId16"/>
    <p:sldId id="270" r:id="rId17"/>
    <p:sldId id="271" r:id="rId18"/>
    <p:sldId id="272"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FF6699"/>
    <a:srgbClr val="51A9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8097" autoAdjust="0"/>
    <p:restoredTop sz="94699" autoAdjust="0"/>
  </p:normalViewPr>
  <p:slideViewPr>
    <p:cSldViewPr>
      <p:cViewPr varScale="1">
        <p:scale>
          <a:sx n="35" d="100"/>
          <a:sy n="35" d="100"/>
        </p:scale>
        <p:origin x="165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8D57E7-1BDA-4F35-B14E-F4403177A9DF}" type="doc">
      <dgm:prSet loTypeId="urn:microsoft.com/office/officeart/2005/8/layout/hProcess9" loCatId="process" qsTypeId="urn:microsoft.com/office/officeart/2005/8/quickstyle/simple1" qsCatId="simple" csTypeId="urn:microsoft.com/office/officeart/2005/8/colors/colorful2" csCatId="colorful" phldr="1"/>
      <dgm:spPr/>
    </dgm:pt>
    <dgm:pt modelId="{14CA961A-5B2C-44B9-9F91-AAA838453967}">
      <dgm:prSet phldrT="[Text]"/>
      <dgm:spPr/>
      <dgm:t>
        <a:bodyPr/>
        <a:lstStyle/>
        <a:p>
          <a:pPr rtl="1"/>
          <a:r>
            <a:rPr lang="ar-IQ" dirty="0"/>
            <a:t>1-كائن حي</a:t>
          </a:r>
        </a:p>
      </dgm:t>
    </dgm:pt>
    <dgm:pt modelId="{BA632898-CCC0-4364-8DDE-EE6AD29AE414}" type="parTrans" cxnId="{6960C312-BC25-475F-B571-A846E4B14C58}">
      <dgm:prSet/>
      <dgm:spPr/>
      <dgm:t>
        <a:bodyPr/>
        <a:lstStyle/>
        <a:p>
          <a:pPr rtl="1"/>
          <a:endParaRPr lang="ar-IQ"/>
        </a:p>
      </dgm:t>
    </dgm:pt>
    <dgm:pt modelId="{71F19EE7-8047-48E8-A819-5E70BDDC3D6C}" type="sibTrans" cxnId="{6960C312-BC25-475F-B571-A846E4B14C58}">
      <dgm:prSet/>
      <dgm:spPr/>
      <dgm:t>
        <a:bodyPr/>
        <a:lstStyle/>
        <a:p>
          <a:pPr rtl="1"/>
          <a:endParaRPr lang="ar-IQ"/>
        </a:p>
      </dgm:t>
    </dgm:pt>
    <dgm:pt modelId="{42949A7F-D2DB-453B-9B11-D88EF6B19FD3}">
      <dgm:prSet phldrT="[Text]"/>
      <dgm:spPr/>
      <dgm:t>
        <a:bodyPr/>
        <a:lstStyle/>
        <a:p>
          <a:pPr rtl="1"/>
          <a:r>
            <a:rPr lang="ar-IQ" dirty="0"/>
            <a:t>2-هدف</a:t>
          </a:r>
        </a:p>
      </dgm:t>
    </dgm:pt>
    <dgm:pt modelId="{D8D9A964-0921-40EE-85D2-68B87149EE00}" type="parTrans" cxnId="{EA1D45B9-C3F8-4E28-B621-6539D9CE2470}">
      <dgm:prSet/>
      <dgm:spPr/>
      <dgm:t>
        <a:bodyPr/>
        <a:lstStyle/>
        <a:p>
          <a:pPr rtl="1"/>
          <a:endParaRPr lang="ar-IQ"/>
        </a:p>
      </dgm:t>
    </dgm:pt>
    <dgm:pt modelId="{AA6CB893-CF8A-4BE9-BEDA-5A51ADC9838D}" type="sibTrans" cxnId="{EA1D45B9-C3F8-4E28-B621-6539D9CE2470}">
      <dgm:prSet/>
      <dgm:spPr/>
      <dgm:t>
        <a:bodyPr/>
        <a:lstStyle/>
        <a:p>
          <a:pPr rtl="1"/>
          <a:endParaRPr lang="ar-IQ"/>
        </a:p>
      </dgm:t>
    </dgm:pt>
    <dgm:pt modelId="{C64EED0F-730C-414E-B60B-212F45D2F0B3}">
      <dgm:prSet phldrT="[Text]"/>
      <dgm:spPr/>
      <dgm:t>
        <a:bodyPr/>
        <a:lstStyle/>
        <a:p>
          <a:pPr rtl="1"/>
          <a:r>
            <a:rPr lang="ar-IQ" dirty="0"/>
            <a:t>4-فعالية للحصول الى هدف</a:t>
          </a:r>
        </a:p>
      </dgm:t>
    </dgm:pt>
    <dgm:pt modelId="{CE755DD3-EC51-48E8-A96B-FBE64ADC791A}" type="parTrans" cxnId="{D32E5758-0215-4732-A015-1573C9E18D95}">
      <dgm:prSet/>
      <dgm:spPr/>
      <dgm:t>
        <a:bodyPr/>
        <a:lstStyle/>
        <a:p>
          <a:pPr rtl="1"/>
          <a:endParaRPr lang="ar-IQ"/>
        </a:p>
      </dgm:t>
    </dgm:pt>
    <dgm:pt modelId="{D49F1F27-3199-4DF9-A3A4-ED594BD8141F}" type="sibTrans" cxnId="{D32E5758-0215-4732-A015-1573C9E18D95}">
      <dgm:prSet/>
      <dgm:spPr/>
      <dgm:t>
        <a:bodyPr/>
        <a:lstStyle/>
        <a:p>
          <a:pPr rtl="1"/>
          <a:endParaRPr lang="ar-IQ"/>
        </a:p>
      </dgm:t>
    </dgm:pt>
    <dgm:pt modelId="{CE7B4549-02A8-4B7C-A051-29573B24D48E}">
      <dgm:prSet/>
      <dgm:spPr/>
      <dgm:t>
        <a:bodyPr/>
        <a:lstStyle/>
        <a:p>
          <a:pPr rtl="1"/>
          <a:r>
            <a:rPr lang="ar-IQ" dirty="0"/>
            <a:t>3-حاجز</a:t>
          </a:r>
        </a:p>
      </dgm:t>
    </dgm:pt>
    <dgm:pt modelId="{370B6190-F6C8-413C-B4FE-43D6AFF6742F}" type="parTrans" cxnId="{45C473E7-D870-4C53-82E1-DB2EC53AC458}">
      <dgm:prSet/>
      <dgm:spPr/>
      <dgm:t>
        <a:bodyPr/>
        <a:lstStyle/>
        <a:p>
          <a:pPr rtl="1"/>
          <a:endParaRPr lang="ar-IQ"/>
        </a:p>
      </dgm:t>
    </dgm:pt>
    <dgm:pt modelId="{9FBDB72C-5B77-4199-B317-F19C52422841}" type="sibTrans" cxnId="{45C473E7-D870-4C53-82E1-DB2EC53AC458}">
      <dgm:prSet/>
      <dgm:spPr/>
      <dgm:t>
        <a:bodyPr/>
        <a:lstStyle/>
        <a:p>
          <a:pPr rtl="1"/>
          <a:endParaRPr lang="ar-IQ"/>
        </a:p>
      </dgm:t>
    </dgm:pt>
    <dgm:pt modelId="{312C1399-D6A4-4B4B-BEAB-1536317D5037}" type="pres">
      <dgm:prSet presAssocID="{818D57E7-1BDA-4F35-B14E-F4403177A9DF}" presName="CompostProcess" presStyleCnt="0">
        <dgm:presLayoutVars>
          <dgm:dir/>
          <dgm:resizeHandles val="exact"/>
        </dgm:presLayoutVars>
      </dgm:prSet>
      <dgm:spPr/>
    </dgm:pt>
    <dgm:pt modelId="{6C502F9C-8B13-4D2F-BAA3-77766F96B68A}" type="pres">
      <dgm:prSet presAssocID="{818D57E7-1BDA-4F35-B14E-F4403177A9DF}" presName="arrow" presStyleLbl="bgShp" presStyleIdx="0" presStyleCnt="1" custScaleX="117647" custLinFactNeighborX="5882" custLinFactNeighborY="27148"/>
      <dgm:spPr>
        <a:solidFill>
          <a:schemeClr val="accent5">
            <a:lumMod val="75000"/>
          </a:schemeClr>
        </a:solidFill>
      </dgm:spPr>
    </dgm:pt>
    <dgm:pt modelId="{0593A3CB-0910-41E8-ADE3-E83F724A8D18}" type="pres">
      <dgm:prSet presAssocID="{818D57E7-1BDA-4F35-B14E-F4403177A9DF}" presName="linearProcess" presStyleCnt="0"/>
      <dgm:spPr/>
    </dgm:pt>
    <dgm:pt modelId="{C78900A0-D525-4B5C-9923-1019DDA0D3C0}" type="pres">
      <dgm:prSet presAssocID="{14CA961A-5B2C-44B9-9F91-AAA838453967}" presName="textNode" presStyleLbl="node1" presStyleIdx="0" presStyleCnt="4">
        <dgm:presLayoutVars>
          <dgm:bulletEnabled val="1"/>
        </dgm:presLayoutVars>
      </dgm:prSet>
      <dgm:spPr/>
    </dgm:pt>
    <dgm:pt modelId="{EDD71BD1-8E56-4FA2-ACD8-C42B7766ECFD}" type="pres">
      <dgm:prSet presAssocID="{71F19EE7-8047-48E8-A819-5E70BDDC3D6C}" presName="sibTrans" presStyleCnt="0"/>
      <dgm:spPr/>
    </dgm:pt>
    <dgm:pt modelId="{C4886915-F1CB-42C4-A821-F71F3B9FF7A3}" type="pres">
      <dgm:prSet presAssocID="{42949A7F-D2DB-453B-9B11-D88EF6B19FD3}" presName="textNode" presStyleLbl="node1" presStyleIdx="1" presStyleCnt="4">
        <dgm:presLayoutVars>
          <dgm:bulletEnabled val="1"/>
        </dgm:presLayoutVars>
      </dgm:prSet>
      <dgm:spPr/>
    </dgm:pt>
    <dgm:pt modelId="{7E1F2B5F-007F-4E89-B8AB-11BAA6830AC5}" type="pres">
      <dgm:prSet presAssocID="{AA6CB893-CF8A-4BE9-BEDA-5A51ADC9838D}" presName="sibTrans" presStyleCnt="0"/>
      <dgm:spPr/>
    </dgm:pt>
    <dgm:pt modelId="{E74ACA04-80E0-4D81-8C7D-34829DEAE31A}" type="pres">
      <dgm:prSet presAssocID="{CE7B4549-02A8-4B7C-A051-29573B24D48E}" presName="textNode" presStyleLbl="node1" presStyleIdx="2" presStyleCnt="4">
        <dgm:presLayoutVars>
          <dgm:bulletEnabled val="1"/>
        </dgm:presLayoutVars>
      </dgm:prSet>
      <dgm:spPr/>
    </dgm:pt>
    <dgm:pt modelId="{67FC8FF7-0DCD-4716-B72C-477AD903FCCC}" type="pres">
      <dgm:prSet presAssocID="{9FBDB72C-5B77-4199-B317-F19C52422841}" presName="sibTrans" presStyleCnt="0"/>
      <dgm:spPr/>
    </dgm:pt>
    <dgm:pt modelId="{09BFD286-CE3E-44E9-A50E-0979D13A0827}" type="pres">
      <dgm:prSet presAssocID="{C64EED0F-730C-414E-B60B-212F45D2F0B3}" presName="textNode" presStyleLbl="node1" presStyleIdx="3" presStyleCnt="4">
        <dgm:presLayoutVars>
          <dgm:bulletEnabled val="1"/>
        </dgm:presLayoutVars>
      </dgm:prSet>
      <dgm:spPr/>
    </dgm:pt>
  </dgm:ptLst>
  <dgm:cxnLst>
    <dgm:cxn modelId="{6960C312-BC25-475F-B571-A846E4B14C58}" srcId="{818D57E7-1BDA-4F35-B14E-F4403177A9DF}" destId="{14CA961A-5B2C-44B9-9F91-AAA838453967}" srcOrd="0" destOrd="0" parTransId="{BA632898-CCC0-4364-8DDE-EE6AD29AE414}" sibTransId="{71F19EE7-8047-48E8-A819-5E70BDDC3D6C}"/>
    <dgm:cxn modelId="{D177A418-C0C6-4FDD-A072-1EEB2954102D}" type="presOf" srcId="{14CA961A-5B2C-44B9-9F91-AAA838453967}" destId="{C78900A0-D525-4B5C-9923-1019DDA0D3C0}" srcOrd="0" destOrd="0" presId="urn:microsoft.com/office/officeart/2005/8/layout/hProcess9"/>
    <dgm:cxn modelId="{A0D2AC1C-0BBD-4B79-80C5-DD7202832DC5}" type="presOf" srcId="{818D57E7-1BDA-4F35-B14E-F4403177A9DF}" destId="{312C1399-D6A4-4B4B-BEAB-1536317D5037}" srcOrd="0" destOrd="0" presId="urn:microsoft.com/office/officeart/2005/8/layout/hProcess9"/>
    <dgm:cxn modelId="{58E74827-2B86-447B-8E6F-B9740A59762A}" type="presOf" srcId="{C64EED0F-730C-414E-B60B-212F45D2F0B3}" destId="{09BFD286-CE3E-44E9-A50E-0979D13A0827}" srcOrd="0" destOrd="0" presId="urn:microsoft.com/office/officeart/2005/8/layout/hProcess9"/>
    <dgm:cxn modelId="{0DBEE13E-8507-427D-B3D7-79E1B49742F4}" type="presOf" srcId="{42949A7F-D2DB-453B-9B11-D88EF6B19FD3}" destId="{C4886915-F1CB-42C4-A821-F71F3B9FF7A3}" srcOrd="0" destOrd="0" presId="urn:microsoft.com/office/officeart/2005/8/layout/hProcess9"/>
    <dgm:cxn modelId="{D32E5758-0215-4732-A015-1573C9E18D95}" srcId="{818D57E7-1BDA-4F35-B14E-F4403177A9DF}" destId="{C64EED0F-730C-414E-B60B-212F45D2F0B3}" srcOrd="3" destOrd="0" parTransId="{CE755DD3-EC51-48E8-A96B-FBE64ADC791A}" sibTransId="{D49F1F27-3199-4DF9-A3A4-ED594BD8141F}"/>
    <dgm:cxn modelId="{EA1D45B9-C3F8-4E28-B621-6539D9CE2470}" srcId="{818D57E7-1BDA-4F35-B14E-F4403177A9DF}" destId="{42949A7F-D2DB-453B-9B11-D88EF6B19FD3}" srcOrd="1" destOrd="0" parTransId="{D8D9A964-0921-40EE-85D2-68B87149EE00}" sibTransId="{AA6CB893-CF8A-4BE9-BEDA-5A51ADC9838D}"/>
    <dgm:cxn modelId="{ADDDC3DD-7956-476A-BFB7-48658CE0014C}" type="presOf" srcId="{CE7B4549-02A8-4B7C-A051-29573B24D48E}" destId="{E74ACA04-80E0-4D81-8C7D-34829DEAE31A}" srcOrd="0" destOrd="0" presId="urn:microsoft.com/office/officeart/2005/8/layout/hProcess9"/>
    <dgm:cxn modelId="{45C473E7-D870-4C53-82E1-DB2EC53AC458}" srcId="{818D57E7-1BDA-4F35-B14E-F4403177A9DF}" destId="{CE7B4549-02A8-4B7C-A051-29573B24D48E}" srcOrd="2" destOrd="0" parTransId="{370B6190-F6C8-413C-B4FE-43D6AFF6742F}" sibTransId="{9FBDB72C-5B77-4199-B317-F19C52422841}"/>
    <dgm:cxn modelId="{80BB7A97-2E39-4B34-A06E-C7FFE68DD23D}" type="presParOf" srcId="{312C1399-D6A4-4B4B-BEAB-1536317D5037}" destId="{6C502F9C-8B13-4D2F-BAA3-77766F96B68A}" srcOrd="0" destOrd="0" presId="urn:microsoft.com/office/officeart/2005/8/layout/hProcess9"/>
    <dgm:cxn modelId="{0461DE4E-6912-4F2C-B699-8C7E53BC59DB}" type="presParOf" srcId="{312C1399-D6A4-4B4B-BEAB-1536317D5037}" destId="{0593A3CB-0910-41E8-ADE3-E83F724A8D18}" srcOrd="1" destOrd="0" presId="urn:microsoft.com/office/officeart/2005/8/layout/hProcess9"/>
    <dgm:cxn modelId="{B1D97FC6-2B2C-4A63-BE88-1CB3EF416648}" type="presParOf" srcId="{0593A3CB-0910-41E8-ADE3-E83F724A8D18}" destId="{C78900A0-D525-4B5C-9923-1019DDA0D3C0}" srcOrd="0" destOrd="0" presId="urn:microsoft.com/office/officeart/2005/8/layout/hProcess9"/>
    <dgm:cxn modelId="{9AD0AAFE-9EF8-49B3-AFCD-33FC5DB02957}" type="presParOf" srcId="{0593A3CB-0910-41E8-ADE3-E83F724A8D18}" destId="{EDD71BD1-8E56-4FA2-ACD8-C42B7766ECFD}" srcOrd="1" destOrd="0" presId="urn:microsoft.com/office/officeart/2005/8/layout/hProcess9"/>
    <dgm:cxn modelId="{D3E26B51-27AD-4358-AA66-3DFC8BE597B4}" type="presParOf" srcId="{0593A3CB-0910-41E8-ADE3-E83F724A8D18}" destId="{C4886915-F1CB-42C4-A821-F71F3B9FF7A3}" srcOrd="2" destOrd="0" presId="urn:microsoft.com/office/officeart/2005/8/layout/hProcess9"/>
    <dgm:cxn modelId="{83003909-6544-488D-88A5-6BB1F8EA9B0E}" type="presParOf" srcId="{0593A3CB-0910-41E8-ADE3-E83F724A8D18}" destId="{7E1F2B5F-007F-4E89-B8AB-11BAA6830AC5}" srcOrd="3" destOrd="0" presId="urn:microsoft.com/office/officeart/2005/8/layout/hProcess9"/>
    <dgm:cxn modelId="{291524D6-9D89-48B0-96BA-6832B9248E23}" type="presParOf" srcId="{0593A3CB-0910-41E8-ADE3-E83F724A8D18}" destId="{E74ACA04-80E0-4D81-8C7D-34829DEAE31A}" srcOrd="4" destOrd="0" presId="urn:microsoft.com/office/officeart/2005/8/layout/hProcess9"/>
    <dgm:cxn modelId="{DF7AC88E-42E9-4560-925E-6B7D78B20109}" type="presParOf" srcId="{0593A3CB-0910-41E8-ADE3-E83F724A8D18}" destId="{67FC8FF7-0DCD-4716-B72C-477AD903FCCC}" srcOrd="5" destOrd="0" presId="urn:microsoft.com/office/officeart/2005/8/layout/hProcess9"/>
    <dgm:cxn modelId="{465D7021-C61D-480D-B9DE-0D0060727C98}" type="presParOf" srcId="{0593A3CB-0910-41E8-ADE3-E83F724A8D18}" destId="{09BFD286-CE3E-44E9-A50E-0979D13A0827}"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2FA93D6-710C-403A-9164-E34F245A2EA4}" type="doc">
      <dgm:prSet loTypeId="urn:microsoft.com/office/officeart/2005/8/layout/list1" loCatId="list" qsTypeId="urn:microsoft.com/office/officeart/2005/8/quickstyle/simple1" qsCatId="simple" csTypeId="urn:microsoft.com/office/officeart/2005/8/colors/accent0_1" csCatId="mainScheme" phldr="1"/>
      <dgm:spPr/>
      <dgm:t>
        <a:bodyPr/>
        <a:lstStyle/>
        <a:p>
          <a:pPr rtl="1"/>
          <a:endParaRPr lang="ar-IQ"/>
        </a:p>
      </dgm:t>
    </dgm:pt>
    <dgm:pt modelId="{6BEEE422-9447-4E28-B3D5-17DC084E2E1F}">
      <dgm:prSet phldrT="[Text]"/>
      <dgm:spPr/>
      <dgm:t>
        <a:bodyPr/>
        <a:lstStyle/>
        <a:p>
          <a:pPr algn="ctr" rtl="1"/>
          <a:r>
            <a:rPr lang="ar-IQ" b="1" dirty="0"/>
            <a:t>التعلم الحركي البسيط</a:t>
          </a:r>
        </a:p>
      </dgm:t>
    </dgm:pt>
    <dgm:pt modelId="{53A78A56-4478-4B46-B099-F032023E9EA9}" type="parTrans" cxnId="{BA842798-445A-4025-AF4F-91653D9CD7DB}">
      <dgm:prSet/>
      <dgm:spPr/>
      <dgm:t>
        <a:bodyPr/>
        <a:lstStyle/>
        <a:p>
          <a:pPr rtl="1"/>
          <a:endParaRPr lang="ar-IQ"/>
        </a:p>
      </dgm:t>
    </dgm:pt>
    <dgm:pt modelId="{F033C79F-1A86-4CCF-8330-B7D35E24FF01}" type="sibTrans" cxnId="{BA842798-445A-4025-AF4F-91653D9CD7DB}">
      <dgm:prSet/>
      <dgm:spPr/>
      <dgm:t>
        <a:bodyPr/>
        <a:lstStyle/>
        <a:p>
          <a:pPr rtl="1"/>
          <a:endParaRPr lang="ar-IQ"/>
        </a:p>
      </dgm:t>
    </dgm:pt>
    <dgm:pt modelId="{05A949D5-B7A3-49B8-8290-C3FE182AD9DE}">
      <dgm:prSet phldrT="[Text]"/>
      <dgm:spPr/>
      <dgm:t>
        <a:bodyPr/>
        <a:lstStyle/>
        <a:p>
          <a:pPr algn="ctr" rtl="1"/>
          <a:r>
            <a:rPr lang="ar-IQ" b="1" dirty="0"/>
            <a:t>التعلم الفكري</a:t>
          </a:r>
        </a:p>
      </dgm:t>
    </dgm:pt>
    <dgm:pt modelId="{D5A80A37-B75E-4C97-8E3E-A5036AC4EBB7}" type="parTrans" cxnId="{70CA208C-A7CF-426E-A815-141B1DAEC2BD}">
      <dgm:prSet/>
      <dgm:spPr/>
      <dgm:t>
        <a:bodyPr/>
        <a:lstStyle/>
        <a:p>
          <a:pPr rtl="1"/>
          <a:endParaRPr lang="ar-IQ"/>
        </a:p>
      </dgm:t>
    </dgm:pt>
    <dgm:pt modelId="{B6A46A39-CC91-4E26-A4EC-552E91069885}" type="sibTrans" cxnId="{70CA208C-A7CF-426E-A815-141B1DAEC2BD}">
      <dgm:prSet/>
      <dgm:spPr/>
      <dgm:t>
        <a:bodyPr/>
        <a:lstStyle/>
        <a:p>
          <a:pPr rtl="1"/>
          <a:endParaRPr lang="ar-IQ"/>
        </a:p>
      </dgm:t>
    </dgm:pt>
    <dgm:pt modelId="{5D91EA47-712B-45AF-8F83-F7702E01EAB7}">
      <dgm:prSet phldrT="[Text]"/>
      <dgm:spPr/>
      <dgm:t>
        <a:bodyPr/>
        <a:lstStyle/>
        <a:p>
          <a:pPr algn="ctr" rtl="1"/>
          <a:r>
            <a:rPr lang="ar-IQ" b="1" dirty="0"/>
            <a:t>تعلم الفعاليات الرياضية</a:t>
          </a:r>
        </a:p>
      </dgm:t>
    </dgm:pt>
    <dgm:pt modelId="{F7710EE2-5D14-4AFC-BB9E-72F881F428A1}" type="parTrans" cxnId="{E14A47B9-4E41-4B61-AC87-C7129641064D}">
      <dgm:prSet/>
      <dgm:spPr/>
      <dgm:t>
        <a:bodyPr/>
        <a:lstStyle/>
        <a:p>
          <a:pPr rtl="1"/>
          <a:endParaRPr lang="ar-IQ"/>
        </a:p>
      </dgm:t>
    </dgm:pt>
    <dgm:pt modelId="{80AB248E-04A3-42C2-BB5E-E4D5EA4E6AED}" type="sibTrans" cxnId="{E14A47B9-4E41-4B61-AC87-C7129641064D}">
      <dgm:prSet/>
      <dgm:spPr/>
      <dgm:t>
        <a:bodyPr/>
        <a:lstStyle/>
        <a:p>
          <a:pPr rtl="1"/>
          <a:endParaRPr lang="ar-IQ"/>
        </a:p>
      </dgm:t>
    </dgm:pt>
    <dgm:pt modelId="{E4CA74BC-F6BF-4CA1-B0E7-7F233718C6B6}">
      <dgm:prSet/>
      <dgm:spPr/>
      <dgm:t>
        <a:bodyPr/>
        <a:lstStyle/>
        <a:p>
          <a:pPr rtl="1"/>
          <a:r>
            <a:rPr lang="ar-IQ" b="1" dirty="0"/>
            <a:t>تعلم مادة فكرية تاخذ وقتا قليلا ويتذكر لوقت طويلا اذا تخلله فترات راحه مناسبة (تمارين متباعدة)</a:t>
          </a:r>
        </a:p>
      </dgm:t>
    </dgm:pt>
    <dgm:pt modelId="{24C36395-0498-48EB-9597-6180206852B7}" type="parTrans" cxnId="{F5CA652A-D7F4-49DC-9426-D9DB0829D3DF}">
      <dgm:prSet/>
      <dgm:spPr/>
      <dgm:t>
        <a:bodyPr/>
        <a:lstStyle/>
        <a:p>
          <a:pPr rtl="1"/>
          <a:endParaRPr lang="ar-IQ"/>
        </a:p>
      </dgm:t>
    </dgm:pt>
    <dgm:pt modelId="{FB833158-1ADC-4513-8C2C-A71433066617}" type="sibTrans" cxnId="{F5CA652A-D7F4-49DC-9426-D9DB0829D3DF}">
      <dgm:prSet/>
      <dgm:spPr/>
      <dgm:t>
        <a:bodyPr/>
        <a:lstStyle/>
        <a:p>
          <a:pPr rtl="1"/>
          <a:endParaRPr lang="ar-IQ"/>
        </a:p>
      </dgm:t>
    </dgm:pt>
    <dgm:pt modelId="{F38E189B-CD0A-47DD-93FC-AEEB3E3F45C8}">
      <dgm:prSet/>
      <dgm:spPr/>
      <dgm:t>
        <a:bodyPr/>
        <a:lstStyle/>
        <a:p>
          <a:pPr rtl="1"/>
          <a:r>
            <a:rPr lang="ar-IQ" b="1" dirty="0">
              <a:solidFill>
                <a:schemeClr val="tx1"/>
              </a:solidFill>
            </a:rPr>
            <a:t>ان التمارين المتباعده تفوق التمارين المتجمعة في مراحل التعلم الاولية( لتعلم المراحل المتقدمة</a:t>
          </a:r>
          <a:r>
            <a:rPr lang="ar-IQ" dirty="0"/>
            <a:t>)</a:t>
          </a:r>
        </a:p>
      </dgm:t>
    </dgm:pt>
    <dgm:pt modelId="{3D836171-9C42-4EDF-AAC1-1F6E83064CC7}" type="parTrans" cxnId="{5F640B1A-0423-4FD6-A9E0-11C8F32C76A0}">
      <dgm:prSet/>
      <dgm:spPr/>
      <dgm:t>
        <a:bodyPr/>
        <a:lstStyle/>
        <a:p>
          <a:pPr rtl="1"/>
          <a:endParaRPr lang="ar-IQ"/>
        </a:p>
      </dgm:t>
    </dgm:pt>
    <dgm:pt modelId="{C33BA7C6-28C9-4296-90CA-E4FB0844264B}" type="sibTrans" cxnId="{5F640B1A-0423-4FD6-A9E0-11C8F32C76A0}">
      <dgm:prSet/>
      <dgm:spPr/>
      <dgm:t>
        <a:bodyPr/>
        <a:lstStyle/>
        <a:p>
          <a:pPr rtl="1"/>
          <a:endParaRPr lang="ar-IQ"/>
        </a:p>
      </dgm:t>
    </dgm:pt>
    <dgm:pt modelId="{AB545D15-51C0-44C3-A593-BFF452D1B097}">
      <dgm:prSet/>
      <dgm:spPr/>
      <dgm:t>
        <a:bodyPr/>
        <a:lstStyle/>
        <a:p>
          <a:pPr rtl="1"/>
          <a:r>
            <a:rPr lang="ar-IQ" b="1" dirty="0"/>
            <a:t>يبتعد كثير من الباحثين عن استخدام الفعاليات الرياضية في دراسة الظواهر النفسية لصعوبة الاختبار مدى تعلم الاعب الفعالية والعوامل المختلفة(تفوق التمارين المتباعدة)</a:t>
          </a:r>
        </a:p>
      </dgm:t>
    </dgm:pt>
    <dgm:pt modelId="{C756A281-2104-46E0-A395-DF0C4388EA39}" type="parTrans" cxnId="{A4708067-201C-4190-A8D4-65D1BF6B454B}">
      <dgm:prSet/>
      <dgm:spPr/>
      <dgm:t>
        <a:bodyPr/>
        <a:lstStyle/>
        <a:p>
          <a:pPr rtl="1"/>
          <a:endParaRPr lang="ar-IQ"/>
        </a:p>
      </dgm:t>
    </dgm:pt>
    <dgm:pt modelId="{642CE472-D591-403D-9BD4-D20B9AA87E58}" type="sibTrans" cxnId="{A4708067-201C-4190-A8D4-65D1BF6B454B}">
      <dgm:prSet/>
      <dgm:spPr/>
      <dgm:t>
        <a:bodyPr/>
        <a:lstStyle/>
        <a:p>
          <a:pPr rtl="1"/>
          <a:endParaRPr lang="ar-IQ"/>
        </a:p>
      </dgm:t>
    </dgm:pt>
    <dgm:pt modelId="{A65BF71E-1C3B-462E-A316-998CC2F22F3C}" type="pres">
      <dgm:prSet presAssocID="{E2FA93D6-710C-403A-9164-E34F245A2EA4}" presName="linear" presStyleCnt="0">
        <dgm:presLayoutVars>
          <dgm:dir/>
          <dgm:animLvl val="lvl"/>
          <dgm:resizeHandles val="exact"/>
        </dgm:presLayoutVars>
      </dgm:prSet>
      <dgm:spPr/>
    </dgm:pt>
    <dgm:pt modelId="{B59B2D8A-D4D3-401E-AED3-2B3E34B4D452}" type="pres">
      <dgm:prSet presAssocID="{6BEEE422-9447-4E28-B3D5-17DC084E2E1F}" presName="parentLin" presStyleCnt="0"/>
      <dgm:spPr/>
    </dgm:pt>
    <dgm:pt modelId="{6DCE61AB-EC1D-4DCB-862E-3F70E8FE8042}" type="pres">
      <dgm:prSet presAssocID="{6BEEE422-9447-4E28-B3D5-17DC084E2E1F}" presName="parentLeftMargin" presStyleLbl="node1" presStyleIdx="0" presStyleCnt="3"/>
      <dgm:spPr/>
    </dgm:pt>
    <dgm:pt modelId="{C3DC3BF7-4D8C-46EF-905B-9F4C81FFFEA6}" type="pres">
      <dgm:prSet presAssocID="{6BEEE422-9447-4E28-B3D5-17DC084E2E1F}" presName="parentText" presStyleLbl="node1" presStyleIdx="0" presStyleCnt="3" custLinFactX="5245" custLinFactNeighborX="100000" custLinFactNeighborY="-4219">
        <dgm:presLayoutVars>
          <dgm:chMax val="0"/>
          <dgm:bulletEnabled val="1"/>
        </dgm:presLayoutVars>
      </dgm:prSet>
      <dgm:spPr/>
    </dgm:pt>
    <dgm:pt modelId="{837487C6-8E18-4E95-9D36-3085117C69A6}" type="pres">
      <dgm:prSet presAssocID="{6BEEE422-9447-4E28-B3D5-17DC084E2E1F}" presName="negativeSpace" presStyleCnt="0"/>
      <dgm:spPr/>
    </dgm:pt>
    <dgm:pt modelId="{798AFD7C-ECC0-45D4-830C-83AE0FB0016D}" type="pres">
      <dgm:prSet presAssocID="{6BEEE422-9447-4E28-B3D5-17DC084E2E1F}" presName="childText" presStyleLbl="conFgAcc1" presStyleIdx="0" presStyleCnt="3" custScaleY="159194" custLinFactNeighborX="781" custLinFactNeighborY="44621">
        <dgm:presLayoutVars>
          <dgm:bulletEnabled val="1"/>
        </dgm:presLayoutVars>
      </dgm:prSet>
      <dgm:spPr/>
    </dgm:pt>
    <dgm:pt modelId="{F0B61E48-6710-49A2-B48C-48B4F85B5A4A}" type="pres">
      <dgm:prSet presAssocID="{F033C79F-1A86-4CCF-8330-B7D35E24FF01}" presName="spaceBetweenRectangles" presStyleCnt="0"/>
      <dgm:spPr/>
    </dgm:pt>
    <dgm:pt modelId="{3E37FA56-39B4-43D9-89D9-78F1EA4B527B}" type="pres">
      <dgm:prSet presAssocID="{05A949D5-B7A3-49B8-8290-C3FE182AD9DE}" presName="parentLin" presStyleCnt="0"/>
      <dgm:spPr/>
    </dgm:pt>
    <dgm:pt modelId="{BAA45F91-3015-4828-84BC-1F720E8DD4D0}" type="pres">
      <dgm:prSet presAssocID="{05A949D5-B7A3-49B8-8290-C3FE182AD9DE}" presName="parentLeftMargin" presStyleLbl="node1" presStyleIdx="0" presStyleCnt="3"/>
      <dgm:spPr/>
    </dgm:pt>
    <dgm:pt modelId="{5B68C555-9163-4126-8EDB-3712E4E0FD1D}" type="pres">
      <dgm:prSet presAssocID="{05A949D5-B7A3-49B8-8290-C3FE182AD9DE}" presName="parentText" presStyleLbl="node1" presStyleIdx="1" presStyleCnt="3" custLinFactX="6919" custLinFactNeighborX="100000" custLinFactNeighborY="-24590">
        <dgm:presLayoutVars>
          <dgm:chMax val="0"/>
          <dgm:bulletEnabled val="1"/>
        </dgm:presLayoutVars>
      </dgm:prSet>
      <dgm:spPr/>
    </dgm:pt>
    <dgm:pt modelId="{1A51A239-62B7-43B4-93D2-5579694FFBA1}" type="pres">
      <dgm:prSet presAssocID="{05A949D5-B7A3-49B8-8290-C3FE182AD9DE}" presName="negativeSpace" presStyleCnt="0"/>
      <dgm:spPr/>
    </dgm:pt>
    <dgm:pt modelId="{93A205E9-B505-4435-A5E3-A2069B8FD809}" type="pres">
      <dgm:prSet presAssocID="{05A949D5-B7A3-49B8-8290-C3FE182AD9DE}" presName="childText" presStyleLbl="conFgAcc1" presStyleIdx="1" presStyleCnt="3" custScaleY="126847" custLinFactNeighborX="781" custLinFactNeighborY="56451">
        <dgm:presLayoutVars>
          <dgm:bulletEnabled val="1"/>
        </dgm:presLayoutVars>
      </dgm:prSet>
      <dgm:spPr/>
    </dgm:pt>
    <dgm:pt modelId="{16E5DA79-CF57-4CDC-A920-2CB661680424}" type="pres">
      <dgm:prSet presAssocID="{B6A46A39-CC91-4E26-A4EC-552E91069885}" presName="spaceBetweenRectangles" presStyleCnt="0"/>
      <dgm:spPr/>
    </dgm:pt>
    <dgm:pt modelId="{E0FB181F-4F07-4273-A8EC-E9A39B7B8A67}" type="pres">
      <dgm:prSet presAssocID="{5D91EA47-712B-45AF-8F83-F7702E01EAB7}" presName="parentLin" presStyleCnt="0"/>
      <dgm:spPr/>
    </dgm:pt>
    <dgm:pt modelId="{A844170B-8CA5-402E-9027-537B2C5A7F5F}" type="pres">
      <dgm:prSet presAssocID="{5D91EA47-712B-45AF-8F83-F7702E01EAB7}" presName="parentLeftMargin" presStyleLbl="node1" presStyleIdx="1" presStyleCnt="3"/>
      <dgm:spPr/>
    </dgm:pt>
    <dgm:pt modelId="{A591C3B7-8C76-4CCC-8C79-EDF3221DE434}" type="pres">
      <dgm:prSet presAssocID="{5D91EA47-712B-45AF-8F83-F7702E01EAB7}" presName="parentText" presStyleLbl="node1" presStyleIdx="2" presStyleCnt="3" custLinFactX="1897" custLinFactNeighborX="100000" custLinFactNeighborY="-1446">
        <dgm:presLayoutVars>
          <dgm:chMax val="0"/>
          <dgm:bulletEnabled val="1"/>
        </dgm:presLayoutVars>
      </dgm:prSet>
      <dgm:spPr/>
    </dgm:pt>
    <dgm:pt modelId="{22471568-E107-431C-B072-00B7B360AA7F}" type="pres">
      <dgm:prSet presAssocID="{5D91EA47-712B-45AF-8F83-F7702E01EAB7}" presName="negativeSpace" presStyleCnt="0"/>
      <dgm:spPr/>
    </dgm:pt>
    <dgm:pt modelId="{E4E3C306-9BF6-44E3-A24D-18BC8496DD69}" type="pres">
      <dgm:prSet presAssocID="{5D91EA47-712B-45AF-8F83-F7702E01EAB7}" presName="childText" presStyleLbl="conFgAcc1" presStyleIdx="2" presStyleCnt="3" custScaleY="151699" custLinFactNeighborX="781" custLinFactNeighborY="-5597">
        <dgm:presLayoutVars>
          <dgm:bulletEnabled val="1"/>
        </dgm:presLayoutVars>
      </dgm:prSet>
      <dgm:spPr/>
    </dgm:pt>
  </dgm:ptLst>
  <dgm:cxnLst>
    <dgm:cxn modelId="{C26E9D14-E597-49C8-8632-43F4E084C238}" type="presOf" srcId="{5D91EA47-712B-45AF-8F83-F7702E01EAB7}" destId="{A591C3B7-8C76-4CCC-8C79-EDF3221DE434}" srcOrd="1" destOrd="0" presId="urn:microsoft.com/office/officeart/2005/8/layout/list1"/>
    <dgm:cxn modelId="{F409EE14-71D2-427F-8DFD-5E5743657E63}" type="presOf" srcId="{6BEEE422-9447-4E28-B3D5-17DC084E2E1F}" destId="{6DCE61AB-EC1D-4DCB-862E-3F70E8FE8042}" srcOrd="0" destOrd="0" presId="urn:microsoft.com/office/officeart/2005/8/layout/list1"/>
    <dgm:cxn modelId="{5F640B1A-0423-4FD6-A9E0-11C8F32C76A0}" srcId="{6BEEE422-9447-4E28-B3D5-17DC084E2E1F}" destId="{F38E189B-CD0A-47DD-93FC-AEEB3E3F45C8}" srcOrd="0" destOrd="0" parTransId="{3D836171-9C42-4EDF-AAC1-1F6E83064CC7}" sibTransId="{C33BA7C6-28C9-4296-90CA-E4FB0844264B}"/>
    <dgm:cxn modelId="{F5CA652A-D7F4-49DC-9426-D9DB0829D3DF}" srcId="{05A949D5-B7A3-49B8-8290-C3FE182AD9DE}" destId="{E4CA74BC-F6BF-4CA1-B0E7-7F233718C6B6}" srcOrd="0" destOrd="0" parTransId="{24C36395-0498-48EB-9597-6180206852B7}" sibTransId="{FB833158-1ADC-4513-8C2C-A71433066617}"/>
    <dgm:cxn modelId="{CDD0F134-9B51-442D-8723-8830200592D0}" type="presOf" srcId="{E2FA93D6-710C-403A-9164-E34F245A2EA4}" destId="{A65BF71E-1C3B-462E-A316-998CC2F22F3C}" srcOrd="0" destOrd="0" presId="urn:microsoft.com/office/officeart/2005/8/layout/list1"/>
    <dgm:cxn modelId="{7B4D243A-DD31-4403-8EC8-D69C563F42FD}" type="presOf" srcId="{6BEEE422-9447-4E28-B3D5-17DC084E2E1F}" destId="{C3DC3BF7-4D8C-46EF-905B-9F4C81FFFEA6}" srcOrd="1" destOrd="0" presId="urn:microsoft.com/office/officeart/2005/8/layout/list1"/>
    <dgm:cxn modelId="{D3C3D43A-6EF9-4717-B78C-2DB6A35CF2DE}" type="presOf" srcId="{F38E189B-CD0A-47DD-93FC-AEEB3E3F45C8}" destId="{798AFD7C-ECC0-45D4-830C-83AE0FB0016D}" srcOrd="0" destOrd="0" presId="urn:microsoft.com/office/officeart/2005/8/layout/list1"/>
    <dgm:cxn modelId="{01D4B160-4C61-4DE3-B8A9-99DBA9B38162}" type="presOf" srcId="{05A949D5-B7A3-49B8-8290-C3FE182AD9DE}" destId="{BAA45F91-3015-4828-84BC-1F720E8DD4D0}" srcOrd="0" destOrd="0" presId="urn:microsoft.com/office/officeart/2005/8/layout/list1"/>
    <dgm:cxn modelId="{935FEC65-5FD0-4463-9FC8-F5E88D6A5556}" type="presOf" srcId="{AB545D15-51C0-44C3-A593-BFF452D1B097}" destId="{E4E3C306-9BF6-44E3-A24D-18BC8496DD69}" srcOrd="0" destOrd="0" presId="urn:microsoft.com/office/officeart/2005/8/layout/list1"/>
    <dgm:cxn modelId="{A4708067-201C-4190-A8D4-65D1BF6B454B}" srcId="{5D91EA47-712B-45AF-8F83-F7702E01EAB7}" destId="{AB545D15-51C0-44C3-A593-BFF452D1B097}" srcOrd="0" destOrd="0" parTransId="{C756A281-2104-46E0-A395-DF0C4388EA39}" sibTransId="{642CE472-D591-403D-9BD4-D20B9AA87E58}"/>
    <dgm:cxn modelId="{1C448D4D-2410-41D9-B12C-B93ECCA7695C}" type="presOf" srcId="{5D91EA47-712B-45AF-8F83-F7702E01EAB7}" destId="{A844170B-8CA5-402E-9027-537B2C5A7F5F}" srcOrd="0" destOrd="0" presId="urn:microsoft.com/office/officeart/2005/8/layout/list1"/>
    <dgm:cxn modelId="{70CA208C-A7CF-426E-A815-141B1DAEC2BD}" srcId="{E2FA93D6-710C-403A-9164-E34F245A2EA4}" destId="{05A949D5-B7A3-49B8-8290-C3FE182AD9DE}" srcOrd="1" destOrd="0" parTransId="{D5A80A37-B75E-4C97-8E3E-A5036AC4EBB7}" sibTransId="{B6A46A39-CC91-4E26-A4EC-552E91069885}"/>
    <dgm:cxn modelId="{BA842798-445A-4025-AF4F-91653D9CD7DB}" srcId="{E2FA93D6-710C-403A-9164-E34F245A2EA4}" destId="{6BEEE422-9447-4E28-B3D5-17DC084E2E1F}" srcOrd="0" destOrd="0" parTransId="{53A78A56-4478-4B46-B099-F032023E9EA9}" sibTransId="{F033C79F-1A86-4CCF-8330-B7D35E24FF01}"/>
    <dgm:cxn modelId="{36F6A5A2-7BB8-4454-91B4-A25E6B134B89}" type="presOf" srcId="{E4CA74BC-F6BF-4CA1-B0E7-7F233718C6B6}" destId="{93A205E9-B505-4435-A5E3-A2069B8FD809}" srcOrd="0" destOrd="0" presId="urn:microsoft.com/office/officeart/2005/8/layout/list1"/>
    <dgm:cxn modelId="{E14A47B9-4E41-4B61-AC87-C7129641064D}" srcId="{E2FA93D6-710C-403A-9164-E34F245A2EA4}" destId="{5D91EA47-712B-45AF-8F83-F7702E01EAB7}" srcOrd="2" destOrd="0" parTransId="{F7710EE2-5D14-4AFC-BB9E-72F881F428A1}" sibTransId="{80AB248E-04A3-42C2-BB5E-E4D5EA4E6AED}"/>
    <dgm:cxn modelId="{8D4751D1-51F8-4DA4-8E09-FB44585C39E0}" type="presOf" srcId="{05A949D5-B7A3-49B8-8290-C3FE182AD9DE}" destId="{5B68C555-9163-4126-8EDB-3712E4E0FD1D}" srcOrd="1" destOrd="0" presId="urn:microsoft.com/office/officeart/2005/8/layout/list1"/>
    <dgm:cxn modelId="{163A303E-2ACC-433A-83A6-D10DB5CFF494}" type="presParOf" srcId="{A65BF71E-1C3B-462E-A316-998CC2F22F3C}" destId="{B59B2D8A-D4D3-401E-AED3-2B3E34B4D452}" srcOrd="0" destOrd="0" presId="urn:microsoft.com/office/officeart/2005/8/layout/list1"/>
    <dgm:cxn modelId="{8AF33504-1A18-474A-BD46-06EE216F3C1F}" type="presParOf" srcId="{B59B2D8A-D4D3-401E-AED3-2B3E34B4D452}" destId="{6DCE61AB-EC1D-4DCB-862E-3F70E8FE8042}" srcOrd="0" destOrd="0" presId="urn:microsoft.com/office/officeart/2005/8/layout/list1"/>
    <dgm:cxn modelId="{CF56CCFF-8BD5-434A-A43D-0473AE73B813}" type="presParOf" srcId="{B59B2D8A-D4D3-401E-AED3-2B3E34B4D452}" destId="{C3DC3BF7-4D8C-46EF-905B-9F4C81FFFEA6}" srcOrd="1" destOrd="0" presId="urn:microsoft.com/office/officeart/2005/8/layout/list1"/>
    <dgm:cxn modelId="{733F4E1A-5E1D-4344-ABD7-979C0070FCBC}" type="presParOf" srcId="{A65BF71E-1C3B-462E-A316-998CC2F22F3C}" destId="{837487C6-8E18-4E95-9D36-3085117C69A6}" srcOrd="1" destOrd="0" presId="urn:microsoft.com/office/officeart/2005/8/layout/list1"/>
    <dgm:cxn modelId="{AB02207A-453A-46A1-8DF2-F150E1386E7A}" type="presParOf" srcId="{A65BF71E-1C3B-462E-A316-998CC2F22F3C}" destId="{798AFD7C-ECC0-45D4-830C-83AE0FB0016D}" srcOrd="2" destOrd="0" presId="urn:microsoft.com/office/officeart/2005/8/layout/list1"/>
    <dgm:cxn modelId="{64AB075D-A461-4BFD-8B57-C0B282B9BABE}" type="presParOf" srcId="{A65BF71E-1C3B-462E-A316-998CC2F22F3C}" destId="{F0B61E48-6710-49A2-B48C-48B4F85B5A4A}" srcOrd="3" destOrd="0" presId="urn:microsoft.com/office/officeart/2005/8/layout/list1"/>
    <dgm:cxn modelId="{4A1FBE26-EE98-49AA-9D75-B08628AFCC5A}" type="presParOf" srcId="{A65BF71E-1C3B-462E-A316-998CC2F22F3C}" destId="{3E37FA56-39B4-43D9-89D9-78F1EA4B527B}" srcOrd="4" destOrd="0" presId="urn:microsoft.com/office/officeart/2005/8/layout/list1"/>
    <dgm:cxn modelId="{5B72D798-88D7-4397-BB86-FBEAD8B87849}" type="presParOf" srcId="{3E37FA56-39B4-43D9-89D9-78F1EA4B527B}" destId="{BAA45F91-3015-4828-84BC-1F720E8DD4D0}" srcOrd="0" destOrd="0" presId="urn:microsoft.com/office/officeart/2005/8/layout/list1"/>
    <dgm:cxn modelId="{A19EF342-C6BA-4ABA-B96C-D114CB8E4F9B}" type="presParOf" srcId="{3E37FA56-39B4-43D9-89D9-78F1EA4B527B}" destId="{5B68C555-9163-4126-8EDB-3712E4E0FD1D}" srcOrd="1" destOrd="0" presId="urn:microsoft.com/office/officeart/2005/8/layout/list1"/>
    <dgm:cxn modelId="{6AE4246D-7719-4CE8-B759-E787FDAFD734}" type="presParOf" srcId="{A65BF71E-1C3B-462E-A316-998CC2F22F3C}" destId="{1A51A239-62B7-43B4-93D2-5579694FFBA1}" srcOrd="5" destOrd="0" presId="urn:microsoft.com/office/officeart/2005/8/layout/list1"/>
    <dgm:cxn modelId="{2E4997CE-263B-43F3-83EF-A577A597259E}" type="presParOf" srcId="{A65BF71E-1C3B-462E-A316-998CC2F22F3C}" destId="{93A205E9-B505-4435-A5E3-A2069B8FD809}" srcOrd="6" destOrd="0" presId="urn:microsoft.com/office/officeart/2005/8/layout/list1"/>
    <dgm:cxn modelId="{B6E1EFB3-7B87-47FF-86DD-5144DFDFD75B}" type="presParOf" srcId="{A65BF71E-1C3B-462E-A316-998CC2F22F3C}" destId="{16E5DA79-CF57-4CDC-A920-2CB661680424}" srcOrd="7" destOrd="0" presId="urn:microsoft.com/office/officeart/2005/8/layout/list1"/>
    <dgm:cxn modelId="{752EF7C8-D63B-45AA-BAA5-1A85BE7591C2}" type="presParOf" srcId="{A65BF71E-1C3B-462E-A316-998CC2F22F3C}" destId="{E0FB181F-4F07-4273-A8EC-E9A39B7B8A67}" srcOrd="8" destOrd="0" presId="urn:microsoft.com/office/officeart/2005/8/layout/list1"/>
    <dgm:cxn modelId="{416A6414-3E73-4F84-9C10-EE6B18AE7D12}" type="presParOf" srcId="{E0FB181F-4F07-4273-A8EC-E9A39B7B8A67}" destId="{A844170B-8CA5-402E-9027-537B2C5A7F5F}" srcOrd="0" destOrd="0" presId="urn:microsoft.com/office/officeart/2005/8/layout/list1"/>
    <dgm:cxn modelId="{1EEC9273-633B-444F-928A-7237A5832FE1}" type="presParOf" srcId="{E0FB181F-4F07-4273-A8EC-E9A39B7B8A67}" destId="{A591C3B7-8C76-4CCC-8C79-EDF3221DE434}" srcOrd="1" destOrd="0" presId="urn:microsoft.com/office/officeart/2005/8/layout/list1"/>
    <dgm:cxn modelId="{42B4E4DA-C42A-42D0-9E18-39088C5BAAAD}" type="presParOf" srcId="{A65BF71E-1C3B-462E-A316-998CC2F22F3C}" destId="{22471568-E107-431C-B072-00B7B360AA7F}" srcOrd="9" destOrd="0" presId="urn:microsoft.com/office/officeart/2005/8/layout/list1"/>
    <dgm:cxn modelId="{34363202-CA95-4203-8368-609548FB4387}" type="presParOf" srcId="{A65BF71E-1C3B-462E-A316-998CC2F22F3C}" destId="{E4E3C306-9BF6-44E3-A24D-18BC8496DD69}"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502F9C-8B13-4D2F-BAA3-77766F96B68A}">
      <dsp:nvSpPr>
        <dsp:cNvPr id="0" name=""/>
        <dsp:cNvSpPr/>
      </dsp:nvSpPr>
      <dsp:spPr>
        <a:xfrm>
          <a:off x="3" y="0"/>
          <a:ext cx="6095996" cy="4064000"/>
        </a:xfrm>
        <a:prstGeom prst="rightArrow">
          <a:avLst/>
        </a:prstGeom>
        <a:solidFill>
          <a:schemeClr val="accent5">
            <a:lumMod val="75000"/>
          </a:schemeClr>
        </a:solidFill>
        <a:ln>
          <a:noFill/>
        </a:ln>
        <a:effectLst/>
      </dsp:spPr>
      <dsp:style>
        <a:lnRef idx="0">
          <a:scrgbClr r="0" g="0" b="0"/>
        </a:lnRef>
        <a:fillRef idx="1">
          <a:scrgbClr r="0" g="0" b="0"/>
        </a:fillRef>
        <a:effectRef idx="0">
          <a:scrgbClr r="0" g="0" b="0"/>
        </a:effectRef>
        <a:fontRef idx="minor"/>
      </dsp:style>
    </dsp:sp>
    <dsp:sp modelId="{C78900A0-D525-4B5C-9923-1019DDA0D3C0}">
      <dsp:nvSpPr>
        <dsp:cNvPr id="0" name=""/>
        <dsp:cNvSpPr/>
      </dsp:nvSpPr>
      <dsp:spPr>
        <a:xfrm>
          <a:off x="3050" y="1219199"/>
          <a:ext cx="1467445" cy="1625600"/>
        </a:xfrm>
        <a:prstGeom prst="roundRect">
          <a:avLst/>
        </a:prstGeom>
        <a:solidFill>
          <a:schemeClr val="accent2">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rtl="1">
            <a:lnSpc>
              <a:spcPct val="90000"/>
            </a:lnSpc>
            <a:spcBef>
              <a:spcPct val="0"/>
            </a:spcBef>
            <a:spcAft>
              <a:spcPct val="35000"/>
            </a:spcAft>
            <a:buNone/>
          </a:pPr>
          <a:r>
            <a:rPr lang="ar-IQ" sz="2300" kern="1200" dirty="0"/>
            <a:t>1-كائن حي</a:t>
          </a:r>
        </a:p>
      </dsp:txBody>
      <dsp:txXfrm>
        <a:off x="74685" y="1290834"/>
        <a:ext cx="1324175" cy="1482330"/>
      </dsp:txXfrm>
    </dsp:sp>
    <dsp:sp modelId="{C4886915-F1CB-42C4-A821-F71F3B9FF7A3}">
      <dsp:nvSpPr>
        <dsp:cNvPr id="0" name=""/>
        <dsp:cNvSpPr/>
      </dsp:nvSpPr>
      <dsp:spPr>
        <a:xfrm>
          <a:off x="1543868" y="1219199"/>
          <a:ext cx="1467445" cy="1625600"/>
        </a:xfrm>
        <a:prstGeom prst="roundRect">
          <a:avLst/>
        </a:prstGeom>
        <a:solidFill>
          <a:schemeClr val="accent2">
            <a:hueOff val="-3022401"/>
            <a:satOff val="1745"/>
            <a:lumOff val="-3202"/>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rtl="1">
            <a:lnSpc>
              <a:spcPct val="90000"/>
            </a:lnSpc>
            <a:spcBef>
              <a:spcPct val="0"/>
            </a:spcBef>
            <a:spcAft>
              <a:spcPct val="35000"/>
            </a:spcAft>
            <a:buNone/>
          </a:pPr>
          <a:r>
            <a:rPr lang="ar-IQ" sz="2300" kern="1200" dirty="0"/>
            <a:t>2-هدف</a:t>
          </a:r>
        </a:p>
      </dsp:txBody>
      <dsp:txXfrm>
        <a:off x="1615503" y="1290834"/>
        <a:ext cx="1324175" cy="1482330"/>
      </dsp:txXfrm>
    </dsp:sp>
    <dsp:sp modelId="{E74ACA04-80E0-4D81-8C7D-34829DEAE31A}">
      <dsp:nvSpPr>
        <dsp:cNvPr id="0" name=""/>
        <dsp:cNvSpPr/>
      </dsp:nvSpPr>
      <dsp:spPr>
        <a:xfrm>
          <a:off x="3084686" y="1219199"/>
          <a:ext cx="1467445" cy="1625600"/>
        </a:xfrm>
        <a:prstGeom prst="roundRect">
          <a:avLst/>
        </a:prstGeom>
        <a:solidFill>
          <a:schemeClr val="accent2">
            <a:hueOff val="-6044802"/>
            <a:satOff val="3491"/>
            <a:lumOff val="-6405"/>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rtl="1">
            <a:lnSpc>
              <a:spcPct val="90000"/>
            </a:lnSpc>
            <a:spcBef>
              <a:spcPct val="0"/>
            </a:spcBef>
            <a:spcAft>
              <a:spcPct val="35000"/>
            </a:spcAft>
            <a:buNone/>
          </a:pPr>
          <a:r>
            <a:rPr lang="ar-IQ" sz="2300" kern="1200" dirty="0"/>
            <a:t>3-حاجز</a:t>
          </a:r>
        </a:p>
      </dsp:txBody>
      <dsp:txXfrm>
        <a:off x="3156321" y="1290834"/>
        <a:ext cx="1324175" cy="1482330"/>
      </dsp:txXfrm>
    </dsp:sp>
    <dsp:sp modelId="{09BFD286-CE3E-44E9-A50E-0979D13A0827}">
      <dsp:nvSpPr>
        <dsp:cNvPr id="0" name=""/>
        <dsp:cNvSpPr/>
      </dsp:nvSpPr>
      <dsp:spPr>
        <a:xfrm>
          <a:off x="4625503" y="1219199"/>
          <a:ext cx="1467445" cy="1625600"/>
        </a:xfrm>
        <a:prstGeom prst="roundRect">
          <a:avLst/>
        </a:prstGeom>
        <a:solidFill>
          <a:schemeClr val="accent2">
            <a:hueOff val="-9067203"/>
            <a:satOff val="5236"/>
            <a:lumOff val="-9607"/>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rtl="1">
            <a:lnSpc>
              <a:spcPct val="90000"/>
            </a:lnSpc>
            <a:spcBef>
              <a:spcPct val="0"/>
            </a:spcBef>
            <a:spcAft>
              <a:spcPct val="35000"/>
            </a:spcAft>
            <a:buNone/>
          </a:pPr>
          <a:r>
            <a:rPr lang="ar-IQ" sz="2300" kern="1200" dirty="0"/>
            <a:t>4-فعالية للحصول الى هدف</a:t>
          </a:r>
        </a:p>
      </dsp:txBody>
      <dsp:txXfrm>
        <a:off x="4697138" y="1290834"/>
        <a:ext cx="1324175" cy="14823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8AFD7C-ECC0-45D4-830C-83AE0FB0016D}">
      <dsp:nvSpPr>
        <dsp:cNvPr id="0" name=""/>
        <dsp:cNvSpPr/>
      </dsp:nvSpPr>
      <dsp:spPr>
        <a:xfrm>
          <a:off x="0" y="271129"/>
          <a:ext cx="6096000" cy="1173418"/>
        </a:xfrm>
        <a:prstGeom prst="rect">
          <a:avLst/>
        </a:prstGeom>
        <a:solidFill>
          <a:schemeClr val="dk1">
            <a:alpha val="90000"/>
            <a:tint val="40000"/>
            <a:hueOff val="0"/>
            <a:satOff val="0"/>
            <a:lumOff val="0"/>
            <a:alphaOff val="0"/>
          </a:schemeClr>
        </a:solidFill>
        <a:ln w="425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73117" tIns="270764" rIns="473117" bIns="92456" numCol="1" spcCol="1270" anchor="t" anchorCtr="0">
          <a:noAutofit/>
        </a:bodyPr>
        <a:lstStyle/>
        <a:p>
          <a:pPr marL="114300" lvl="1" indent="-114300" algn="r" defTabSz="577850" rtl="1">
            <a:lnSpc>
              <a:spcPct val="90000"/>
            </a:lnSpc>
            <a:spcBef>
              <a:spcPct val="0"/>
            </a:spcBef>
            <a:spcAft>
              <a:spcPct val="15000"/>
            </a:spcAft>
            <a:buChar char="•"/>
          </a:pPr>
          <a:r>
            <a:rPr lang="ar-IQ" sz="1300" b="1" kern="1200" dirty="0">
              <a:solidFill>
                <a:schemeClr val="tx1"/>
              </a:solidFill>
            </a:rPr>
            <a:t>ان التمارين المتباعده تفوق التمارين المتجمعة في مراحل التعلم الاولية( لتعلم المراحل المتقدمة</a:t>
          </a:r>
          <a:r>
            <a:rPr lang="ar-IQ" sz="1300" kern="1200" dirty="0"/>
            <a:t>)</a:t>
          </a:r>
        </a:p>
      </dsp:txBody>
      <dsp:txXfrm>
        <a:off x="0" y="271129"/>
        <a:ext cx="6096000" cy="1173418"/>
      </dsp:txXfrm>
    </dsp:sp>
    <dsp:sp modelId="{C3DC3BF7-4D8C-46EF-905B-9F4C81FFFEA6}">
      <dsp:nvSpPr>
        <dsp:cNvPr id="0" name=""/>
        <dsp:cNvSpPr/>
      </dsp:nvSpPr>
      <dsp:spPr>
        <a:xfrm>
          <a:off x="833414" y="31734"/>
          <a:ext cx="4267200" cy="383760"/>
        </a:xfrm>
        <a:prstGeom prst="roundRect">
          <a:avLst/>
        </a:prstGeom>
        <a:solidFill>
          <a:schemeClr val="lt1">
            <a:hueOff val="0"/>
            <a:satOff val="0"/>
            <a:lumOff val="0"/>
            <a:alphaOff val="0"/>
          </a:schemeClr>
        </a:solidFill>
        <a:ln w="425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ctr" defTabSz="577850" rtl="1">
            <a:lnSpc>
              <a:spcPct val="90000"/>
            </a:lnSpc>
            <a:spcBef>
              <a:spcPct val="0"/>
            </a:spcBef>
            <a:spcAft>
              <a:spcPct val="35000"/>
            </a:spcAft>
            <a:buNone/>
          </a:pPr>
          <a:r>
            <a:rPr lang="ar-IQ" sz="1300" b="1" kern="1200" dirty="0"/>
            <a:t>التعلم الحركي البسيط</a:t>
          </a:r>
        </a:p>
      </dsp:txBody>
      <dsp:txXfrm>
        <a:off x="852148" y="50468"/>
        <a:ext cx="4229732" cy="346292"/>
      </dsp:txXfrm>
    </dsp:sp>
    <dsp:sp modelId="{93A205E9-B505-4435-A5E3-A2069B8FD809}">
      <dsp:nvSpPr>
        <dsp:cNvPr id="0" name=""/>
        <dsp:cNvSpPr/>
      </dsp:nvSpPr>
      <dsp:spPr>
        <a:xfrm>
          <a:off x="0" y="1714933"/>
          <a:ext cx="6096000" cy="934989"/>
        </a:xfrm>
        <a:prstGeom prst="rect">
          <a:avLst/>
        </a:prstGeom>
        <a:solidFill>
          <a:schemeClr val="dk1">
            <a:alpha val="90000"/>
            <a:tint val="40000"/>
            <a:hueOff val="0"/>
            <a:satOff val="0"/>
            <a:lumOff val="0"/>
            <a:alphaOff val="0"/>
          </a:schemeClr>
        </a:solidFill>
        <a:ln w="425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73117" tIns="270764" rIns="473117" bIns="92456" numCol="1" spcCol="1270" anchor="t" anchorCtr="0">
          <a:noAutofit/>
        </a:bodyPr>
        <a:lstStyle/>
        <a:p>
          <a:pPr marL="114300" lvl="1" indent="-114300" algn="r" defTabSz="577850" rtl="1">
            <a:lnSpc>
              <a:spcPct val="90000"/>
            </a:lnSpc>
            <a:spcBef>
              <a:spcPct val="0"/>
            </a:spcBef>
            <a:spcAft>
              <a:spcPct val="15000"/>
            </a:spcAft>
            <a:buChar char="•"/>
          </a:pPr>
          <a:r>
            <a:rPr lang="ar-IQ" sz="1300" b="1" kern="1200" dirty="0"/>
            <a:t>تعلم مادة فكرية تاخذ وقتا قليلا ويتذكر لوقت طويلا اذا تخلله فترات راحه مناسبة (تمارين متباعدة)</a:t>
          </a:r>
        </a:p>
      </dsp:txBody>
      <dsp:txXfrm>
        <a:off x="0" y="1714933"/>
        <a:ext cx="6096000" cy="934989"/>
      </dsp:txXfrm>
    </dsp:sp>
    <dsp:sp modelId="{5B68C555-9163-4126-8EDB-3712E4E0FD1D}">
      <dsp:nvSpPr>
        <dsp:cNvPr id="0" name=""/>
        <dsp:cNvSpPr/>
      </dsp:nvSpPr>
      <dsp:spPr>
        <a:xfrm>
          <a:off x="904847" y="1389057"/>
          <a:ext cx="4267200" cy="383760"/>
        </a:xfrm>
        <a:prstGeom prst="roundRect">
          <a:avLst/>
        </a:prstGeom>
        <a:solidFill>
          <a:schemeClr val="lt1">
            <a:hueOff val="0"/>
            <a:satOff val="0"/>
            <a:lumOff val="0"/>
            <a:alphaOff val="0"/>
          </a:schemeClr>
        </a:solidFill>
        <a:ln w="425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ctr" defTabSz="577850" rtl="1">
            <a:lnSpc>
              <a:spcPct val="90000"/>
            </a:lnSpc>
            <a:spcBef>
              <a:spcPct val="0"/>
            </a:spcBef>
            <a:spcAft>
              <a:spcPct val="35000"/>
            </a:spcAft>
            <a:buNone/>
          </a:pPr>
          <a:r>
            <a:rPr lang="ar-IQ" sz="1300" b="1" kern="1200" dirty="0"/>
            <a:t>التعلم الفكري</a:t>
          </a:r>
        </a:p>
      </dsp:txBody>
      <dsp:txXfrm>
        <a:off x="923581" y="1407791"/>
        <a:ext cx="4229732" cy="346292"/>
      </dsp:txXfrm>
    </dsp:sp>
    <dsp:sp modelId="{E4E3C306-9BF6-44E3-A24D-18BC8496DD69}">
      <dsp:nvSpPr>
        <dsp:cNvPr id="0" name=""/>
        <dsp:cNvSpPr/>
      </dsp:nvSpPr>
      <dsp:spPr>
        <a:xfrm>
          <a:off x="0" y="2861634"/>
          <a:ext cx="6096000" cy="1397716"/>
        </a:xfrm>
        <a:prstGeom prst="rect">
          <a:avLst/>
        </a:prstGeom>
        <a:solidFill>
          <a:schemeClr val="dk1">
            <a:alpha val="90000"/>
            <a:tint val="40000"/>
            <a:hueOff val="0"/>
            <a:satOff val="0"/>
            <a:lumOff val="0"/>
            <a:alphaOff val="0"/>
          </a:schemeClr>
        </a:solidFill>
        <a:ln w="425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73117" tIns="270764" rIns="473117" bIns="92456" numCol="1" spcCol="1270" anchor="t" anchorCtr="0">
          <a:noAutofit/>
        </a:bodyPr>
        <a:lstStyle/>
        <a:p>
          <a:pPr marL="114300" lvl="1" indent="-114300" algn="r" defTabSz="577850" rtl="1">
            <a:lnSpc>
              <a:spcPct val="90000"/>
            </a:lnSpc>
            <a:spcBef>
              <a:spcPct val="0"/>
            </a:spcBef>
            <a:spcAft>
              <a:spcPct val="15000"/>
            </a:spcAft>
            <a:buChar char="•"/>
          </a:pPr>
          <a:r>
            <a:rPr lang="ar-IQ" sz="1300" b="1" kern="1200" dirty="0"/>
            <a:t>يبتعد كثير من الباحثين عن استخدام الفعاليات الرياضية في دراسة الظواهر النفسية لصعوبة الاختبار مدى تعلم الاعب الفعالية والعوامل المختلفة(تفوق التمارين المتباعدة)</a:t>
          </a:r>
        </a:p>
      </dsp:txBody>
      <dsp:txXfrm>
        <a:off x="0" y="2861634"/>
        <a:ext cx="6096000" cy="1397716"/>
      </dsp:txXfrm>
    </dsp:sp>
    <dsp:sp modelId="{A591C3B7-8C76-4CCC-8C79-EDF3221DE434}">
      <dsp:nvSpPr>
        <dsp:cNvPr id="0" name=""/>
        <dsp:cNvSpPr/>
      </dsp:nvSpPr>
      <dsp:spPr>
        <a:xfrm>
          <a:off x="690548" y="2674944"/>
          <a:ext cx="4267200" cy="383760"/>
        </a:xfrm>
        <a:prstGeom prst="roundRect">
          <a:avLst/>
        </a:prstGeom>
        <a:solidFill>
          <a:schemeClr val="lt1">
            <a:hueOff val="0"/>
            <a:satOff val="0"/>
            <a:lumOff val="0"/>
            <a:alphaOff val="0"/>
          </a:schemeClr>
        </a:solidFill>
        <a:ln w="425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ctr" defTabSz="577850" rtl="1">
            <a:lnSpc>
              <a:spcPct val="90000"/>
            </a:lnSpc>
            <a:spcBef>
              <a:spcPct val="0"/>
            </a:spcBef>
            <a:spcAft>
              <a:spcPct val="35000"/>
            </a:spcAft>
            <a:buNone/>
          </a:pPr>
          <a:r>
            <a:rPr lang="ar-IQ" sz="1300" b="1" kern="1200" dirty="0"/>
            <a:t>تعلم الفعاليات الرياضية</a:t>
          </a:r>
        </a:p>
      </dsp:txBody>
      <dsp:txXfrm>
        <a:off x="709282" y="2693678"/>
        <a:ext cx="4229732" cy="34629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a:t>Click to edit Master title style</a:t>
            </a:r>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19" name="Date Placeholder 18"/>
          <p:cNvSpPr>
            <a:spLocks noGrp="1"/>
          </p:cNvSpPr>
          <p:nvPr>
            <p:ph type="dt" sz="half" idx="10"/>
          </p:nvPr>
        </p:nvSpPr>
        <p:spPr/>
        <p:txBody>
          <a:bodyPr/>
          <a:lstStyle/>
          <a:p>
            <a:fld id="{25DA8745-5341-45C6-877C-857A8A187456}" type="datetimeFigureOut">
              <a:rPr lang="ar-IQ" smtClean="0"/>
              <a:pPr/>
              <a:t>04/12/1445</a:t>
            </a:fld>
            <a:endParaRPr lang="ar-IQ"/>
          </a:p>
        </p:txBody>
      </p:sp>
      <p:sp>
        <p:nvSpPr>
          <p:cNvPr id="8" name="Footer Placeholder 7"/>
          <p:cNvSpPr>
            <a:spLocks noGrp="1"/>
          </p:cNvSpPr>
          <p:nvPr>
            <p:ph type="ftr" sz="quarter" idx="11"/>
          </p:nvPr>
        </p:nvSpPr>
        <p:spPr/>
        <p:txBody>
          <a:bodyPr/>
          <a:lstStyle/>
          <a:p>
            <a:endParaRPr lang="ar-IQ"/>
          </a:p>
        </p:txBody>
      </p:sp>
      <p:sp>
        <p:nvSpPr>
          <p:cNvPr id="11" name="Slide Number Placeholder 10"/>
          <p:cNvSpPr>
            <a:spLocks noGrp="1"/>
          </p:cNvSpPr>
          <p:nvPr>
            <p:ph type="sldNum" sz="quarter" idx="12"/>
          </p:nvPr>
        </p:nvSpPr>
        <p:spPr/>
        <p:txBody>
          <a:bodyPr/>
          <a:lstStyle/>
          <a:p>
            <a:fld id="{42379851-E663-485C-9FA3-CDCA2EE407EF}"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a:t>Click to edit Master title style</a:t>
            </a:r>
          </a:p>
        </p:txBody>
      </p:sp>
      <p:sp>
        <p:nvSpPr>
          <p:cNvPr id="3" name="Vertical Text Placeholder 2"/>
          <p:cNvSpPr>
            <a:spLocks noGrp="1"/>
          </p:cNvSpPr>
          <p:nvPr>
            <p:ph type="body" orient="vert" idx="1"/>
          </p:nvPr>
        </p:nvSpPr>
        <p:spPr>
          <a:xfrm>
            <a:off x="502920" y="530352"/>
            <a:ext cx="8183880" cy="4187952"/>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5DA8745-5341-45C6-877C-857A8A187456}" type="datetimeFigureOut">
              <a:rPr lang="ar-IQ" smtClean="0"/>
              <a:pPr/>
              <a:t>04/12/1445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379851-E663-485C-9FA3-CDCA2EE407EF}"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533400" y="533402"/>
            <a:ext cx="5943600" cy="525780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5DA8745-5341-45C6-877C-857A8A187456}" type="datetimeFigureOut">
              <a:rPr lang="ar-IQ" smtClean="0"/>
              <a:pPr/>
              <a:t>04/12/1445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379851-E663-485C-9FA3-CDCA2EE407EF}"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a:t>Click to edit Master title style</a:t>
            </a:r>
          </a:p>
        </p:txBody>
      </p:sp>
      <p:sp>
        <p:nvSpPr>
          <p:cNvPr id="3" name="Content Placeholder 2"/>
          <p:cNvSpPr>
            <a:spLocks noGrp="1"/>
          </p:cNvSpPr>
          <p:nvPr>
            <p:ph idx="1"/>
          </p:nvPr>
        </p:nvSpPr>
        <p:spPr>
          <a:xfrm>
            <a:off x="502920" y="530352"/>
            <a:ext cx="8183880" cy="41879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5DA8745-5341-45C6-877C-857A8A187456}" type="datetimeFigureOut">
              <a:rPr lang="ar-IQ" smtClean="0"/>
              <a:pPr/>
              <a:t>04/12/1445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379851-E663-485C-9FA3-CDCA2EE407EF}"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a:t>Click to edit Master title style</a:t>
            </a:r>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5DA8745-5341-45C6-877C-857A8A187456}" type="datetimeFigureOut">
              <a:rPr lang="ar-IQ" smtClean="0"/>
              <a:pPr/>
              <a:t>04/12/1445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379851-E663-485C-9FA3-CDCA2EE407EF}"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5DA8745-5341-45C6-877C-857A8A187456}" type="datetimeFigureOut">
              <a:rPr lang="ar-IQ" smtClean="0"/>
              <a:pPr/>
              <a:t>04/12/1445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379851-E663-485C-9FA3-CDCA2EE407EF}"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a:t>Click to edit Master title style</a:t>
            </a:r>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5DA8745-5341-45C6-877C-857A8A187456}" type="datetimeFigureOut">
              <a:rPr lang="ar-IQ" smtClean="0"/>
              <a:pPr/>
              <a:t>04/12/1445</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379851-E663-485C-9FA3-CDCA2EE407EF}"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25DA8745-5341-45C6-877C-857A8A187456}" type="datetimeFigureOut">
              <a:rPr lang="ar-IQ" smtClean="0"/>
              <a:pPr/>
              <a:t>04/12/1445</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379851-E663-485C-9FA3-CDCA2EE407EF}"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25DA8745-5341-45C6-877C-857A8A187456}" type="datetimeFigureOut">
              <a:rPr lang="ar-IQ" smtClean="0"/>
              <a:pPr/>
              <a:t>04/12/1445</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379851-E663-485C-9FA3-CDCA2EE407EF}"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a:t>Click to edit Master title style</a:t>
            </a:r>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5DA8745-5341-45C6-877C-857A8A187456}" type="datetimeFigureOut">
              <a:rPr lang="ar-IQ" smtClean="0"/>
              <a:pPr/>
              <a:t>04/12/1445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379851-E663-485C-9FA3-CDCA2EE407EF}"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a:t>Click to edit Master title style</a:t>
            </a:r>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5DA8745-5341-45C6-877C-857A8A187456}" type="datetimeFigureOut">
              <a:rPr lang="ar-IQ" smtClean="0"/>
              <a:pPr/>
              <a:t>04/12/1445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379851-E663-485C-9FA3-CDCA2EE407EF}" type="slidenum">
              <a:rPr lang="ar-IQ" smtClean="0"/>
              <a:pPr/>
              <a:t>‹#›</a:t>
            </a:fld>
            <a:endParaRPr lang="ar-IQ"/>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p>
            <a:r>
              <a:rPr kumimoji="0" lang="en-US"/>
              <a:t>Click to edit Master title style</a:t>
            </a:r>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25DA8745-5341-45C6-877C-857A8A187456}" type="datetimeFigureOut">
              <a:rPr lang="ar-IQ" smtClean="0"/>
              <a:pPr/>
              <a:t>04/12/1445</a:t>
            </a:fld>
            <a:endParaRPr lang="ar-IQ"/>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ar-IQ"/>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2379851-E663-485C-9FA3-CDCA2EE407EF}"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468344" y="4357694"/>
            <a:ext cx="8183880" cy="1247578"/>
          </a:xfrm>
        </p:spPr>
        <p:txBody>
          <a:bodyPr>
            <a:normAutofit/>
          </a:bodyPr>
          <a:lstStyle/>
          <a:p>
            <a:pPr algn="r"/>
            <a:endParaRPr lang="ar-IQ" sz="1600" b="1" dirty="0"/>
          </a:p>
        </p:txBody>
      </p:sp>
      <p:sp>
        <p:nvSpPr>
          <p:cNvPr id="5" name="Text Placeholder 4"/>
          <p:cNvSpPr>
            <a:spLocks noGrp="1"/>
          </p:cNvSpPr>
          <p:nvPr>
            <p:ph type="body" idx="1"/>
          </p:nvPr>
        </p:nvSpPr>
        <p:spPr/>
        <p:txBody>
          <a:bodyPr/>
          <a:lstStyle/>
          <a:p>
            <a:pPr algn="r"/>
            <a:r>
              <a:rPr lang="ar-IQ" b="1" dirty="0">
                <a:effectLst>
                  <a:outerShdw blurRad="38100" dist="38100" dir="2700000" algn="tl">
                    <a:srgbClr val="000000">
                      <a:alpha val="43137"/>
                    </a:srgbClr>
                  </a:outerShdw>
                </a:effectLst>
              </a:rPr>
              <a:t>اشراف الدكتورة:ساهرة رزاق</a:t>
            </a:r>
          </a:p>
        </p:txBody>
      </p:sp>
      <p:pic>
        <p:nvPicPr>
          <p:cNvPr id="7" name="Picture 6" descr="photo_2023-10-14_16-59-26.jpg"/>
          <p:cNvPicPr>
            <a:picLocks noChangeAspect="1"/>
          </p:cNvPicPr>
          <p:nvPr/>
        </p:nvPicPr>
        <p:blipFill>
          <a:blip r:embed="rId2"/>
          <a:stretch>
            <a:fillRect/>
          </a:stretch>
        </p:blipFill>
        <p:spPr>
          <a:xfrm>
            <a:off x="5643570" y="142852"/>
            <a:ext cx="3286148" cy="4535442"/>
          </a:xfrm>
          <a:prstGeom prst="rect">
            <a:avLst/>
          </a:prstGeom>
        </p:spPr>
      </p:pic>
      <p:pic>
        <p:nvPicPr>
          <p:cNvPr id="8" name="Picture 7" descr="photo_2023-10-14_17-03-18.jpg"/>
          <p:cNvPicPr>
            <a:picLocks noChangeAspect="1"/>
          </p:cNvPicPr>
          <p:nvPr/>
        </p:nvPicPr>
        <p:blipFill>
          <a:blip r:embed="rId3"/>
          <a:stretch>
            <a:fillRect/>
          </a:stretch>
        </p:blipFill>
        <p:spPr>
          <a:xfrm>
            <a:off x="214282" y="142852"/>
            <a:ext cx="3429024" cy="4643470"/>
          </a:xfrm>
          <a:prstGeom prst="rect">
            <a:avLst/>
          </a:prstGeom>
        </p:spPr>
      </p:pic>
      <p:pic>
        <p:nvPicPr>
          <p:cNvPr id="9" name="Picture 8" descr="photo_2023-10-14_17-03-22.jpg"/>
          <p:cNvPicPr>
            <a:picLocks noChangeAspect="1"/>
          </p:cNvPicPr>
          <p:nvPr/>
        </p:nvPicPr>
        <p:blipFill>
          <a:blip r:embed="rId4"/>
          <a:stretch>
            <a:fillRect/>
          </a:stretch>
        </p:blipFill>
        <p:spPr>
          <a:xfrm>
            <a:off x="3071802" y="142852"/>
            <a:ext cx="3201527" cy="478632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accent3">
            <a:lumMod val="20000"/>
            <a:lumOff val="80000"/>
            <a:alpha val="89000"/>
          </a:schemeClr>
        </a:solidFill>
        <a:effectLst/>
      </p:bgPr>
    </p:bg>
    <p:spTree>
      <p:nvGrpSpPr>
        <p:cNvPr id="1" name=""/>
        <p:cNvGrpSpPr/>
        <p:nvPr/>
      </p:nvGrpSpPr>
      <p:grpSpPr>
        <a:xfrm>
          <a:off x="0" y="0"/>
          <a:ext cx="0" cy="0"/>
          <a:chOff x="0" y="0"/>
          <a:chExt cx="0" cy="0"/>
        </a:xfrm>
      </p:grpSpPr>
      <p:sp>
        <p:nvSpPr>
          <p:cNvPr id="12" name="Content Placeholder 11"/>
          <p:cNvSpPr>
            <a:spLocks noGrp="1"/>
          </p:cNvSpPr>
          <p:nvPr>
            <p:ph sz="half" idx="4294967295"/>
          </p:nvPr>
        </p:nvSpPr>
        <p:spPr>
          <a:xfrm>
            <a:off x="1571604" y="642918"/>
            <a:ext cx="6215106" cy="1571636"/>
          </a:xfrm>
          <a:solidFill>
            <a:srgbClr val="00B0F0"/>
          </a:solidFill>
        </p:spPr>
        <p:txBody>
          <a:bodyPr/>
          <a:lstStyle/>
          <a:p>
            <a:pPr algn="ctr">
              <a:buNone/>
            </a:pPr>
            <a:r>
              <a:rPr lang="ar-IQ" b="1" dirty="0"/>
              <a:t>العملية التعيمية </a:t>
            </a:r>
          </a:p>
          <a:p>
            <a:pPr algn="ctr">
              <a:buNone/>
            </a:pPr>
            <a:r>
              <a:rPr lang="ar-IQ" b="1" dirty="0"/>
              <a:t>من الظواهر التي سنتطرق اليها هي ظاهرتين تعليمية </a:t>
            </a:r>
          </a:p>
          <a:p>
            <a:pPr>
              <a:buNone/>
            </a:pPr>
            <a:endParaRPr lang="ar-IQ" dirty="0"/>
          </a:p>
          <a:p>
            <a:pPr algn="ctr">
              <a:buNone/>
            </a:pPr>
            <a:endParaRPr lang="ar-IQ" dirty="0"/>
          </a:p>
        </p:txBody>
      </p:sp>
      <p:sp>
        <p:nvSpPr>
          <p:cNvPr id="19" name="Left Brace 18"/>
          <p:cNvSpPr/>
          <p:nvPr/>
        </p:nvSpPr>
        <p:spPr>
          <a:xfrm rot="5400000">
            <a:off x="4000496" y="285728"/>
            <a:ext cx="1285884" cy="5143536"/>
          </a:xfrm>
          <a:prstGeom prst="leftBrace">
            <a:avLst/>
          </a:prstGeom>
          <a:ln>
            <a:solidFill>
              <a:srgbClr val="0070C0"/>
            </a:solidFill>
          </a:ln>
          <a:effectLst>
            <a:glow rad="101600">
              <a:schemeClr val="accent3">
                <a:satMod val="175000"/>
                <a:alpha val="40000"/>
              </a:schemeClr>
            </a:glow>
          </a:effectLst>
        </p:spPr>
        <p:style>
          <a:lnRef idx="1">
            <a:schemeClr val="accent1"/>
          </a:lnRef>
          <a:fillRef idx="0">
            <a:schemeClr val="accent1"/>
          </a:fillRef>
          <a:effectRef idx="0">
            <a:schemeClr val="accent1"/>
          </a:effectRef>
          <a:fontRef idx="minor">
            <a:schemeClr val="tx1"/>
          </a:fontRef>
        </p:style>
        <p:txBody>
          <a:bodyPr rtlCol="1" anchor="ctr"/>
          <a:lstStyle/>
          <a:p>
            <a:pPr algn="ctr"/>
            <a:endParaRPr lang="ar-IQ"/>
          </a:p>
        </p:txBody>
      </p:sp>
      <p:sp>
        <p:nvSpPr>
          <p:cNvPr id="21" name="Bevel 20"/>
          <p:cNvSpPr/>
          <p:nvPr/>
        </p:nvSpPr>
        <p:spPr>
          <a:xfrm>
            <a:off x="6143636" y="3500438"/>
            <a:ext cx="2071702" cy="1571636"/>
          </a:xfrm>
          <a:prstGeom prst="bevel">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a:solidFill>
                  <a:schemeClr val="tx1"/>
                </a:solidFill>
              </a:rPr>
              <a:t>التعزيز او تثبيت التعلم</a:t>
            </a:r>
          </a:p>
        </p:txBody>
      </p:sp>
      <p:sp>
        <p:nvSpPr>
          <p:cNvPr id="22" name="Bevel 21"/>
          <p:cNvSpPr/>
          <p:nvPr/>
        </p:nvSpPr>
        <p:spPr>
          <a:xfrm>
            <a:off x="1071538" y="3500438"/>
            <a:ext cx="2071702" cy="1571636"/>
          </a:xfrm>
          <a:prstGeom prst="bevel">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a:solidFill>
                  <a:schemeClr val="tx1"/>
                </a:solidFill>
              </a:rPr>
              <a:t>التذكر و النسيان</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accent3">
            <a:lumMod val="40000"/>
            <a:lumOff val="60000"/>
            <a:alpha val="79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571472" y="5286388"/>
            <a:ext cx="8183880" cy="391462"/>
          </a:xfrm>
        </p:spPr>
        <p:txBody>
          <a:bodyPr>
            <a:normAutofit/>
          </a:bodyPr>
          <a:lstStyle/>
          <a:p>
            <a:r>
              <a:rPr lang="ar-IQ" sz="800" dirty="0"/>
              <a:t>,,,,,,,</a:t>
            </a:r>
          </a:p>
        </p:txBody>
      </p:sp>
      <p:sp>
        <p:nvSpPr>
          <p:cNvPr id="5" name="Text Placeholder 4"/>
          <p:cNvSpPr>
            <a:spLocks noGrp="1"/>
          </p:cNvSpPr>
          <p:nvPr>
            <p:ph type="body" idx="1"/>
          </p:nvPr>
        </p:nvSpPr>
        <p:spPr>
          <a:solidFill>
            <a:schemeClr val="accent3">
              <a:lumMod val="40000"/>
              <a:lumOff val="60000"/>
            </a:schemeClr>
          </a:solidFill>
        </p:spPr>
        <p:txBody>
          <a:bodyPr/>
          <a:lstStyle/>
          <a:p>
            <a:pPr algn="ctr"/>
            <a:r>
              <a:rPr lang="ar-IQ" dirty="0"/>
              <a:t>ثانيا : التذكر والنسيان</a:t>
            </a:r>
          </a:p>
        </p:txBody>
      </p:sp>
      <p:sp>
        <p:nvSpPr>
          <p:cNvPr id="6" name="Content Placeholder 5"/>
          <p:cNvSpPr>
            <a:spLocks noGrp="1"/>
          </p:cNvSpPr>
          <p:nvPr>
            <p:ph sz="quarter" idx="2"/>
          </p:nvPr>
        </p:nvSpPr>
        <p:spPr>
          <a:solidFill>
            <a:schemeClr val="accent3">
              <a:lumMod val="40000"/>
              <a:lumOff val="60000"/>
            </a:schemeClr>
          </a:solidFill>
        </p:spPr>
        <p:txBody>
          <a:bodyPr>
            <a:normAutofit fontScale="92500" lnSpcReduction="20000"/>
          </a:bodyPr>
          <a:lstStyle/>
          <a:p>
            <a:pPr algn="ctr">
              <a:buNone/>
            </a:pPr>
            <a:r>
              <a:rPr lang="ar-IQ" b="1" dirty="0"/>
              <a:t>يمكن تعريف النسيان عدة تعاريف ومنها  وهو عجز كلي او جزئي عن استرجاع او تعرف على معلومات او مواقف  جرت في الماضي ,او هو ضمحلال  المعلومات بمرور الوقت لعدم استخدامها بشكل مستمر.</a:t>
            </a:r>
          </a:p>
          <a:p>
            <a:pPr algn="ctr">
              <a:buNone/>
            </a:pPr>
            <a:r>
              <a:rPr lang="ar-IQ" b="1" dirty="0"/>
              <a:t>التذكر : بمعنى عام هو استرجاع ما سبق تعلمه في الماضي</a:t>
            </a:r>
          </a:p>
        </p:txBody>
      </p:sp>
      <p:sp>
        <p:nvSpPr>
          <p:cNvPr id="7" name="Text Placeholder 6"/>
          <p:cNvSpPr>
            <a:spLocks noGrp="1"/>
          </p:cNvSpPr>
          <p:nvPr>
            <p:ph type="body" sz="half" idx="3"/>
          </p:nvPr>
        </p:nvSpPr>
        <p:spPr>
          <a:solidFill>
            <a:schemeClr val="accent3">
              <a:lumMod val="20000"/>
              <a:lumOff val="80000"/>
            </a:schemeClr>
          </a:solidFill>
        </p:spPr>
        <p:txBody>
          <a:bodyPr/>
          <a:lstStyle/>
          <a:p>
            <a:pPr algn="ctr"/>
            <a:r>
              <a:rPr lang="ar-IQ" dirty="0"/>
              <a:t>اولا : التــعزيز</a:t>
            </a:r>
          </a:p>
        </p:txBody>
      </p:sp>
      <p:sp>
        <p:nvSpPr>
          <p:cNvPr id="8" name="Content Placeholder 7"/>
          <p:cNvSpPr>
            <a:spLocks noGrp="1"/>
          </p:cNvSpPr>
          <p:nvPr>
            <p:ph sz="quarter" idx="4"/>
          </p:nvPr>
        </p:nvSpPr>
        <p:spPr>
          <a:solidFill>
            <a:schemeClr val="accent3">
              <a:lumMod val="20000"/>
              <a:lumOff val="80000"/>
            </a:schemeClr>
          </a:solidFill>
        </p:spPr>
        <p:txBody>
          <a:bodyPr/>
          <a:lstStyle/>
          <a:p>
            <a:pPr algn="ctr">
              <a:buNone/>
            </a:pPr>
            <a:r>
              <a:rPr lang="ar-IQ" b="1" dirty="0"/>
              <a:t>تسمى احيانا بعملية التثبيت  هي تلك العملية التي اذا تلت استجابة معينة ستزيد من احتمال وقوع تلك الاستجابة في المستقبل, تستعمل هذه لتقوية او تثبيت المهارات او الفعاليات</a:t>
            </a:r>
            <a:r>
              <a:rPr lang="ar-IQ" dirty="0"/>
              <a:t>.</a:t>
            </a:r>
          </a:p>
        </p:txBody>
      </p:sp>
      <p:pic>
        <p:nvPicPr>
          <p:cNvPr id="9" name="Picture 8" descr="photo_2023-10-14_17-42-20.jpg"/>
          <p:cNvPicPr>
            <a:picLocks noChangeAspect="1"/>
          </p:cNvPicPr>
          <p:nvPr/>
        </p:nvPicPr>
        <p:blipFill>
          <a:blip r:embed="rId2"/>
          <a:stretch>
            <a:fillRect/>
          </a:stretch>
        </p:blipFill>
        <p:spPr>
          <a:xfrm>
            <a:off x="2428860" y="5214950"/>
            <a:ext cx="4286250" cy="1643050"/>
          </a:xfrm>
          <a:prstGeom prst="ellipse">
            <a:avLst/>
          </a:prstGeom>
          <a:ln>
            <a:noFill/>
          </a:ln>
          <a:effectLst>
            <a:softEdge rad="112500"/>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5357818" y="785794"/>
            <a:ext cx="3043238" cy="733425"/>
          </a:xfrm>
          <a:solidFill>
            <a:srgbClr val="00B0F0"/>
          </a:solidFill>
        </p:spPr>
        <p:txBody>
          <a:bodyPr>
            <a:normAutofit/>
          </a:bodyPr>
          <a:lstStyle/>
          <a:p>
            <a:pPr algn="ctr"/>
            <a:r>
              <a:rPr lang="ar-IQ" dirty="0">
                <a:solidFill>
                  <a:schemeClr val="tx1"/>
                </a:solidFill>
              </a:rPr>
              <a:t>منحنى التذكر </a:t>
            </a:r>
          </a:p>
        </p:txBody>
      </p:sp>
      <p:sp>
        <p:nvSpPr>
          <p:cNvPr id="6" name="Text Placeholder 5"/>
          <p:cNvSpPr>
            <a:spLocks noGrp="1"/>
          </p:cNvSpPr>
          <p:nvPr>
            <p:ph type="body" idx="4294967295"/>
          </p:nvPr>
        </p:nvSpPr>
        <p:spPr>
          <a:xfrm>
            <a:off x="5429256" y="1785926"/>
            <a:ext cx="2971800" cy="4206875"/>
          </a:xfrm>
          <a:solidFill>
            <a:srgbClr val="00B0F0"/>
          </a:solidFill>
        </p:spPr>
        <p:txBody>
          <a:bodyPr/>
          <a:lstStyle/>
          <a:p>
            <a:pPr>
              <a:buNone/>
            </a:pPr>
            <a:r>
              <a:rPr lang="ar-IQ" sz="1800" b="1" dirty="0"/>
              <a:t>   </a:t>
            </a:r>
            <a:r>
              <a:rPr lang="ar-IQ" sz="2000" b="1" dirty="0">
                <a:effectLst>
                  <a:outerShdw blurRad="38100" dist="38100" dir="2700000" algn="tl">
                    <a:srgbClr val="000000">
                      <a:alpha val="43137"/>
                    </a:srgbClr>
                  </a:outerShdw>
                </a:effectLst>
              </a:rPr>
              <a:t>ان منحنيات التذكر تبن كمية المادة او المهارة المتذكرة في اوقات مختلفة بعد التوقف عن التمرين ,وان هذه المنحنيات تؤكد بأن الفرد سوف لا ينسى المعلومات التي يتعلمها بصورة  تامة ولكنة سيتذكر قسما قليلا منها الى فترة بعيدة</a:t>
            </a:r>
          </a:p>
        </p:txBody>
      </p:sp>
      <p:pic>
        <p:nvPicPr>
          <p:cNvPr id="7" name="Content Placeholder 6" descr="photo_2023-10-13_17-02-30.jpg"/>
          <p:cNvPicPr>
            <a:picLocks noGrp="1" noChangeAspect="1"/>
          </p:cNvPicPr>
          <p:nvPr>
            <p:ph sz="half" idx="4294967295"/>
          </p:nvPr>
        </p:nvPicPr>
        <p:blipFill>
          <a:blip r:embed="rId2"/>
          <a:stretch>
            <a:fillRect/>
          </a:stretch>
        </p:blipFill>
        <p:spPr>
          <a:xfrm>
            <a:off x="428596" y="1214422"/>
            <a:ext cx="4929190" cy="3786214"/>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1143000" y="857250"/>
            <a:ext cx="8001000" cy="857250"/>
          </a:xfrm>
        </p:spPr>
        <p:txBody>
          <a:bodyPr>
            <a:normAutofit fontScale="90000"/>
          </a:bodyPr>
          <a:lstStyle/>
          <a:p>
            <a:pPr algn="ctr"/>
            <a:br>
              <a:rPr lang="en-US" dirty="0"/>
            </a:br>
            <a:endParaRPr lang="ar-IQ" dirty="0"/>
          </a:p>
        </p:txBody>
      </p:sp>
      <p:sp>
        <p:nvSpPr>
          <p:cNvPr id="6" name="Oval 5"/>
          <p:cNvSpPr/>
          <p:nvPr/>
        </p:nvSpPr>
        <p:spPr>
          <a:xfrm>
            <a:off x="3357554" y="857232"/>
            <a:ext cx="2500330" cy="1428760"/>
          </a:xfrm>
          <a:prstGeom prst="ellipse">
            <a:avLst/>
          </a:prstGeom>
          <a:solidFill>
            <a:schemeClr val="accent3">
              <a:lumMod val="40000"/>
              <a:lumOff val="6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a:solidFill>
                  <a:schemeClr val="tx1"/>
                </a:solidFill>
              </a:rPr>
              <a:t>نوعية المادة او المهارة </a:t>
            </a:r>
          </a:p>
        </p:txBody>
      </p:sp>
      <p:sp>
        <p:nvSpPr>
          <p:cNvPr id="7" name="Oval 6"/>
          <p:cNvSpPr/>
          <p:nvPr/>
        </p:nvSpPr>
        <p:spPr>
          <a:xfrm>
            <a:off x="6072198" y="2786058"/>
            <a:ext cx="2500330" cy="1500198"/>
          </a:xfrm>
          <a:prstGeom prst="ellipse">
            <a:avLst/>
          </a:prstGeom>
          <a:solidFill>
            <a:schemeClr val="accent3">
              <a:lumMod val="40000"/>
              <a:lumOff val="6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1600" b="1" dirty="0">
                <a:solidFill>
                  <a:schemeClr val="tx1"/>
                </a:solidFill>
              </a:rPr>
              <a:t>مدى اهمية  المادة او المهارة بالنسبة للمتعلم </a:t>
            </a:r>
          </a:p>
        </p:txBody>
      </p:sp>
      <p:sp>
        <p:nvSpPr>
          <p:cNvPr id="8" name="Oval 7"/>
          <p:cNvSpPr/>
          <p:nvPr/>
        </p:nvSpPr>
        <p:spPr>
          <a:xfrm>
            <a:off x="571472" y="2857496"/>
            <a:ext cx="2500330" cy="1500198"/>
          </a:xfrm>
          <a:prstGeom prst="ellipse">
            <a:avLst/>
          </a:prstGeom>
          <a:solidFill>
            <a:schemeClr val="accent3">
              <a:lumMod val="40000"/>
              <a:lumOff val="6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a:solidFill>
                  <a:schemeClr val="tx1"/>
                </a:solidFill>
              </a:rPr>
              <a:t>نوعية تجارب الشخص السابقة </a:t>
            </a:r>
          </a:p>
        </p:txBody>
      </p:sp>
      <p:sp>
        <p:nvSpPr>
          <p:cNvPr id="9" name="Oval 8"/>
          <p:cNvSpPr/>
          <p:nvPr/>
        </p:nvSpPr>
        <p:spPr>
          <a:xfrm>
            <a:off x="3357554" y="4857760"/>
            <a:ext cx="2500330" cy="1428760"/>
          </a:xfrm>
          <a:prstGeom prst="ellipse">
            <a:avLst/>
          </a:prstGeom>
          <a:solidFill>
            <a:schemeClr val="accent3">
              <a:lumMod val="40000"/>
              <a:lumOff val="6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a:solidFill>
                  <a:schemeClr val="tx1"/>
                </a:solidFill>
              </a:rPr>
              <a:t>كيفية  تعلم  المادة او المهارة </a:t>
            </a:r>
          </a:p>
        </p:txBody>
      </p:sp>
      <p:sp>
        <p:nvSpPr>
          <p:cNvPr id="11" name="Quad Arrow Callout 10"/>
          <p:cNvSpPr/>
          <p:nvPr/>
        </p:nvSpPr>
        <p:spPr>
          <a:xfrm>
            <a:off x="3214678" y="2357430"/>
            <a:ext cx="2714644" cy="2428892"/>
          </a:xfrm>
          <a:prstGeom prst="quadArrowCallout">
            <a:avLst/>
          </a:prstGeom>
          <a:solidFill>
            <a:schemeClr val="accent3">
              <a:lumMod val="40000"/>
              <a:lumOff val="6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1400" b="1" dirty="0">
                <a:solidFill>
                  <a:schemeClr val="tx1"/>
                </a:solidFill>
              </a:rPr>
              <a:t>العوامل المؤثرة على منحنى التذكر </a:t>
            </a:r>
            <a:endParaRPr lang="en-US" sz="1400" b="1" dirty="0">
              <a:solidFill>
                <a:schemeClr val="tx1"/>
              </a:solidFill>
            </a:endParaRPr>
          </a:p>
          <a:p>
            <a:pPr algn="ctr"/>
            <a:endParaRPr lang="ar-IQ" dirty="0"/>
          </a:p>
        </p:txBody>
      </p:sp>
      <p:pic>
        <p:nvPicPr>
          <p:cNvPr id="10" name="Picture 9" descr="photo_2023-10-14_17-42-11.jpg"/>
          <p:cNvPicPr>
            <a:picLocks noChangeAspect="1"/>
          </p:cNvPicPr>
          <p:nvPr/>
        </p:nvPicPr>
        <p:blipFill>
          <a:blip r:embed="rId2" cstate="print"/>
          <a:stretch>
            <a:fillRect/>
          </a:stretch>
        </p:blipFill>
        <p:spPr>
          <a:xfrm>
            <a:off x="0" y="142852"/>
            <a:ext cx="1928794" cy="1273032"/>
          </a:xfrm>
          <a:prstGeom prst="rect">
            <a:avLst/>
          </a:prstGeom>
          <a:ln>
            <a:noFill/>
          </a:ln>
          <a:effectLst>
            <a:softEdge rad="112500"/>
          </a:effectLst>
        </p:spPr>
      </p:pic>
      <p:pic>
        <p:nvPicPr>
          <p:cNvPr id="12" name="Picture 11" descr="photo_2023-10-14_17-42-11.jpg"/>
          <p:cNvPicPr>
            <a:picLocks noChangeAspect="1"/>
          </p:cNvPicPr>
          <p:nvPr/>
        </p:nvPicPr>
        <p:blipFill>
          <a:blip r:embed="rId3" cstate="print"/>
          <a:stretch>
            <a:fillRect/>
          </a:stretch>
        </p:blipFill>
        <p:spPr>
          <a:xfrm>
            <a:off x="7358082" y="5679268"/>
            <a:ext cx="1785918" cy="1178732"/>
          </a:xfrm>
          <a:prstGeom prst="rect">
            <a:avLst/>
          </a:prstGeom>
          <a:ln>
            <a:noFill/>
          </a:ln>
          <a:effectLst>
            <a:softEdge rad="112500"/>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accent3">
            <a:lumMod val="40000"/>
            <a:lumOff val="60000"/>
            <a:alpha val="68000"/>
          </a:schemeClr>
        </a:solidFill>
        <a:effectLst/>
      </p:bgPr>
    </p:bg>
    <p:spTree>
      <p:nvGrpSpPr>
        <p:cNvPr id="1" name=""/>
        <p:cNvGrpSpPr/>
        <p:nvPr/>
      </p:nvGrpSpPr>
      <p:grpSpPr>
        <a:xfrm>
          <a:off x="0" y="0"/>
          <a:ext cx="0" cy="0"/>
          <a:chOff x="0" y="0"/>
          <a:chExt cx="0" cy="0"/>
        </a:xfrm>
      </p:grpSpPr>
      <p:sp>
        <p:nvSpPr>
          <p:cNvPr id="5121" name="Rectangle 1"/>
          <p:cNvSpPr>
            <a:spLocks noChangeArrowheads="1"/>
          </p:cNvSpPr>
          <p:nvPr/>
        </p:nvSpPr>
        <p:spPr bwMode="auto">
          <a:xfrm>
            <a:off x="1500166" y="1785926"/>
            <a:ext cx="6286544" cy="3416320"/>
          </a:xfrm>
          <a:prstGeom prst="rect">
            <a:avLst/>
          </a:prstGeom>
          <a:solidFill>
            <a:schemeClr val="accent3">
              <a:lumMod val="60000"/>
              <a:lumOff val="40000"/>
            </a:schemeClr>
          </a:solidFill>
          <a:ln w="76200">
            <a:solidFill>
              <a:srgbClr val="0070C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IQ" sz="3600" b="1" i="0" u="none" strike="noStrike" cap="none" normalizeH="0" baseline="0" dirty="0">
                <a:ln>
                  <a:noFill/>
                </a:ln>
                <a:solidFill>
                  <a:schemeClr val="tx1">
                    <a:lumMod val="85000"/>
                    <a:lumOff val="15000"/>
                  </a:schemeClr>
                </a:solidFill>
                <a:effectLst/>
                <a:latin typeface="Calibri" pitchFamily="34" charset="0"/>
                <a:ea typeface="Calibri" pitchFamily="34" charset="0"/>
                <a:cs typeface="Arial" pitchFamily="34" charset="0"/>
              </a:rPr>
              <a:t>ان كثير من العلماء النفس يتفقون على ان تذكر الفعاليات الحركية هو اسهل من تذكر الفعاليات الفكرية  و يعتقدون  سبب هذا الفرق بين الفعاليتين هو ان درجة التعلم هي اعلى في الفعاليات الحركية مما علية في الفعاليات  الفكرية </a:t>
            </a:r>
            <a:endParaRPr kumimoji="0" lang="en-US" sz="600" b="1" i="0" u="none" strike="noStrike" cap="none" normalizeH="0" baseline="0" dirty="0">
              <a:ln>
                <a:noFill/>
              </a:ln>
              <a:solidFill>
                <a:schemeClr val="tx1">
                  <a:lumMod val="85000"/>
                  <a:lumOff val="15000"/>
                </a:schemeClr>
              </a:solidFill>
              <a:effectLst/>
              <a:latin typeface="Arial" pitchFamily="34" charset="0"/>
              <a:cs typeface="Arial" pitchFamily="34" charset="0"/>
            </a:endParaRPr>
          </a:p>
        </p:txBody>
      </p:sp>
      <p:pic>
        <p:nvPicPr>
          <p:cNvPr id="3" name="Picture 2" descr="photo_2023-10-14_17-42-15.jpg"/>
          <p:cNvPicPr>
            <a:picLocks noChangeAspect="1"/>
          </p:cNvPicPr>
          <p:nvPr/>
        </p:nvPicPr>
        <p:blipFill>
          <a:blip r:embed="rId2" cstate="print"/>
          <a:stretch>
            <a:fillRect/>
          </a:stretch>
        </p:blipFill>
        <p:spPr>
          <a:xfrm flipV="1">
            <a:off x="142844" y="5715016"/>
            <a:ext cx="1408106" cy="1004423"/>
          </a:xfrm>
          <a:prstGeom prst="ellipse">
            <a:avLst/>
          </a:prstGeom>
          <a:ln>
            <a:noFill/>
          </a:ln>
          <a:effectLst>
            <a:softEdge rad="112500"/>
          </a:effectLst>
        </p:spPr>
      </p:pic>
      <p:pic>
        <p:nvPicPr>
          <p:cNvPr id="4" name="Picture 3" descr="photo_2023-10-14_17-42-15.jpg"/>
          <p:cNvPicPr>
            <a:picLocks noChangeAspect="1"/>
          </p:cNvPicPr>
          <p:nvPr/>
        </p:nvPicPr>
        <p:blipFill>
          <a:blip r:embed="rId2" cstate="print"/>
          <a:stretch>
            <a:fillRect/>
          </a:stretch>
        </p:blipFill>
        <p:spPr>
          <a:xfrm flipV="1">
            <a:off x="7572396" y="142852"/>
            <a:ext cx="1408106" cy="1004423"/>
          </a:xfrm>
          <a:prstGeom prst="ellipse">
            <a:avLst/>
          </a:prstGeom>
          <a:ln>
            <a:noFill/>
          </a:ln>
          <a:effectLst>
            <a:softEdge rad="112500"/>
          </a:effectLst>
        </p:spPr>
      </p:pic>
      <p:pic>
        <p:nvPicPr>
          <p:cNvPr id="5" name="Picture 4" descr="photo_2023-10-14_17-42-15.jpg"/>
          <p:cNvPicPr>
            <a:picLocks noChangeAspect="1"/>
          </p:cNvPicPr>
          <p:nvPr/>
        </p:nvPicPr>
        <p:blipFill>
          <a:blip r:embed="rId2" cstate="print"/>
          <a:stretch>
            <a:fillRect/>
          </a:stretch>
        </p:blipFill>
        <p:spPr>
          <a:xfrm flipV="1">
            <a:off x="7735894" y="5643578"/>
            <a:ext cx="1408106" cy="1004423"/>
          </a:xfrm>
          <a:prstGeom prst="ellipse">
            <a:avLst/>
          </a:prstGeom>
          <a:ln>
            <a:noFill/>
          </a:ln>
          <a:effectLst>
            <a:softEdge rad="112500"/>
          </a:effectLst>
        </p:spPr>
      </p:pic>
      <p:pic>
        <p:nvPicPr>
          <p:cNvPr id="6" name="Picture 5" descr="photo_2023-10-14_17-42-15.jpg"/>
          <p:cNvPicPr>
            <a:picLocks noChangeAspect="1"/>
          </p:cNvPicPr>
          <p:nvPr/>
        </p:nvPicPr>
        <p:blipFill>
          <a:blip r:embed="rId2" cstate="print"/>
          <a:stretch>
            <a:fillRect/>
          </a:stretch>
        </p:blipFill>
        <p:spPr>
          <a:xfrm flipV="1">
            <a:off x="214282" y="142852"/>
            <a:ext cx="1408106" cy="1004423"/>
          </a:xfrm>
          <a:prstGeom prst="ellipse">
            <a:avLst/>
          </a:prstGeom>
          <a:ln>
            <a:noFill/>
          </a:ln>
          <a:effectLst>
            <a:softEdge rad="112500"/>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a:xfrm>
            <a:off x="500034" y="785794"/>
            <a:ext cx="8183880" cy="1051560"/>
          </a:xfrm>
          <a:solidFill>
            <a:schemeClr val="accent3">
              <a:lumMod val="60000"/>
              <a:lumOff val="40000"/>
            </a:schemeClr>
          </a:solidFill>
        </p:spPr>
        <p:txBody>
          <a:bodyPr>
            <a:normAutofit fontScale="90000"/>
          </a:bodyPr>
          <a:lstStyle/>
          <a:p>
            <a:pPr algn="ctr"/>
            <a:br>
              <a:rPr lang="ar-IQ" sz="2700" dirty="0">
                <a:solidFill>
                  <a:schemeClr val="tx1">
                    <a:lumMod val="85000"/>
                    <a:lumOff val="15000"/>
                  </a:schemeClr>
                </a:solidFill>
              </a:rPr>
            </a:br>
            <a:br>
              <a:rPr lang="ar-IQ" sz="2700" dirty="0">
                <a:solidFill>
                  <a:schemeClr val="tx1">
                    <a:lumMod val="85000"/>
                    <a:lumOff val="15000"/>
                  </a:schemeClr>
                </a:solidFill>
              </a:rPr>
            </a:br>
            <a:br>
              <a:rPr lang="ar-IQ" sz="2700" dirty="0">
                <a:solidFill>
                  <a:schemeClr val="tx1">
                    <a:lumMod val="85000"/>
                    <a:lumOff val="15000"/>
                  </a:schemeClr>
                </a:solidFill>
              </a:rPr>
            </a:br>
            <a:r>
              <a:rPr lang="ar-IQ" sz="2700" dirty="0">
                <a:solidFill>
                  <a:schemeClr val="tx1">
                    <a:lumMod val="85000"/>
                    <a:lumOff val="15000"/>
                  </a:schemeClr>
                </a:solidFill>
              </a:rPr>
              <a:t>عوامل تذكر الشخص للمهارات ذات معنى </a:t>
            </a:r>
            <a:br>
              <a:rPr lang="en-US" dirty="0"/>
            </a:br>
            <a:endParaRPr lang="ar-IQ" dirty="0"/>
          </a:p>
        </p:txBody>
      </p:sp>
      <p:sp>
        <p:nvSpPr>
          <p:cNvPr id="11" name="Line Callout 1 (Border and Accent Bar) 10"/>
          <p:cNvSpPr/>
          <p:nvPr/>
        </p:nvSpPr>
        <p:spPr>
          <a:xfrm>
            <a:off x="5786446" y="2071678"/>
            <a:ext cx="2071702" cy="1500198"/>
          </a:xfrm>
          <a:prstGeom prst="accentBorderCallout1">
            <a:avLst>
              <a:gd name="adj1" fmla="val 21950"/>
              <a:gd name="adj2" fmla="val -333"/>
              <a:gd name="adj3" fmla="val -19563"/>
              <a:gd name="adj4" fmla="val -47161"/>
            </a:avLst>
          </a:prstGeom>
          <a:solidFill>
            <a:schemeClr val="accent3">
              <a:lumMod val="40000"/>
              <a:lumOff val="6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a:solidFill>
                  <a:schemeClr val="tx1">
                    <a:lumMod val="85000"/>
                    <a:lumOff val="15000"/>
                  </a:schemeClr>
                </a:solidFill>
              </a:rPr>
              <a:t>تعلم الشخص للمهارة الى درجة عالية</a:t>
            </a:r>
          </a:p>
        </p:txBody>
      </p:sp>
      <p:sp>
        <p:nvSpPr>
          <p:cNvPr id="12" name="Line Callout 1 (Border and Accent Bar) 11"/>
          <p:cNvSpPr/>
          <p:nvPr/>
        </p:nvSpPr>
        <p:spPr>
          <a:xfrm>
            <a:off x="1643042" y="2214554"/>
            <a:ext cx="2143140" cy="1428760"/>
          </a:xfrm>
          <a:prstGeom prst="accentBorderCallout1">
            <a:avLst>
              <a:gd name="adj1" fmla="val 17683"/>
              <a:gd name="adj2" fmla="val 99933"/>
              <a:gd name="adj3" fmla="val -29899"/>
              <a:gd name="adj4" fmla="val 147622"/>
            </a:avLst>
          </a:prstGeom>
          <a:solidFill>
            <a:schemeClr val="accent3">
              <a:lumMod val="40000"/>
              <a:lumOff val="6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a:solidFill>
                  <a:schemeClr val="tx1">
                    <a:lumMod val="85000"/>
                    <a:lumOff val="15000"/>
                  </a:schemeClr>
                </a:solidFill>
              </a:rPr>
              <a:t>ميل الشخص للتفكير بالمهارة  او ممارستها باستمرار</a:t>
            </a:r>
          </a:p>
        </p:txBody>
      </p:sp>
      <p:sp>
        <p:nvSpPr>
          <p:cNvPr id="17" name="Line Callout 2 (Border and Accent Bar) 16"/>
          <p:cNvSpPr/>
          <p:nvPr/>
        </p:nvSpPr>
        <p:spPr>
          <a:xfrm>
            <a:off x="3786182" y="3929066"/>
            <a:ext cx="2071702" cy="1500198"/>
          </a:xfrm>
          <a:prstGeom prst="accentBorderCallout2">
            <a:avLst>
              <a:gd name="adj1" fmla="val 465"/>
              <a:gd name="adj2" fmla="val -977"/>
              <a:gd name="adj3" fmla="val 465"/>
              <a:gd name="adj4" fmla="val 50643"/>
              <a:gd name="adj5" fmla="val -148070"/>
              <a:gd name="adj6" fmla="val 50436"/>
            </a:avLst>
          </a:prstGeom>
          <a:solidFill>
            <a:schemeClr val="accent3">
              <a:lumMod val="40000"/>
              <a:lumOff val="6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a:solidFill>
                  <a:schemeClr val="tx1">
                    <a:lumMod val="85000"/>
                    <a:lumOff val="15000"/>
                  </a:schemeClr>
                </a:solidFill>
              </a:rPr>
              <a:t>امكانية استخدام هذه المهارة في حياة اليومية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85786" y="571480"/>
            <a:ext cx="7643866" cy="857256"/>
          </a:xfrm>
          <a:solidFill>
            <a:schemeClr val="accent3">
              <a:lumMod val="40000"/>
              <a:lumOff val="60000"/>
            </a:schemeClr>
          </a:solidFill>
          <a:ln>
            <a:solidFill>
              <a:schemeClr val="accent3">
                <a:lumMod val="60000"/>
                <a:lumOff val="40000"/>
              </a:schemeClr>
            </a:solidFill>
          </a:ln>
        </p:spPr>
        <p:txBody>
          <a:bodyPr>
            <a:noAutofit/>
          </a:bodyPr>
          <a:lstStyle/>
          <a:p>
            <a:pPr algn="ctr"/>
            <a:br>
              <a:rPr lang="ar-IQ" dirty="0"/>
            </a:br>
            <a:br>
              <a:rPr lang="ar-IQ" dirty="0"/>
            </a:br>
            <a:br>
              <a:rPr lang="en-US" dirty="0"/>
            </a:br>
            <a:br>
              <a:rPr lang="en-US" dirty="0"/>
            </a:br>
            <a:r>
              <a:rPr lang="en-US" dirty="0"/>
              <a:t>  </a:t>
            </a:r>
            <a:br>
              <a:rPr lang="en-US" dirty="0"/>
            </a:br>
            <a:br>
              <a:rPr lang="en-US" dirty="0"/>
            </a:br>
            <a:br>
              <a:rPr lang="en-US" dirty="0"/>
            </a:br>
            <a:br>
              <a:rPr lang="en-US" dirty="0"/>
            </a:br>
            <a:br>
              <a:rPr lang="en-US" dirty="0"/>
            </a:br>
            <a:br>
              <a:rPr lang="ar-IQ" dirty="0"/>
            </a:br>
            <a:r>
              <a:rPr lang="ar-IQ" dirty="0"/>
              <a:t> </a:t>
            </a:r>
            <a:r>
              <a:rPr lang="ar-IQ" dirty="0">
                <a:solidFill>
                  <a:schemeClr val="tx1">
                    <a:lumMod val="85000"/>
                    <a:lumOff val="15000"/>
                  </a:schemeClr>
                </a:solidFill>
              </a:rPr>
              <a:t>نظريات النسيان </a:t>
            </a:r>
            <a:endParaRPr lang="en-US" dirty="0">
              <a:solidFill>
                <a:schemeClr val="tx1">
                  <a:lumMod val="85000"/>
                  <a:lumOff val="15000"/>
                </a:schemeClr>
              </a:solidFill>
            </a:endParaRPr>
          </a:p>
        </p:txBody>
      </p:sp>
      <p:sp>
        <p:nvSpPr>
          <p:cNvPr id="3" name="Content Placeholder 2"/>
          <p:cNvSpPr>
            <a:spLocks noGrp="1"/>
          </p:cNvSpPr>
          <p:nvPr>
            <p:ph idx="1"/>
          </p:nvPr>
        </p:nvSpPr>
        <p:spPr>
          <a:xfrm>
            <a:off x="571472" y="1714488"/>
            <a:ext cx="8001056" cy="4214842"/>
          </a:xfrm>
        </p:spPr>
        <p:txBody>
          <a:bodyPr/>
          <a:lstStyle/>
          <a:p>
            <a:pPr>
              <a:buNone/>
            </a:pPr>
            <a:r>
              <a:rPr lang="ar-IQ" dirty="0"/>
              <a:t>.</a:t>
            </a:r>
          </a:p>
        </p:txBody>
      </p:sp>
      <p:sp>
        <p:nvSpPr>
          <p:cNvPr id="5" name="Left-Right-Up Arrow 4"/>
          <p:cNvSpPr/>
          <p:nvPr/>
        </p:nvSpPr>
        <p:spPr>
          <a:xfrm rot="10800000">
            <a:off x="3143240" y="2428868"/>
            <a:ext cx="3071834" cy="1857388"/>
          </a:xfrm>
          <a:prstGeom prst="leftRightUpArrow">
            <a:avLst/>
          </a:prstGeom>
          <a:solidFill>
            <a:schemeClr val="accent3">
              <a:lumMod val="40000"/>
              <a:lumOff val="6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8" name="Cloud 7"/>
          <p:cNvSpPr/>
          <p:nvPr/>
        </p:nvSpPr>
        <p:spPr>
          <a:xfrm>
            <a:off x="6215074" y="2357430"/>
            <a:ext cx="1928826" cy="1214446"/>
          </a:xfrm>
          <a:prstGeom prst="cloud">
            <a:avLst/>
          </a:prstGeom>
          <a:solidFill>
            <a:schemeClr val="accent3">
              <a:lumMod val="40000"/>
              <a:lumOff val="6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1400" b="1" dirty="0">
                <a:solidFill>
                  <a:schemeClr val="tx1">
                    <a:lumMod val="85000"/>
                    <a:lumOff val="15000"/>
                  </a:schemeClr>
                </a:solidFill>
              </a:rPr>
              <a:t>نظرية الاضمحلال </a:t>
            </a:r>
          </a:p>
        </p:txBody>
      </p:sp>
      <p:sp>
        <p:nvSpPr>
          <p:cNvPr id="9" name="Cloud 8"/>
          <p:cNvSpPr/>
          <p:nvPr/>
        </p:nvSpPr>
        <p:spPr>
          <a:xfrm>
            <a:off x="1285852" y="2428868"/>
            <a:ext cx="1857388" cy="1214446"/>
          </a:xfrm>
          <a:prstGeom prst="cloud">
            <a:avLst/>
          </a:prstGeom>
          <a:solidFill>
            <a:schemeClr val="accent3">
              <a:lumMod val="40000"/>
              <a:lumOff val="6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1400" b="1" dirty="0">
                <a:solidFill>
                  <a:schemeClr val="tx1">
                    <a:lumMod val="85000"/>
                    <a:lumOff val="15000"/>
                  </a:schemeClr>
                </a:solidFill>
              </a:rPr>
              <a:t>نظرية الكبت </a:t>
            </a:r>
          </a:p>
        </p:txBody>
      </p:sp>
      <p:sp>
        <p:nvSpPr>
          <p:cNvPr id="10" name="Cloud 9"/>
          <p:cNvSpPr/>
          <p:nvPr/>
        </p:nvSpPr>
        <p:spPr>
          <a:xfrm>
            <a:off x="3500430" y="4357694"/>
            <a:ext cx="2357454" cy="1214446"/>
          </a:xfrm>
          <a:prstGeom prst="cloud">
            <a:avLst/>
          </a:prstGeom>
          <a:solidFill>
            <a:schemeClr val="accent3">
              <a:lumMod val="40000"/>
              <a:lumOff val="6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1400" b="1" dirty="0">
                <a:solidFill>
                  <a:schemeClr val="tx1">
                    <a:lumMod val="85000"/>
                    <a:lumOff val="15000"/>
                  </a:schemeClr>
                </a:solidFill>
              </a:rPr>
              <a:t>نظرية تداخل الاشياء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049" name="Rectangle 1"/>
          <p:cNvSpPr>
            <a:spLocks noChangeArrowheads="1"/>
          </p:cNvSpPr>
          <p:nvPr/>
        </p:nvSpPr>
        <p:spPr bwMode="auto">
          <a:xfrm>
            <a:off x="428596" y="1571612"/>
            <a:ext cx="8001056" cy="3970318"/>
          </a:xfrm>
          <a:prstGeom prst="rect">
            <a:avLst/>
          </a:prstGeom>
          <a:solidFill>
            <a:schemeClr val="accent3">
              <a:lumMod val="40000"/>
              <a:lumOff val="60000"/>
            </a:schemeClr>
          </a:solidFill>
          <a:ln w="38100">
            <a:solidFill>
              <a:schemeClr val="accent3">
                <a:lumMod val="60000"/>
                <a:lumOff val="40000"/>
              </a:schemeClr>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sz="2400" b="1" i="0" u="none" strike="noStrike" cap="none" normalizeH="0" baseline="0" dirty="0">
                <a:ln>
                  <a:noFill/>
                </a:ln>
                <a:solidFill>
                  <a:schemeClr val="tx1">
                    <a:lumMod val="85000"/>
                    <a:lumOff val="15000"/>
                  </a:schemeClr>
                </a:solidFill>
                <a:effectLst/>
                <a:latin typeface="Calibri" pitchFamily="34" charset="0"/>
                <a:ea typeface="Calibri" pitchFamily="34" charset="0"/>
                <a:cs typeface="Arial" pitchFamily="34" charset="0"/>
              </a:rPr>
              <a:t>نظرية الاضمحلال :</a:t>
            </a:r>
            <a:endParaRPr kumimoji="0" lang="en-US" sz="2400" b="1" i="0" u="none" strike="noStrike" cap="none" normalizeH="0" baseline="0" dirty="0">
              <a:ln>
                <a:noFill/>
              </a:ln>
              <a:solidFill>
                <a:schemeClr val="tx1">
                  <a:lumMod val="85000"/>
                  <a:lumOff val="15000"/>
                </a:schemeClr>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IQ" sz="2000" b="1" i="0" u="none" strike="noStrike" cap="none" normalizeH="0" baseline="0" dirty="0">
                <a:ln>
                  <a:noFill/>
                </a:ln>
                <a:solidFill>
                  <a:schemeClr val="tx1">
                    <a:lumMod val="85000"/>
                    <a:lumOff val="15000"/>
                  </a:schemeClr>
                </a:solidFill>
                <a:effectLst/>
                <a:latin typeface="Calibri" pitchFamily="34" charset="0"/>
                <a:ea typeface="Calibri" pitchFamily="34" charset="0"/>
                <a:cs typeface="Arial" pitchFamily="34" charset="0"/>
              </a:rPr>
              <a:t>هي من اقدم النظريات  وتعتمد هذه النظرية على قانون عدم الاستعمال ,اذ يوكد ان الشخص سينسى المهارة التي تعلمها  اذا لم يمارس هذه المارة باستمرار ,لهذا فمجرد مرور الزمن سيؤدي الى النسيان </a:t>
            </a:r>
            <a:endParaRPr kumimoji="0" lang="en-US" sz="2000" b="1" i="0" u="none" strike="noStrike" cap="none" normalizeH="0" baseline="0" dirty="0">
              <a:ln>
                <a:noFill/>
              </a:ln>
              <a:solidFill>
                <a:schemeClr val="tx1">
                  <a:lumMod val="85000"/>
                  <a:lumOff val="15000"/>
                </a:schemeClr>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IQ" sz="2400" b="1" i="0" u="none" strike="noStrike" cap="none" normalizeH="0" baseline="0" dirty="0">
                <a:ln>
                  <a:noFill/>
                </a:ln>
                <a:solidFill>
                  <a:schemeClr val="tx1"/>
                </a:solidFill>
                <a:effectLst/>
                <a:latin typeface="Calibri" pitchFamily="34" charset="0"/>
                <a:ea typeface="Calibri" pitchFamily="34" charset="0"/>
                <a:cs typeface="Arial" pitchFamily="34" charset="0"/>
              </a:rPr>
              <a:t>نظرية تداخل الاشياء :</a:t>
            </a:r>
            <a:endParaRPr kumimoji="0" lang="en-US" sz="2400" b="1"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IQ" sz="2000" b="1" i="0" u="none" strike="noStrike" cap="none" normalizeH="0" baseline="0" dirty="0">
                <a:ln>
                  <a:noFill/>
                </a:ln>
                <a:solidFill>
                  <a:schemeClr val="tx1"/>
                </a:solidFill>
                <a:effectLst/>
                <a:latin typeface="Calibri" pitchFamily="34" charset="0"/>
                <a:ea typeface="Calibri" pitchFamily="34" charset="0"/>
                <a:cs typeface="Arial" pitchFamily="34" charset="0"/>
              </a:rPr>
              <a:t>اننا في الحقيقة لا ننسى الاشياء  ولكن الاشياء الجديدة التي نتعلمها تتعارض مع الاشياء القديمة  ولهذا فالسبب الذي يجعل الفرد ينسى  بعض المهارات  هو تعلم مهارات جديدة </a:t>
            </a:r>
            <a:endParaRPr kumimoji="0" lang="en-US" sz="2000" b="1"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IQ" sz="2400" b="1" i="0" u="none" strike="noStrike" cap="none" normalizeH="0" baseline="0" dirty="0">
                <a:ln>
                  <a:noFill/>
                </a:ln>
                <a:solidFill>
                  <a:schemeClr val="tx1"/>
                </a:solidFill>
                <a:effectLst/>
                <a:latin typeface="Calibri" pitchFamily="34" charset="0"/>
                <a:ea typeface="Calibri" pitchFamily="34" charset="0"/>
                <a:cs typeface="Arial" pitchFamily="34" charset="0"/>
              </a:rPr>
              <a:t>نظرية الكبت :</a:t>
            </a:r>
            <a:endParaRPr kumimoji="0" lang="en-US" sz="2400" b="1"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IQ" sz="2000" b="1" i="0" u="none" strike="noStrike" cap="none" normalizeH="0" baseline="0" dirty="0">
                <a:ln>
                  <a:noFill/>
                </a:ln>
                <a:solidFill>
                  <a:schemeClr val="tx1"/>
                </a:solidFill>
                <a:effectLst/>
                <a:latin typeface="Calibri" pitchFamily="34" charset="0"/>
                <a:ea typeface="Calibri" pitchFamily="34" charset="0"/>
                <a:cs typeface="Arial" pitchFamily="34" charset="0"/>
              </a:rPr>
              <a:t>العالم فرويد يعتقد ان النسيان هوه نتيجة الكبت  حيث ان  الانسان لا يريد ان يتذكر الاشياء  التي تخوفه او تزعجه  ولهذا  نراه يترك من ذاكرته كل الافكار التي تزعجه </a:t>
            </a:r>
            <a:endParaRPr kumimoji="0" lang="en-US" sz="2000" b="1"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IQ" sz="2000" b="1" i="0" u="none" strike="noStrike" cap="none" normalizeH="0" baseline="0" dirty="0">
                <a:ln>
                  <a:noFill/>
                </a:ln>
                <a:solidFill>
                  <a:schemeClr val="tx1"/>
                </a:solidFill>
                <a:effectLst/>
                <a:latin typeface="Calibri" pitchFamily="34" charset="0"/>
                <a:ea typeface="Calibri" pitchFamily="34" charset="0"/>
                <a:cs typeface="Arial" pitchFamily="34" charset="0"/>
              </a:rPr>
              <a:t>ان النظريات الثلاث تفسر بشكل معقول ظاهرة النسيان وهي مكملة لبعضها في اعطاء المدرس او الطالب فكرة عامة عن تفسير ظاهرة النسيان</a:t>
            </a:r>
            <a:endParaRPr kumimoji="0" lang="ar-IQ" sz="2000" b="1" i="0" u="none" strike="noStrike" cap="none" normalizeH="0" baseline="0" dirty="0">
              <a:ln>
                <a:noFill/>
              </a:ln>
              <a:solidFill>
                <a:schemeClr val="tx1"/>
              </a:solidFill>
              <a:effectLst/>
              <a:latin typeface="Arial" pitchFamily="34" charset="0"/>
              <a:cs typeface="Arial" pitchFamily="34" charset="0"/>
            </a:endParaRPr>
          </a:p>
        </p:txBody>
      </p:sp>
      <p:sp>
        <p:nvSpPr>
          <p:cNvPr id="2050" name="Rectangle 2"/>
          <p:cNvSpPr>
            <a:spLocks noChangeArrowheads="1"/>
          </p:cNvSpPr>
          <p:nvPr/>
        </p:nvSpPr>
        <p:spPr bwMode="auto">
          <a:xfrm>
            <a:off x="2714612" y="714356"/>
            <a:ext cx="3571900" cy="523220"/>
          </a:xfrm>
          <a:prstGeom prst="rect">
            <a:avLst/>
          </a:prstGeom>
          <a:solidFill>
            <a:schemeClr val="accent3">
              <a:lumMod val="40000"/>
              <a:lumOff val="60000"/>
            </a:schemeClr>
          </a:solidFill>
          <a:ln w="76200">
            <a:solidFill>
              <a:schemeClr val="accent3">
                <a:lumMod val="60000"/>
                <a:lumOff val="40000"/>
              </a:schemeClr>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Arial" pitchFamily="34" charset="0"/>
                <a:cs typeface="Arial" pitchFamily="34" charset="0"/>
              </a:rPr>
              <a:t>نظريات</a:t>
            </a:r>
            <a:r>
              <a:rPr kumimoji="0" lang="ar-IQ" sz="2800" b="1" i="0" u="none" strike="noStrike" cap="none" normalizeH="0" dirty="0">
                <a:ln>
                  <a:noFill/>
                </a:ln>
                <a:solidFill>
                  <a:schemeClr val="tx1"/>
                </a:solidFill>
                <a:effectLst/>
                <a:latin typeface="Arial" pitchFamily="34" charset="0"/>
                <a:cs typeface="Arial" pitchFamily="34" charset="0"/>
              </a:rPr>
              <a:t> النسيان</a:t>
            </a:r>
            <a:endParaRPr kumimoji="0" lang="ar-IQ" sz="2800" b="1" i="0" u="none" strike="noStrike" cap="none" normalizeH="0" baseline="0" dirty="0">
              <a:ln>
                <a:noFill/>
              </a:ln>
              <a:solidFill>
                <a:schemeClr val="tx1"/>
              </a:solidFill>
              <a:effectLst/>
              <a:latin typeface="Arial" pitchFamily="34" charset="0"/>
              <a:cs typeface="Arial" pitchFamily="34" charset="0"/>
            </a:endParaRPr>
          </a:p>
        </p:txBody>
      </p:sp>
      <p:sp>
        <p:nvSpPr>
          <p:cNvPr id="13" name="Half Frame 12"/>
          <p:cNvSpPr/>
          <p:nvPr/>
        </p:nvSpPr>
        <p:spPr>
          <a:xfrm rot="2922175">
            <a:off x="4276774" y="1308952"/>
            <a:ext cx="504087" cy="557760"/>
          </a:xfrm>
          <a:prstGeom prst="halfFrame">
            <a:avLst/>
          </a:prstGeom>
          <a:solidFill>
            <a:schemeClr val="accent3">
              <a:lumMod val="40000"/>
              <a:lumOff val="6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show="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714348" y="1428736"/>
            <a:ext cx="7772400" cy="1323042"/>
          </a:xfrm>
          <a:solidFill>
            <a:schemeClr val="accent2">
              <a:lumMod val="40000"/>
              <a:lumOff val="60000"/>
            </a:schemeClr>
          </a:solidFill>
        </p:spPr>
        <p:txBody>
          <a:bodyPr>
            <a:normAutofit fontScale="90000"/>
          </a:bodyPr>
          <a:lstStyle/>
          <a:p>
            <a:pPr algn="ctr"/>
            <a:r>
              <a:rPr lang="ar-IQ" dirty="0">
                <a:solidFill>
                  <a:schemeClr val="tx1"/>
                </a:solidFill>
              </a:rPr>
              <a:t>الغصل الثالث </a:t>
            </a:r>
            <a:br>
              <a:rPr lang="ar-IQ" dirty="0">
                <a:solidFill>
                  <a:schemeClr val="tx1">
                    <a:lumMod val="85000"/>
                    <a:lumOff val="15000"/>
                  </a:schemeClr>
                </a:solidFill>
              </a:rPr>
            </a:br>
            <a:r>
              <a:rPr lang="ar-IQ" dirty="0">
                <a:solidFill>
                  <a:schemeClr val="bg1"/>
                </a:solidFill>
              </a:rPr>
              <a:t>ظروف التعلم</a:t>
            </a:r>
          </a:p>
        </p:txBody>
      </p:sp>
      <p:sp>
        <p:nvSpPr>
          <p:cNvPr id="5" name="Subtitle 4"/>
          <p:cNvSpPr>
            <a:spLocks noGrp="1"/>
          </p:cNvSpPr>
          <p:nvPr>
            <p:ph type="subTitle" idx="1"/>
          </p:nvPr>
        </p:nvSpPr>
        <p:spPr>
          <a:xfrm>
            <a:off x="642910" y="3786190"/>
            <a:ext cx="7772400" cy="1744232"/>
          </a:xfrm>
          <a:solidFill>
            <a:srgbClr val="FF99CC"/>
          </a:solidFill>
        </p:spPr>
        <p:txBody>
          <a:bodyPr>
            <a:normAutofit/>
          </a:bodyPr>
          <a:lstStyle/>
          <a:p>
            <a:pPr algn="ctr"/>
            <a:r>
              <a:rPr lang="ar-IQ" sz="2400" b="1" dirty="0">
                <a:solidFill>
                  <a:schemeClr val="tx1"/>
                </a:solidFill>
              </a:rPr>
              <a:t>المبحث الاول: تقسيم اوقات التمرين</a:t>
            </a:r>
          </a:p>
          <a:p>
            <a:pPr algn="ctr"/>
            <a:r>
              <a:rPr lang="ar-IQ" sz="2400" b="1" dirty="0">
                <a:solidFill>
                  <a:schemeClr val="tx1"/>
                </a:solidFill>
              </a:rPr>
              <a:t>المبحث الثاني:التمرين الفكري في التعلم الحركي</a:t>
            </a:r>
          </a:p>
          <a:p>
            <a:pPr algn="ctr"/>
            <a:r>
              <a:rPr lang="ar-IQ" sz="2400" b="1" dirty="0">
                <a:solidFill>
                  <a:schemeClr val="tx1"/>
                </a:solidFill>
              </a:rPr>
              <a:t>المبحث الثالث:الخصوصية في التعلم الحركي</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40000"/>
            <a:lumOff val="60000"/>
            <a:alpha val="53000"/>
          </a:schemeClr>
        </a:solidFill>
        <a:effectLst/>
      </p:bgPr>
    </p:bg>
    <p:spTree>
      <p:nvGrpSpPr>
        <p:cNvPr id="1" name=""/>
        <p:cNvGrpSpPr/>
        <p:nvPr/>
      </p:nvGrpSpPr>
      <p:grpSpPr>
        <a:xfrm>
          <a:off x="0" y="0"/>
          <a:ext cx="0" cy="0"/>
          <a:chOff x="0" y="0"/>
          <a:chExt cx="0" cy="0"/>
        </a:xfrm>
      </p:grpSpPr>
      <p:sp>
        <p:nvSpPr>
          <p:cNvPr id="4" name="Down Ribbon 3"/>
          <p:cNvSpPr/>
          <p:nvPr/>
        </p:nvSpPr>
        <p:spPr>
          <a:xfrm>
            <a:off x="1214414" y="642918"/>
            <a:ext cx="6357982" cy="1571636"/>
          </a:xfrm>
          <a:prstGeom prst="ribbon">
            <a:avLst/>
          </a:prstGeom>
          <a:solidFill>
            <a:srgbClr val="FF99CC"/>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a:solidFill>
                  <a:schemeClr val="tx1"/>
                </a:solidFill>
              </a:rPr>
              <a:t>العوامل المؤثرة على مدى تعلم الطالب سواء ان كان فكرية او حركية</a:t>
            </a:r>
          </a:p>
        </p:txBody>
      </p:sp>
      <p:cxnSp>
        <p:nvCxnSpPr>
          <p:cNvPr id="6" name="Straight Arrow Connector 5"/>
          <p:cNvCxnSpPr/>
          <p:nvPr/>
        </p:nvCxnSpPr>
        <p:spPr>
          <a:xfrm rot="16200000" flipH="1">
            <a:off x="4786314" y="2285992"/>
            <a:ext cx="1643074" cy="1500198"/>
          </a:xfrm>
          <a:prstGeom prst="bentConnector3">
            <a:avLst>
              <a:gd name="adj1" fmla="val 52783"/>
            </a:avLst>
          </a:prstGeom>
          <a:ln w="38100">
            <a:solidFill>
              <a:schemeClr val="accent2">
                <a:lumMod val="60000"/>
                <a:lumOff val="40000"/>
              </a:schemeClr>
            </a:solidFill>
            <a:tailEnd type="arrow"/>
          </a:ln>
          <a:effectLst>
            <a:innerShdw blurRad="63500" dist="50800" dir="10800000">
              <a:prstClr val="black">
                <a:alpha val="50000"/>
              </a:prstClr>
            </a:innerShdw>
          </a:effectLst>
        </p:spPr>
        <p:style>
          <a:lnRef idx="1">
            <a:schemeClr val="accent1"/>
          </a:lnRef>
          <a:fillRef idx="0">
            <a:schemeClr val="accent1"/>
          </a:fillRef>
          <a:effectRef idx="0">
            <a:schemeClr val="accent1"/>
          </a:effectRef>
          <a:fontRef idx="minor">
            <a:schemeClr val="tx1"/>
          </a:fontRef>
        </p:style>
      </p:cxnSp>
      <p:cxnSp>
        <p:nvCxnSpPr>
          <p:cNvPr id="11" name="Elbow Connector 10"/>
          <p:cNvCxnSpPr/>
          <p:nvPr/>
        </p:nvCxnSpPr>
        <p:spPr>
          <a:xfrm rot="5400000">
            <a:off x="2464579" y="2321711"/>
            <a:ext cx="1714512" cy="1500198"/>
          </a:xfrm>
          <a:prstGeom prst="bentConnector3">
            <a:avLst>
              <a:gd name="adj1" fmla="val 50000"/>
            </a:avLst>
          </a:prstGeom>
          <a:ln w="38100">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16200000" flipH="1">
            <a:off x="3411133" y="3232546"/>
            <a:ext cx="2071702" cy="35719"/>
          </a:xfrm>
          <a:prstGeom prst="straightConnector1">
            <a:avLst/>
          </a:prstGeom>
          <a:ln w="38100">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20" name="Flowchart: Alternate Process 19"/>
          <p:cNvSpPr/>
          <p:nvPr/>
        </p:nvSpPr>
        <p:spPr>
          <a:xfrm>
            <a:off x="5572132" y="4071942"/>
            <a:ext cx="1857388" cy="1143008"/>
          </a:xfrm>
          <a:prstGeom prst="flowChartAlternateProcess">
            <a:avLst/>
          </a:prstGeom>
          <a:solidFill>
            <a:srgbClr val="FF99CC"/>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a:solidFill>
                  <a:schemeClr val="tx1"/>
                </a:solidFill>
              </a:rPr>
              <a:t>تقسيم اوقات التمرين</a:t>
            </a:r>
          </a:p>
        </p:txBody>
      </p:sp>
      <p:sp>
        <p:nvSpPr>
          <p:cNvPr id="21" name="Flowchart: Alternate Process 20"/>
          <p:cNvSpPr/>
          <p:nvPr/>
        </p:nvSpPr>
        <p:spPr>
          <a:xfrm>
            <a:off x="3643306" y="4357694"/>
            <a:ext cx="1714512" cy="1214446"/>
          </a:xfrm>
          <a:prstGeom prst="flowChartAlternateProcess">
            <a:avLst/>
          </a:prstGeom>
          <a:solidFill>
            <a:srgbClr val="FF99CC"/>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1600" b="1" dirty="0">
                <a:solidFill>
                  <a:schemeClr val="tx1"/>
                </a:solidFill>
              </a:rPr>
              <a:t>التمرين الفكري في التعلم الحركي</a:t>
            </a:r>
          </a:p>
        </p:txBody>
      </p:sp>
      <p:sp>
        <p:nvSpPr>
          <p:cNvPr id="22" name="Flowchart: Alternate Process 21"/>
          <p:cNvSpPr/>
          <p:nvPr/>
        </p:nvSpPr>
        <p:spPr>
          <a:xfrm>
            <a:off x="1500166" y="4071942"/>
            <a:ext cx="1928826" cy="1143008"/>
          </a:xfrm>
          <a:prstGeom prst="flowChartAlternateProcess">
            <a:avLst/>
          </a:prstGeom>
          <a:solidFill>
            <a:srgbClr val="FF99CC"/>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a:solidFill>
                  <a:schemeClr val="tx1"/>
                </a:solidFill>
              </a:rPr>
              <a:t>الخصوصية في التعلم الحركي</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2910" y="1357298"/>
            <a:ext cx="7858180" cy="1214446"/>
          </a:xfrm>
          <a:solidFill>
            <a:schemeClr val="accent5">
              <a:lumMod val="60000"/>
              <a:lumOff val="40000"/>
            </a:schemeClr>
          </a:solidFill>
          <a:ln>
            <a:solidFill>
              <a:schemeClr val="bg1"/>
            </a:solidFill>
          </a:ln>
        </p:spPr>
        <p:txBody>
          <a:bodyPr>
            <a:normAutofit/>
          </a:bodyPr>
          <a:lstStyle/>
          <a:p>
            <a:pPr algn="ctr"/>
            <a:r>
              <a:rPr lang="ar-IQ" sz="6600" dirty="0">
                <a:solidFill>
                  <a:schemeClr val="tx1"/>
                </a:solidFill>
              </a:rPr>
              <a:t>علم النفس </a:t>
            </a:r>
          </a:p>
        </p:txBody>
      </p:sp>
      <p:sp>
        <p:nvSpPr>
          <p:cNvPr id="3" name="Subtitle 2"/>
          <p:cNvSpPr>
            <a:spLocks noGrp="1"/>
          </p:cNvSpPr>
          <p:nvPr>
            <p:ph type="subTitle" idx="1"/>
          </p:nvPr>
        </p:nvSpPr>
        <p:spPr>
          <a:xfrm>
            <a:off x="428596" y="3214686"/>
            <a:ext cx="8305800" cy="2500330"/>
          </a:xfrm>
          <a:solidFill>
            <a:schemeClr val="bg1"/>
          </a:solidFill>
        </p:spPr>
        <p:txBody>
          <a:bodyPr>
            <a:normAutofit/>
          </a:bodyPr>
          <a:lstStyle/>
          <a:p>
            <a:endParaRPr lang="ar-IQ" b="1" dirty="0">
              <a:solidFill>
                <a:schemeClr val="tx1"/>
              </a:solidFill>
            </a:endParaRPr>
          </a:p>
          <a:p>
            <a:r>
              <a:rPr lang="ar-IQ" b="1" dirty="0">
                <a:solidFill>
                  <a:schemeClr val="tx1"/>
                </a:solidFill>
              </a:rPr>
              <a:t>الفصل الاول </a:t>
            </a:r>
          </a:p>
          <a:p>
            <a:r>
              <a:rPr lang="ar-IQ" b="1" dirty="0">
                <a:solidFill>
                  <a:schemeClr val="tx1"/>
                </a:solidFill>
              </a:rPr>
              <a:t>التعلم الحركي</a:t>
            </a:r>
          </a:p>
          <a:p>
            <a:r>
              <a:rPr lang="ar-IQ" b="1" dirty="0">
                <a:solidFill>
                  <a:schemeClr val="tx1"/>
                </a:solidFill>
              </a:rPr>
              <a:t>المبحث الاول :تعريف التعلم </a:t>
            </a:r>
          </a:p>
          <a:p>
            <a:r>
              <a:rPr lang="ar-IQ" b="1" dirty="0">
                <a:solidFill>
                  <a:schemeClr val="tx1"/>
                </a:solidFill>
              </a:rPr>
              <a:t>المبحث الثاني : ضرورات التعلم </a:t>
            </a:r>
          </a:p>
          <a:p>
            <a:r>
              <a:rPr lang="ar-IQ" b="1" dirty="0">
                <a:solidFill>
                  <a:schemeClr val="tx1"/>
                </a:solidFill>
              </a:rPr>
              <a:t>المحث الثالث :خطوات التعلم </a:t>
            </a:r>
          </a:p>
          <a:p>
            <a:r>
              <a:rPr lang="ar-IQ" b="1" dirty="0">
                <a:solidFill>
                  <a:schemeClr val="tx1"/>
                </a:solidFill>
              </a:rPr>
              <a:t>المبحث الرابع :نظريات التعلم </a:t>
            </a:r>
          </a:p>
        </p:txBody>
      </p:sp>
      <p:pic>
        <p:nvPicPr>
          <p:cNvPr id="4" name="Picture 3" descr="photo_2023-10-14_17-03-20.jpg"/>
          <p:cNvPicPr>
            <a:picLocks noChangeAspect="1"/>
          </p:cNvPicPr>
          <p:nvPr/>
        </p:nvPicPr>
        <p:blipFill>
          <a:blip r:embed="rId2"/>
          <a:stretch>
            <a:fillRect/>
          </a:stretch>
        </p:blipFill>
        <p:spPr>
          <a:xfrm>
            <a:off x="857224" y="3357562"/>
            <a:ext cx="3500462" cy="2357454"/>
          </a:xfrm>
          <a:prstGeom prst="rect">
            <a:avLst/>
          </a:prstGeom>
        </p:spPr>
      </p:pic>
    </p:spTree>
  </p:cSld>
  <p:clrMapOvr>
    <a:masterClrMapping/>
  </p:clrMapOvr>
  <p:transition>
    <p:newsflash/>
  </p:transition>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Rectangle 1"/>
          <p:cNvSpPr/>
          <p:nvPr/>
        </p:nvSpPr>
        <p:spPr>
          <a:xfrm>
            <a:off x="1571604" y="1214422"/>
            <a:ext cx="6357982" cy="1569660"/>
          </a:xfrm>
          <a:prstGeom prst="rect">
            <a:avLst/>
          </a:prstGeom>
          <a:solidFill>
            <a:srgbClr val="FF99CC"/>
          </a:solidFill>
          <a:ln w="38100">
            <a:solidFill>
              <a:schemeClr val="accent2">
                <a:lumMod val="60000"/>
                <a:lumOff val="40000"/>
              </a:schemeClr>
            </a:solidFill>
          </a:ln>
        </p:spPr>
        <p:txBody>
          <a:bodyPr wrap="square">
            <a:spAutoFit/>
          </a:bodyPr>
          <a:lstStyle/>
          <a:p>
            <a:r>
              <a:rPr lang="ar-IQ" sz="2400" b="1" dirty="0"/>
              <a:t>تقسيم اوقات التمرين:</a:t>
            </a:r>
          </a:p>
          <a:p>
            <a:r>
              <a:rPr lang="ar-IQ" sz="2400" b="1" dirty="0"/>
              <a:t>يعتمد على درجة كبيرة على التنظيم الصحيح لاوقات التمرين والراحة،فلهذا ياخذ وقت كبير من المدربين والمدرسين</a:t>
            </a:r>
          </a:p>
        </p:txBody>
      </p:sp>
      <p:sp>
        <p:nvSpPr>
          <p:cNvPr id="3" name="Rectangle 2"/>
          <p:cNvSpPr/>
          <p:nvPr/>
        </p:nvSpPr>
        <p:spPr>
          <a:xfrm>
            <a:off x="1785918" y="3500438"/>
            <a:ext cx="5929354" cy="1815882"/>
          </a:xfrm>
          <a:prstGeom prst="rect">
            <a:avLst/>
          </a:prstGeom>
          <a:solidFill>
            <a:schemeClr val="accent2">
              <a:lumMod val="20000"/>
              <a:lumOff val="80000"/>
            </a:schemeClr>
          </a:solidFill>
          <a:ln w="28575">
            <a:solidFill>
              <a:schemeClr val="accent2">
                <a:lumMod val="60000"/>
                <a:lumOff val="40000"/>
              </a:schemeClr>
            </a:solidFill>
          </a:ln>
        </p:spPr>
        <p:txBody>
          <a:bodyPr wrap="square">
            <a:spAutoFit/>
          </a:bodyPr>
          <a:lstStyle/>
          <a:p>
            <a:pPr algn="ctr"/>
            <a:r>
              <a:rPr lang="ar-IQ" sz="2800" b="1" dirty="0"/>
              <a:t>ثورندايك اكد ان التمارين يجب ان يكون تحت ظروف حسنع كي ينتج عنها شيء ملموس في قابلية التعلم</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rgbClr val="FF99CC">
            <a:alpha val="43000"/>
          </a:srgbClr>
        </a:solidFill>
        <a:effectLst/>
      </p:bgPr>
    </p:bg>
    <p:spTree>
      <p:nvGrpSpPr>
        <p:cNvPr id="1" name=""/>
        <p:cNvGrpSpPr/>
        <p:nvPr/>
      </p:nvGrpSpPr>
      <p:grpSpPr>
        <a:xfrm>
          <a:off x="0" y="0"/>
          <a:ext cx="0" cy="0"/>
          <a:chOff x="0" y="0"/>
          <a:chExt cx="0" cy="0"/>
        </a:xfrm>
      </p:grpSpPr>
      <p:sp>
        <p:nvSpPr>
          <p:cNvPr id="3" name="Curved Up Ribbon 2"/>
          <p:cNvSpPr/>
          <p:nvPr/>
        </p:nvSpPr>
        <p:spPr>
          <a:xfrm>
            <a:off x="2285984" y="500042"/>
            <a:ext cx="5143536" cy="1428760"/>
          </a:xfrm>
          <a:prstGeom prst="ellipseRibbon2">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a:solidFill>
                  <a:schemeClr val="tx1"/>
                </a:solidFill>
              </a:rPr>
              <a:t>انواع التمارين</a:t>
            </a:r>
          </a:p>
        </p:txBody>
      </p:sp>
      <p:cxnSp>
        <p:nvCxnSpPr>
          <p:cNvPr id="14" name="Straight Arrow Connector 13"/>
          <p:cNvCxnSpPr>
            <a:endCxn id="21" idx="0"/>
          </p:cNvCxnSpPr>
          <p:nvPr/>
        </p:nvCxnSpPr>
        <p:spPr>
          <a:xfrm rot="10800000" flipV="1">
            <a:off x="3178960" y="1571612"/>
            <a:ext cx="1678793" cy="1500198"/>
          </a:xfrm>
          <a:prstGeom prst="straightConnector1">
            <a:avLst/>
          </a:prstGeom>
          <a:ln w="28575">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endCxn id="20" idx="0"/>
          </p:cNvCxnSpPr>
          <p:nvPr/>
        </p:nvCxnSpPr>
        <p:spPr>
          <a:xfrm>
            <a:off x="4857752" y="1571612"/>
            <a:ext cx="1607355" cy="1428760"/>
          </a:xfrm>
          <a:prstGeom prst="straightConnector1">
            <a:avLst/>
          </a:prstGeom>
          <a:ln w="28575">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20" name="Regular Pentagon 19"/>
          <p:cNvSpPr/>
          <p:nvPr/>
        </p:nvSpPr>
        <p:spPr>
          <a:xfrm>
            <a:off x="5357818" y="3000372"/>
            <a:ext cx="2214578" cy="2786082"/>
          </a:xfrm>
          <a:prstGeom prst="pentagon">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1400" b="1" dirty="0">
                <a:solidFill>
                  <a:schemeClr val="tx1"/>
                </a:solidFill>
              </a:rPr>
              <a:t>التمارين المتجمعة:</a:t>
            </a:r>
          </a:p>
          <a:p>
            <a:pPr algn="ctr"/>
            <a:r>
              <a:rPr lang="ar-IQ" sz="1400" b="1" dirty="0">
                <a:solidFill>
                  <a:schemeClr val="tx1"/>
                </a:solidFill>
              </a:rPr>
              <a:t>نقصد بها التمارين المكثفة التي يتخللها قليل من الراحة او تنعدم فيها</a:t>
            </a:r>
            <a:r>
              <a:rPr lang="ar-IQ" b="1" dirty="0">
                <a:solidFill>
                  <a:schemeClr val="tx1"/>
                </a:solidFill>
              </a:rPr>
              <a:t>.</a:t>
            </a:r>
          </a:p>
        </p:txBody>
      </p:sp>
      <p:sp>
        <p:nvSpPr>
          <p:cNvPr id="21" name="Regular Pentagon 20"/>
          <p:cNvSpPr/>
          <p:nvPr/>
        </p:nvSpPr>
        <p:spPr>
          <a:xfrm>
            <a:off x="2071670" y="3071810"/>
            <a:ext cx="2214578" cy="2786082"/>
          </a:xfrm>
          <a:prstGeom prst="pentagon">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1200" b="1" dirty="0">
                <a:solidFill>
                  <a:schemeClr val="tx1"/>
                </a:solidFill>
              </a:rPr>
              <a:t>التمارين المتباعدة:</a:t>
            </a:r>
          </a:p>
          <a:p>
            <a:pPr algn="ctr"/>
            <a:r>
              <a:rPr lang="ar-IQ" sz="1200" b="1" dirty="0">
                <a:solidFill>
                  <a:schemeClr val="tx1"/>
                </a:solidFill>
              </a:rPr>
              <a:t>هي التمارين المقسمة التي يتخللها فترات راحة او فترات يمارس فيها المتعلم فعاليات غير متعلقة بالفعالية التي يحاول تعلمها.</a:t>
            </a:r>
          </a:p>
        </p:txBody>
      </p:sp>
      <p:pic>
        <p:nvPicPr>
          <p:cNvPr id="7" name="Picture 6" descr="photo_٢٠٢٣-١٠-١٤_١٧-٢١-٣٤ (2).jpg"/>
          <p:cNvPicPr>
            <a:picLocks noChangeAspect="1"/>
          </p:cNvPicPr>
          <p:nvPr/>
        </p:nvPicPr>
        <p:blipFill>
          <a:blip r:embed="rId2"/>
          <a:stretch>
            <a:fillRect/>
          </a:stretch>
        </p:blipFill>
        <p:spPr>
          <a:xfrm>
            <a:off x="0" y="3643314"/>
            <a:ext cx="1928794" cy="2928934"/>
          </a:xfrm>
          <a:prstGeom prst="ellipse">
            <a:avLst/>
          </a:prstGeom>
          <a:ln>
            <a:noFill/>
          </a:ln>
          <a:effectLst>
            <a:softEdge rad="112500"/>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show="0">
  <p:cSld>
    <p:bg>
      <p:bgPr>
        <a:solidFill>
          <a:schemeClr val="accent2">
            <a:lumMod val="40000"/>
            <a:lumOff val="60000"/>
          </a:schemeClr>
        </a:solidFill>
        <a:effectLst/>
      </p:bgPr>
    </p:bg>
    <p:spTree>
      <p:nvGrpSpPr>
        <p:cNvPr id="1" name=""/>
        <p:cNvGrpSpPr/>
        <p:nvPr/>
      </p:nvGrpSpPr>
      <p:grpSpPr>
        <a:xfrm>
          <a:off x="0" y="0"/>
          <a:ext cx="0" cy="0"/>
          <a:chOff x="0" y="0"/>
          <a:chExt cx="0" cy="0"/>
        </a:xfrm>
      </p:grpSpPr>
      <p:graphicFrame>
        <p:nvGraphicFramePr>
          <p:cNvPr id="6" name="Diagram 5"/>
          <p:cNvGraphicFramePr/>
          <p:nvPr/>
        </p:nvGraphicFramePr>
        <p:xfrm>
          <a:off x="1524000" y="1397000"/>
          <a:ext cx="6096000" cy="43180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p:cNvSpPr/>
          <p:nvPr/>
        </p:nvSpPr>
        <p:spPr>
          <a:xfrm>
            <a:off x="2428860" y="571480"/>
            <a:ext cx="4572000" cy="646331"/>
          </a:xfrm>
          <a:prstGeom prst="rect">
            <a:avLst/>
          </a:prstGeom>
          <a:solidFill>
            <a:srgbClr val="FF99CC"/>
          </a:solidFill>
          <a:ln>
            <a:solidFill>
              <a:schemeClr val="accent2">
                <a:lumMod val="60000"/>
                <a:lumOff val="40000"/>
              </a:schemeClr>
            </a:solidFill>
          </a:ln>
        </p:spPr>
        <p:txBody>
          <a:bodyPr>
            <a:spAutoFit/>
          </a:bodyPr>
          <a:lstStyle/>
          <a:p>
            <a:pPr algn="ctr"/>
            <a:r>
              <a:rPr lang="ar-IQ" b="1" dirty="0"/>
              <a:t>البحوث العلمية التي تساعدنا في اختبار توزيع وقت التمرين</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40000"/>
            <a:lumOff val="60000"/>
            <a:alpha val="54000"/>
          </a:schemeClr>
        </a:solidFill>
        <a:effectLst/>
      </p:bgPr>
    </p:bg>
    <p:spTree>
      <p:nvGrpSpPr>
        <p:cNvPr id="1" name=""/>
        <p:cNvGrpSpPr/>
        <p:nvPr/>
      </p:nvGrpSpPr>
      <p:grpSpPr>
        <a:xfrm>
          <a:off x="0" y="0"/>
          <a:ext cx="0" cy="0"/>
          <a:chOff x="0" y="0"/>
          <a:chExt cx="0" cy="0"/>
        </a:xfrm>
      </p:grpSpPr>
      <p:sp>
        <p:nvSpPr>
          <p:cNvPr id="2" name="Rectangle 1"/>
          <p:cNvSpPr/>
          <p:nvPr/>
        </p:nvSpPr>
        <p:spPr>
          <a:xfrm>
            <a:off x="1857356" y="785794"/>
            <a:ext cx="5429288" cy="1077218"/>
          </a:xfrm>
          <a:prstGeom prst="rect">
            <a:avLst/>
          </a:prstGeom>
          <a:solidFill>
            <a:srgbClr val="FF6699"/>
          </a:solidFill>
          <a:ln w="38100">
            <a:solidFill>
              <a:schemeClr val="accent2">
                <a:lumMod val="60000"/>
                <a:lumOff val="40000"/>
              </a:schemeClr>
            </a:solidFill>
          </a:ln>
        </p:spPr>
        <p:txBody>
          <a:bodyPr wrap="square">
            <a:spAutoFit/>
          </a:bodyPr>
          <a:lstStyle/>
          <a:p>
            <a:pPr algn="ctr"/>
            <a:r>
              <a:rPr lang="ar-IQ" sz="3200" b="1" dirty="0"/>
              <a:t>اهم استنتاجات لنتائج توزيع اوقات التمرين والراحة</a:t>
            </a:r>
          </a:p>
        </p:txBody>
      </p:sp>
      <p:sp>
        <p:nvSpPr>
          <p:cNvPr id="3" name="Rectangle 2"/>
          <p:cNvSpPr/>
          <p:nvPr/>
        </p:nvSpPr>
        <p:spPr>
          <a:xfrm>
            <a:off x="1928794" y="2285992"/>
            <a:ext cx="5286412" cy="3785652"/>
          </a:xfrm>
          <a:prstGeom prst="rect">
            <a:avLst/>
          </a:prstGeom>
          <a:solidFill>
            <a:schemeClr val="accent2">
              <a:lumMod val="40000"/>
              <a:lumOff val="60000"/>
            </a:schemeClr>
          </a:solidFill>
          <a:ln w="38100">
            <a:solidFill>
              <a:schemeClr val="accent2">
                <a:lumMod val="60000"/>
                <a:lumOff val="40000"/>
              </a:schemeClr>
            </a:solidFill>
          </a:ln>
        </p:spPr>
        <p:txBody>
          <a:bodyPr wrap="square">
            <a:spAutoFit/>
          </a:bodyPr>
          <a:lstStyle/>
          <a:p>
            <a:pPr algn="ctr"/>
            <a:r>
              <a:rPr lang="ar-IQ" sz="2000" b="1" dirty="0"/>
              <a:t>1-تفضل التمارين المتباعدة على التمارين المتجمعة.</a:t>
            </a:r>
          </a:p>
          <a:p>
            <a:pPr algn="ctr"/>
            <a:r>
              <a:rPr lang="ar-IQ" sz="2000" b="1" dirty="0"/>
              <a:t>2-تفضل اوقات التمرين القصيرة نسبيا على الطويلة.</a:t>
            </a:r>
          </a:p>
          <a:p>
            <a:pPr algn="ctr"/>
            <a:r>
              <a:rPr lang="ar-IQ" sz="2000" b="1" dirty="0"/>
              <a:t>3-تعلم المهارات لفترة طويلة تتذكر لفترة طويلة.</a:t>
            </a:r>
          </a:p>
          <a:p>
            <a:pPr algn="ctr"/>
            <a:r>
              <a:rPr lang="ar-IQ" sz="2000" b="1" dirty="0"/>
              <a:t>4-التحفيز يساعد في استمرار الطالب او اللاعب بالتمرين لفتره اطول ويستفاد منه.</a:t>
            </a:r>
          </a:p>
          <a:p>
            <a:pPr algn="ctr"/>
            <a:r>
              <a:rPr lang="ar-IQ" sz="2000" b="1" dirty="0"/>
              <a:t>5-الطلاب الجيدين والاكبر سنا لهم القابلية عل الاستمرار بالتمرين والاستفادة منه. </a:t>
            </a:r>
          </a:p>
          <a:p>
            <a:pPr algn="ctr"/>
            <a:r>
              <a:rPr lang="ar-IQ" sz="2000" b="1" dirty="0"/>
              <a:t>6- مزاولة الطالب للالعب الفرقية تكول اكثر من الالعاب الفردية.</a:t>
            </a:r>
          </a:p>
        </p:txBody>
      </p:sp>
      <p:pic>
        <p:nvPicPr>
          <p:cNvPr id="4" name="Picture 3" descr="photo_2023-10-14_17-22-23.jpg"/>
          <p:cNvPicPr>
            <a:picLocks noChangeAspect="1"/>
          </p:cNvPicPr>
          <p:nvPr/>
        </p:nvPicPr>
        <p:blipFill>
          <a:blip r:embed="rId2"/>
          <a:stretch>
            <a:fillRect/>
          </a:stretch>
        </p:blipFill>
        <p:spPr>
          <a:xfrm rot="5400000">
            <a:off x="-2536041" y="2536041"/>
            <a:ext cx="6858000" cy="1785918"/>
          </a:xfrm>
          <a:prstGeom prst="rect">
            <a:avLst/>
          </a:prstGeom>
        </p:spPr>
      </p:pic>
      <p:pic>
        <p:nvPicPr>
          <p:cNvPr id="5" name="Picture 4" descr="photo_2023-10-14_17-22-23.jpg"/>
          <p:cNvPicPr>
            <a:picLocks noChangeAspect="1"/>
          </p:cNvPicPr>
          <p:nvPr/>
        </p:nvPicPr>
        <p:blipFill>
          <a:blip r:embed="rId2"/>
          <a:stretch>
            <a:fillRect/>
          </a:stretch>
        </p:blipFill>
        <p:spPr>
          <a:xfrm rot="5400000">
            <a:off x="4822041" y="2536041"/>
            <a:ext cx="6858000" cy="1785918"/>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Explosion 2 1"/>
          <p:cNvSpPr/>
          <p:nvPr/>
        </p:nvSpPr>
        <p:spPr>
          <a:xfrm>
            <a:off x="2571736" y="500042"/>
            <a:ext cx="4429156" cy="2071702"/>
          </a:xfrm>
          <a:prstGeom prst="irregularSeal2">
            <a:avLst/>
          </a:prstGeom>
          <a:solidFill>
            <a:schemeClr val="accent2">
              <a:lumMod val="20000"/>
              <a:lumOff val="8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a:solidFill>
                  <a:schemeClr val="tx1"/>
                </a:solidFill>
              </a:rPr>
              <a:t>اسباب التفوق</a:t>
            </a:r>
          </a:p>
        </p:txBody>
      </p:sp>
      <p:sp>
        <p:nvSpPr>
          <p:cNvPr id="5" name="5-Point Star 4"/>
          <p:cNvSpPr/>
          <p:nvPr/>
        </p:nvSpPr>
        <p:spPr>
          <a:xfrm>
            <a:off x="6715140" y="4071942"/>
            <a:ext cx="2143140" cy="1928826"/>
          </a:xfrm>
          <a:prstGeom prst="star5">
            <a:avLst/>
          </a:prstGeom>
          <a:solidFill>
            <a:schemeClr val="accent2">
              <a:lumMod val="20000"/>
              <a:lumOff val="8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1600" b="1" dirty="0">
                <a:solidFill>
                  <a:schemeClr val="tx1"/>
                </a:solidFill>
              </a:rPr>
              <a:t>عامل التعب</a:t>
            </a:r>
          </a:p>
        </p:txBody>
      </p:sp>
      <p:sp>
        <p:nvSpPr>
          <p:cNvPr id="6" name="5-Point Star 5"/>
          <p:cNvSpPr/>
          <p:nvPr/>
        </p:nvSpPr>
        <p:spPr>
          <a:xfrm>
            <a:off x="357158" y="2714620"/>
            <a:ext cx="2357454" cy="2000264"/>
          </a:xfrm>
          <a:prstGeom prst="star5">
            <a:avLst/>
          </a:prstGeom>
          <a:solidFill>
            <a:schemeClr val="accent2">
              <a:lumMod val="20000"/>
              <a:lumOff val="8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1400" b="1" dirty="0">
                <a:solidFill>
                  <a:schemeClr val="tx1"/>
                </a:solidFill>
              </a:rPr>
              <a:t>عامل مراجعة الفكرية</a:t>
            </a:r>
          </a:p>
        </p:txBody>
      </p:sp>
      <p:sp>
        <p:nvSpPr>
          <p:cNvPr id="7" name="5-Point Star 6"/>
          <p:cNvSpPr/>
          <p:nvPr/>
        </p:nvSpPr>
        <p:spPr>
          <a:xfrm>
            <a:off x="2714612" y="4214818"/>
            <a:ext cx="2143140" cy="2000264"/>
          </a:xfrm>
          <a:prstGeom prst="star5">
            <a:avLst/>
          </a:prstGeom>
          <a:solidFill>
            <a:schemeClr val="accent2">
              <a:lumMod val="20000"/>
              <a:lumOff val="8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a:solidFill>
                  <a:schemeClr val="tx1"/>
                </a:solidFill>
              </a:rPr>
              <a:t>عامل الملل</a:t>
            </a:r>
          </a:p>
        </p:txBody>
      </p:sp>
      <p:sp>
        <p:nvSpPr>
          <p:cNvPr id="8" name="5-Point Star 7"/>
          <p:cNvSpPr/>
          <p:nvPr/>
        </p:nvSpPr>
        <p:spPr>
          <a:xfrm>
            <a:off x="4643438" y="2786058"/>
            <a:ext cx="2000264" cy="1928826"/>
          </a:xfrm>
          <a:prstGeom prst="star5">
            <a:avLst/>
          </a:prstGeom>
          <a:solidFill>
            <a:schemeClr val="accent2">
              <a:lumMod val="20000"/>
              <a:lumOff val="8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1600" b="1" dirty="0">
                <a:solidFill>
                  <a:schemeClr val="tx1"/>
                </a:solidFill>
              </a:rPr>
              <a:t>عامل النضج</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Cloud 3"/>
          <p:cNvSpPr/>
          <p:nvPr/>
        </p:nvSpPr>
        <p:spPr>
          <a:xfrm>
            <a:off x="2000232" y="642918"/>
            <a:ext cx="5500726" cy="1357322"/>
          </a:xfrm>
          <a:prstGeom prst="cloud">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a:solidFill>
                  <a:schemeClr val="bg1"/>
                </a:solidFill>
              </a:rPr>
              <a:t>التمرين الفكري في  التعلم الحركي  </a:t>
            </a:r>
          </a:p>
        </p:txBody>
      </p:sp>
      <p:sp>
        <p:nvSpPr>
          <p:cNvPr id="5" name="Oval 4"/>
          <p:cNvSpPr/>
          <p:nvPr/>
        </p:nvSpPr>
        <p:spPr>
          <a:xfrm>
            <a:off x="1928794" y="2143116"/>
            <a:ext cx="5572164" cy="1143008"/>
          </a:xfrm>
          <a:prstGeom prst="ellipse">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dirty="0"/>
              <a:t>  هو اي نشاط ذهني يقترن بالنشاط الحركي </a:t>
            </a:r>
          </a:p>
        </p:txBody>
      </p:sp>
      <p:sp>
        <p:nvSpPr>
          <p:cNvPr id="9" name="Rectangle 8"/>
          <p:cNvSpPr/>
          <p:nvPr/>
        </p:nvSpPr>
        <p:spPr>
          <a:xfrm>
            <a:off x="1428728" y="3571876"/>
            <a:ext cx="6643734" cy="2872205"/>
          </a:xfrm>
          <a:prstGeom prst="rect">
            <a:avLst/>
          </a:prstGeom>
          <a:solidFill>
            <a:schemeClr val="accent4">
              <a:lumMod val="40000"/>
              <a:lumOff val="60000"/>
            </a:schemeClr>
          </a:solidFill>
          <a:ln w="38100">
            <a:solidFill>
              <a:schemeClr val="accent4">
                <a:lumMod val="75000"/>
              </a:schemeClr>
            </a:solidFill>
          </a:ln>
        </p:spPr>
        <p:txBody>
          <a:bodyPr wrap="square">
            <a:spAutoFit/>
          </a:bodyPr>
          <a:lstStyle/>
          <a:p>
            <a:pPr algn="ctr"/>
            <a:r>
              <a:rPr lang="ar-IQ" sz="1600" b="1" dirty="0"/>
              <a:t>انواع التمرين الحركي:- </a:t>
            </a:r>
          </a:p>
          <a:p>
            <a:pPr algn="ctr"/>
            <a:r>
              <a:rPr lang="ar-IQ" sz="1600" b="1" dirty="0"/>
              <a:t>1-هو اني الرياضي يستطيع تنضيم ذهنة لتسلسل الحركات التي سيقوم يها قبل القيام بالحركة مباشرة وهذا يعتبر من المتطلبات الضرورية في كثير من الفعاليات كالقفز العالي والجمباز ورفع الاثقال...الخ.  </a:t>
            </a:r>
          </a:p>
          <a:p>
            <a:pPr algn="ctr"/>
            <a:r>
              <a:rPr lang="ar-IQ" sz="1600" b="1" dirty="0"/>
              <a:t>2-التمرين الفكري فيقوم به الرياضي في الفترة بين اوقات التمرين الحركي وهذا التمىين يكون واضح للرياضي الذي يلاقي فشل في بفعالية حركية ثم نجاح في انجاز نفس الفعالية بعد فترة من زمن بالرغم عدم ممارسته خلال تلك الفترة. </a:t>
            </a:r>
          </a:p>
          <a:p>
            <a:pPr algn="ctr"/>
            <a:r>
              <a:rPr lang="ar-IQ" sz="1600" b="1" dirty="0"/>
              <a:t> 3-يحاول الرياضي تنضيم خطط او طرق عديدة لاستخدام مهارته المختلفه في مختلف الفعاليات الرياضي.</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1928794" y="2571744"/>
            <a:ext cx="5715040" cy="2554545"/>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ctr"/>
            <a:r>
              <a:rPr lang="ar-IQ" sz="2000" b="1" dirty="0"/>
              <a:t>1-التعجيل في تعلم وتذكر الحركة لفترات طويلة.  </a:t>
            </a:r>
          </a:p>
          <a:p>
            <a:pPr algn="ctr"/>
            <a:r>
              <a:rPr lang="ar-IQ" sz="2000" b="1" dirty="0"/>
              <a:t> 2-ان ذكاء الرياضي يجب ان يأخذ بنضر الاعتبار عند تعلم اي مهارة حركية .</a:t>
            </a:r>
          </a:p>
          <a:p>
            <a:pPr algn="ctr"/>
            <a:r>
              <a:rPr lang="ar-IQ" sz="2000" b="1" dirty="0"/>
              <a:t>3-يستطيع مدرس الرياضة الاستفادة من قابليات الرياضين الفكرية بواسطه تحليل الحركات الرياضية التي يقوم بها  الرياضي لتعلمها واتقانها .</a:t>
            </a:r>
          </a:p>
        </p:txBody>
      </p:sp>
      <p:sp>
        <p:nvSpPr>
          <p:cNvPr id="4" name="Flowchart: Multidocument 3"/>
          <p:cNvSpPr/>
          <p:nvPr/>
        </p:nvSpPr>
        <p:spPr>
          <a:xfrm>
            <a:off x="3214678" y="571480"/>
            <a:ext cx="3143272" cy="1500198"/>
          </a:xfrm>
          <a:prstGeom prst="flowChartMultidocument">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a:t>فوائد التمرين الحركي</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1214414" y="785794"/>
            <a:ext cx="6858048" cy="923330"/>
          </a:xfrm>
          <a:prstGeom prst="rect">
            <a:avLst/>
          </a:prstGeom>
          <a:solidFill>
            <a:schemeClr val="accent4">
              <a:lumMod val="60000"/>
              <a:lumOff val="40000"/>
            </a:schemeClr>
          </a:solidFill>
          <a:ln w="22225" cmpd="dbl">
            <a:solidFill>
              <a:schemeClr val="accent4">
                <a:lumMod val="50000"/>
              </a:schemeClr>
            </a:solidFill>
            <a:prstDash val="dashDot"/>
          </a:ln>
        </p:spPr>
        <p:txBody>
          <a:bodyPr wrap="square">
            <a:spAutoFit/>
          </a:bodyPr>
          <a:lstStyle/>
          <a:p>
            <a:pPr algn="ctr"/>
            <a:r>
              <a:rPr lang="ar-IQ" b="1" dirty="0"/>
              <a:t>ان اهمية العمل الفكري في التعلم الحركي هية ضاهرة غير قابلة للنقاش ولكن يجب ان نؤكد ان التمرين الفكري لايحل  محل التمرين الحركيولكن يكمله في التعلم</a:t>
            </a:r>
          </a:p>
        </p:txBody>
      </p:sp>
      <p:sp>
        <p:nvSpPr>
          <p:cNvPr id="3" name="Round Diagonal Corner Rectangle 2"/>
          <p:cNvSpPr/>
          <p:nvPr/>
        </p:nvSpPr>
        <p:spPr>
          <a:xfrm>
            <a:off x="2928926" y="1928802"/>
            <a:ext cx="3143272" cy="857256"/>
          </a:xfrm>
          <a:prstGeom prst="round2DiagRect">
            <a:avLst/>
          </a:prstGeom>
          <a:solidFill>
            <a:schemeClr val="accent4">
              <a:lumMod val="60000"/>
              <a:lumOff val="4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a:solidFill>
                  <a:schemeClr val="tx1"/>
                </a:solidFill>
              </a:rPr>
              <a:t>اهمية التمرين الفكري</a:t>
            </a:r>
          </a:p>
        </p:txBody>
      </p:sp>
      <p:sp>
        <p:nvSpPr>
          <p:cNvPr id="4" name="Right Brace 3"/>
          <p:cNvSpPr/>
          <p:nvPr/>
        </p:nvSpPr>
        <p:spPr>
          <a:xfrm rot="16200000">
            <a:off x="4107653" y="392885"/>
            <a:ext cx="1143008" cy="6072230"/>
          </a:xfrm>
          <a:prstGeom prst="rightBrace">
            <a:avLst/>
          </a:prstGeom>
          <a:ln w="28575">
            <a:solidFill>
              <a:schemeClr val="accent4">
                <a:lumMod val="50000"/>
              </a:schemeClr>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ar-IQ"/>
          </a:p>
        </p:txBody>
      </p:sp>
      <p:sp>
        <p:nvSpPr>
          <p:cNvPr id="6" name="Left Brace 5"/>
          <p:cNvSpPr/>
          <p:nvPr/>
        </p:nvSpPr>
        <p:spPr>
          <a:xfrm rot="5400000">
            <a:off x="3714744" y="3071810"/>
            <a:ext cx="1928826" cy="2500330"/>
          </a:xfrm>
          <a:prstGeom prst="leftBrace">
            <a:avLst/>
          </a:prstGeom>
          <a:ln w="28575">
            <a:solidFill>
              <a:schemeClr val="accent4">
                <a:lumMod val="50000"/>
              </a:schemeClr>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ar-IQ"/>
          </a:p>
        </p:txBody>
      </p:sp>
      <p:sp>
        <p:nvSpPr>
          <p:cNvPr id="7" name="Flowchart: Alternate Process 6"/>
          <p:cNvSpPr/>
          <p:nvPr/>
        </p:nvSpPr>
        <p:spPr>
          <a:xfrm>
            <a:off x="6786578" y="4000504"/>
            <a:ext cx="2143140" cy="1143008"/>
          </a:xfrm>
          <a:prstGeom prst="flowChartAlternateProcess">
            <a:avLst/>
          </a:prstGeom>
          <a:solidFill>
            <a:srgbClr val="51A98A"/>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1600" b="1" dirty="0">
                <a:solidFill>
                  <a:schemeClr val="tx1"/>
                </a:solidFill>
              </a:rPr>
              <a:t> -يساعد الرياضي في تعلم مهارت جديدة وتحسين مهارته القديم </a:t>
            </a:r>
          </a:p>
        </p:txBody>
      </p:sp>
      <p:sp>
        <p:nvSpPr>
          <p:cNvPr id="8" name="Flowchart: Alternate Process 7"/>
          <p:cNvSpPr/>
          <p:nvPr/>
        </p:nvSpPr>
        <p:spPr>
          <a:xfrm>
            <a:off x="5072066" y="5214950"/>
            <a:ext cx="1785950" cy="1500198"/>
          </a:xfrm>
          <a:prstGeom prst="flowChartAlternateProcess">
            <a:avLst/>
          </a:prstGeom>
          <a:solidFill>
            <a:srgbClr val="51A98A"/>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1400" b="1" dirty="0">
                <a:solidFill>
                  <a:schemeClr val="tx1"/>
                </a:solidFill>
              </a:rPr>
              <a:t>يجب ان لايحل التمرين الفكري محل التمرين الحركي  في تعلم المهارات ولكن يكمل</a:t>
            </a:r>
          </a:p>
        </p:txBody>
      </p:sp>
      <p:sp>
        <p:nvSpPr>
          <p:cNvPr id="9" name="Flowchart: Alternate Process 8"/>
          <p:cNvSpPr/>
          <p:nvPr/>
        </p:nvSpPr>
        <p:spPr>
          <a:xfrm>
            <a:off x="2500298" y="5214950"/>
            <a:ext cx="1785950" cy="1500198"/>
          </a:xfrm>
          <a:prstGeom prst="flowChartAlternateProcess">
            <a:avLst/>
          </a:prstGeom>
          <a:solidFill>
            <a:srgbClr val="51A98A"/>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1400" b="1" dirty="0">
                <a:solidFill>
                  <a:schemeClr val="tx1"/>
                </a:solidFill>
              </a:rPr>
              <a:t>التمرين الفكري يقترن في معضم حالات بتقلص عضلي قد يساعد في اتقان المهارة المعن</a:t>
            </a:r>
          </a:p>
        </p:txBody>
      </p:sp>
      <p:sp>
        <p:nvSpPr>
          <p:cNvPr id="10" name="Flowchart: Alternate Process 9"/>
          <p:cNvSpPr/>
          <p:nvPr/>
        </p:nvSpPr>
        <p:spPr>
          <a:xfrm>
            <a:off x="642910" y="4000504"/>
            <a:ext cx="2000264" cy="1143008"/>
          </a:xfrm>
          <a:prstGeom prst="flowChartAlternateProcess">
            <a:avLst/>
          </a:prstGeom>
          <a:solidFill>
            <a:srgbClr val="51A98A"/>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1200" b="1" dirty="0">
                <a:solidFill>
                  <a:schemeClr val="tx1"/>
                </a:solidFill>
              </a:rPr>
              <a:t>اذا اراد الرياضي الاستفادة من التمرين الفكري يجب ان يسبقه بتمرين  حركي لاخذ فكرة بسيطه عن الحركة مراد تعلمها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Flowchart: Punched Tape 3"/>
          <p:cNvSpPr/>
          <p:nvPr/>
        </p:nvSpPr>
        <p:spPr>
          <a:xfrm>
            <a:off x="3000364" y="571480"/>
            <a:ext cx="4286280" cy="1643074"/>
          </a:xfrm>
          <a:prstGeom prst="flowChartPunchedTape">
            <a:avLst/>
          </a:prstGeom>
          <a:solidFill>
            <a:srgbClr val="51A98A"/>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a:solidFill>
                  <a:schemeClr val="tx1"/>
                </a:solidFill>
              </a:rPr>
              <a:t>ماهي نضريات عملية نقل اثر التعلم </a:t>
            </a:r>
          </a:p>
        </p:txBody>
      </p:sp>
      <p:sp>
        <p:nvSpPr>
          <p:cNvPr id="5" name="Rectangle 4"/>
          <p:cNvSpPr/>
          <p:nvPr/>
        </p:nvSpPr>
        <p:spPr>
          <a:xfrm>
            <a:off x="1643042" y="2786058"/>
            <a:ext cx="5857916" cy="923330"/>
          </a:xfrm>
          <a:prstGeom prst="rect">
            <a:avLst/>
          </a:prstGeom>
          <a:solidFill>
            <a:schemeClr val="accent4">
              <a:lumMod val="60000"/>
              <a:lumOff val="40000"/>
            </a:schemeClr>
          </a:solidFill>
          <a:ln w="38100">
            <a:solidFill>
              <a:srgbClr val="00B050"/>
            </a:solidFill>
            <a:prstDash val="sysDash"/>
          </a:ln>
        </p:spPr>
        <p:txBody>
          <a:bodyPr wrap="square">
            <a:spAutoFit/>
          </a:bodyPr>
          <a:lstStyle/>
          <a:p>
            <a:r>
              <a:rPr lang="ar-IQ" b="1" dirty="0"/>
              <a:t> </a:t>
            </a:r>
            <a:r>
              <a:rPr lang="ar-IQ" b="1" dirty="0">
                <a:solidFill>
                  <a:srgbClr val="00B050"/>
                </a:solidFill>
              </a:rPr>
              <a:t>اولا/</a:t>
            </a:r>
            <a:r>
              <a:rPr lang="ar-IQ" b="1" dirty="0"/>
              <a:t>نضرية العناصر المتماثلة :هي للعالم الامريكي ثورندايك تشير ان عملية النقل تحدث للعناصر المتماثلة فقطفي حالتين مختلفة</a:t>
            </a:r>
          </a:p>
        </p:txBody>
      </p:sp>
      <p:sp>
        <p:nvSpPr>
          <p:cNvPr id="6" name="Rectangle 5"/>
          <p:cNvSpPr/>
          <p:nvPr/>
        </p:nvSpPr>
        <p:spPr>
          <a:xfrm>
            <a:off x="2214546" y="4071942"/>
            <a:ext cx="4572000" cy="923330"/>
          </a:xfrm>
          <a:prstGeom prst="rect">
            <a:avLst/>
          </a:prstGeom>
          <a:solidFill>
            <a:schemeClr val="accent4">
              <a:lumMod val="60000"/>
              <a:lumOff val="40000"/>
            </a:schemeClr>
          </a:solidFill>
          <a:ln w="38100">
            <a:solidFill>
              <a:srgbClr val="00B050"/>
            </a:solidFill>
            <a:prstDash val="dash"/>
          </a:ln>
        </p:spPr>
        <p:txBody>
          <a:bodyPr>
            <a:spAutoFit/>
          </a:bodyPr>
          <a:lstStyle/>
          <a:p>
            <a:r>
              <a:rPr lang="ar-IQ" b="1" dirty="0">
                <a:solidFill>
                  <a:srgbClr val="00B050"/>
                </a:solidFill>
              </a:rPr>
              <a:t>ثانيا/</a:t>
            </a:r>
            <a:r>
              <a:rPr lang="ar-IQ" b="1" dirty="0"/>
              <a:t>نضرية المبادى العامة:تشير الى ان هناك اسسا ومبادى حركية عامة يممن نقلها من فعالية الى فعالية اخرى </a:t>
            </a:r>
          </a:p>
        </p:txBody>
      </p:sp>
      <p:pic>
        <p:nvPicPr>
          <p:cNvPr id="8" name="Picture 7" descr="اااا.jpg"/>
          <p:cNvPicPr>
            <a:picLocks noChangeAspect="1"/>
          </p:cNvPicPr>
          <p:nvPr/>
        </p:nvPicPr>
        <p:blipFill>
          <a:blip r:embed="rId2"/>
          <a:stretch>
            <a:fillRect/>
          </a:stretch>
        </p:blipFill>
        <p:spPr>
          <a:xfrm rot="10800000">
            <a:off x="142844" y="214290"/>
            <a:ext cx="2857520" cy="2092322"/>
          </a:xfrm>
          <a:prstGeom prst="ellipse">
            <a:avLst/>
          </a:prstGeom>
          <a:ln>
            <a:noFill/>
          </a:ln>
          <a:effectLst>
            <a:softEdge rad="112500"/>
          </a:effectLst>
        </p:spPr>
      </p:pic>
      <p:pic>
        <p:nvPicPr>
          <p:cNvPr id="9" name="Picture 8" descr="اااا.jpg"/>
          <p:cNvPicPr>
            <a:picLocks noChangeAspect="1"/>
          </p:cNvPicPr>
          <p:nvPr/>
        </p:nvPicPr>
        <p:blipFill>
          <a:blip r:embed="rId2"/>
          <a:stretch>
            <a:fillRect/>
          </a:stretch>
        </p:blipFill>
        <p:spPr>
          <a:xfrm>
            <a:off x="5643570" y="4857760"/>
            <a:ext cx="3071834" cy="2000240"/>
          </a:xfrm>
          <a:prstGeom prst="ellipse">
            <a:avLst/>
          </a:prstGeom>
          <a:ln>
            <a:noFill/>
          </a:ln>
          <a:effectLst>
            <a:softEdge rad="112500"/>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1500166" y="1643050"/>
            <a:ext cx="6500858" cy="4154984"/>
          </a:xfrm>
          <a:prstGeom prst="rect">
            <a:avLst/>
          </a:prstGeom>
          <a:solidFill>
            <a:schemeClr val="accent4">
              <a:lumMod val="60000"/>
              <a:lumOff val="40000"/>
            </a:schemeClr>
          </a:solidFill>
          <a:ln w="38100">
            <a:solidFill>
              <a:srgbClr val="00B050"/>
            </a:solidFill>
          </a:ln>
        </p:spPr>
        <p:txBody>
          <a:bodyPr wrap="square">
            <a:spAutoFit/>
          </a:bodyPr>
          <a:lstStyle/>
          <a:p>
            <a:pPr marL="457200" indent="-457200" algn="ctr">
              <a:buFont typeface="+mj-lt"/>
              <a:buAutoNum type="arabicPeriod"/>
            </a:pPr>
            <a:r>
              <a:rPr lang="ar-IQ" sz="2400" b="1" dirty="0"/>
              <a:t>توضيح امكانيات النقل للطالب او الاعب حيث ان الطالب او لاعب قد لا يلاحظ اوجه التشابه في مهارات فعاليتين مختلفتين . </a:t>
            </a:r>
          </a:p>
          <a:p>
            <a:pPr marL="457200" indent="-457200" algn="ctr">
              <a:buFont typeface="+mj-lt"/>
              <a:buAutoNum type="arabicPeriod"/>
            </a:pPr>
            <a:r>
              <a:rPr lang="ar-IQ" sz="2400" b="1" dirty="0"/>
              <a:t> جعل محيط التمرين مشابها بقدر الامكان محيط السباق.  </a:t>
            </a:r>
          </a:p>
          <a:p>
            <a:pPr marL="457200" indent="-457200" algn="ctr">
              <a:buFont typeface="+mj-lt"/>
              <a:buAutoNum type="arabicPeriod"/>
            </a:pPr>
            <a:r>
              <a:rPr lang="ar-IQ" sz="2400" b="1" dirty="0"/>
              <a:t>مساعدة الطالب عل فهم الاسس التي تبنى عليها الحركة .</a:t>
            </a:r>
          </a:p>
          <a:p>
            <a:pPr marL="457200" indent="-457200" algn="ctr">
              <a:buFont typeface="+mj-lt"/>
              <a:buAutoNum type="arabicPeriod"/>
            </a:pPr>
            <a:r>
              <a:rPr lang="ar-IQ" sz="2400" b="1" dirty="0"/>
              <a:t>محاولة توجية الطالب باستمرار ليستطيع اكتشاف وتعلم الحركات الجدية باقصر وقت .</a:t>
            </a:r>
          </a:p>
          <a:p>
            <a:pPr marL="457200" indent="-457200" algn="ctr">
              <a:buFont typeface="+mj-lt"/>
              <a:buAutoNum type="arabicPeriod"/>
            </a:pPr>
            <a:r>
              <a:rPr lang="ar-IQ" sz="2400" b="1" dirty="0"/>
              <a:t>التاكيد عل اداء الحركة الصحيحة.</a:t>
            </a:r>
          </a:p>
        </p:txBody>
      </p:sp>
      <p:sp>
        <p:nvSpPr>
          <p:cNvPr id="3" name="Rectangle 2"/>
          <p:cNvSpPr/>
          <p:nvPr/>
        </p:nvSpPr>
        <p:spPr>
          <a:xfrm>
            <a:off x="2928926" y="785794"/>
            <a:ext cx="3643338" cy="400110"/>
          </a:xfrm>
          <a:prstGeom prst="rect">
            <a:avLst/>
          </a:prstGeom>
          <a:solidFill>
            <a:schemeClr val="accent4">
              <a:lumMod val="40000"/>
              <a:lumOff val="60000"/>
            </a:schemeClr>
          </a:solidFill>
          <a:ln w="38100">
            <a:solidFill>
              <a:srgbClr val="00B050"/>
            </a:solidFill>
            <a:prstDash val="sysDot"/>
          </a:ln>
        </p:spPr>
        <p:txBody>
          <a:bodyPr wrap="square">
            <a:spAutoFit/>
          </a:bodyPr>
          <a:lstStyle/>
          <a:p>
            <a:pPr algn="ctr"/>
            <a:r>
              <a:rPr lang="ar-IQ" sz="2000" b="1" dirty="0"/>
              <a:t>النقاط التي يضعها المدرس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5" name="Snip Diagonal Corner Rectangle 4"/>
          <p:cNvSpPr/>
          <p:nvPr/>
        </p:nvSpPr>
        <p:spPr>
          <a:xfrm>
            <a:off x="2500298" y="500042"/>
            <a:ext cx="4143404" cy="1357322"/>
          </a:xfrm>
          <a:prstGeom prst="snip2DiagRect">
            <a:avLst/>
          </a:prstGeom>
          <a:solidFill>
            <a:schemeClr val="accent5">
              <a:lumMod val="40000"/>
              <a:lumOff val="6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3600" b="1" dirty="0"/>
              <a:t>تعريف التعلم</a:t>
            </a:r>
          </a:p>
        </p:txBody>
      </p:sp>
      <p:sp>
        <p:nvSpPr>
          <p:cNvPr id="6" name="Rectangle 5"/>
          <p:cNvSpPr/>
          <p:nvPr/>
        </p:nvSpPr>
        <p:spPr>
          <a:xfrm>
            <a:off x="1785918" y="2500306"/>
            <a:ext cx="5572164" cy="923330"/>
          </a:xfrm>
          <a:prstGeom prst="rect">
            <a:avLst/>
          </a:prstGeom>
          <a:ln/>
        </p:spPr>
        <p:style>
          <a:lnRef idx="1">
            <a:schemeClr val="accent5"/>
          </a:lnRef>
          <a:fillRef idx="2">
            <a:schemeClr val="accent5"/>
          </a:fillRef>
          <a:effectRef idx="1">
            <a:schemeClr val="accent5"/>
          </a:effectRef>
          <a:fontRef idx="minor">
            <a:schemeClr val="dk1"/>
          </a:fontRef>
        </p:style>
        <p:txBody>
          <a:bodyPr wrap="square">
            <a:spAutoFit/>
          </a:bodyPr>
          <a:lstStyle/>
          <a:p>
            <a:r>
              <a:rPr lang="ar-IQ" b="1" dirty="0"/>
              <a:t>ان عملية التعلم هي التي من خلالها يستطيع الفرد تكوين قابليات او مهارات جديده او تعديل قابلياته او مهاراته عن طريق الممارسة والتجربة</a:t>
            </a:r>
            <a:r>
              <a:rPr lang="ar-IQ" dirty="0"/>
              <a:t>.</a:t>
            </a:r>
          </a:p>
        </p:txBody>
      </p:sp>
      <p:sp>
        <p:nvSpPr>
          <p:cNvPr id="7" name="Rectangle 6"/>
          <p:cNvSpPr/>
          <p:nvPr/>
        </p:nvSpPr>
        <p:spPr>
          <a:xfrm>
            <a:off x="2214546" y="4214818"/>
            <a:ext cx="4572000" cy="1938992"/>
          </a:xfrm>
          <a:prstGeom prst="rect">
            <a:avLst/>
          </a:prstGeom>
        </p:spPr>
        <p:style>
          <a:lnRef idx="0">
            <a:schemeClr val="accent5"/>
          </a:lnRef>
          <a:fillRef idx="3">
            <a:schemeClr val="accent5"/>
          </a:fillRef>
          <a:effectRef idx="3">
            <a:schemeClr val="accent5"/>
          </a:effectRef>
          <a:fontRef idx="minor">
            <a:schemeClr val="lt1"/>
          </a:fontRef>
        </p:style>
        <p:txBody>
          <a:bodyPr>
            <a:spAutoFit/>
          </a:bodyPr>
          <a:lstStyle/>
          <a:p>
            <a:r>
              <a:rPr lang="ar-IQ" sz="2400" dirty="0"/>
              <a:t>التعلم الحركي هي التي يستطيع المتعلم من خلالها تكوين قابليات حركه جديده او تبديلةو تعديل قابلية حركية عن طريق الممارسة والتجربة.</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1357290" y="1582340"/>
            <a:ext cx="6357982" cy="3846923"/>
          </a:xfrm>
          <a:prstGeom prst="rect">
            <a:avLst/>
          </a:prstGeom>
          <a:solidFill>
            <a:schemeClr val="accent4">
              <a:lumMod val="40000"/>
              <a:lumOff val="60000"/>
            </a:schemeClr>
          </a:solidFill>
          <a:ln w="38100">
            <a:solidFill>
              <a:schemeClr val="tx1"/>
            </a:solidFill>
          </a:ln>
        </p:spPr>
        <p:txBody>
          <a:bodyPr wrap="square">
            <a:spAutoFit/>
          </a:bodyPr>
          <a:lstStyle/>
          <a:p>
            <a:pPr marL="342900" indent="-342900">
              <a:buFont typeface="+mj-lt"/>
              <a:buAutoNum type="arabicPeriod"/>
            </a:pPr>
            <a:r>
              <a:rPr lang="ar-IQ" sz="2000" b="1" dirty="0"/>
              <a:t>كلما كثرت اوجه التشابه بين عملين كثرت عملية النقل ببن هذين العملين </a:t>
            </a:r>
          </a:p>
          <a:p>
            <a:pPr marL="342900" indent="-342900">
              <a:buFont typeface="+mj-lt"/>
              <a:buAutoNum type="arabicPeriod"/>
            </a:pPr>
            <a:r>
              <a:rPr lang="ar-IQ" sz="2000" b="1" dirty="0"/>
              <a:t> ان تعلم استجابة جديدة لحافز قديم يستنتج عنه نقل سلبي </a:t>
            </a:r>
          </a:p>
          <a:p>
            <a:pPr marL="342900" indent="-342900">
              <a:buFont typeface="+mj-lt"/>
              <a:buAutoNum type="arabicPeriod"/>
            </a:pPr>
            <a:r>
              <a:rPr lang="ar-IQ" sz="2000" b="1" dirty="0"/>
              <a:t> ان تعلم القيام بحركة قديمة استجابة لحافز جديد يستنتج عنه نقل ايجابي </a:t>
            </a:r>
          </a:p>
          <a:p>
            <a:pPr marL="342900" indent="-342900">
              <a:buFont typeface="+mj-lt"/>
              <a:buAutoNum type="arabicPeriod"/>
            </a:pPr>
            <a:r>
              <a:rPr lang="ar-IQ" sz="2000" b="1" dirty="0"/>
              <a:t> ان عملية النقل بين الفعالياات المتشابه هية ليست عملية تلقائية  </a:t>
            </a:r>
          </a:p>
          <a:p>
            <a:pPr marL="342900" indent="-342900">
              <a:buFont typeface="+mj-lt"/>
              <a:buAutoNum type="arabicPeriod"/>
            </a:pPr>
            <a:r>
              <a:rPr lang="ar-IQ" sz="2000" b="1" dirty="0"/>
              <a:t> ان تعلم المبادئ الاساسية للحركة يؤدي الى تسهيل عملية النقل </a:t>
            </a:r>
          </a:p>
          <a:p>
            <a:pPr marL="342900" indent="-342900">
              <a:buFont typeface="+mj-lt"/>
              <a:buAutoNum type="arabicPeriod"/>
            </a:pPr>
            <a:r>
              <a:rPr lang="ar-IQ" sz="2000" b="1" dirty="0"/>
              <a:t>  عملية النقل تعتمد عل صعوبة الحركة وعل قابلية الطالب المتعلم </a:t>
            </a:r>
          </a:p>
        </p:txBody>
      </p:sp>
      <p:sp>
        <p:nvSpPr>
          <p:cNvPr id="3" name="Rectangle 2"/>
          <p:cNvSpPr/>
          <p:nvPr/>
        </p:nvSpPr>
        <p:spPr>
          <a:xfrm>
            <a:off x="3214678" y="857232"/>
            <a:ext cx="3000396" cy="523220"/>
          </a:xfrm>
          <a:prstGeom prst="rect">
            <a:avLst/>
          </a:prstGeom>
          <a:solidFill>
            <a:schemeClr val="accent4">
              <a:lumMod val="75000"/>
            </a:schemeClr>
          </a:solidFill>
          <a:ln w="38100">
            <a:solidFill>
              <a:schemeClr val="tx1"/>
            </a:solidFill>
          </a:ln>
        </p:spPr>
        <p:txBody>
          <a:bodyPr wrap="square">
            <a:spAutoFit/>
          </a:bodyPr>
          <a:lstStyle/>
          <a:p>
            <a:r>
              <a:rPr lang="ar-IQ" sz="2800" b="1" dirty="0">
                <a:solidFill>
                  <a:schemeClr val="bg1"/>
                </a:solidFill>
              </a:rPr>
              <a:t>اهم مبادئ النقل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Teardrop 6"/>
          <p:cNvSpPr/>
          <p:nvPr/>
        </p:nvSpPr>
        <p:spPr>
          <a:xfrm>
            <a:off x="2643174" y="500042"/>
            <a:ext cx="3857652" cy="1285884"/>
          </a:xfrm>
          <a:prstGeom prst="teardrop">
            <a:avLst/>
          </a:prstGeom>
          <a:solidFill>
            <a:schemeClr val="accent5">
              <a:lumMod val="40000"/>
              <a:lumOff val="6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b="1" dirty="0">
                <a:solidFill>
                  <a:schemeClr val="tx1"/>
                </a:solidFill>
              </a:rPr>
              <a:t>ضرورات التعلم</a:t>
            </a:r>
          </a:p>
        </p:txBody>
      </p:sp>
      <p:graphicFrame>
        <p:nvGraphicFramePr>
          <p:cNvPr id="10" name="Diagram 9"/>
          <p:cNvGraphicFramePr/>
          <p:nvPr/>
        </p:nvGraphicFramePr>
        <p:xfrm>
          <a:off x="1428728" y="192880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4" name="Flowchart: Decision 3"/>
          <p:cNvSpPr/>
          <p:nvPr/>
        </p:nvSpPr>
        <p:spPr>
          <a:xfrm>
            <a:off x="1785918" y="428604"/>
            <a:ext cx="5572164" cy="1071570"/>
          </a:xfrm>
          <a:prstGeom prst="flowChartDecision">
            <a:avLst/>
          </a:prstGeom>
          <a:solidFill>
            <a:schemeClr val="accent5">
              <a:lumMod val="40000"/>
              <a:lumOff val="6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b="1" dirty="0">
                <a:solidFill>
                  <a:schemeClr val="tx1"/>
                </a:solidFill>
              </a:rPr>
              <a:t>خطوات التعلم</a:t>
            </a:r>
          </a:p>
        </p:txBody>
      </p:sp>
      <p:sp>
        <p:nvSpPr>
          <p:cNvPr id="5" name="Flowchart: Off-page Connector 4"/>
          <p:cNvSpPr/>
          <p:nvPr/>
        </p:nvSpPr>
        <p:spPr>
          <a:xfrm>
            <a:off x="6215074" y="1714488"/>
            <a:ext cx="1714512" cy="1571636"/>
          </a:xfrm>
          <a:prstGeom prst="flowChartOffpageConnector">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000" b="1" dirty="0">
                <a:solidFill>
                  <a:schemeClr val="tx1"/>
                </a:solidFill>
                <a:effectLst>
                  <a:outerShdw blurRad="38100" dist="38100" dir="2700000" algn="tl">
                    <a:srgbClr val="000000">
                      <a:alpha val="43137"/>
                    </a:srgbClr>
                  </a:outerShdw>
                </a:effectLst>
              </a:rPr>
              <a:t>1-وجود حافز او دافع</a:t>
            </a:r>
          </a:p>
        </p:txBody>
      </p:sp>
      <p:sp>
        <p:nvSpPr>
          <p:cNvPr id="6" name="Flowchart: Off-page Connector 5"/>
          <p:cNvSpPr/>
          <p:nvPr/>
        </p:nvSpPr>
        <p:spPr>
          <a:xfrm>
            <a:off x="6215074" y="3429000"/>
            <a:ext cx="1714512" cy="1571636"/>
          </a:xfrm>
          <a:prstGeom prst="flowChartOffpageConnector">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000" b="1" dirty="0">
                <a:solidFill>
                  <a:schemeClr val="tx1"/>
                </a:solidFill>
                <a:effectLst>
                  <a:outerShdw blurRad="38100" dist="38100" dir="2700000" algn="tl">
                    <a:srgbClr val="000000">
                      <a:alpha val="43137"/>
                    </a:srgbClr>
                  </a:outerShdw>
                </a:effectLst>
              </a:rPr>
              <a:t>2-وجود هدف يتعلق بالدافع</a:t>
            </a:r>
          </a:p>
        </p:txBody>
      </p:sp>
      <p:sp>
        <p:nvSpPr>
          <p:cNvPr id="7" name="Flowchart: Off-page Connector 6"/>
          <p:cNvSpPr/>
          <p:nvPr/>
        </p:nvSpPr>
        <p:spPr>
          <a:xfrm>
            <a:off x="6215074" y="5143512"/>
            <a:ext cx="1785950" cy="1571636"/>
          </a:xfrm>
          <a:prstGeom prst="flowChartOffpageConnector">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000" b="1" dirty="0">
                <a:solidFill>
                  <a:schemeClr val="tx1"/>
                </a:solidFill>
              </a:rPr>
              <a:t>3-وجود توتر نفسي</a:t>
            </a:r>
          </a:p>
        </p:txBody>
      </p:sp>
      <p:sp>
        <p:nvSpPr>
          <p:cNvPr id="8" name="Flowchart: Off-page Connector 7"/>
          <p:cNvSpPr/>
          <p:nvPr/>
        </p:nvSpPr>
        <p:spPr>
          <a:xfrm>
            <a:off x="1500166" y="1714488"/>
            <a:ext cx="1857388" cy="1643074"/>
          </a:xfrm>
          <a:prstGeom prst="flowChartOffpageConnector">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000" b="1" dirty="0">
                <a:solidFill>
                  <a:schemeClr val="tx1"/>
                </a:solidFill>
                <a:effectLst>
                  <a:outerShdw blurRad="38100" dist="38100" dir="2700000" algn="tl">
                    <a:srgbClr val="000000">
                      <a:alpha val="43137"/>
                    </a:srgbClr>
                  </a:outerShdw>
                </a:effectLst>
              </a:rPr>
              <a:t>4-البحث عن طريق الصواب للوصول الى الهدف</a:t>
            </a:r>
          </a:p>
        </p:txBody>
      </p:sp>
      <p:sp>
        <p:nvSpPr>
          <p:cNvPr id="9" name="Flowchart: Off-page Connector 8"/>
          <p:cNvSpPr/>
          <p:nvPr/>
        </p:nvSpPr>
        <p:spPr>
          <a:xfrm>
            <a:off x="1500166" y="3429000"/>
            <a:ext cx="1785950" cy="1571636"/>
          </a:xfrm>
          <a:prstGeom prst="flowChartOffpageConnector">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a:solidFill>
                  <a:schemeClr val="tx1"/>
                </a:solidFill>
                <a:effectLst>
                  <a:outerShdw blurRad="38100" dist="38100" dir="2700000" algn="tl">
                    <a:srgbClr val="000000">
                      <a:alpha val="43137"/>
                    </a:srgbClr>
                  </a:outerShdw>
                </a:effectLst>
              </a:rPr>
              <a:t>5-تثبيت الطريق لللوصل الى الهدف</a:t>
            </a:r>
          </a:p>
        </p:txBody>
      </p:sp>
      <p:sp>
        <p:nvSpPr>
          <p:cNvPr id="10" name="Flowchart: Off-page Connector 9"/>
          <p:cNvSpPr/>
          <p:nvPr/>
        </p:nvSpPr>
        <p:spPr>
          <a:xfrm>
            <a:off x="1428728" y="5143512"/>
            <a:ext cx="1785950" cy="1571636"/>
          </a:xfrm>
          <a:prstGeom prst="flowChartOffpageConnector">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a:solidFill>
                  <a:schemeClr val="tx1"/>
                </a:solidFill>
                <a:effectLst>
                  <a:outerShdw blurRad="38100" dist="38100" dir="2700000" algn="tl">
                    <a:srgbClr val="000000">
                      <a:alpha val="43137"/>
                    </a:srgbClr>
                  </a:outerShdw>
                </a:effectLst>
              </a:rPr>
              <a:t>6-حدف الفعايات او الحركات غير المناسبة</a:t>
            </a:r>
          </a:p>
        </p:txBody>
      </p:sp>
      <p:cxnSp>
        <p:nvCxnSpPr>
          <p:cNvPr id="12" name="Straight Connector 11"/>
          <p:cNvCxnSpPr>
            <a:stCxn id="8" idx="3"/>
            <a:endCxn id="5" idx="1"/>
          </p:cNvCxnSpPr>
          <p:nvPr/>
        </p:nvCxnSpPr>
        <p:spPr>
          <a:xfrm flipV="1">
            <a:off x="3357554" y="2500306"/>
            <a:ext cx="2857520" cy="35719"/>
          </a:xfrm>
          <a:prstGeom prst="line">
            <a:avLst/>
          </a:prstGeom>
          <a:ln>
            <a:solidFill>
              <a:schemeClr val="accent5">
                <a:lumMod val="75000"/>
              </a:schemeClr>
            </a:solidFill>
          </a:ln>
        </p:spPr>
        <p:style>
          <a:lnRef idx="2">
            <a:schemeClr val="accent6"/>
          </a:lnRef>
          <a:fillRef idx="0">
            <a:schemeClr val="accent6"/>
          </a:fillRef>
          <a:effectRef idx="1">
            <a:schemeClr val="accent6"/>
          </a:effectRef>
          <a:fontRef idx="minor">
            <a:schemeClr val="tx1"/>
          </a:fontRef>
        </p:style>
      </p:cxnSp>
      <p:cxnSp>
        <p:nvCxnSpPr>
          <p:cNvPr id="13" name="Straight Connector 12"/>
          <p:cNvCxnSpPr>
            <a:stCxn id="9" idx="3"/>
            <a:endCxn id="6" idx="1"/>
          </p:cNvCxnSpPr>
          <p:nvPr/>
        </p:nvCxnSpPr>
        <p:spPr>
          <a:xfrm>
            <a:off x="3286116" y="4214818"/>
            <a:ext cx="2928958" cy="1588"/>
          </a:xfrm>
          <a:prstGeom prst="line">
            <a:avLst/>
          </a:prstGeom>
          <a:ln>
            <a:solidFill>
              <a:schemeClr val="accent5">
                <a:lumMod val="75000"/>
              </a:schemeClr>
            </a:solidFill>
          </a:ln>
        </p:spPr>
        <p:style>
          <a:lnRef idx="2">
            <a:schemeClr val="accent6"/>
          </a:lnRef>
          <a:fillRef idx="0">
            <a:schemeClr val="accent6"/>
          </a:fillRef>
          <a:effectRef idx="1">
            <a:schemeClr val="accent6"/>
          </a:effectRef>
          <a:fontRef idx="minor">
            <a:schemeClr val="tx1"/>
          </a:fontRef>
        </p:style>
      </p:cxnSp>
      <p:cxnSp>
        <p:nvCxnSpPr>
          <p:cNvPr id="14" name="Straight Connector 13"/>
          <p:cNvCxnSpPr>
            <a:stCxn id="10" idx="3"/>
            <a:endCxn id="7" idx="1"/>
          </p:cNvCxnSpPr>
          <p:nvPr/>
        </p:nvCxnSpPr>
        <p:spPr>
          <a:xfrm>
            <a:off x="3214678" y="5929330"/>
            <a:ext cx="3000396" cy="1588"/>
          </a:xfrm>
          <a:prstGeom prst="line">
            <a:avLst/>
          </a:prstGeom>
          <a:ln>
            <a:solidFill>
              <a:schemeClr val="accent5">
                <a:lumMod val="75000"/>
              </a:schemeClr>
            </a:solidFill>
          </a:ln>
        </p:spPr>
        <p:style>
          <a:lnRef idx="2">
            <a:schemeClr val="accent6"/>
          </a:lnRef>
          <a:fillRef idx="0">
            <a:schemeClr val="accent6"/>
          </a:fillRef>
          <a:effectRef idx="1">
            <a:schemeClr val="accent6"/>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show="0">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5" name="Diamond 4"/>
          <p:cNvSpPr/>
          <p:nvPr/>
        </p:nvSpPr>
        <p:spPr>
          <a:xfrm>
            <a:off x="2214546" y="714356"/>
            <a:ext cx="5214974" cy="1071570"/>
          </a:xfrm>
          <a:prstGeom prst="diamond">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b="1" dirty="0">
                <a:solidFill>
                  <a:schemeClr val="tx1"/>
                </a:solidFill>
              </a:rPr>
              <a:t>نظريات التعلم</a:t>
            </a:r>
          </a:p>
        </p:txBody>
      </p:sp>
      <p:sp>
        <p:nvSpPr>
          <p:cNvPr id="6" name="Rectangle 5"/>
          <p:cNvSpPr/>
          <p:nvPr/>
        </p:nvSpPr>
        <p:spPr>
          <a:xfrm>
            <a:off x="642910" y="2143116"/>
            <a:ext cx="7786742" cy="646331"/>
          </a:xfrm>
          <a:prstGeom prst="rect">
            <a:avLst/>
          </a:prstGeom>
          <a:solidFill>
            <a:schemeClr val="accent5">
              <a:lumMod val="40000"/>
              <a:lumOff val="60000"/>
            </a:schemeClr>
          </a:solidFill>
          <a:ln>
            <a:solidFill>
              <a:schemeClr val="accent5">
                <a:lumMod val="75000"/>
              </a:schemeClr>
            </a:solidFill>
          </a:ln>
        </p:spPr>
        <p:txBody>
          <a:bodyPr wrap="square">
            <a:spAutoFit/>
          </a:bodyPr>
          <a:lstStyle/>
          <a:p>
            <a:r>
              <a:rPr lang="ar-IQ" b="1" dirty="0"/>
              <a:t>نظرية  الترابط او نظرية ثورندايك  لانها تؤكد على الترابط بين الحافز  والاستجاب وان هذا الترابط يحدث  تغييرات في الجهاز  العصبي</a:t>
            </a:r>
          </a:p>
        </p:txBody>
      </p:sp>
      <p:sp>
        <p:nvSpPr>
          <p:cNvPr id="7" name="Rectangle 6"/>
          <p:cNvSpPr/>
          <p:nvPr/>
        </p:nvSpPr>
        <p:spPr>
          <a:xfrm>
            <a:off x="928662" y="3000372"/>
            <a:ext cx="7143800" cy="646331"/>
          </a:xfrm>
          <a:prstGeom prst="rect">
            <a:avLst/>
          </a:prstGeom>
          <a:solidFill>
            <a:schemeClr val="accent5">
              <a:lumMod val="40000"/>
              <a:lumOff val="60000"/>
            </a:schemeClr>
          </a:solidFill>
          <a:ln>
            <a:solidFill>
              <a:schemeClr val="accent5">
                <a:lumMod val="75000"/>
              </a:schemeClr>
            </a:solidFill>
          </a:ln>
        </p:spPr>
        <p:txBody>
          <a:bodyPr wrap="square">
            <a:spAutoFit/>
          </a:bodyPr>
          <a:lstStyle/>
          <a:p>
            <a:r>
              <a:rPr lang="ar-IQ" b="1" dirty="0"/>
              <a:t>وتسمى  ايضا  بنظرية التجربه والخطا  لان العالم يعتقد بأم الفرد يتعلم الاشياء الفكرية والحركية عن طريق التجربة والخطا</a:t>
            </a:r>
          </a:p>
        </p:txBody>
      </p:sp>
      <p:sp>
        <p:nvSpPr>
          <p:cNvPr id="8" name="Rectangle 7"/>
          <p:cNvSpPr/>
          <p:nvPr/>
        </p:nvSpPr>
        <p:spPr>
          <a:xfrm>
            <a:off x="1357290" y="3857628"/>
            <a:ext cx="6215106" cy="2585323"/>
          </a:xfrm>
          <a:prstGeom prst="rect">
            <a:avLst/>
          </a:prstGeom>
          <a:solidFill>
            <a:schemeClr val="accent5">
              <a:lumMod val="40000"/>
              <a:lumOff val="60000"/>
            </a:schemeClr>
          </a:solidFill>
          <a:ln>
            <a:solidFill>
              <a:schemeClr val="accent5">
                <a:lumMod val="75000"/>
              </a:schemeClr>
            </a:solidFill>
          </a:ln>
        </p:spPr>
        <p:txBody>
          <a:bodyPr wrap="square">
            <a:spAutoFit/>
          </a:bodyPr>
          <a:lstStyle/>
          <a:p>
            <a:pPr algn="ctr"/>
            <a:r>
              <a:rPr lang="ar-IQ" b="1" dirty="0"/>
              <a:t>عملية التعلم  حسب نظرية ثورندايك:</a:t>
            </a:r>
          </a:p>
          <a:p>
            <a:pPr algn="ctr"/>
            <a:r>
              <a:rPr lang="ar-IQ" b="1" dirty="0"/>
              <a:t>1: في المرحلة الاولى للتعلم يقوم الفرد بفعاليات كثيرة  وبنجاح.</a:t>
            </a:r>
          </a:p>
          <a:p>
            <a:pPr algn="ctr"/>
            <a:r>
              <a:rPr lang="ar-IQ" b="1" dirty="0"/>
              <a:t>2:ان الحركات الصحيحة تحدث عن طريق الصدفة وبدون تعمد.</a:t>
            </a:r>
          </a:p>
          <a:p>
            <a:pPr algn="ctr"/>
            <a:r>
              <a:rPr lang="ar-IQ" b="1" dirty="0"/>
              <a:t>3:تدريجيا يحذف المتعلم الحركات الخاطئة غير الضورية. </a:t>
            </a:r>
          </a:p>
          <a:p>
            <a:pPr algn="ctr"/>
            <a:r>
              <a:rPr lang="ar-IQ" b="1" dirty="0"/>
              <a:t>4: يشعر المتعلم  بالترابط بين الحوافز والاستجابات.</a:t>
            </a:r>
          </a:p>
          <a:p>
            <a:pPr algn="ctr"/>
            <a:r>
              <a:rPr lang="ar-IQ" b="1" dirty="0"/>
              <a:t>5:في التمرين والممارسة تقوى الاستجابات الصحيحة والحركات تكون اكثر اتقانا.</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5" name="Folded Corner 4"/>
          <p:cNvSpPr/>
          <p:nvPr/>
        </p:nvSpPr>
        <p:spPr>
          <a:xfrm>
            <a:off x="2928926" y="785794"/>
            <a:ext cx="3429024" cy="1000132"/>
          </a:xfrm>
          <a:prstGeom prst="foldedCorner">
            <a:avLst/>
          </a:prstGeom>
          <a:ln/>
        </p:spPr>
        <p:style>
          <a:lnRef idx="1">
            <a:schemeClr val="accent5"/>
          </a:lnRef>
          <a:fillRef idx="2">
            <a:schemeClr val="accent5"/>
          </a:fillRef>
          <a:effectRef idx="1">
            <a:schemeClr val="accent5"/>
          </a:effectRef>
          <a:fontRef idx="minor">
            <a:schemeClr val="dk1"/>
          </a:fontRef>
        </p:style>
        <p:txBody>
          <a:bodyPr rtlCol="1" anchor="ctr"/>
          <a:lstStyle/>
          <a:p>
            <a:pPr algn="ctr"/>
            <a:r>
              <a:rPr lang="ar-IQ" sz="2800" b="1" dirty="0">
                <a:solidFill>
                  <a:schemeClr val="tx1"/>
                </a:solidFill>
              </a:rPr>
              <a:t>قوانين ثورندايك</a:t>
            </a:r>
          </a:p>
        </p:txBody>
      </p:sp>
      <p:sp>
        <p:nvSpPr>
          <p:cNvPr id="7" name="Left Arrow Callout 6"/>
          <p:cNvSpPr/>
          <p:nvPr/>
        </p:nvSpPr>
        <p:spPr>
          <a:xfrm>
            <a:off x="6000760" y="3000372"/>
            <a:ext cx="3000396" cy="1714512"/>
          </a:xfrm>
          <a:prstGeom prst="leftArrowCallout">
            <a:avLst/>
          </a:prstGeom>
          <a:ln/>
        </p:spPr>
        <p:style>
          <a:lnRef idx="1">
            <a:schemeClr val="accent5"/>
          </a:lnRef>
          <a:fillRef idx="3">
            <a:schemeClr val="accent5"/>
          </a:fillRef>
          <a:effectRef idx="2">
            <a:schemeClr val="accent5"/>
          </a:effectRef>
          <a:fontRef idx="minor">
            <a:schemeClr val="lt1"/>
          </a:fontRef>
        </p:style>
        <p:txBody>
          <a:bodyPr rtlCol="1" anchor="ctr"/>
          <a:lstStyle/>
          <a:p>
            <a:pPr algn="ctr"/>
            <a:r>
              <a:rPr lang="ar-IQ" sz="2000" b="1" dirty="0">
                <a:solidFill>
                  <a:schemeClr val="tx1"/>
                </a:solidFill>
              </a:rPr>
              <a:t>قانون الاستعداد</a:t>
            </a:r>
          </a:p>
        </p:txBody>
      </p:sp>
      <p:sp>
        <p:nvSpPr>
          <p:cNvPr id="8" name="Left Arrow Callout 7"/>
          <p:cNvSpPr/>
          <p:nvPr/>
        </p:nvSpPr>
        <p:spPr>
          <a:xfrm>
            <a:off x="3143240" y="3000372"/>
            <a:ext cx="3000396" cy="1714512"/>
          </a:xfrm>
          <a:prstGeom prst="leftArrowCallout">
            <a:avLst/>
          </a:prstGeom>
          <a:ln/>
        </p:spPr>
        <p:style>
          <a:lnRef idx="1">
            <a:schemeClr val="accent5"/>
          </a:lnRef>
          <a:fillRef idx="3">
            <a:schemeClr val="accent5"/>
          </a:fillRef>
          <a:effectRef idx="2">
            <a:schemeClr val="accent5"/>
          </a:effectRef>
          <a:fontRef idx="minor">
            <a:schemeClr val="lt1"/>
          </a:fontRef>
        </p:style>
        <p:txBody>
          <a:bodyPr rtlCol="1" anchor="ctr"/>
          <a:lstStyle/>
          <a:p>
            <a:pPr algn="ctr"/>
            <a:r>
              <a:rPr lang="ar-IQ" sz="2000" b="1" dirty="0">
                <a:solidFill>
                  <a:schemeClr val="tx1"/>
                </a:solidFill>
              </a:rPr>
              <a:t> قانون التمرين والممارسة</a:t>
            </a:r>
          </a:p>
        </p:txBody>
      </p:sp>
      <p:sp>
        <p:nvSpPr>
          <p:cNvPr id="9" name="Left Arrow Callout 8"/>
          <p:cNvSpPr/>
          <p:nvPr/>
        </p:nvSpPr>
        <p:spPr>
          <a:xfrm>
            <a:off x="214282" y="3071810"/>
            <a:ext cx="3000396" cy="1714512"/>
          </a:xfrm>
          <a:prstGeom prst="leftArrowCallout">
            <a:avLst/>
          </a:prstGeom>
          <a:ln/>
        </p:spPr>
        <p:style>
          <a:lnRef idx="1">
            <a:schemeClr val="accent5"/>
          </a:lnRef>
          <a:fillRef idx="3">
            <a:schemeClr val="accent5"/>
          </a:fillRef>
          <a:effectRef idx="2">
            <a:schemeClr val="accent5"/>
          </a:effectRef>
          <a:fontRef idx="minor">
            <a:schemeClr val="lt1"/>
          </a:fontRef>
        </p:style>
        <p:txBody>
          <a:bodyPr rtlCol="1" anchor="ctr"/>
          <a:lstStyle/>
          <a:p>
            <a:pPr algn="ctr"/>
            <a:r>
              <a:rPr lang="ar-IQ" sz="2000" b="1" dirty="0">
                <a:solidFill>
                  <a:schemeClr val="tx1"/>
                </a:solidFill>
              </a:rPr>
              <a:t>قانون الوقع  او الاثر النفسي</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4" name="Rectangle 3"/>
          <p:cNvSpPr/>
          <p:nvPr/>
        </p:nvSpPr>
        <p:spPr>
          <a:xfrm>
            <a:off x="1214414" y="1214422"/>
            <a:ext cx="7072362" cy="1477328"/>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r>
              <a:rPr lang="ar-IQ"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قانون الاستعداد </a:t>
            </a:r>
          </a:p>
          <a:p>
            <a:r>
              <a:rPr lang="ar-IQ"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ان  الاستعداد الجسمي والعقلي هوه من ضرورات التعلم  وهذا لا يعني ان الطالب لا يتعلم  الا اذا كان  مستعدا للتعلم فقط وانما الطالب لا يتعلم الحركات المعقده الا اذا كان  قد تعلم الحركان السهلو اولا ثم  التدرج الى حركات اصعب منها</a:t>
            </a:r>
          </a:p>
        </p:txBody>
      </p:sp>
      <p:sp>
        <p:nvSpPr>
          <p:cNvPr id="5" name="Rectangle 4"/>
          <p:cNvSpPr/>
          <p:nvPr/>
        </p:nvSpPr>
        <p:spPr>
          <a:xfrm>
            <a:off x="1643042" y="3000372"/>
            <a:ext cx="6072230" cy="923330"/>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r>
              <a:rPr lang="ar-IQ"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قانون التمرين والممارسة</a:t>
            </a:r>
          </a:p>
          <a:p>
            <a:r>
              <a:rPr lang="ar-IQ"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ان تكرار الاداء يؤدي الى تقوية الروابط بين الحوافز  واستجابات معينة</a:t>
            </a:r>
          </a:p>
        </p:txBody>
      </p:sp>
      <p:sp>
        <p:nvSpPr>
          <p:cNvPr id="6" name="Rectangle 5"/>
          <p:cNvSpPr/>
          <p:nvPr/>
        </p:nvSpPr>
        <p:spPr>
          <a:xfrm>
            <a:off x="2143108" y="4214818"/>
            <a:ext cx="4929222" cy="1200329"/>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r>
              <a:rPr lang="ar-IQ"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قانون الواقع او الاثر النفسي</a:t>
            </a:r>
          </a:p>
          <a:p>
            <a:r>
              <a:rPr lang="ar-IQ"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ان الرابط بين الحافز والاستجابة سيقوى اذا كانت  التجربة مفرحة بالنسبة للمتعلم اي اذا كام لها وقع طيب في نفسة</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000100" y="1500174"/>
            <a:ext cx="7072362" cy="1285884"/>
          </a:xfrm>
          <a:solidFill>
            <a:srgbClr val="0070C0"/>
          </a:solidFill>
        </p:spPr>
        <p:txBody>
          <a:bodyPr>
            <a:normAutofit/>
          </a:bodyPr>
          <a:lstStyle/>
          <a:p>
            <a:pPr algn="ctr"/>
            <a:r>
              <a:rPr lang="ar-IQ" dirty="0">
                <a:solidFill>
                  <a:schemeClr val="bg1"/>
                </a:solidFill>
              </a:rPr>
              <a:t>الغصل الثاني </a:t>
            </a:r>
            <a:br>
              <a:rPr lang="ar-IQ" dirty="0">
                <a:solidFill>
                  <a:schemeClr val="bg1"/>
                </a:solidFill>
              </a:rPr>
            </a:br>
            <a:r>
              <a:rPr lang="ar-IQ" dirty="0">
                <a:solidFill>
                  <a:schemeClr val="bg1"/>
                </a:solidFill>
              </a:rPr>
              <a:t>العملية التعليمية</a:t>
            </a:r>
          </a:p>
        </p:txBody>
      </p:sp>
      <p:sp>
        <p:nvSpPr>
          <p:cNvPr id="5" name="Subtitle 4"/>
          <p:cNvSpPr>
            <a:spLocks noGrp="1"/>
          </p:cNvSpPr>
          <p:nvPr>
            <p:ph idx="1"/>
          </p:nvPr>
        </p:nvSpPr>
        <p:spPr>
          <a:xfrm>
            <a:off x="1000100" y="3000372"/>
            <a:ext cx="7286676" cy="2112830"/>
          </a:xfrm>
          <a:solidFill>
            <a:schemeClr val="accent3">
              <a:lumMod val="60000"/>
              <a:lumOff val="40000"/>
            </a:schemeClr>
          </a:solidFill>
        </p:spPr>
        <p:txBody>
          <a:bodyPr/>
          <a:lstStyle/>
          <a:p>
            <a:pPr algn="ctr"/>
            <a:r>
              <a:rPr lang="ar-IQ" dirty="0">
                <a:solidFill>
                  <a:schemeClr val="bg1"/>
                </a:solidFill>
              </a:rPr>
              <a:t>المبحث الاول :التعزيز</a:t>
            </a:r>
          </a:p>
          <a:p>
            <a:pPr algn="ctr">
              <a:buNone/>
            </a:pPr>
            <a:r>
              <a:rPr lang="ar-IQ" dirty="0">
                <a:solidFill>
                  <a:schemeClr val="bg1"/>
                </a:solidFill>
              </a:rPr>
              <a:t> </a:t>
            </a:r>
            <a:endParaRPr lang="ar-IQ" i="1" dirty="0">
              <a:solidFill>
                <a:schemeClr val="bg1"/>
              </a:solidFill>
            </a:endParaRPr>
          </a:p>
          <a:p>
            <a:pPr algn="ctr"/>
            <a:r>
              <a:rPr lang="ar-IQ" dirty="0">
                <a:solidFill>
                  <a:schemeClr val="bg1"/>
                </a:solidFill>
              </a:rPr>
              <a:t>المبحث الثاني :التذكر والنسيان </a:t>
            </a:r>
          </a:p>
        </p:txBody>
      </p:sp>
      <p:pic>
        <p:nvPicPr>
          <p:cNvPr id="6" name="Picture 5" descr="photo_2023-10-14_17-42-15.jpg"/>
          <p:cNvPicPr>
            <a:picLocks noChangeAspect="1"/>
          </p:cNvPicPr>
          <p:nvPr/>
        </p:nvPicPr>
        <p:blipFill>
          <a:blip r:embed="rId2" cstate="print"/>
          <a:stretch>
            <a:fillRect/>
          </a:stretch>
        </p:blipFill>
        <p:spPr>
          <a:xfrm flipV="1">
            <a:off x="6786578" y="1857364"/>
            <a:ext cx="1193792" cy="851550"/>
          </a:xfrm>
          <a:prstGeom prst="ellipse">
            <a:avLst/>
          </a:prstGeom>
          <a:ln>
            <a:noFill/>
          </a:ln>
          <a:effectLst>
            <a:softEdge rad="112500"/>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769</TotalTime>
  <Words>1416</Words>
  <Application>Microsoft Office PowerPoint</Application>
  <PresentationFormat>On-screen Show (4:3)</PresentationFormat>
  <Paragraphs>150</Paragraphs>
  <Slides>30</Slides>
  <Notes>0</Notes>
  <HiddenSlides>3</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Verdana</vt:lpstr>
      <vt:lpstr>Wingdings 2</vt:lpstr>
      <vt:lpstr>Aspect</vt:lpstr>
      <vt:lpstr>PowerPoint Presentation</vt:lpstr>
      <vt:lpstr>علم النفس </vt:lpstr>
      <vt:lpstr>PowerPoint Presentation</vt:lpstr>
      <vt:lpstr>PowerPoint Presentation</vt:lpstr>
      <vt:lpstr>PowerPoint Presentation</vt:lpstr>
      <vt:lpstr>PowerPoint Presentation</vt:lpstr>
      <vt:lpstr>PowerPoint Presentation</vt:lpstr>
      <vt:lpstr>PowerPoint Presentation</vt:lpstr>
      <vt:lpstr>الغصل الثاني  العملية التعليمية</vt:lpstr>
      <vt:lpstr>PowerPoint Presentation</vt:lpstr>
      <vt:lpstr>,,,,,,,</vt:lpstr>
      <vt:lpstr>منحنى التذكر </vt:lpstr>
      <vt:lpstr> </vt:lpstr>
      <vt:lpstr>PowerPoint Presentation</vt:lpstr>
      <vt:lpstr>   عوامل تذكر الشخص للمهارات ذات معنى  </vt:lpstr>
      <vt:lpstr>             نظريات النسيان </vt:lpstr>
      <vt:lpstr>PowerPoint Presentation</vt:lpstr>
      <vt:lpstr>الغصل الثالث  ظروف التعلم</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النفس</dc:title>
  <dc:creator>ali11</dc:creator>
  <cp:lastModifiedBy>sahira muayad</cp:lastModifiedBy>
  <cp:revision>70</cp:revision>
  <dcterms:created xsi:type="dcterms:W3CDTF">2023-10-13T08:31:00Z</dcterms:created>
  <dcterms:modified xsi:type="dcterms:W3CDTF">2024-06-10T15:20:51Z</dcterms:modified>
</cp:coreProperties>
</file>