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78" d="100"/>
          <a:sy n="78" d="100"/>
        </p:scale>
        <p:origin x="-42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90259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11987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220651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41737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427191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F739E17-5F46-4AC3-A643-8FDF5967DB7B}" type="datetimeFigureOut">
              <a:rPr lang="ar-IQ" smtClean="0"/>
              <a:t>29/05/1446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121115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F739E17-5F46-4AC3-A643-8FDF5967DB7B}" type="datetimeFigureOut">
              <a:rPr lang="ar-IQ" smtClean="0"/>
              <a:t>29/05/1446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415498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F739E17-5F46-4AC3-A643-8FDF5967DB7B}" type="datetimeFigureOut">
              <a:rPr lang="ar-IQ" smtClean="0"/>
              <a:t>29/05/1446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23973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739E17-5F46-4AC3-A643-8FDF5967DB7B}" type="datetimeFigureOut">
              <a:rPr lang="ar-IQ" smtClean="0"/>
              <a:t>29/05/1446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418251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739E17-5F46-4AC3-A643-8FDF5967DB7B}" type="datetimeFigureOut">
              <a:rPr lang="ar-IQ" smtClean="0"/>
              <a:t>29/05/1446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160794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739E17-5F46-4AC3-A643-8FDF5967DB7B}" type="datetimeFigureOut">
              <a:rPr lang="ar-IQ" smtClean="0"/>
              <a:t>29/05/1446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D253488-1834-4B25-B92F-07A7BDD26916}" type="slidenum">
              <a:rPr lang="ar-IQ" smtClean="0"/>
              <a:t>‹#›</a:t>
            </a:fld>
            <a:endParaRPr lang="ar-IQ"/>
          </a:p>
        </p:txBody>
      </p:sp>
    </p:spTree>
    <p:extLst>
      <p:ext uri="{BB962C8B-B14F-4D97-AF65-F5344CB8AC3E}">
        <p14:creationId xmlns:p14="http://schemas.microsoft.com/office/powerpoint/2010/main" val="68805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739E17-5F46-4AC3-A643-8FDF5967DB7B}" type="datetimeFigureOut">
              <a:rPr lang="ar-IQ" smtClean="0"/>
              <a:t>29/05/1446</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53488-1834-4B25-B92F-07A7BDD26916}" type="slidenum">
              <a:rPr lang="ar-IQ" smtClean="0"/>
              <a:t>‹#›</a:t>
            </a:fld>
            <a:endParaRPr lang="ar-IQ"/>
          </a:p>
        </p:txBody>
      </p:sp>
    </p:spTree>
    <p:extLst>
      <p:ext uri="{BB962C8B-B14F-4D97-AF65-F5344CB8AC3E}">
        <p14:creationId xmlns:p14="http://schemas.microsoft.com/office/powerpoint/2010/main" val="268205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المختبر الخامس</a:t>
            </a:r>
            <a:endParaRPr lang="ar-IQ" dirty="0"/>
          </a:p>
        </p:txBody>
      </p:sp>
      <p:sp>
        <p:nvSpPr>
          <p:cNvPr id="3" name="عنوان فرعي 2"/>
          <p:cNvSpPr>
            <a:spLocks noGrp="1"/>
          </p:cNvSpPr>
          <p:nvPr>
            <p:ph type="subTitle" idx="1"/>
          </p:nvPr>
        </p:nvSpPr>
        <p:spPr/>
        <p:txBody>
          <a:bodyPr>
            <a:normAutofit/>
          </a:bodyPr>
          <a:lstStyle/>
          <a:p>
            <a:r>
              <a:rPr lang="en-US" sz="4800" dirty="0" smtClean="0"/>
              <a:t>Plant tissue culture</a:t>
            </a:r>
            <a:endParaRPr lang="ar-IQ" sz="4800" dirty="0"/>
          </a:p>
        </p:txBody>
      </p:sp>
    </p:spTree>
    <p:extLst>
      <p:ext uri="{BB962C8B-B14F-4D97-AF65-F5344CB8AC3E}">
        <p14:creationId xmlns:p14="http://schemas.microsoft.com/office/powerpoint/2010/main" val="170625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8847"/>
            <a:ext cx="11493500" cy="6001643"/>
          </a:xfrm>
          <a:prstGeom prst="rect">
            <a:avLst/>
          </a:prstGeom>
        </p:spPr>
        <p:txBody>
          <a:bodyPr wrap="square">
            <a:spAutoFit/>
          </a:bodyPr>
          <a:lstStyle/>
          <a:p>
            <a:pPr algn="l"/>
            <a:r>
              <a:rPr lang="en-US" sz="2400" dirty="0" smtClean="0"/>
              <a:t>Preparation of media</a:t>
            </a:r>
          </a:p>
          <a:p>
            <a:pPr algn="l"/>
            <a:r>
              <a:rPr lang="en-US" sz="2400" dirty="0" smtClean="0"/>
              <a:t>1. Measure out approximately 90% of the final required volume of tissue culture</a:t>
            </a:r>
          </a:p>
          <a:p>
            <a:pPr algn="l"/>
            <a:r>
              <a:rPr lang="en-US" sz="2400" dirty="0" smtClean="0"/>
              <a:t>grade water, e.g. 900 ml for a final volume of 1000 ml. Select a container twice the</a:t>
            </a:r>
          </a:p>
          <a:p>
            <a:pPr algn="l"/>
            <a:r>
              <a:rPr lang="en-US" sz="2400" dirty="0" smtClean="0"/>
              <a:t>size of the final volume.</a:t>
            </a:r>
          </a:p>
          <a:p>
            <a:pPr algn="l"/>
            <a:r>
              <a:rPr lang="en-US" sz="2400" dirty="0" smtClean="0"/>
              <a:t>2. While stirring the water add the powdered medium and stir until completely</a:t>
            </a:r>
          </a:p>
          <a:p>
            <a:pPr algn="l"/>
            <a:r>
              <a:rPr lang="en-US" sz="2400" dirty="0" smtClean="0"/>
              <a:t>dissolved.</a:t>
            </a:r>
          </a:p>
          <a:p>
            <a:pPr algn="l"/>
            <a:r>
              <a:rPr lang="en-US" sz="2400" dirty="0" smtClean="0"/>
              <a:t>3. Add desired heat stable supplements (e.g. sucrose, gelling agent, vitamins,</a:t>
            </a:r>
          </a:p>
          <a:p>
            <a:pPr algn="l"/>
            <a:r>
              <a:rPr lang="en-US" sz="2400" dirty="0" err="1" smtClean="0"/>
              <a:t>auxins</a:t>
            </a:r>
            <a:r>
              <a:rPr lang="en-US" sz="2400" dirty="0" smtClean="0"/>
              <a:t>, </a:t>
            </a:r>
            <a:r>
              <a:rPr lang="en-US" sz="2400" dirty="0" err="1" smtClean="0"/>
              <a:t>cytokinins</a:t>
            </a:r>
            <a:r>
              <a:rPr lang="en-US" sz="2400" dirty="0" smtClean="0"/>
              <a:t>, etc.)</a:t>
            </a:r>
          </a:p>
          <a:p>
            <a:pPr algn="l"/>
            <a:r>
              <a:rPr lang="en-US" sz="2400" dirty="0" smtClean="0"/>
              <a:t>4. Add additional tissue culture grade water to bring the medium to the final</a:t>
            </a:r>
          </a:p>
          <a:p>
            <a:pPr algn="l"/>
            <a:r>
              <a:rPr lang="en-US" sz="2400" dirty="0" smtClean="0"/>
              <a:t>volume.</a:t>
            </a:r>
          </a:p>
          <a:p>
            <a:pPr algn="l"/>
            <a:r>
              <a:rPr lang="en-US" sz="2400" dirty="0" smtClean="0"/>
              <a:t>5. While stirring, adjust medium to desired pH using </a:t>
            </a:r>
            <a:r>
              <a:rPr lang="en-US" sz="2400" dirty="0" err="1" smtClean="0"/>
              <a:t>NaOH</a:t>
            </a:r>
            <a:r>
              <a:rPr lang="en-US" sz="2400" dirty="0" smtClean="0"/>
              <a:t>, </a:t>
            </a:r>
            <a:r>
              <a:rPr lang="en-US" sz="2400" dirty="0" err="1" smtClean="0"/>
              <a:t>HCl</a:t>
            </a:r>
            <a:r>
              <a:rPr lang="en-US" sz="2400" dirty="0" smtClean="0"/>
              <a:t>.</a:t>
            </a:r>
          </a:p>
          <a:p>
            <a:pPr algn="l"/>
            <a:r>
              <a:rPr lang="en-US" sz="2400" dirty="0" smtClean="0"/>
              <a:t>6. If a gelling agent is used, heat until the solution is clear.</a:t>
            </a:r>
          </a:p>
          <a:p>
            <a:pPr algn="l"/>
            <a:r>
              <a:rPr lang="en-US" sz="2400" dirty="0" smtClean="0"/>
              <a:t>7. Dispense the medium into the culture vessels before autoclaving.</a:t>
            </a:r>
          </a:p>
          <a:p>
            <a:pPr algn="l"/>
            <a:r>
              <a:rPr lang="en-US" sz="2400" dirty="0" smtClean="0"/>
              <a:t>8. Sterilize the medium in a validated autoclave at 1 kg/cm2 (15 psi), 121°C, for</a:t>
            </a:r>
          </a:p>
          <a:p>
            <a:pPr algn="l"/>
            <a:r>
              <a:rPr lang="en-US" sz="2400" dirty="0" smtClean="0"/>
              <a:t>the time period described under Sterilization of Media.</a:t>
            </a:r>
          </a:p>
          <a:p>
            <a:pPr algn="l"/>
            <a:r>
              <a:rPr lang="en-US" sz="2400" dirty="0" smtClean="0"/>
              <a:t>9. Allow medium to cool prior to use.</a:t>
            </a:r>
            <a:endParaRPr lang="ar-IQ" sz="2400" dirty="0"/>
          </a:p>
        </p:txBody>
      </p:sp>
    </p:spTree>
    <p:extLst>
      <p:ext uri="{BB962C8B-B14F-4D97-AF65-F5344CB8AC3E}">
        <p14:creationId xmlns:p14="http://schemas.microsoft.com/office/powerpoint/2010/main" val="320641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9700" y="114300"/>
            <a:ext cx="12052300" cy="6740307"/>
          </a:xfrm>
          <a:prstGeom prst="rect">
            <a:avLst/>
          </a:prstGeom>
        </p:spPr>
        <p:txBody>
          <a:bodyPr wrap="square">
            <a:spAutoFit/>
          </a:bodyPr>
          <a:lstStyle/>
          <a:p>
            <a:pPr algn="l"/>
            <a:r>
              <a:rPr lang="en-US" sz="2400" dirty="0" smtClean="0"/>
              <a:t>Sterilization of explant and culturing</a:t>
            </a:r>
          </a:p>
          <a:p>
            <a:pPr algn="l"/>
            <a:r>
              <a:rPr lang="en-US" sz="2400" dirty="0" smtClean="0"/>
              <a:t>1. washed plant material or ex- plant in tap water for 30 </a:t>
            </a:r>
            <a:r>
              <a:rPr lang="en-US" sz="2400" dirty="0" err="1" smtClean="0"/>
              <a:t>minites</a:t>
            </a:r>
            <a:r>
              <a:rPr lang="en-US" sz="2400" dirty="0" smtClean="0"/>
              <a:t>, this step can be</a:t>
            </a:r>
          </a:p>
          <a:p>
            <a:pPr algn="l"/>
            <a:r>
              <a:rPr lang="en-US" sz="2400" dirty="0" smtClean="0"/>
              <a:t>done in the general laboratory. Subsequent steps are done in front of a laminar</a:t>
            </a:r>
          </a:p>
          <a:p>
            <a:pPr algn="l"/>
            <a:r>
              <a:rPr lang="en-US" sz="2400" dirty="0" smtClean="0"/>
              <a:t>air flow.</a:t>
            </a:r>
          </a:p>
          <a:p>
            <a:pPr algn="l"/>
            <a:r>
              <a:rPr lang="en-US" sz="2400" dirty="0" smtClean="0"/>
              <a:t>2. Dip the explants in 70% ethyl alcohol for 60 seconds.</a:t>
            </a:r>
          </a:p>
          <a:p>
            <a:pPr algn="l"/>
            <a:r>
              <a:rPr lang="en-US" sz="2400" dirty="0" smtClean="0"/>
              <a:t>3. Immediately transfer the material into an autoclaved jaw bottle and pour</a:t>
            </a:r>
          </a:p>
          <a:p>
            <a:pPr algn="l"/>
            <a:r>
              <a:rPr lang="en-US" sz="2400" dirty="0" smtClean="0"/>
              <a:t>Sodium hypochlorite (v/v) solution. Keep them for 10 minutes. During that period,</a:t>
            </a:r>
          </a:p>
          <a:p>
            <a:pPr algn="l"/>
            <a:r>
              <a:rPr lang="en-US" sz="2400" dirty="0" smtClean="0"/>
              <a:t>the bottle is frequently swirled for shaking so that all surfaces of plant material</a:t>
            </a:r>
          </a:p>
          <a:p>
            <a:pPr algn="l"/>
            <a:r>
              <a:rPr lang="en-US" sz="2400" dirty="0" smtClean="0"/>
              <a:t>come equally in contact with </a:t>
            </a:r>
            <a:r>
              <a:rPr lang="en-US" sz="2400" dirty="0" err="1" smtClean="0"/>
              <a:t>sterilant</a:t>
            </a:r>
            <a:r>
              <a:rPr lang="en-US" sz="2400" dirty="0" smtClean="0"/>
              <a:t>.</a:t>
            </a:r>
          </a:p>
          <a:p>
            <a:pPr algn="l"/>
            <a:r>
              <a:rPr lang="en-US" sz="2400" dirty="0" smtClean="0"/>
              <a:t>4. After 10 minutes, decant the </a:t>
            </a:r>
            <a:r>
              <a:rPr lang="en-US" sz="2400" dirty="0" err="1" smtClean="0"/>
              <a:t>sterilant</a:t>
            </a:r>
            <a:r>
              <a:rPr lang="en-US" sz="2400" dirty="0" smtClean="0"/>
              <a:t> and wash the explants thoroughly with</a:t>
            </a:r>
          </a:p>
          <a:p>
            <a:pPr algn="l"/>
            <a:r>
              <a:rPr lang="en-US" sz="2400" dirty="0" smtClean="0"/>
              <a:t>several changes of autoclaved distilled water to remove all traces of </a:t>
            </a:r>
            <a:r>
              <a:rPr lang="en-US" sz="2400" dirty="0" err="1" smtClean="0"/>
              <a:t>sterilant</a:t>
            </a:r>
            <a:r>
              <a:rPr lang="en-US" sz="2400" dirty="0" smtClean="0"/>
              <a:t>.</a:t>
            </a:r>
          </a:p>
          <a:p>
            <a:pPr algn="l"/>
            <a:r>
              <a:rPr lang="en-US" sz="2400" dirty="0" smtClean="0"/>
              <a:t>5. put the explant in petri-dish, then the explants are ready for culture</a:t>
            </a:r>
          </a:p>
          <a:p>
            <a:pPr algn="l"/>
            <a:r>
              <a:rPr lang="en-US" sz="2400" dirty="0" smtClean="0"/>
              <a:t>6 transferring the surface sterilized explants on the nutrient medium (inoculation)</a:t>
            </a:r>
          </a:p>
          <a:p>
            <a:pPr algn="l"/>
            <a:r>
              <a:rPr lang="en-US" sz="2400" dirty="0" smtClean="0"/>
              <a:t>using the sterilized instruments.</a:t>
            </a:r>
          </a:p>
          <a:p>
            <a:pPr algn="l"/>
            <a:r>
              <a:rPr lang="en-US" sz="2400" dirty="0" smtClean="0"/>
              <a:t>7. Place the cultures in a plant growth chamber maintained at 25 o C with 16-hr</a:t>
            </a:r>
          </a:p>
          <a:p>
            <a:pPr algn="l"/>
            <a:r>
              <a:rPr lang="en-US" sz="2400" dirty="0" smtClean="0"/>
              <a:t>photoperiods</a:t>
            </a:r>
          </a:p>
          <a:p>
            <a:pPr algn="l"/>
            <a:r>
              <a:rPr lang="en-US" sz="2400" dirty="0" smtClean="0"/>
              <a:t>8. The growth and development of tissues cultured in vitro are generally monitored</a:t>
            </a:r>
          </a:p>
          <a:p>
            <a:pPr algn="l"/>
            <a:r>
              <a:rPr lang="en-US" sz="2400" dirty="0" smtClean="0"/>
              <a:t>by observing cultures at regular intervals in the culture room and Record the data.</a:t>
            </a:r>
            <a:endParaRPr lang="ar-IQ" sz="2400" dirty="0"/>
          </a:p>
        </p:txBody>
      </p:sp>
    </p:spTree>
    <p:extLst>
      <p:ext uri="{BB962C8B-B14F-4D97-AF65-F5344CB8AC3E}">
        <p14:creationId xmlns:p14="http://schemas.microsoft.com/office/powerpoint/2010/main" val="418334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019300" y="1104900"/>
            <a:ext cx="8127999" cy="4381499"/>
          </a:xfrm>
          <a:prstGeom prst="rect">
            <a:avLst/>
          </a:prstGeom>
        </p:spPr>
      </p:pic>
    </p:spTree>
    <p:extLst>
      <p:ext uri="{BB962C8B-B14F-4D97-AF65-F5344CB8AC3E}">
        <p14:creationId xmlns:p14="http://schemas.microsoft.com/office/powerpoint/2010/main" val="13824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52700" y="1206500"/>
            <a:ext cx="7569200" cy="4013200"/>
          </a:xfrm>
          <a:prstGeom prst="rect">
            <a:avLst/>
          </a:prstGeom>
        </p:spPr>
      </p:pic>
    </p:spTree>
    <p:extLst>
      <p:ext uri="{BB962C8B-B14F-4D97-AF65-F5344CB8AC3E}">
        <p14:creationId xmlns:p14="http://schemas.microsoft.com/office/powerpoint/2010/main" val="345314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803400" y="901700"/>
            <a:ext cx="8293100" cy="4365625"/>
          </a:xfrm>
          <a:prstGeom prst="rect">
            <a:avLst/>
          </a:prstGeom>
        </p:spPr>
      </p:pic>
    </p:spTree>
    <p:extLst>
      <p:ext uri="{BB962C8B-B14F-4D97-AF65-F5344CB8AC3E}">
        <p14:creationId xmlns:p14="http://schemas.microsoft.com/office/powerpoint/2010/main" val="387380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4000" y="508000"/>
            <a:ext cx="11557000" cy="5731890"/>
          </a:xfrm>
          <a:prstGeom prst="rect">
            <a:avLst/>
          </a:prstGeom>
        </p:spPr>
        <p:txBody>
          <a:bodyPr wrap="square">
            <a:spAutoFit/>
          </a:bodyPr>
          <a:lstStyle/>
          <a:p>
            <a:pPr>
              <a:lnSpc>
                <a:spcPct val="107000"/>
              </a:lnSpc>
              <a:spcAft>
                <a:spcPts val="800"/>
              </a:spcAft>
            </a:pPr>
            <a:r>
              <a:rPr lang="ar-SA" sz="2400" dirty="0">
                <a:latin typeface="Calibri" panose="020F0502020204030204" pitchFamily="34" charset="0"/>
                <a:ea typeface="Calibri" panose="020F0502020204030204" pitchFamily="34" charset="0"/>
              </a:rPr>
              <a:t>مزايا زراعة الأنسجة النباتية ؟</a:t>
            </a:r>
            <a:endParaRPr lang="en-US" sz="2400" dirty="0">
              <a:latin typeface="Calibri" panose="020F0502020204030204" pitchFamily="34" charset="0"/>
              <a:ea typeface="Calibri" panose="020F0502020204030204" pitchFamily="34" charset="0"/>
            </a:endParaRPr>
          </a:p>
          <a:p>
            <a:pPr>
              <a:lnSpc>
                <a:spcPct val="107000"/>
              </a:lnSpc>
              <a:spcAft>
                <a:spcPts val="800"/>
              </a:spcAft>
            </a:pPr>
            <a:r>
              <a:rPr lang="ar-SA" sz="2400" dirty="0">
                <a:latin typeface="Calibri" panose="020F0502020204030204" pitchFamily="34" charset="0"/>
                <a:ea typeface="Calibri" panose="020F0502020204030204" pitchFamily="34" charset="0"/>
              </a:rPr>
              <a:t>1-الحصول على كميات هائلة من النباتات على مدار العام دون التقيد بوقت محدد للزراعة.</a:t>
            </a:r>
            <a:r>
              <a:rPr lang="en-US" sz="2400" dirty="0">
                <a:latin typeface="Calibri" panose="020F0502020204030204" pitchFamily="34" charset="0"/>
                <a:ea typeface="Calibri" panose="020F0502020204030204" pitchFamily="34" charset="0"/>
              </a:rPr>
              <a:t> </a:t>
            </a:r>
          </a:p>
          <a:p>
            <a:pPr>
              <a:lnSpc>
                <a:spcPct val="107000"/>
              </a:lnSpc>
              <a:spcAft>
                <a:spcPts val="800"/>
              </a:spcAft>
            </a:pPr>
            <a:r>
              <a:rPr lang="ar-SA" sz="2400" dirty="0">
                <a:latin typeface="Calibri" panose="020F0502020204030204" pitchFamily="34" charset="0"/>
                <a:ea typeface="Calibri" panose="020F0502020204030204" pitchFamily="34" charset="0"/>
              </a:rPr>
              <a:t>2-الحصول على نباتات متجانسة من حيث صفات البنية الشكلية والصفات الوراثية وإمكانية إنتاج نباتات مشابهة للأمهات</a:t>
            </a:r>
            <a:r>
              <a:rPr lang="en-US" sz="2400" dirty="0">
                <a:latin typeface="Calibri" panose="020F0502020204030204" pitchFamily="34" charset="0"/>
                <a:ea typeface="Calibri" panose="020F0502020204030204" pitchFamily="34" charset="0"/>
              </a:rPr>
              <a:t>. </a:t>
            </a:r>
          </a:p>
          <a:p>
            <a:pPr>
              <a:lnSpc>
                <a:spcPct val="107000"/>
              </a:lnSpc>
              <a:spcAft>
                <a:spcPts val="800"/>
              </a:spcAft>
            </a:pPr>
            <a:r>
              <a:rPr lang="ar-IQ" sz="2400" dirty="0">
                <a:latin typeface="Calibri" panose="020F0502020204030204" pitchFamily="34" charset="0"/>
                <a:ea typeface="Calibri" panose="020F0502020204030204" pitchFamily="34" charset="0"/>
              </a:rPr>
              <a:t>3-</a:t>
            </a:r>
            <a:r>
              <a:rPr lang="ar-SA" sz="2400" dirty="0">
                <a:latin typeface="Calibri" panose="020F0502020204030204" pitchFamily="34" charset="0"/>
                <a:ea typeface="Calibri" panose="020F0502020204030204" pitchFamily="34" charset="0"/>
              </a:rPr>
              <a:t>طريقة اقتصادية سهلة وسريعة.</a:t>
            </a:r>
            <a:endParaRPr lang="en-US" sz="2400" dirty="0">
              <a:latin typeface="Calibri" panose="020F0502020204030204" pitchFamily="34" charset="0"/>
              <a:ea typeface="Calibri" panose="020F0502020204030204" pitchFamily="34" charset="0"/>
            </a:endParaRPr>
          </a:p>
          <a:p>
            <a:pPr>
              <a:lnSpc>
                <a:spcPct val="107000"/>
              </a:lnSpc>
              <a:spcAft>
                <a:spcPts val="800"/>
              </a:spcAft>
            </a:pPr>
            <a:r>
              <a:rPr lang="ar-SA" sz="2400" dirty="0">
                <a:latin typeface="Calibri" panose="020F0502020204030204" pitchFamily="34" charset="0"/>
                <a:ea typeface="Calibri" panose="020F0502020204030204" pitchFamily="34" charset="0"/>
              </a:rPr>
              <a:t> 4- الإنتاج المكثف والسريع </a:t>
            </a:r>
            <a:r>
              <a:rPr lang="ar-SA" sz="2400" dirty="0" err="1">
                <a:latin typeface="Calibri" panose="020F0502020204030204" pitchFamily="34" charset="0"/>
                <a:ea typeface="Calibri" panose="020F0502020204030204" pitchFamily="34" charset="0"/>
              </a:rPr>
              <a:t>للبادرات</a:t>
            </a:r>
            <a:r>
              <a:rPr lang="ar-SA" sz="2400" dirty="0">
                <a:latin typeface="Calibri" panose="020F0502020204030204" pitchFamily="34" charset="0"/>
                <a:ea typeface="Calibri" panose="020F0502020204030204" pitchFamily="34" charset="0"/>
              </a:rPr>
              <a:t> بنوعيات جيدة</a:t>
            </a:r>
            <a:r>
              <a:rPr lang="en-US" sz="2400" dirty="0">
                <a:latin typeface="Calibri" panose="020F0502020204030204" pitchFamily="34" charset="0"/>
                <a:ea typeface="Calibri" panose="020F0502020204030204" pitchFamily="34" charset="0"/>
              </a:rPr>
              <a:t>. </a:t>
            </a:r>
          </a:p>
          <a:p>
            <a:pPr>
              <a:lnSpc>
                <a:spcPct val="107000"/>
              </a:lnSpc>
              <a:spcAft>
                <a:spcPts val="800"/>
              </a:spcAft>
            </a:pPr>
            <a:r>
              <a:rPr lang="ar-SA" sz="2400" dirty="0">
                <a:latin typeface="Calibri" panose="020F0502020204030204" pitchFamily="34" charset="0"/>
                <a:ea typeface="Calibri" panose="020F0502020204030204" pitchFamily="34" charset="0"/>
              </a:rPr>
              <a:t>5-استخدام هذه التقنية في تربية النبات والتحسين الوراثي باستخدام الهندسة الوراثية بصورة أكثر سهولة لإدخال صفات جديدة للنبات</a:t>
            </a:r>
            <a:r>
              <a:rPr lang="en-US" sz="2400" dirty="0">
                <a:latin typeface="Calibri" panose="020F0502020204030204" pitchFamily="34" charset="0"/>
                <a:ea typeface="Calibri" panose="020F0502020204030204" pitchFamily="34" charset="0"/>
              </a:rPr>
              <a:t>. </a:t>
            </a:r>
          </a:p>
          <a:p>
            <a:pPr>
              <a:lnSpc>
                <a:spcPct val="107000"/>
              </a:lnSpc>
              <a:spcAft>
                <a:spcPts val="800"/>
              </a:spcAft>
            </a:pPr>
            <a:r>
              <a:rPr lang="ar-SA" sz="2400" dirty="0">
                <a:latin typeface="Calibri" panose="020F0502020204030204" pitchFamily="34" charset="0"/>
                <a:ea typeface="Calibri" panose="020F0502020204030204" pitchFamily="34" charset="0"/>
              </a:rPr>
              <a:t>6-الحصول على نباتات خالية من الأمراض وخاصة الفيروسية.</a:t>
            </a:r>
            <a:endParaRPr lang="en-US" sz="2400" dirty="0">
              <a:latin typeface="Calibri" panose="020F0502020204030204" pitchFamily="34" charset="0"/>
              <a:ea typeface="Calibri" panose="020F0502020204030204" pitchFamily="34" charset="0"/>
            </a:endParaRPr>
          </a:p>
          <a:p>
            <a:pPr>
              <a:lnSpc>
                <a:spcPct val="107000"/>
              </a:lnSpc>
              <a:spcAft>
                <a:spcPts val="800"/>
              </a:spcAft>
            </a:pPr>
            <a:r>
              <a:rPr lang="ar-SA" sz="2400" dirty="0">
                <a:latin typeface="Calibri" panose="020F0502020204030204" pitchFamily="34" charset="0"/>
                <a:ea typeface="Calibri" panose="020F0502020204030204" pitchFamily="34" charset="0"/>
              </a:rPr>
              <a:t> 7- التغلب على مشكلة عدم التوافق الذاتي بين أنواع وأصناف أشجار الفاكهة.</a:t>
            </a:r>
            <a:endParaRPr lang="en-US" sz="2400" dirty="0">
              <a:latin typeface="Calibri" panose="020F0502020204030204" pitchFamily="34" charset="0"/>
              <a:ea typeface="Calibri" panose="020F0502020204030204" pitchFamily="34" charset="0"/>
            </a:endParaRPr>
          </a:p>
          <a:p>
            <a:pPr>
              <a:lnSpc>
                <a:spcPct val="107000"/>
              </a:lnSpc>
              <a:spcAft>
                <a:spcPts val="800"/>
              </a:spcAft>
            </a:pPr>
            <a:r>
              <a:rPr lang="en-US" sz="2400" dirty="0">
                <a:latin typeface="Calibri" panose="020F0502020204030204" pitchFamily="34" charset="0"/>
                <a:ea typeface="Calibri" panose="020F0502020204030204" pitchFamily="34" charset="0"/>
              </a:rPr>
              <a:t>- 8 </a:t>
            </a:r>
            <a:r>
              <a:rPr lang="ar-SA" sz="2400" dirty="0">
                <a:latin typeface="Calibri" panose="020F0502020204030204" pitchFamily="34" charset="0"/>
                <a:ea typeface="Calibri" panose="020F0502020204030204" pitchFamily="34" charset="0"/>
              </a:rPr>
              <a:t>انتاج المواد الطبية والعطرية النادرة في المعمل</a:t>
            </a:r>
            <a:r>
              <a:rPr lang="en-US" sz="2400" dirty="0">
                <a:latin typeface="Calibri" panose="020F0502020204030204" pitchFamily="34" charset="0"/>
                <a:ea typeface="Calibri" panose="020F0502020204030204" pitchFamily="34" charset="0"/>
              </a:rPr>
              <a:t>.</a:t>
            </a:r>
          </a:p>
          <a:p>
            <a:r>
              <a:rPr lang="en-US" sz="2400" dirty="0">
                <a:latin typeface="Calibri" panose="020F0502020204030204" pitchFamily="34" charset="0"/>
                <a:ea typeface="Calibri" panose="020F0502020204030204" pitchFamily="34" charset="0"/>
              </a:rPr>
              <a:t> -9</a:t>
            </a:r>
            <a:r>
              <a:rPr lang="ar-SA" sz="2400" dirty="0">
                <a:latin typeface="Calibri" panose="020F0502020204030204" pitchFamily="34" charset="0"/>
                <a:ea typeface="Calibri" panose="020F0502020204030204" pitchFamily="34" charset="0"/>
              </a:rPr>
              <a:t>إكثار نباتات عديمة البذور كالزعفران والكثير </a:t>
            </a:r>
            <a:r>
              <a:rPr lang="ar-SA" sz="2400" dirty="0" err="1">
                <a:latin typeface="Calibri" panose="020F0502020204030204" pitchFamily="34" charset="0"/>
                <a:ea typeface="Calibri" panose="020F0502020204030204" pitchFamily="34" charset="0"/>
              </a:rPr>
              <a:t>مننباتات</a:t>
            </a:r>
            <a:r>
              <a:rPr lang="ar-SA" sz="2400" dirty="0">
                <a:latin typeface="Calibri" panose="020F0502020204030204" pitchFamily="34" charset="0"/>
                <a:ea typeface="Calibri" panose="020F0502020204030204" pitchFamily="34" charset="0"/>
              </a:rPr>
              <a:t> الزينة</a:t>
            </a:r>
            <a:r>
              <a:rPr lang="en-US" sz="2400" dirty="0">
                <a:latin typeface="Calibri" panose="020F0502020204030204" pitchFamily="34" charset="0"/>
                <a:ea typeface="Calibri" panose="020F0502020204030204" pitchFamily="34" charset="0"/>
              </a:rPr>
              <a:t>. </a:t>
            </a:r>
            <a:endParaRPr lang="ar-IQ" sz="2400" dirty="0"/>
          </a:p>
        </p:txBody>
      </p:sp>
    </p:spTree>
    <p:extLst>
      <p:ext uri="{BB962C8B-B14F-4D97-AF65-F5344CB8AC3E}">
        <p14:creationId xmlns:p14="http://schemas.microsoft.com/office/powerpoint/2010/main" val="123011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55800" y="1397000"/>
            <a:ext cx="8763000" cy="2677656"/>
          </a:xfrm>
          <a:prstGeom prst="rect">
            <a:avLst/>
          </a:prstGeom>
        </p:spPr>
        <p:txBody>
          <a:bodyPr wrap="square">
            <a:spAutoFit/>
          </a:bodyPr>
          <a:lstStyle/>
          <a:p>
            <a:r>
              <a:rPr lang="ar-IQ" sz="2800" dirty="0" smtClean="0">
                <a:cs typeface="+mj-cs"/>
              </a:rPr>
              <a:t>شروط نجاح زراعة الأنسجة</a:t>
            </a:r>
          </a:p>
          <a:p>
            <a:r>
              <a:rPr lang="ar-IQ" sz="2800" dirty="0" smtClean="0">
                <a:cs typeface="+mj-cs"/>
              </a:rPr>
              <a:t>لكي تتم عملية زراعة الأنسجة بنجاح يجب أن </a:t>
            </a:r>
            <a:r>
              <a:rPr lang="ar-IQ" sz="2800" dirty="0" err="1" smtClean="0">
                <a:cs typeface="+mj-cs"/>
              </a:rPr>
              <a:t>تتوافرفي</a:t>
            </a:r>
            <a:r>
              <a:rPr lang="ar-IQ" sz="2800" dirty="0" smtClean="0">
                <a:cs typeface="+mj-cs"/>
              </a:rPr>
              <a:t> المعمل </a:t>
            </a:r>
            <a:r>
              <a:rPr lang="ar-IQ" sz="2800" dirty="0" err="1" smtClean="0">
                <a:cs typeface="+mj-cs"/>
              </a:rPr>
              <a:t>عناصرضرورية</a:t>
            </a:r>
            <a:r>
              <a:rPr lang="ar-IQ" sz="2800" dirty="0" smtClean="0">
                <a:cs typeface="+mj-cs"/>
              </a:rPr>
              <a:t> وأهم شرطين  يجب توافرهما: النظام والنظافة حتى يتم فصل الجزء المراد زراعته من النباتات الأم إلى بقية الزراعة بطريقة سليمة وسريعة  وإلى جانب النظام والنظافة فمن الأهمية  بمكان التأكد من نظافة الكيماويات المستعملة كذلك الماء </a:t>
            </a:r>
            <a:r>
              <a:rPr lang="ar-IQ" sz="2800" dirty="0" err="1" smtClean="0">
                <a:cs typeface="+mj-cs"/>
              </a:rPr>
              <a:t>المقطرمرتين</a:t>
            </a:r>
            <a:r>
              <a:rPr lang="ar-IQ" sz="2800" dirty="0" smtClean="0">
                <a:cs typeface="+mj-cs"/>
              </a:rPr>
              <a:t> المستخدم في </a:t>
            </a:r>
            <a:r>
              <a:rPr lang="ar-IQ" sz="2800" dirty="0" err="1" smtClean="0">
                <a:cs typeface="+mj-cs"/>
              </a:rPr>
              <a:t>تحضيرالبيئات</a:t>
            </a:r>
            <a:r>
              <a:rPr lang="ar-IQ" sz="2800" dirty="0" smtClean="0">
                <a:cs typeface="+mj-cs"/>
              </a:rPr>
              <a:t>. </a:t>
            </a:r>
            <a:endParaRPr lang="ar-IQ" sz="2800" dirty="0">
              <a:cs typeface="+mj-cs"/>
            </a:endParaRPr>
          </a:p>
        </p:txBody>
      </p:sp>
    </p:spTree>
    <p:extLst>
      <p:ext uri="{BB962C8B-B14F-4D97-AF65-F5344CB8AC3E}">
        <p14:creationId xmlns:p14="http://schemas.microsoft.com/office/powerpoint/2010/main" val="406902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781050" y="628650"/>
            <a:ext cx="10712450" cy="5600700"/>
          </a:xfrm>
          <a:prstGeom prst="rect">
            <a:avLst/>
          </a:prstGeom>
        </p:spPr>
      </p:pic>
    </p:spTree>
    <p:extLst>
      <p:ext uri="{BB962C8B-B14F-4D97-AF65-F5344CB8AC3E}">
        <p14:creationId xmlns:p14="http://schemas.microsoft.com/office/powerpoint/2010/main" val="247642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82367" y="773962"/>
            <a:ext cx="11827265" cy="5310076"/>
          </a:xfrm>
          <a:prstGeom prst="rect">
            <a:avLst/>
          </a:prstGeom>
        </p:spPr>
      </p:pic>
    </p:spTree>
    <p:extLst>
      <p:ext uri="{BB962C8B-B14F-4D97-AF65-F5344CB8AC3E}">
        <p14:creationId xmlns:p14="http://schemas.microsoft.com/office/powerpoint/2010/main" val="40356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300" y="355600"/>
            <a:ext cx="10083800" cy="4832092"/>
          </a:xfrm>
          <a:prstGeom prst="rect">
            <a:avLst/>
          </a:prstGeom>
        </p:spPr>
        <p:txBody>
          <a:bodyPr wrap="square">
            <a:spAutoFit/>
          </a:bodyPr>
          <a:lstStyle/>
          <a:p>
            <a:pPr algn="l"/>
            <a:r>
              <a:rPr lang="en-US" sz="2800" dirty="0" smtClean="0"/>
              <a:t>Media composition</a:t>
            </a:r>
          </a:p>
          <a:p>
            <a:pPr algn="l"/>
            <a:r>
              <a:rPr lang="en-US" sz="2800" dirty="0" smtClean="0"/>
              <a:t>Plant tissue culture media are generally made up from solutions of the following</a:t>
            </a:r>
          </a:p>
          <a:p>
            <a:pPr algn="l"/>
            <a:r>
              <a:rPr lang="en-US" sz="2800" dirty="0" smtClean="0"/>
              <a:t>components:</a:t>
            </a:r>
          </a:p>
          <a:p>
            <a:pPr algn="l"/>
            <a:r>
              <a:rPr lang="en-US" sz="2800" dirty="0" smtClean="0"/>
              <a:t>1- Macronutrients</a:t>
            </a:r>
          </a:p>
          <a:p>
            <a:pPr algn="l"/>
            <a:r>
              <a:rPr lang="en-US" sz="2800" dirty="0" smtClean="0"/>
              <a:t>2- Micronutrients</a:t>
            </a:r>
          </a:p>
          <a:p>
            <a:pPr algn="l"/>
            <a:r>
              <a:rPr lang="en-US" sz="2800" dirty="0" smtClean="0"/>
              <a:t>3- Vitamins</a:t>
            </a:r>
          </a:p>
          <a:p>
            <a:pPr algn="l"/>
            <a:r>
              <a:rPr lang="en-US" sz="2800" dirty="0" smtClean="0"/>
              <a:t>4- Amino acids or other nitrogen supplements</a:t>
            </a:r>
          </a:p>
          <a:p>
            <a:pPr algn="l"/>
            <a:r>
              <a:rPr lang="en-US" sz="2800" dirty="0" smtClean="0"/>
              <a:t>5- Carbohydrates or sugars</a:t>
            </a:r>
          </a:p>
          <a:p>
            <a:pPr algn="l"/>
            <a:r>
              <a:rPr lang="en-US" sz="2800" dirty="0" smtClean="0"/>
              <a:t>6- Solidifying agents or supporting systems and</a:t>
            </a:r>
          </a:p>
          <a:p>
            <a:pPr algn="l"/>
            <a:r>
              <a:rPr lang="en-US" sz="2800" dirty="0" smtClean="0"/>
              <a:t>7- Growth regulators (plant hormones)</a:t>
            </a:r>
            <a:endParaRPr lang="ar-IQ" sz="2800" dirty="0"/>
          </a:p>
        </p:txBody>
      </p:sp>
    </p:spTree>
    <p:extLst>
      <p:ext uri="{BB962C8B-B14F-4D97-AF65-F5344CB8AC3E}">
        <p14:creationId xmlns:p14="http://schemas.microsoft.com/office/powerpoint/2010/main" val="420460161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621</Words>
  <Application>Microsoft Office PowerPoint</Application>
  <PresentationFormat>Custom</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نسق Office</vt:lpstr>
      <vt:lpstr>المختبر الخامس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Dell</cp:lastModifiedBy>
  <cp:revision>2</cp:revision>
  <dcterms:created xsi:type="dcterms:W3CDTF">2024-10-30T22:11:26Z</dcterms:created>
  <dcterms:modified xsi:type="dcterms:W3CDTF">2024-11-30T12:13:18Z</dcterms:modified>
</cp:coreProperties>
</file>