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3"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3" d="100"/>
          <a:sy n="73" d="100"/>
        </p:scale>
        <p:origin x="-129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5E5BD9DE-12DD-4FB3-A37E-FD0D2E5814F4}" type="datetimeFigureOut">
              <a:rPr lang="ar-IQ" smtClean="0"/>
              <a:t>29/05/1446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F09ABD2-A990-4BB7-BDDD-B8C867A6594D}" type="slidenum">
              <a:rPr lang="ar-IQ" smtClean="0"/>
              <a:t>‹#›</a:t>
            </a:fld>
            <a:endParaRPr lang="ar-IQ"/>
          </a:p>
        </p:txBody>
      </p:sp>
    </p:spTree>
    <p:extLst>
      <p:ext uri="{BB962C8B-B14F-4D97-AF65-F5344CB8AC3E}">
        <p14:creationId xmlns:p14="http://schemas.microsoft.com/office/powerpoint/2010/main" val="327089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E5BD9DE-12DD-4FB3-A37E-FD0D2E5814F4}" type="datetimeFigureOut">
              <a:rPr lang="ar-IQ" smtClean="0"/>
              <a:t>29/05/1446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F09ABD2-A990-4BB7-BDDD-B8C867A6594D}" type="slidenum">
              <a:rPr lang="ar-IQ" smtClean="0"/>
              <a:t>‹#›</a:t>
            </a:fld>
            <a:endParaRPr lang="ar-IQ"/>
          </a:p>
        </p:txBody>
      </p:sp>
    </p:spTree>
    <p:extLst>
      <p:ext uri="{BB962C8B-B14F-4D97-AF65-F5344CB8AC3E}">
        <p14:creationId xmlns:p14="http://schemas.microsoft.com/office/powerpoint/2010/main" val="2533179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E5BD9DE-12DD-4FB3-A37E-FD0D2E5814F4}" type="datetimeFigureOut">
              <a:rPr lang="ar-IQ" smtClean="0"/>
              <a:t>29/05/1446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F09ABD2-A990-4BB7-BDDD-B8C867A6594D}" type="slidenum">
              <a:rPr lang="ar-IQ" smtClean="0"/>
              <a:t>‹#›</a:t>
            </a:fld>
            <a:endParaRPr lang="ar-IQ"/>
          </a:p>
        </p:txBody>
      </p:sp>
    </p:spTree>
    <p:extLst>
      <p:ext uri="{BB962C8B-B14F-4D97-AF65-F5344CB8AC3E}">
        <p14:creationId xmlns:p14="http://schemas.microsoft.com/office/powerpoint/2010/main" val="1498354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E5BD9DE-12DD-4FB3-A37E-FD0D2E5814F4}" type="datetimeFigureOut">
              <a:rPr lang="ar-IQ" smtClean="0"/>
              <a:t>29/05/1446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F09ABD2-A990-4BB7-BDDD-B8C867A6594D}" type="slidenum">
              <a:rPr lang="ar-IQ" smtClean="0"/>
              <a:t>‹#›</a:t>
            </a:fld>
            <a:endParaRPr lang="ar-IQ"/>
          </a:p>
        </p:txBody>
      </p:sp>
    </p:spTree>
    <p:extLst>
      <p:ext uri="{BB962C8B-B14F-4D97-AF65-F5344CB8AC3E}">
        <p14:creationId xmlns:p14="http://schemas.microsoft.com/office/powerpoint/2010/main" val="3598405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5BD9DE-12DD-4FB3-A37E-FD0D2E5814F4}" type="datetimeFigureOut">
              <a:rPr lang="ar-IQ" smtClean="0"/>
              <a:t>29/05/1446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F09ABD2-A990-4BB7-BDDD-B8C867A6594D}" type="slidenum">
              <a:rPr lang="ar-IQ" smtClean="0"/>
              <a:t>‹#›</a:t>
            </a:fld>
            <a:endParaRPr lang="ar-IQ"/>
          </a:p>
        </p:txBody>
      </p:sp>
    </p:spTree>
    <p:extLst>
      <p:ext uri="{BB962C8B-B14F-4D97-AF65-F5344CB8AC3E}">
        <p14:creationId xmlns:p14="http://schemas.microsoft.com/office/powerpoint/2010/main" val="2041903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5E5BD9DE-12DD-4FB3-A37E-FD0D2E5814F4}" type="datetimeFigureOut">
              <a:rPr lang="ar-IQ" smtClean="0"/>
              <a:t>29/05/1446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F09ABD2-A990-4BB7-BDDD-B8C867A6594D}" type="slidenum">
              <a:rPr lang="ar-IQ" smtClean="0"/>
              <a:t>‹#›</a:t>
            </a:fld>
            <a:endParaRPr lang="ar-IQ"/>
          </a:p>
        </p:txBody>
      </p:sp>
    </p:spTree>
    <p:extLst>
      <p:ext uri="{BB962C8B-B14F-4D97-AF65-F5344CB8AC3E}">
        <p14:creationId xmlns:p14="http://schemas.microsoft.com/office/powerpoint/2010/main" val="866679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5E5BD9DE-12DD-4FB3-A37E-FD0D2E5814F4}" type="datetimeFigureOut">
              <a:rPr lang="ar-IQ" smtClean="0"/>
              <a:t>29/05/1446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F09ABD2-A990-4BB7-BDDD-B8C867A6594D}" type="slidenum">
              <a:rPr lang="ar-IQ" smtClean="0"/>
              <a:t>‹#›</a:t>
            </a:fld>
            <a:endParaRPr lang="ar-IQ"/>
          </a:p>
        </p:txBody>
      </p:sp>
    </p:spTree>
    <p:extLst>
      <p:ext uri="{BB962C8B-B14F-4D97-AF65-F5344CB8AC3E}">
        <p14:creationId xmlns:p14="http://schemas.microsoft.com/office/powerpoint/2010/main" val="3806041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5E5BD9DE-12DD-4FB3-A37E-FD0D2E5814F4}" type="datetimeFigureOut">
              <a:rPr lang="ar-IQ" smtClean="0"/>
              <a:t>29/05/1446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F09ABD2-A990-4BB7-BDDD-B8C867A6594D}" type="slidenum">
              <a:rPr lang="ar-IQ" smtClean="0"/>
              <a:t>‹#›</a:t>
            </a:fld>
            <a:endParaRPr lang="ar-IQ"/>
          </a:p>
        </p:txBody>
      </p:sp>
    </p:spTree>
    <p:extLst>
      <p:ext uri="{BB962C8B-B14F-4D97-AF65-F5344CB8AC3E}">
        <p14:creationId xmlns:p14="http://schemas.microsoft.com/office/powerpoint/2010/main" val="2475503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5BD9DE-12DD-4FB3-A37E-FD0D2E5814F4}" type="datetimeFigureOut">
              <a:rPr lang="ar-IQ" smtClean="0"/>
              <a:t>29/05/1446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F09ABD2-A990-4BB7-BDDD-B8C867A6594D}" type="slidenum">
              <a:rPr lang="ar-IQ" smtClean="0"/>
              <a:t>‹#›</a:t>
            </a:fld>
            <a:endParaRPr lang="ar-IQ"/>
          </a:p>
        </p:txBody>
      </p:sp>
    </p:spTree>
    <p:extLst>
      <p:ext uri="{BB962C8B-B14F-4D97-AF65-F5344CB8AC3E}">
        <p14:creationId xmlns:p14="http://schemas.microsoft.com/office/powerpoint/2010/main" val="3600245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5BD9DE-12DD-4FB3-A37E-FD0D2E5814F4}" type="datetimeFigureOut">
              <a:rPr lang="ar-IQ" smtClean="0"/>
              <a:t>29/05/1446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F09ABD2-A990-4BB7-BDDD-B8C867A6594D}" type="slidenum">
              <a:rPr lang="ar-IQ" smtClean="0"/>
              <a:t>‹#›</a:t>
            </a:fld>
            <a:endParaRPr lang="ar-IQ"/>
          </a:p>
        </p:txBody>
      </p:sp>
    </p:spTree>
    <p:extLst>
      <p:ext uri="{BB962C8B-B14F-4D97-AF65-F5344CB8AC3E}">
        <p14:creationId xmlns:p14="http://schemas.microsoft.com/office/powerpoint/2010/main" val="2314547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5BD9DE-12DD-4FB3-A37E-FD0D2E5814F4}" type="datetimeFigureOut">
              <a:rPr lang="ar-IQ" smtClean="0"/>
              <a:t>29/05/1446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F09ABD2-A990-4BB7-BDDD-B8C867A6594D}" type="slidenum">
              <a:rPr lang="ar-IQ" smtClean="0"/>
              <a:t>‹#›</a:t>
            </a:fld>
            <a:endParaRPr lang="ar-IQ"/>
          </a:p>
        </p:txBody>
      </p:sp>
    </p:spTree>
    <p:extLst>
      <p:ext uri="{BB962C8B-B14F-4D97-AF65-F5344CB8AC3E}">
        <p14:creationId xmlns:p14="http://schemas.microsoft.com/office/powerpoint/2010/main" val="1171022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E5BD9DE-12DD-4FB3-A37E-FD0D2E5814F4}" type="datetimeFigureOut">
              <a:rPr lang="ar-IQ" smtClean="0"/>
              <a:t>29/05/1446</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F09ABD2-A990-4BB7-BDDD-B8C867A6594D}" type="slidenum">
              <a:rPr lang="ar-IQ" smtClean="0"/>
              <a:t>‹#›</a:t>
            </a:fld>
            <a:endParaRPr lang="ar-IQ"/>
          </a:p>
        </p:txBody>
      </p:sp>
    </p:spTree>
    <p:extLst>
      <p:ext uri="{BB962C8B-B14F-4D97-AF65-F5344CB8AC3E}">
        <p14:creationId xmlns:p14="http://schemas.microsoft.com/office/powerpoint/2010/main" val="2610430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30626"/>
          </a:xfrm>
        </p:spPr>
        <p:txBody>
          <a:bodyPr>
            <a:normAutofit/>
          </a:bodyPr>
          <a:lstStyle/>
          <a:p>
            <a:r>
              <a:rPr lang="ar-IQ" dirty="0" smtClean="0"/>
              <a:t>استعمال تقنية الاوساط الصلبة في انتاج الانزيمات من الاحياء</a:t>
            </a:r>
            <a:endParaRPr lang="ar-IQ" dirty="0"/>
          </a:p>
        </p:txBody>
      </p:sp>
    </p:spTree>
    <p:extLst>
      <p:ext uri="{BB962C8B-B14F-4D97-AF65-F5344CB8AC3E}">
        <p14:creationId xmlns:p14="http://schemas.microsoft.com/office/powerpoint/2010/main" val="4111721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600" dirty="0" smtClean="0"/>
              <a:t>تقنية الاوساط الصلبة </a:t>
            </a:r>
            <a:r>
              <a:rPr lang="en-US" sz="3600" dirty="0" smtClean="0"/>
              <a:t>SSM)</a:t>
            </a:r>
            <a:r>
              <a:rPr lang="ar-IQ" sz="3600" dirty="0" smtClean="0"/>
              <a:t>)</a:t>
            </a:r>
            <a:r>
              <a:rPr lang="en-US" sz="3600" dirty="0" smtClean="0"/>
              <a:t>Solid </a:t>
            </a:r>
            <a:r>
              <a:rPr lang="en-US" sz="3600" dirty="0"/>
              <a:t>S</a:t>
            </a:r>
            <a:r>
              <a:rPr lang="en-US" sz="3600" dirty="0" smtClean="0"/>
              <a:t>tate </a:t>
            </a:r>
            <a:r>
              <a:rPr lang="en-US" sz="3600" dirty="0"/>
              <a:t>M</a:t>
            </a:r>
            <a:r>
              <a:rPr lang="en-US" sz="3600" dirty="0" smtClean="0"/>
              <a:t>edia</a:t>
            </a:r>
            <a:endParaRPr lang="ar-IQ" sz="3600" dirty="0"/>
          </a:p>
        </p:txBody>
      </p:sp>
      <p:sp>
        <p:nvSpPr>
          <p:cNvPr id="3" name="Content Placeholder 2"/>
          <p:cNvSpPr>
            <a:spLocks noGrp="1"/>
          </p:cNvSpPr>
          <p:nvPr>
            <p:ph idx="1"/>
          </p:nvPr>
        </p:nvSpPr>
        <p:spPr/>
        <p:txBody>
          <a:bodyPr>
            <a:normAutofit fontScale="92500" lnSpcReduction="20000"/>
          </a:bodyPr>
          <a:lstStyle/>
          <a:p>
            <a:r>
              <a:rPr lang="ar-IQ" dirty="0" smtClean="0"/>
              <a:t>تعرف بانها تنمية الاحياء المجهرية(اعفان,بكتريا,خمائر)على مواد عضوية صلبة في غياب الماء او وجود كمية قليلة منه على ان لا تنخفض نسبة الماء عن الحد الحرج وهو 12%.</a:t>
            </a:r>
          </a:p>
          <a:p>
            <a:r>
              <a:rPr lang="ar-IQ" dirty="0" smtClean="0"/>
              <a:t>ومن الامثلة على المواد المستعملة في مثل هذه الاوساط حبوب النجيليات وبذور البقوليات والمخلفات النباتية والليجنو سليلوزية ومعظم هذه المواد عبارة عن مركبات معقدة غير ذائبة في الماء وتتصف هذه المواد باحتوائها على مصادر كاربونية ذات اوزان جزيئية عالية كالنشا والبكتين والسيليوز وقد تضاف لها بعض الاملاح اللاعضوية والمواد الناتروجينية البسيطة لتشجيع نمو الاحياء المجهرية وانتاج العديد من المواد كالانزيمات والحوامض العضوية وانواع من الاغذية الشرقية .</a:t>
            </a:r>
            <a:endParaRPr lang="ar-IQ" dirty="0"/>
          </a:p>
        </p:txBody>
      </p:sp>
    </p:spTree>
    <p:extLst>
      <p:ext uri="{BB962C8B-B14F-4D97-AF65-F5344CB8AC3E}">
        <p14:creationId xmlns:p14="http://schemas.microsoft.com/office/powerpoint/2010/main" val="3601419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استعمالات تقنية الاوساط الصلبة </a:t>
            </a:r>
            <a:endParaRPr lang="ar-IQ" dirty="0"/>
          </a:p>
        </p:txBody>
      </p:sp>
      <p:sp>
        <p:nvSpPr>
          <p:cNvPr id="3" name="Content Placeholder 2"/>
          <p:cNvSpPr>
            <a:spLocks noGrp="1"/>
          </p:cNvSpPr>
          <p:nvPr>
            <p:ph idx="1"/>
          </p:nvPr>
        </p:nvSpPr>
        <p:spPr/>
        <p:txBody>
          <a:bodyPr>
            <a:normAutofit fontScale="92500" lnSpcReduction="20000"/>
          </a:bodyPr>
          <a:lstStyle/>
          <a:p>
            <a:r>
              <a:rPr lang="ar-IQ" dirty="0" smtClean="0"/>
              <a:t>تستعمل هذه التقنية في العديد من دول شرق اسيا مثل الصين واليابان وغيرها لانتاج بعض الاغذية الشعبية مثل التمبي (</a:t>
            </a:r>
            <a:r>
              <a:rPr lang="en-US" dirty="0" smtClean="0"/>
              <a:t>tempeh</a:t>
            </a:r>
            <a:r>
              <a:rPr lang="ar-IQ" dirty="0" smtClean="0"/>
              <a:t>)وصاص الصويا (</a:t>
            </a:r>
            <a:r>
              <a:rPr lang="en-US" dirty="0" smtClean="0"/>
              <a:t>soy sauce</a:t>
            </a:r>
            <a:r>
              <a:rPr lang="ar-IQ" dirty="0" smtClean="0"/>
              <a:t>)الذي يصنع من اضافة الكوجي </a:t>
            </a:r>
            <a:r>
              <a:rPr lang="en-US" dirty="0" err="1" smtClean="0"/>
              <a:t>koji</a:t>
            </a:r>
            <a:r>
              <a:rPr lang="ar-IQ" dirty="0" smtClean="0"/>
              <a:t>وهو مستحضر انزيمي للفطريات </a:t>
            </a:r>
            <a:r>
              <a:rPr lang="en-US" dirty="0" err="1" smtClean="0"/>
              <a:t>Aspergillus</a:t>
            </a:r>
            <a:r>
              <a:rPr lang="en-US" dirty="0" smtClean="0"/>
              <a:t> </a:t>
            </a:r>
            <a:r>
              <a:rPr lang="en-US" dirty="0" err="1" smtClean="0"/>
              <a:t>sojae,A</a:t>
            </a:r>
            <a:r>
              <a:rPr lang="en-US" dirty="0" smtClean="0"/>
              <a:t> </a:t>
            </a:r>
            <a:r>
              <a:rPr lang="en-US" dirty="0" err="1" smtClean="0"/>
              <a:t>oryzae</a:t>
            </a:r>
            <a:r>
              <a:rPr lang="ar-IQ" dirty="0" smtClean="0"/>
              <a:t>منماة على رز مسلوق بشكل لقاح على المادة الاساس وهو فول الصويا او خليط من فول الصويا وحبوب اخرى وتعتمد هذه العملية على انتاج انزيم البروتييز والاميليز من الفطريات النامية </a:t>
            </a:r>
          </a:p>
          <a:p>
            <a:r>
              <a:rPr lang="ar-IQ" dirty="0" smtClean="0"/>
              <a:t>تستعمل هذه التقنية في زراعة الانواع التجارية من فطريات عش الغراب </a:t>
            </a:r>
          </a:p>
          <a:p>
            <a:r>
              <a:rPr lang="ar-IQ" dirty="0" smtClean="0"/>
              <a:t>وتستعمل هذه التقنية في انتاج الانزيمات والمضادات الحيوية</a:t>
            </a:r>
            <a:endParaRPr lang="ar-IQ" dirty="0"/>
          </a:p>
        </p:txBody>
      </p:sp>
    </p:spTree>
    <p:extLst>
      <p:ext uri="{BB962C8B-B14F-4D97-AF65-F5344CB8AC3E}">
        <p14:creationId xmlns:p14="http://schemas.microsoft.com/office/powerpoint/2010/main" val="944662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dirty="0" smtClean="0"/>
              <a:t>ظروف تقنية الاوساط الصلبة</a:t>
            </a:r>
            <a:endParaRPr lang="ar-IQ" dirty="0"/>
          </a:p>
        </p:txBody>
      </p:sp>
      <p:sp>
        <p:nvSpPr>
          <p:cNvPr id="3" name="Content Placeholder 2"/>
          <p:cNvSpPr>
            <a:spLocks noGrp="1"/>
          </p:cNvSpPr>
          <p:nvPr>
            <p:ph idx="1"/>
          </p:nvPr>
        </p:nvSpPr>
        <p:spPr/>
        <p:txBody>
          <a:bodyPr/>
          <a:lstStyle/>
          <a:p>
            <a:r>
              <a:rPr lang="ar-IQ" dirty="0" smtClean="0"/>
              <a:t>تتميز الفطريات المستخدمة في هذه التقنية بمقاومتها للجفاف حيث يمكنها النمو في بيئات غذائية ذات نشاط مائي منخفض (</a:t>
            </a:r>
            <a:r>
              <a:rPr lang="en-US" dirty="0" smtClean="0"/>
              <a:t>low water activity</a:t>
            </a:r>
            <a:r>
              <a:rPr lang="ar-IQ" dirty="0" smtClean="0"/>
              <a:t>)</a:t>
            </a:r>
          </a:p>
          <a:p>
            <a:r>
              <a:rPr lang="ar-IQ" dirty="0" smtClean="0"/>
              <a:t>معظم هذه التخمرات التي تتم على المواد الصلبة هوائية فانه يجب ان تسمح الظروف التي تتم فيها مثل هذه التخمرات بتبادل الغازات حيث يتم التخلص من ثاني اوكسيد الكاربون المتصاعد ويحل محله مزيد من الاوكسجين اللازم للتنفس .</a:t>
            </a:r>
            <a:endParaRPr lang="ar-IQ" dirty="0"/>
          </a:p>
        </p:txBody>
      </p:sp>
    </p:spTree>
    <p:extLst>
      <p:ext uri="{BB962C8B-B14F-4D97-AF65-F5344CB8AC3E}">
        <p14:creationId xmlns:p14="http://schemas.microsoft.com/office/powerpoint/2010/main" val="207121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انواع الفطريات المستخدمة في تخمرات المواد الصلبة</a:t>
            </a:r>
            <a:endParaRPr lang="ar-IQ" dirty="0"/>
          </a:p>
        </p:txBody>
      </p:sp>
      <p:sp>
        <p:nvSpPr>
          <p:cNvPr id="3" name="Content Placeholder 2"/>
          <p:cNvSpPr>
            <a:spLocks noGrp="1"/>
          </p:cNvSpPr>
          <p:nvPr>
            <p:ph idx="1"/>
          </p:nvPr>
        </p:nvSpPr>
        <p:spPr/>
        <p:txBody>
          <a:bodyPr>
            <a:normAutofit/>
          </a:bodyPr>
          <a:lstStyle/>
          <a:p>
            <a:r>
              <a:rPr lang="ar-IQ" sz="2800" dirty="0" smtClean="0"/>
              <a:t>الفطريات التي تنتمي الى الفطريات السوطية كانواع الاجناس</a:t>
            </a:r>
            <a:r>
              <a:rPr lang="en-US" sz="2800" dirty="0" err="1" smtClean="0"/>
              <a:t>Mucor,Rhizopus</a:t>
            </a:r>
            <a:endParaRPr lang="en-US" sz="2800" dirty="0" smtClean="0"/>
          </a:p>
          <a:p>
            <a:r>
              <a:rPr lang="ar-IQ" sz="2800" dirty="0" smtClean="0"/>
              <a:t>الفطريات الكيسية كانواع الاجناس</a:t>
            </a:r>
            <a:r>
              <a:rPr lang="en-US" sz="2800" dirty="0" err="1" smtClean="0"/>
              <a:t>Penicillum,Aspergillus</a:t>
            </a:r>
            <a:r>
              <a:rPr lang="ar-IQ" sz="2800" dirty="0" smtClean="0"/>
              <a:t> </a:t>
            </a:r>
          </a:p>
          <a:p>
            <a:r>
              <a:rPr lang="ar-IQ" sz="2800" dirty="0" smtClean="0"/>
              <a:t>الفطريات البازيدية كفطريات التعفن الابيض (</a:t>
            </a:r>
            <a:r>
              <a:rPr lang="en-US" sz="2800" dirty="0" smtClean="0"/>
              <a:t>white-rot fungi</a:t>
            </a:r>
            <a:r>
              <a:rPr lang="ar-IQ" sz="2800" dirty="0" smtClean="0"/>
              <a:t>)</a:t>
            </a:r>
            <a:r>
              <a:rPr lang="en-US" sz="2800" dirty="0"/>
              <a:t> </a:t>
            </a:r>
            <a:r>
              <a:rPr lang="ar-IQ" sz="2800" dirty="0" smtClean="0"/>
              <a:t>خاصة الفطريات اللحمية الصالحة للاكل .</a:t>
            </a:r>
            <a:endParaRPr lang="ar-IQ" sz="2800" dirty="0"/>
          </a:p>
        </p:txBody>
      </p:sp>
    </p:spTree>
    <p:extLst>
      <p:ext uri="{BB962C8B-B14F-4D97-AF65-F5344CB8AC3E}">
        <p14:creationId xmlns:p14="http://schemas.microsoft.com/office/powerpoint/2010/main" val="2436645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extLst>
      <p:ext uri="{BB962C8B-B14F-4D97-AF65-F5344CB8AC3E}">
        <p14:creationId xmlns:p14="http://schemas.microsoft.com/office/powerpoint/2010/main" val="3935131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مميزات تقنية تخمرات الحالة الصلبة </a:t>
            </a:r>
            <a:endParaRPr lang="ar-IQ" dirty="0"/>
          </a:p>
        </p:txBody>
      </p:sp>
      <p:sp>
        <p:nvSpPr>
          <p:cNvPr id="3" name="Content Placeholder 2"/>
          <p:cNvSpPr>
            <a:spLocks noGrp="1"/>
          </p:cNvSpPr>
          <p:nvPr>
            <p:ph idx="1"/>
          </p:nvPr>
        </p:nvSpPr>
        <p:spPr/>
        <p:txBody>
          <a:bodyPr>
            <a:normAutofit fontScale="85000" lnSpcReduction="20000"/>
          </a:bodyPr>
          <a:lstStyle/>
          <a:p>
            <a:r>
              <a:rPr lang="ar-IQ" dirty="0" smtClean="0"/>
              <a:t>تكاليفه المنخفضة وانخفاض الطاقة اللازمة للتشغيل وقلة المياه المتبقية بعد اجراء عملية التخمر ومع غياب الطبقة الرغوية التي تطفو عادة على سطح البيئات السائلة المتخمرة مسببة مشكلات في نظم تخمر البيئات السائلة </a:t>
            </a:r>
          </a:p>
          <a:p>
            <a:r>
              <a:rPr lang="ar-IQ" dirty="0" smtClean="0"/>
              <a:t>تتميز بتوفر المواد الاساس المستعملة فيها في الطبيعة ورخص ثمنها كما ان الانتاج الحاصل منها يكون كبير جدا</a:t>
            </a:r>
          </a:p>
          <a:p>
            <a:r>
              <a:rPr lang="ar-IQ" dirty="0" smtClean="0"/>
              <a:t>الاستغلال الامثل للوسط من قبل الكائن الحي وذلك لقدرة خلايا البكتريا والفطريات على النمو بشكل خيطي مما يسهل اختراقها لحبيبات وسط التخمر كما ان عملية الاستخلاص تكون اقتصادية نظرا لصغر العملية الانتاجية وان نوعية المنتوج تكون جيدة ومتنوعة </a:t>
            </a:r>
          </a:p>
          <a:p>
            <a:r>
              <a:rPr lang="ar-IQ" dirty="0" smtClean="0"/>
              <a:t>طبقت هذه التقنية لانتاج العديد من الانزيمات مثل البروتييز والاميليز والانفرتيز والسليليز بواسطة البكتريا والفطريات .</a:t>
            </a:r>
          </a:p>
        </p:txBody>
      </p:sp>
    </p:spTree>
    <p:extLst>
      <p:ext uri="{BB962C8B-B14F-4D97-AF65-F5344CB8AC3E}">
        <p14:creationId xmlns:p14="http://schemas.microsoft.com/office/powerpoint/2010/main" val="33767560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TotalTime>
  <Words>415</Words>
  <Application>Microsoft Office PowerPoint</Application>
  <PresentationFormat>On-screen Show (4:3)</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استعمال تقنية الاوساط الصلبة في انتاج الانزيمات من الاحياء</vt:lpstr>
      <vt:lpstr>تقنية الاوساط الصلبة SSM))Solid State Media</vt:lpstr>
      <vt:lpstr>استعمالات تقنية الاوساط الصلبة </vt:lpstr>
      <vt:lpstr>ظروف تقنية الاوساط الصلبة</vt:lpstr>
      <vt:lpstr>انواع الفطريات المستخدمة في تخمرات المواد الصلبة</vt:lpstr>
      <vt:lpstr>PowerPoint Presentation</vt:lpstr>
      <vt:lpstr>مميزات تقنية تخمرات الحالة الصلبة </vt:lpstr>
    </vt:vector>
  </TitlesOfParts>
  <Company>By DR.Ahmed Saker 2o1O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استعمال تقنية الاوساط الصلبة في انتاج الانزيمات من الاحياء</dc:title>
  <dc:creator>muhannad</dc:creator>
  <cp:lastModifiedBy>Dell</cp:lastModifiedBy>
  <cp:revision>14</cp:revision>
  <dcterms:created xsi:type="dcterms:W3CDTF">2017-12-09T16:02:50Z</dcterms:created>
  <dcterms:modified xsi:type="dcterms:W3CDTF">2024-11-30T12:12:03Z</dcterms:modified>
</cp:coreProperties>
</file>