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62" r:id="rId6"/>
    <p:sldId id="263" r:id="rId7"/>
    <p:sldId id="264" r:id="rId8"/>
    <p:sldId id="265" r:id="rId9"/>
    <p:sldId id="260"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3" d="100"/>
          <a:sy n="73" d="100"/>
        </p:scale>
        <p:origin x="-129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3CFE604-266A-4E7A-9630-1A9CBAE8C81B}"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1630541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CFE604-266A-4E7A-9630-1A9CBAE8C81B}"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340634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CFE604-266A-4E7A-9630-1A9CBAE8C81B}"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283192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3CFE604-266A-4E7A-9630-1A9CBAE8C81B}"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188870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CFE604-266A-4E7A-9630-1A9CBAE8C81B}"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448564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3CFE604-266A-4E7A-9630-1A9CBAE8C81B}" type="datetimeFigureOut">
              <a:rPr lang="ar-IQ" smtClean="0"/>
              <a:t>29/05/1446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274856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3CFE604-266A-4E7A-9630-1A9CBAE8C81B}" type="datetimeFigureOut">
              <a:rPr lang="ar-IQ" smtClean="0"/>
              <a:t>29/05/1446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28232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3CFE604-266A-4E7A-9630-1A9CBAE8C81B}" type="datetimeFigureOut">
              <a:rPr lang="ar-IQ" smtClean="0"/>
              <a:t>29/05/1446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1829108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CFE604-266A-4E7A-9630-1A9CBAE8C81B}" type="datetimeFigureOut">
              <a:rPr lang="ar-IQ" smtClean="0"/>
              <a:t>29/05/1446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30883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FE604-266A-4E7A-9630-1A9CBAE8C81B}" type="datetimeFigureOut">
              <a:rPr lang="ar-IQ" smtClean="0"/>
              <a:t>29/05/1446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400226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FE604-266A-4E7A-9630-1A9CBAE8C81B}" type="datetimeFigureOut">
              <a:rPr lang="ar-IQ" smtClean="0"/>
              <a:t>29/05/1446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4125E2B-F3A0-4850-B79D-24E468208406}" type="slidenum">
              <a:rPr lang="ar-IQ" smtClean="0"/>
              <a:t>‹#›</a:t>
            </a:fld>
            <a:endParaRPr lang="ar-IQ"/>
          </a:p>
        </p:txBody>
      </p:sp>
    </p:spTree>
    <p:extLst>
      <p:ext uri="{BB962C8B-B14F-4D97-AF65-F5344CB8AC3E}">
        <p14:creationId xmlns:p14="http://schemas.microsoft.com/office/powerpoint/2010/main" val="3689415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CFE604-266A-4E7A-9630-1A9CBAE8C81B}" type="datetimeFigureOut">
              <a:rPr lang="ar-IQ" smtClean="0"/>
              <a:t>29/05/1446</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4125E2B-F3A0-4850-B79D-24E468208406}" type="slidenum">
              <a:rPr lang="ar-IQ" smtClean="0"/>
              <a:t>‹#›</a:t>
            </a:fld>
            <a:endParaRPr lang="ar-IQ"/>
          </a:p>
        </p:txBody>
      </p:sp>
    </p:spTree>
    <p:extLst>
      <p:ext uri="{BB962C8B-B14F-4D97-AF65-F5344CB8AC3E}">
        <p14:creationId xmlns:p14="http://schemas.microsoft.com/office/powerpoint/2010/main" val="625633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تصميم الاوساط الغذائية </a:t>
            </a:r>
            <a:br>
              <a:rPr lang="ar-IQ" dirty="0" smtClean="0"/>
            </a:br>
            <a:r>
              <a:rPr lang="en-US" dirty="0" smtClean="0"/>
              <a:t>Design of culture media</a:t>
            </a:r>
            <a:endParaRPr lang="ar-IQ" dirty="0"/>
          </a:p>
        </p:txBody>
      </p:sp>
      <p:sp>
        <p:nvSpPr>
          <p:cNvPr id="3" name="Subtitle 2"/>
          <p:cNvSpPr>
            <a:spLocks noGrp="1"/>
          </p:cNvSpPr>
          <p:nvPr>
            <p:ph type="subTitle" idx="1"/>
          </p:nvPr>
        </p:nvSpPr>
        <p:spPr>
          <a:xfrm>
            <a:off x="1371600" y="7245424"/>
            <a:ext cx="6400800" cy="864096"/>
          </a:xfrm>
        </p:spPr>
        <p:txBody>
          <a:bodyPr/>
          <a:lstStyle/>
          <a:p>
            <a:endParaRPr lang="ar-IQ" dirty="0"/>
          </a:p>
        </p:txBody>
      </p:sp>
    </p:spTree>
    <p:extLst>
      <p:ext uri="{BB962C8B-B14F-4D97-AF65-F5344CB8AC3E}">
        <p14:creationId xmlns:p14="http://schemas.microsoft.com/office/powerpoint/2010/main" val="21875473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الاحتياجات الاساسية لعمليات التصنيع الحيوي</a:t>
            </a:r>
            <a:endParaRPr lang="ar-IQ" dirty="0"/>
          </a:p>
        </p:txBody>
      </p:sp>
      <p:sp>
        <p:nvSpPr>
          <p:cNvPr id="3" name="Content Placeholder 2"/>
          <p:cNvSpPr>
            <a:spLocks noGrp="1"/>
          </p:cNvSpPr>
          <p:nvPr>
            <p:ph idx="1"/>
          </p:nvPr>
        </p:nvSpPr>
        <p:spPr/>
        <p:txBody>
          <a:bodyPr/>
          <a:lstStyle/>
          <a:p>
            <a:r>
              <a:rPr lang="ar-IQ" sz="4000" dirty="0" smtClean="0"/>
              <a:t>توفير مصدر طاقة</a:t>
            </a:r>
          </a:p>
          <a:p>
            <a:r>
              <a:rPr lang="ar-IQ" sz="4000" dirty="0" smtClean="0"/>
              <a:t>توفر الماء</a:t>
            </a:r>
          </a:p>
          <a:p>
            <a:r>
              <a:rPr lang="ar-IQ" sz="4000" dirty="0" smtClean="0"/>
              <a:t>توفر المغذيات والمواد الاساسية للنمو</a:t>
            </a:r>
          </a:p>
          <a:p>
            <a:r>
              <a:rPr lang="ar-IQ" sz="4000" dirty="0" smtClean="0"/>
              <a:t>توفر الظروف الفيزياوية الملائمة للنمو والانتاج الحيوي مثل الحرارة والضوءو</a:t>
            </a:r>
            <a:r>
              <a:rPr lang="en-US" sz="4000" dirty="0" smtClean="0"/>
              <a:t>PH</a:t>
            </a:r>
            <a:r>
              <a:rPr lang="ar-IQ" sz="4000" dirty="0" smtClean="0"/>
              <a:t>ودرجة صلابة الوسط</a:t>
            </a:r>
          </a:p>
          <a:p>
            <a:pPr marL="0" indent="0">
              <a:buNone/>
            </a:pPr>
            <a:endParaRPr lang="ar-IQ" sz="4000" dirty="0" smtClean="0"/>
          </a:p>
          <a:p>
            <a:pPr marL="0" indent="0">
              <a:buNone/>
            </a:pPr>
            <a:endParaRPr lang="ar-IQ" dirty="0"/>
          </a:p>
        </p:txBody>
      </p:sp>
    </p:spTree>
    <p:extLst>
      <p:ext uri="{BB962C8B-B14F-4D97-AF65-F5344CB8AC3E}">
        <p14:creationId xmlns:p14="http://schemas.microsoft.com/office/powerpoint/2010/main" val="715054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03448"/>
            <a:ext cx="8229600" cy="288032"/>
          </a:xfrm>
        </p:spPr>
        <p:txBody>
          <a:bodyPr>
            <a:normAutofit fontScale="90000"/>
          </a:bodyPr>
          <a:lstStyle/>
          <a:p>
            <a:endParaRPr lang="ar-IQ"/>
          </a:p>
        </p:txBody>
      </p:sp>
      <p:sp>
        <p:nvSpPr>
          <p:cNvPr id="3" name="Content Placeholder 2"/>
          <p:cNvSpPr>
            <a:spLocks noGrp="1"/>
          </p:cNvSpPr>
          <p:nvPr>
            <p:ph idx="1"/>
          </p:nvPr>
        </p:nvSpPr>
        <p:spPr>
          <a:xfrm>
            <a:off x="457200" y="260648"/>
            <a:ext cx="8435280" cy="5865515"/>
          </a:xfrm>
        </p:spPr>
        <p:txBody>
          <a:bodyPr>
            <a:normAutofit lnSpcReduction="10000"/>
          </a:bodyPr>
          <a:lstStyle/>
          <a:p>
            <a:pPr marL="228600" lvl="0" indent="0" algn="just">
              <a:lnSpc>
                <a:spcPct val="115000"/>
              </a:lnSpc>
              <a:spcBef>
                <a:spcPts val="1200"/>
              </a:spcBef>
              <a:buNone/>
              <a:tabLst>
                <a:tab pos="3232785" algn="l"/>
              </a:tabLst>
            </a:pPr>
            <a:r>
              <a:rPr lang="ar-IQ" sz="2000" dirty="0">
                <a:solidFill>
                  <a:prstClr val="black"/>
                </a:solidFill>
                <a:latin typeface="Calibri" panose="020F0502020204030204" pitchFamily="34" charset="0"/>
                <a:ea typeface="Calibri" panose="020F0502020204030204" pitchFamily="34" charset="0"/>
              </a:rPr>
              <a:t>الأوساط ومفردها الوسط </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Medium</a:t>
            </a:r>
            <a:r>
              <a:rPr lang="ar-IQ" sz="2000" dirty="0">
                <a:solidFill>
                  <a:prstClr val="black"/>
                </a:solidFill>
                <a:latin typeface="Calibri" panose="020F0502020204030204" pitchFamily="34" charset="0"/>
                <a:ea typeface="Calibri" panose="020F0502020204030204" pitchFamily="34" charset="0"/>
              </a:rPr>
              <a:t> هي البيئات التي تنمى فيها أو عليها الأحياء المجهرية لما تحتويه من المتطلبات الغذائية المختلفة للنمو من النتروجين والكربون والفسفور والكبريت والعناصر النادرة وغيرها وتختلف الأوساط المستخدمة لتنمية الأحياء المجهرية باختلاف طبيعة تغذية هذه الأحياء ومتطلباتها من العناصر المختلفة ، إن الأحياء المجهرية عموماً تقسم إلى مجموعتين رئيسيتين من حيث التغذية وهما :</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1200"/>
              </a:spcBef>
              <a:buFont typeface="Arial" panose="020B0604020202020204" pitchFamily="34" charset="0"/>
              <a:buChar char="-"/>
              <a:tabLst>
                <a:tab pos="3232785" algn="l"/>
              </a:tabLst>
            </a:pPr>
            <a:r>
              <a:rPr lang="ar-IQ" sz="2000" dirty="0">
                <a:solidFill>
                  <a:prstClr val="black"/>
                </a:solidFill>
                <a:latin typeface="Calibri" panose="020F0502020204030204" pitchFamily="34" charset="0"/>
                <a:ea typeface="Calibri" panose="020F0502020204030204" pitchFamily="34" charset="0"/>
              </a:rPr>
              <a:t>ذاتية التغذية </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Autotrophs</a:t>
            </a:r>
            <a:r>
              <a:rPr lang="ar-IQ" sz="2000" dirty="0">
                <a:solidFill>
                  <a:prstClr val="black"/>
                </a:solidFill>
                <a:latin typeface="Calibri" panose="020F0502020204030204" pitchFamily="34" charset="0"/>
                <a:ea typeface="Calibri" panose="020F0502020204030204" pitchFamily="34" charset="0"/>
              </a:rPr>
              <a:t> : تتمكن من النمو معتمدة على مركبات غير عضوية . </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just">
              <a:lnSpc>
                <a:spcPct val="115000"/>
              </a:lnSpc>
              <a:spcBef>
                <a:spcPts val="1200"/>
              </a:spcBef>
              <a:buFont typeface="Arial" panose="020B0604020202020204" pitchFamily="34" charset="0"/>
              <a:buChar char="-"/>
              <a:tabLst>
                <a:tab pos="3232785" algn="l"/>
              </a:tabLst>
            </a:pPr>
            <a:r>
              <a:rPr lang="ar-IQ" sz="2000" dirty="0">
                <a:solidFill>
                  <a:prstClr val="black"/>
                </a:solidFill>
                <a:latin typeface="Calibri" panose="020F0502020204030204" pitchFamily="34" charset="0"/>
                <a:ea typeface="Calibri" panose="020F0502020204030204" pitchFamily="34" charset="0"/>
              </a:rPr>
              <a:t>غير ذاتية التغذية (عضوية التغذية) </a:t>
            </a:r>
            <a:r>
              <a:rPr lang="en-US" sz="2000" dirty="0" err="1">
                <a:solidFill>
                  <a:prstClr val="black"/>
                </a:solidFill>
                <a:latin typeface="Calibri" panose="020F0502020204030204" pitchFamily="34" charset="0"/>
                <a:ea typeface="Calibri" panose="020F0502020204030204" pitchFamily="34" charset="0"/>
                <a:cs typeface="Arial" panose="020B0604020202020204" pitchFamily="34" charset="0"/>
              </a:rPr>
              <a:t>Hetrotrophs</a:t>
            </a:r>
            <a:r>
              <a:rPr lang="en-US"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ar-IQ" sz="2000" dirty="0">
                <a:solidFill>
                  <a:prstClr val="black"/>
                </a:solidFill>
                <a:latin typeface="Arial" panose="020B0604020202020204" pitchFamily="34" charset="0"/>
                <a:ea typeface="Calibri" panose="020F0502020204030204" pitchFamily="34" charset="0"/>
              </a:rPr>
              <a:t>: بإمكان هذه المجموعة استغلال المركبات العضوية كمصادر للعناصر المذكورة أعلاه .</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228600" lvl="0" indent="0" algn="just">
              <a:lnSpc>
                <a:spcPct val="115000"/>
              </a:lnSpc>
              <a:spcBef>
                <a:spcPts val="1200"/>
              </a:spcBef>
              <a:buNone/>
              <a:tabLst>
                <a:tab pos="3232785" algn="l"/>
              </a:tabLst>
            </a:pPr>
            <a:r>
              <a:rPr lang="ar-IQ" sz="2000" dirty="0">
                <a:solidFill>
                  <a:prstClr val="black"/>
                </a:solidFill>
                <a:latin typeface="Calibri" panose="020F0502020204030204" pitchFamily="34" charset="0"/>
                <a:ea typeface="Calibri" panose="020F0502020204030204" pitchFamily="34" charset="0"/>
              </a:rPr>
              <a:t>والأوساط </a:t>
            </a:r>
            <a:r>
              <a:rPr lang="ar-IQ" sz="2000" dirty="0" err="1">
                <a:solidFill>
                  <a:prstClr val="black"/>
                </a:solidFill>
                <a:latin typeface="Calibri" panose="020F0502020204030204" pitchFamily="34" charset="0"/>
                <a:ea typeface="Calibri" panose="020F0502020204030204" pitchFamily="34" charset="0"/>
              </a:rPr>
              <a:t>الزرعية</a:t>
            </a:r>
            <a:r>
              <a:rPr lang="ar-IQ" sz="2000" dirty="0">
                <a:solidFill>
                  <a:prstClr val="black"/>
                </a:solidFill>
                <a:latin typeface="Calibri" panose="020F0502020204030204" pitchFamily="34" charset="0"/>
                <a:ea typeface="Calibri" panose="020F0502020204030204" pitchFamily="34" charset="0"/>
              </a:rPr>
              <a:t> لا توفر للأحياء المجهرية احتياجاتها من العناصر الغذائية فحسب وإنما توفر لها أيضا الظروف </a:t>
            </a:r>
            <a:r>
              <a:rPr lang="ar-IQ" sz="2000" dirty="0" err="1">
                <a:solidFill>
                  <a:prstClr val="black"/>
                </a:solidFill>
                <a:latin typeface="Calibri" panose="020F0502020204030204" pitchFamily="34" charset="0"/>
                <a:ea typeface="Calibri" panose="020F0502020204030204" pitchFamily="34" charset="0"/>
              </a:rPr>
              <a:t>الفيزياوية</a:t>
            </a:r>
            <a:r>
              <a:rPr lang="ar-IQ" sz="2000" dirty="0">
                <a:solidFill>
                  <a:prstClr val="black"/>
                </a:solidFill>
                <a:latin typeface="Calibri" panose="020F0502020204030204" pitchFamily="34" charset="0"/>
                <a:ea typeface="Calibri" panose="020F0502020204030204" pitchFamily="34" charset="0"/>
              </a:rPr>
              <a:t> أو العوامل </a:t>
            </a:r>
            <a:r>
              <a:rPr lang="ar-IQ" sz="2000" dirty="0" err="1">
                <a:solidFill>
                  <a:prstClr val="black"/>
                </a:solidFill>
                <a:latin typeface="Calibri" panose="020F0502020204030204" pitchFamily="34" charset="0"/>
                <a:ea typeface="Calibri" panose="020F0502020204030204" pitchFamily="34" charset="0"/>
              </a:rPr>
              <a:t>الفيزياوية</a:t>
            </a:r>
            <a:r>
              <a:rPr lang="ar-IQ" sz="2000" dirty="0">
                <a:solidFill>
                  <a:prstClr val="black"/>
                </a:solidFill>
                <a:latin typeface="Calibri" panose="020F0502020204030204" pitchFamily="34" charset="0"/>
                <a:ea typeface="Calibri" panose="020F0502020204030204" pitchFamily="34" charset="0"/>
              </a:rPr>
              <a:t> من النشاط المائي والضغط </a:t>
            </a:r>
            <a:r>
              <a:rPr lang="ar-IQ" sz="2000" dirty="0" err="1">
                <a:solidFill>
                  <a:prstClr val="black"/>
                </a:solidFill>
                <a:latin typeface="Calibri" panose="020F0502020204030204" pitchFamily="34" charset="0"/>
                <a:ea typeface="Calibri" panose="020F0502020204030204" pitchFamily="34" charset="0"/>
              </a:rPr>
              <a:t>الازموزي</a:t>
            </a:r>
            <a:r>
              <a:rPr lang="ar-IQ" sz="2000" dirty="0">
                <a:solidFill>
                  <a:prstClr val="black"/>
                </a:solidFill>
                <a:latin typeface="Calibri" panose="020F0502020204030204" pitchFamily="34" charset="0"/>
                <a:ea typeface="Calibri" panose="020F0502020204030204" pitchFamily="34" charset="0"/>
              </a:rPr>
              <a:t> والرقم الهيدروجيني الملائم وكمية الأوكسجين ودرجة الحرارة والعامل الأخير يتم التحكم به خارجياً من خلال حضن الأوساط الملحقة أو المزروعة في الحاضنة </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Incubator</a:t>
            </a:r>
            <a:r>
              <a:rPr lang="ar-IQ" sz="2000" dirty="0">
                <a:solidFill>
                  <a:prstClr val="black"/>
                </a:solidFill>
                <a:latin typeface="Calibri" panose="020F0502020204030204" pitchFamily="34" charset="0"/>
                <a:ea typeface="Calibri" panose="020F0502020204030204" pitchFamily="34" charset="0"/>
              </a:rPr>
              <a:t>.</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228600" lvl="0" indent="0" algn="just">
              <a:lnSpc>
                <a:spcPct val="115000"/>
              </a:lnSpc>
              <a:spcBef>
                <a:spcPts val="1200"/>
              </a:spcBef>
              <a:buNone/>
              <a:tabLst>
                <a:tab pos="3232785" algn="l"/>
              </a:tabLst>
            </a:pPr>
            <a:r>
              <a:rPr lang="ar-IQ" sz="2000" dirty="0">
                <a:solidFill>
                  <a:prstClr val="black"/>
                </a:solidFill>
                <a:latin typeface="Calibri" panose="020F0502020204030204" pitchFamily="34" charset="0"/>
                <a:ea typeface="Calibri" panose="020F0502020204030204" pitchFamily="34" charset="0"/>
              </a:rPr>
              <a:t>ولتسهيل دراسة الأوساط </a:t>
            </a:r>
            <a:r>
              <a:rPr lang="ar-IQ" sz="2000" dirty="0" err="1">
                <a:solidFill>
                  <a:prstClr val="black"/>
                </a:solidFill>
                <a:latin typeface="Calibri" panose="020F0502020204030204" pitchFamily="34" charset="0"/>
                <a:ea typeface="Calibri" panose="020F0502020204030204" pitchFamily="34" charset="0"/>
              </a:rPr>
              <a:t>الزرعية</a:t>
            </a:r>
            <a:r>
              <a:rPr lang="ar-IQ" sz="2000" dirty="0">
                <a:solidFill>
                  <a:prstClr val="black"/>
                </a:solidFill>
                <a:latin typeface="Calibri" panose="020F0502020204030204" pitchFamily="34" charset="0"/>
                <a:ea typeface="Calibri" panose="020F0502020204030204" pitchFamily="34" charset="0"/>
              </a:rPr>
              <a:t> أو الغذائية كما تسمى أحيانا تقسم هذه الأوساط إلى مجاميع مختلفة وكما يلي </a:t>
            </a:r>
            <a:r>
              <a:rPr lang="ar-IQ" sz="1800" dirty="0">
                <a:solidFill>
                  <a:prstClr val="black"/>
                </a:solidFill>
                <a:latin typeface="Calibri" panose="020F0502020204030204" pitchFamily="34" charset="0"/>
                <a:ea typeface="Calibri" panose="020F0502020204030204" pitchFamily="34" charset="0"/>
              </a:rPr>
              <a:t>:</a:t>
            </a:r>
            <a:endParaRPr lang="en-US" sz="14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indent="0" algn="ctr">
              <a:buNone/>
            </a:pPr>
            <a:r>
              <a:rPr lang="ar-IQ" dirty="0" smtClean="0"/>
              <a:t> </a:t>
            </a:r>
            <a:endParaRPr lang="ar-IQ" dirty="0"/>
          </a:p>
        </p:txBody>
      </p:sp>
    </p:spTree>
    <p:extLst>
      <p:ext uri="{BB962C8B-B14F-4D97-AF65-F5344CB8AC3E}">
        <p14:creationId xmlns:p14="http://schemas.microsoft.com/office/powerpoint/2010/main" val="3885432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04664"/>
            <a:ext cx="8568952" cy="4093428"/>
          </a:xfrm>
          <a:prstGeom prst="rect">
            <a:avLst/>
          </a:prstGeom>
        </p:spPr>
        <p:txBody>
          <a:bodyPr wrap="square">
            <a:spAutoFit/>
          </a:bodyPr>
          <a:lstStyle/>
          <a:p>
            <a:r>
              <a:rPr lang="ar-IQ" sz="2000" dirty="0"/>
              <a:t>أولاً : الحالة </a:t>
            </a:r>
            <a:r>
              <a:rPr lang="ar-IQ" sz="2000" dirty="0" err="1"/>
              <a:t>الفيزياوية</a:t>
            </a:r>
            <a:r>
              <a:rPr lang="ar-IQ" sz="2000" dirty="0"/>
              <a:t> / حسب القوام وتشمل ما يلي :</a:t>
            </a:r>
          </a:p>
          <a:p>
            <a:r>
              <a:rPr lang="ar-IQ" sz="2000" dirty="0"/>
              <a:t>الأوساط السائلة </a:t>
            </a:r>
            <a:r>
              <a:rPr lang="en-US" sz="2000" dirty="0"/>
              <a:t>Liquid Media : </a:t>
            </a:r>
            <a:r>
              <a:rPr lang="ar-IQ" sz="2000" dirty="0"/>
              <a:t>وهذه تكون خالية من الأكار </a:t>
            </a:r>
            <a:r>
              <a:rPr lang="en-US" sz="2000" dirty="0"/>
              <a:t>Agar( </a:t>
            </a:r>
            <a:r>
              <a:rPr lang="ar-IQ" sz="2000" dirty="0"/>
              <a:t>لاحظ تعريف وأهمية هذه المادة في الفقرات اللاحقة) لذلك تبقى سائلة بعد تحضيرها وتعقيمها وتنتهي تسمية الأوساط الجاهزة من هذا النوع إما بكلمة </a:t>
            </a:r>
            <a:r>
              <a:rPr lang="en-US" sz="2000" dirty="0"/>
              <a:t>Medium Broth  </a:t>
            </a:r>
            <a:r>
              <a:rPr lang="ar-IQ" sz="2000" dirty="0"/>
              <a:t>مثال: </a:t>
            </a:r>
            <a:r>
              <a:rPr lang="en-US" sz="2000" dirty="0"/>
              <a:t>Nutrient Broth </a:t>
            </a:r>
            <a:r>
              <a:rPr lang="ar-IQ" sz="2000" dirty="0"/>
              <a:t>و </a:t>
            </a:r>
            <a:r>
              <a:rPr lang="en-US" sz="2000" dirty="0"/>
              <a:t>Mac </a:t>
            </a:r>
            <a:r>
              <a:rPr lang="en-US" sz="2000" dirty="0" err="1"/>
              <a:t>Conky</a:t>
            </a:r>
            <a:r>
              <a:rPr lang="en-US" sz="2000" dirty="0"/>
              <a:t> Broth </a:t>
            </a:r>
            <a:r>
              <a:rPr lang="ar-IQ" sz="2000" dirty="0"/>
              <a:t>و </a:t>
            </a:r>
            <a:r>
              <a:rPr lang="en-US" sz="2000" dirty="0"/>
              <a:t>Litmus Milk Medium .</a:t>
            </a:r>
          </a:p>
          <a:p>
            <a:r>
              <a:rPr lang="ar-IQ" sz="2000" dirty="0"/>
              <a:t>الأوساط الصلبة </a:t>
            </a:r>
            <a:r>
              <a:rPr lang="en-US" sz="2000" dirty="0"/>
              <a:t>Solid Media : </a:t>
            </a:r>
            <a:r>
              <a:rPr lang="ar-IQ" sz="2000" dirty="0"/>
              <a:t>وهذه الأوساط تحتوي على 1.5 – 2 % من مادة الأكار التي تجعل قوام الوسط هلامياً ( يشبه الجلي ) وتنتهي تسمية الأوساط الجاهزة من هذا النوع بكلمة </a:t>
            </a:r>
            <a:r>
              <a:rPr lang="en-US" sz="2000" dirty="0"/>
              <a:t>Agar </a:t>
            </a:r>
            <a:r>
              <a:rPr lang="ar-IQ" sz="2000" dirty="0"/>
              <a:t>للدلالة على احتواء الوسط .</a:t>
            </a:r>
          </a:p>
          <a:p>
            <a:r>
              <a:rPr lang="ar-IQ" sz="2000" dirty="0"/>
              <a:t>الأوساط شبه الصلبة </a:t>
            </a:r>
            <a:r>
              <a:rPr lang="en-US" sz="2000" dirty="0"/>
              <a:t>Semi – Solid Media  : </a:t>
            </a:r>
            <a:r>
              <a:rPr lang="ar-IQ" sz="2000" dirty="0"/>
              <a:t>تحتوي هذه الأوساط على نسبة قليلة من مادة </a:t>
            </a:r>
            <a:r>
              <a:rPr lang="en-US" sz="2000" dirty="0"/>
              <a:t>Agar  .</a:t>
            </a:r>
          </a:p>
          <a:p>
            <a:r>
              <a:rPr lang="ar-IQ" sz="2000" dirty="0"/>
              <a:t>الأكر (</a:t>
            </a:r>
            <a:r>
              <a:rPr lang="en-US" sz="2000" dirty="0"/>
              <a:t>Agar): </a:t>
            </a:r>
            <a:r>
              <a:rPr lang="ar-IQ" sz="2000" dirty="0"/>
              <a:t>عبارة عن مادة مستخلصة من الطحالب البحرية وتستعمل لتصليب الوسط الزراعي.</a:t>
            </a:r>
          </a:p>
          <a:p>
            <a:r>
              <a:rPr lang="ar-IQ" sz="2000" dirty="0"/>
              <a:t>ملاحظات :</a:t>
            </a:r>
          </a:p>
          <a:p>
            <a:r>
              <a:rPr lang="ar-IQ" sz="2000" dirty="0"/>
              <a:t>تحفظ الأوساط الصلبة في اطباق بتري أو في انابيب ذات سدادة على هيئة </a:t>
            </a:r>
            <a:r>
              <a:rPr lang="en-US" sz="2000" dirty="0"/>
              <a:t>Slant. </a:t>
            </a:r>
          </a:p>
          <a:p>
            <a:r>
              <a:rPr lang="ar-IQ" sz="2000" dirty="0"/>
              <a:t>يتم حفظ الأوساط السائلة داخل أنابيب اختبار </a:t>
            </a:r>
            <a:r>
              <a:rPr lang="en-US" sz="2000" dirty="0"/>
              <a:t>Test tube  .</a:t>
            </a:r>
          </a:p>
        </p:txBody>
      </p:sp>
    </p:spTree>
    <p:extLst>
      <p:ext uri="{BB962C8B-B14F-4D97-AF65-F5344CB8AC3E}">
        <p14:creationId xmlns:p14="http://schemas.microsoft.com/office/powerpoint/2010/main" val="551458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6632"/>
            <a:ext cx="8712968" cy="2177200"/>
          </a:xfrm>
          <a:prstGeom prst="rect">
            <a:avLst/>
          </a:prstGeom>
        </p:spPr>
        <p:txBody>
          <a:bodyPr wrap="square">
            <a:spAutoFit/>
          </a:bodyPr>
          <a:lstStyle/>
          <a:p>
            <a:pPr algn="just">
              <a:lnSpc>
                <a:spcPct val="115000"/>
              </a:lnSpc>
              <a:spcBef>
                <a:spcPts val="1200"/>
              </a:spcBef>
              <a:tabLst>
                <a:tab pos="3232785" algn="l"/>
              </a:tabLst>
            </a:pPr>
            <a:r>
              <a:rPr lang="ar-IQ" b="1" dirty="0">
                <a:latin typeface="Calibri" panose="020F0502020204030204" pitchFamily="34" charset="0"/>
                <a:ea typeface="Calibri" panose="020F0502020204030204" pitchFamily="34" charset="0"/>
              </a:rPr>
              <a:t>ثانياً : المكونات الكيمياوية / حسب طبيعة المكونات وتشمل ما يلي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Bef>
                <a:spcPts val="1200"/>
              </a:spcBef>
              <a:buFont typeface="+mj-lt"/>
              <a:buAutoNum type="arabicPeriod"/>
              <a:tabLst>
                <a:tab pos="3232785" algn="l"/>
              </a:tabLst>
            </a:pPr>
            <a:r>
              <a:rPr lang="ar-IQ" b="1" dirty="0">
                <a:latin typeface="Calibri" panose="020F0502020204030204" pitchFamily="34" charset="0"/>
                <a:ea typeface="Calibri" panose="020F0502020204030204" pitchFamily="34" charset="0"/>
              </a:rPr>
              <a:t>الأوساط </a:t>
            </a:r>
            <a:r>
              <a:rPr lang="ar-IQ" b="1" dirty="0" err="1">
                <a:latin typeface="Calibri" panose="020F0502020204030204" pitchFamily="34" charset="0"/>
                <a:ea typeface="Calibri" panose="020F0502020204030204" pitchFamily="34" charset="0"/>
              </a:rPr>
              <a:t>التخليقية</a:t>
            </a:r>
            <a:r>
              <a:rPr lang="ar-IQ" b="1" dirty="0">
                <a:latin typeface="Calibri" panose="020F0502020204030204" pitchFamily="34" charset="0"/>
                <a:ea typeface="Calibri" panose="020F0502020204030204" pitchFamily="34" charset="0"/>
              </a:rPr>
              <a:t> ( التصنيعية) </a:t>
            </a:r>
            <a:r>
              <a:rPr lang="en-US" b="1" dirty="0">
                <a:latin typeface="Calibri" panose="020F0502020204030204" pitchFamily="34" charset="0"/>
                <a:ea typeface="Calibri" panose="020F0502020204030204" pitchFamily="34" charset="0"/>
                <a:cs typeface="Arial" panose="020B0604020202020204" pitchFamily="34" charset="0"/>
              </a:rPr>
              <a:t>Synthetic Media </a:t>
            </a:r>
            <a:r>
              <a:rPr lang="en-US" b="1" dirty="0">
                <a:latin typeface="Arial" panose="020B0604020202020204" pitchFamily="34" charset="0"/>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685800" algn="just">
              <a:lnSpc>
                <a:spcPct val="115000"/>
              </a:lnSpc>
              <a:spcBef>
                <a:spcPts val="1200"/>
              </a:spcBef>
              <a:tabLst>
                <a:tab pos="3232785" algn="l"/>
              </a:tabLst>
            </a:pPr>
            <a:r>
              <a:rPr lang="ar-IQ" dirty="0">
                <a:latin typeface="Calibri" panose="020F0502020204030204" pitchFamily="34" charset="0"/>
                <a:ea typeface="Calibri" panose="020F0502020204030204" pitchFamily="34" charset="0"/>
              </a:rPr>
              <a:t>وهي الأوساط التي تتألف من مركبات كيمياوية معروفة التركيب كماً ونوعاً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685800" algn="just">
              <a:lnSpc>
                <a:spcPct val="115000"/>
              </a:lnSpc>
              <a:spcBef>
                <a:spcPts val="1200"/>
              </a:spcBef>
              <a:tabLst>
                <a:tab pos="3232785" algn="l"/>
              </a:tabLst>
            </a:pPr>
            <a:r>
              <a:rPr lang="ar-IQ" dirty="0">
                <a:latin typeface="Calibri" panose="020F0502020204030204" pitchFamily="34" charset="0"/>
                <a:ea typeface="Calibri" panose="020F0502020204030204" pitchFamily="34" charset="0"/>
              </a:rPr>
              <a:t>أمثلة :</a:t>
            </a:r>
            <a:endParaRPr lang="en-US" sz="1400" dirty="0">
              <a:latin typeface="Calibri" panose="020F0502020204030204" pitchFamily="34" charset="0"/>
              <a:ea typeface="Calibri" panose="020F0502020204030204" pitchFamily="34" charset="0"/>
              <a:cs typeface="Arial" panose="020B0604020202020204" pitchFamily="34" charset="0"/>
            </a:endParaRPr>
          </a:p>
          <a:p>
            <a:r>
              <a:rPr lang="en-US" dirty="0">
                <a:latin typeface="Calibri" panose="020F0502020204030204" pitchFamily="34" charset="0"/>
                <a:ea typeface="Calibri" panose="020F0502020204030204" pitchFamily="34" charset="0"/>
                <a:cs typeface="Arial" panose="020B0604020202020204" pitchFamily="34" charset="0"/>
              </a:rPr>
              <a:t>Nutrient Agar</a:t>
            </a:r>
            <a:r>
              <a:rPr lang="ar-IQ" dirty="0">
                <a:latin typeface="Calibri" panose="020F0502020204030204" pitchFamily="34" charset="0"/>
                <a:ea typeface="Calibri" panose="020F0502020204030204" pitchFamily="34" charset="0"/>
              </a:rPr>
              <a:t> ويتكون من المكونات التالية: </a:t>
            </a:r>
            <a:endParaRPr lang="ar-IQ" dirty="0"/>
          </a:p>
        </p:txBody>
      </p:sp>
      <p:sp>
        <p:nvSpPr>
          <p:cNvPr id="3" name="مربع نص 2"/>
          <p:cNvSpPr txBox="1"/>
          <p:nvPr/>
        </p:nvSpPr>
        <p:spPr>
          <a:xfrm>
            <a:off x="3707904" y="4077073"/>
            <a:ext cx="5040560" cy="369332"/>
          </a:xfrm>
          <a:prstGeom prst="rect">
            <a:avLst/>
          </a:prstGeom>
          <a:noFill/>
        </p:spPr>
        <p:txBody>
          <a:bodyPr wrap="square" rtlCol="1">
            <a:spAutoFit/>
          </a:bodyPr>
          <a:lstStyle/>
          <a:p>
            <a:pPr algn="l"/>
            <a:r>
              <a:rPr lang="en-US" dirty="0">
                <a:latin typeface="Calibri" panose="020F0502020204030204" pitchFamily="34" charset="0"/>
                <a:ea typeface="Calibri" panose="020F0502020204030204" pitchFamily="34" charset="0"/>
                <a:cs typeface="Arial" panose="020B0604020202020204" pitchFamily="34" charset="0"/>
              </a:rPr>
              <a:t>Glucose Inorganic Salt Media</a:t>
            </a:r>
            <a:r>
              <a:rPr lang="ar-IQ" dirty="0">
                <a:latin typeface="Calibri" panose="020F0502020204030204" pitchFamily="34" charset="0"/>
                <a:ea typeface="Calibri" panose="020F0502020204030204" pitchFamily="34" charset="0"/>
              </a:rPr>
              <a:t> ويتكون من المكونات التالية</a:t>
            </a:r>
            <a:endParaRPr lang="ar-IQ" dirty="0"/>
          </a:p>
        </p:txBody>
      </p:sp>
      <p:pic>
        <p:nvPicPr>
          <p:cNvPr id="4" name="table"/>
          <p:cNvPicPr>
            <a:picLocks noChangeAspect="1"/>
          </p:cNvPicPr>
          <p:nvPr/>
        </p:nvPicPr>
        <p:blipFill>
          <a:blip r:embed="rId2"/>
          <a:stretch>
            <a:fillRect/>
          </a:stretch>
        </p:blipFill>
        <p:spPr>
          <a:xfrm>
            <a:off x="763667" y="1772816"/>
            <a:ext cx="3844337" cy="1633182"/>
          </a:xfrm>
          <a:prstGeom prst="rect">
            <a:avLst/>
          </a:prstGeom>
        </p:spPr>
      </p:pic>
      <p:pic>
        <p:nvPicPr>
          <p:cNvPr id="5" name="table"/>
          <p:cNvPicPr>
            <a:picLocks noChangeAspect="1"/>
          </p:cNvPicPr>
          <p:nvPr/>
        </p:nvPicPr>
        <p:blipFill>
          <a:blip r:embed="rId3"/>
          <a:stretch>
            <a:fillRect/>
          </a:stretch>
        </p:blipFill>
        <p:spPr>
          <a:xfrm>
            <a:off x="771081" y="4446405"/>
            <a:ext cx="3844337" cy="1599780"/>
          </a:xfrm>
          <a:prstGeom prst="rect">
            <a:avLst/>
          </a:prstGeom>
        </p:spPr>
      </p:pic>
    </p:spTree>
    <p:extLst>
      <p:ext uri="{BB962C8B-B14F-4D97-AF65-F5344CB8AC3E}">
        <p14:creationId xmlns:p14="http://schemas.microsoft.com/office/powerpoint/2010/main" val="3966976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1520" y="260649"/>
            <a:ext cx="8568952" cy="4401205"/>
          </a:xfrm>
          <a:prstGeom prst="rect">
            <a:avLst/>
          </a:prstGeom>
        </p:spPr>
        <p:txBody>
          <a:bodyPr wrap="square">
            <a:spAutoFit/>
          </a:bodyPr>
          <a:lstStyle/>
          <a:p>
            <a:r>
              <a:rPr lang="ar-IQ" sz="2000" dirty="0"/>
              <a:t>لغرض تحضير وسط زرعي تخليقي جاهز مثل </a:t>
            </a:r>
            <a:r>
              <a:rPr lang="en-US" sz="2000" dirty="0"/>
              <a:t>Nutrient Agar </a:t>
            </a:r>
            <a:r>
              <a:rPr lang="ar-IQ" sz="2000" dirty="0"/>
              <a:t>يتم إذابة كمية معينة من المسحوق بحجم معين بحسب تعليمات الشركة المصنعة على العلبة في الماء المقطر ويعقم الوسط في جهاز </a:t>
            </a:r>
            <a:r>
              <a:rPr lang="en-US" sz="2000" dirty="0"/>
              <a:t>Autoclave </a:t>
            </a:r>
            <a:r>
              <a:rPr lang="ar-IQ" sz="2000" dirty="0"/>
              <a:t>ولضمان بقاء الوسط المحضر بالحالة السائلة ( لاحتوائه على الأكر) يحفظ في جهاز الحمام المائي (</a:t>
            </a:r>
            <a:r>
              <a:rPr lang="en-US" sz="2000" dirty="0"/>
              <a:t>Water bath) </a:t>
            </a:r>
            <a:r>
              <a:rPr lang="ar-IQ" sz="2000" dirty="0"/>
              <a:t>عند درجة حرارة 50-45  م° .</a:t>
            </a:r>
          </a:p>
          <a:p>
            <a:r>
              <a:rPr lang="ar-IQ" sz="2000" dirty="0"/>
              <a:t>يتم تعقيم الكلوكوز عادة بصورة منفصلة عن الأملاح نظراً لأن تسخين الكلوكوز مع الأملاح يؤدي إلى تكون مركبات سامة لنمو البكتريا .</a:t>
            </a:r>
          </a:p>
          <a:p>
            <a:r>
              <a:rPr lang="ar-IQ" sz="2000" dirty="0"/>
              <a:t>يمكن تحويل الوسط السائل إلى صلب بإضافة مادة الأكر إليه بنسبة 1.5 إلى 2% .</a:t>
            </a:r>
          </a:p>
          <a:p>
            <a:r>
              <a:rPr lang="ar-IQ" sz="2000" dirty="0"/>
              <a:t>يستخدم الوسط الزرعي عادة حسب غرض الفحص ، فهناك اوساط عامة تنمو عليها جميع انواع البكتريا مثل </a:t>
            </a:r>
            <a:r>
              <a:rPr lang="en-US" sz="2000" dirty="0"/>
              <a:t>Nutrient agar </a:t>
            </a:r>
            <a:r>
              <a:rPr lang="ar-IQ" sz="2000" dirty="0"/>
              <a:t>او الفطريات مثل </a:t>
            </a:r>
            <a:r>
              <a:rPr lang="en-US" sz="2000" dirty="0"/>
              <a:t>Potato dextrose agar  (PDA) </a:t>
            </a:r>
            <a:r>
              <a:rPr lang="ar-IQ" sz="2000" dirty="0"/>
              <a:t>وهناك اوساط تخصصية لنمو اجناس وانواع معينة من الاحياء المجهرية .</a:t>
            </a:r>
          </a:p>
          <a:p>
            <a:r>
              <a:rPr lang="ar-IQ" sz="2000" dirty="0"/>
              <a:t> </a:t>
            </a:r>
          </a:p>
          <a:p>
            <a:r>
              <a:rPr lang="ar-IQ" sz="2000" dirty="0"/>
              <a:t>الأوساط شبه </a:t>
            </a:r>
            <a:r>
              <a:rPr lang="ar-IQ" sz="2000" dirty="0" err="1"/>
              <a:t>التخليقية</a:t>
            </a:r>
            <a:r>
              <a:rPr lang="ar-IQ" sz="2000" dirty="0"/>
              <a:t> </a:t>
            </a:r>
            <a:r>
              <a:rPr lang="en-US" sz="2000" dirty="0"/>
              <a:t>Semi – Synthetic Media</a:t>
            </a:r>
          </a:p>
          <a:p>
            <a:r>
              <a:rPr lang="ar-IQ" sz="2000" dirty="0"/>
              <a:t>وهي الأوساط التي تكون جميع مكوناتها معروفة كماً ونوعاً عدا مادة واحدة مثل       ( </a:t>
            </a:r>
            <a:r>
              <a:rPr lang="en-US" sz="2000" dirty="0"/>
              <a:t>Blood Nutrient Agar) .</a:t>
            </a:r>
          </a:p>
        </p:txBody>
      </p:sp>
    </p:spTree>
    <p:extLst>
      <p:ext uri="{BB962C8B-B14F-4D97-AF65-F5344CB8AC3E}">
        <p14:creationId xmlns:p14="http://schemas.microsoft.com/office/powerpoint/2010/main" val="4031101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5909310"/>
          </a:xfrm>
          <a:prstGeom prst="rect">
            <a:avLst/>
          </a:prstGeom>
        </p:spPr>
        <p:txBody>
          <a:bodyPr wrap="square">
            <a:spAutoFit/>
          </a:bodyPr>
          <a:lstStyle/>
          <a:p>
            <a:pPr marL="342900" indent="-342900">
              <a:buFont typeface="Wingdings" panose="05000000000000000000" pitchFamily="2" charset="2"/>
              <a:buChar char="v"/>
            </a:pPr>
            <a:r>
              <a:rPr lang="ar-IQ" sz="2000" dirty="0"/>
              <a:t>الأوساط الطبيعية </a:t>
            </a:r>
            <a:r>
              <a:rPr lang="en-US" sz="2000" dirty="0"/>
              <a:t>Natural Media </a:t>
            </a:r>
            <a:r>
              <a:rPr lang="en-US" sz="2000" dirty="0" smtClean="0"/>
              <a:t>) </a:t>
            </a:r>
            <a:r>
              <a:rPr lang="ar-IQ" sz="2000" dirty="0"/>
              <a:t>الأوساط غير الصناعية) </a:t>
            </a:r>
          </a:p>
          <a:p>
            <a:r>
              <a:rPr lang="ar-IQ" sz="2000" dirty="0"/>
              <a:t>وهذه تتكون من مواد طبيعية أو مشتقاتها أو أجزاء منها كالحليب واللحم والبيض وبعض الأنسجة النباتية والتي تحتوي على الاحتياجات الغذائية المطلوبة للأحياء المراد تنميتها على شكل مركبات عضوية متعددة </a:t>
            </a:r>
            <a:endParaRPr lang="ar-IQ" sz="2000" dirty="0" smtClean="0"/>
          </a:p>
          <a:p>
            <a:endParaRPr lang="ar-IQ" sz="2000" dirty="0" smtClean="0"/>
          </a:p>
          <a:p>
            <a:pPr marL="342900" indent="-342900">
              <a:buFont typeface="Wingdings" panose="05000000000000000000" pitchFamily="2" charset="2"/>
              <a:buChar char="v"/>
            </a:pPr>
            <a:r>
              <a:rPr lang="ar-IQ" sz="2000" dirty="0"/>
              <a:t>الأوساط شبه الطبيعية  </a:t>
            </a:r>
            <a:r>
              <a:rPr lang="en-US" sz="2000" dirty="0"/>
              <a:t>Semi-Natural Media</a:t>
            </a:r>
          </a:p>
          <a:p>
            <a:r>
              <a:rPr lang="ar-IQ" sz="2000" dirty="0"/>
              <a:t>وهي الأوساط التي تكون جميع مكوناتها مجهولة كماً ونوعاً عدا مادة واحدة مثل الدم + 5غم كلوريد الصوديوم </a:t>
            </a:r>
            <a:r>
              <a:rPr lang="ar-IQ" sz="2000" dirty="0" smtClean="0"/>
              <a:t>  </a:t>
            </a:r>
            <a:r>
              <a:rPr lang="en-US" sz="2000" dirty="0"/>
              <a:t>Blood + 5 </a:t>
            </a:r>
            <a:r>
              <a:rPr lang="en-US" sz="2000" dirty="0" err="1"/>
              <a:t>gm</a:t>
            </a:r>
            <a:r>
              <a:rPr lang="en-US" sz="2000" dirty="0"/>
              <a:t> </a:t>
            </a:r>
            <a:r>
              <a:rPr lang="en-US" sz="2000" dirty="0" err="1"/>
              <a:t>NaCl</a:t>
            </a:r>
            <a:r>
              <a:rPr lang="en-US" sz="2000" dirty="0"/>
              <a:t> </a:t>
            </a:r>
          </a:p>
          <a:p>
            <a:r>
              <a:rPr lang="ar-IQ" sz="2000" dirty="0"/>
              <a:t>أدناه جدول يتضمن مواصفات بعض المواد المستعملة في تحضير الأوساط </a:t>
            </a:r>
            <a:r>
              <a:rPr lang="ar-IQ" sz="2000" dirty="0" err="1"/>
              <a:t>الزرعية</a:t>
            </a:r>
            <a:r>
              <a:rPr lang="ar-IQ" sz="2000" dirty="0"/>
              <a:t> الطبيعية أو الاصطناعية:</a:t>
            </a:r>
          </a:p>
          <a:p>
            <a:r>
              <a:rPr lang="ar-IQ" sz="2000" dirty="0"/>
              <a:t>مستخلص أو خلاصة اللحم </a:t>
            </a:r>
            <a:r>
              <a:rPr lang="en-US" sz="2000" dirty="0"/>
              <a:t>Meat extract </a:t>
            </a:r>
            <a:r>
              <a:rPr lang="ar-IQ" sz="2000" dirty="0"/>
              <a:t>مستخلص مائي للحم </a:t>
            </a:r>
            <a:r>
              <a:rPr lang="ar-IQ" sz="2000" dirty="0" smtClean="0"/>
              <a:t>المركز: </a:t>
            </a:r>
            <a:endParaRPr lang="ar-IQ" sz="2000" dirty="0"/>
          </a:p>
          <a:p>
            <a:r>
              <a:rPr lang="ar-IQ" sz="2000" dirty="0"/>
              <a:t>يحتوي على المواد الذائبة في المواد الموجودة في أنسجة الحيوانات </a:t>
            </a:r>
            <a:r>
              <a:rPr lang="ar-IQ" sz="2000" dirty="0" err="1"/>
              <a:t>كالكاربوهيدرات</a:t>
            </a:r>
            <a:r>
              <a:rPr lang="ar-IQ" sz="2000" dirty="0"/>
              <a:t> ومركبات </a:t>
            </a:r>
            <a:r>
              <a:rPr lang="ar-IQ" sz="2000" dirty="0" err="1"/>
              <a:t>نتروجينية</a:t>
            </a:r>
            <a:r>
              <a:rPr lang="ar-IQ" sz="2000" dirty="0"/>
              <a:t> عضوية والفيتامينات والأملاح وغيرها .</a:t>
            </a:r>
          </a:p>
          <a:p>
            <a:r>
              <a:rPr lang="en-US" sz="2000" dirty="0"/>
              <a:t>Peptone </a:t>
            </a:r>
            <a:r>
              <a:rPr lang="ar-IQ" sz="2000" dirty="0" err="1"/>
              <a:t>بيبتون</a:t>
            </a:r>
            <a:r>
              <a:rPr lang="ar-IQ" sz="2000" dirty="0"/>
              <a:t> مادة ناتجة من هضم المواد البروتينية كاللحوم </a:t>
            </a:r>
            <a:r>
              <a:rPr lang="ar-IQ" sz="2000" dirty="0" err="1"/>
              <a:t>والكازين</a:t>
            </a:r>
            <a:r>
              <a:rPr lang="ar-IQ" sz="2000" dirty="0"/>
              <a:t> أو البروتينات النباتية هضماً </a:t>
            </a:r>
            <a:r>
              <a:rPr lang="ar-IQ" sz="2000" dirty="0" err="1"/>
              <a:t>إنزيميا</a:t>
            </a:r>
            <a:r>
              <a:rPr lang="ar-IQ" sz="2000" dirty="0"/>
              <a:t>:</a:t>
            </a:r>
          </a:p>
          <a:p>
            <a:r>
              <a:rPr lang="ar-IQ" sz="2000" dirty="0"/>
              <a:t>يحتوي على </a:t>
            </a:r>
            <a:r>
              <a:rPr lang="ar-IQ" sz="2000" dirty="0" err="1"/>
              <a:t>ببتيدات</a:t>
            </a:r>
            <a:r>
              <a:rPr lang="ar-IQ" sz="2000" dirty="0"/>
              <a:t> ذات حجوم مختلفة تستخدم مصدراً للنتروجين العضوي من قبل الأحياء المجهرية وقد تحتوي أحيانا على بعض الفيتامينات </a:t>
            </a:r>
            <a:r>
              <a:rPr lang="ar-IQ" sz="2000" dirty="0" err="1"/>
              <a:t>والكاربوهيدرات</a:t>
            </a:r>
            <a:r>
              <a:rPr lang="ar-IQ" sz="2000" dirty="0"/>
              <a:t> اعتماداً على المصدر الذي تحضر منه .</a:t>
            </a:r>
          </a:p>
          <a:p>
            <a:r>
              <a:rPr lang="ar-IQ" sz="2000" dirty="0"/>
              <a:t>مستخلص الخميرة </a:t>
            </a:r>
            <a:r>
              <a:rPr lang="en-US" sz="2000" dirty="0"/>
              <a:t>Yeast extract </a:t>
            </a:r>
            <a:r>
              <a:rPr lang="ar-IQ" sz="2000" dirty="0"/>
              <a:t>مستخلص مائي لخلايا الخميرة :</a:t>
            </a:r>
          </a:p>
          <a:p>
            <a:r>
              <a:rPr lang="ar-IQ" sz="2000" dirty="0"/>
              <a:t>مصدر غني في الفيتامينات والأملاح ويعد مصدراً للنتروجين العضوي </a:t>
            </a:r>
            <a:r>
              <a:rPr lang="ar-IQ" sz="2000" dirty="0" err="1"/>
              <a:t>والكاربوهيدرات</a:t>
            </a:r>
            <a:r>
              <a:rPr lang="ar-IQ" sz="2000" dirty="0"/>
              <a:t> .</a:t>
            </a:r>
          </a:p>
          <a:p>
            <a:endParaRPr lang="ar-IQ" dirty="0"/>
          </a:p>
        </p:txBody>
      </p:sp>
    </p:spTree>
    <p:extLst>
      <p:ext uri="{BB962C8B-B14F-4D97-AF65-F5344CB8AC3E}">
        <p14:creationId xmlns:p14="http://schemas.microsoft.com/office/powerpoint/2010/main" val="428232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640960" cy="3477875"/>
          </a:xfrm>
          <a:prstGeom prst="rect">
            <a:avLst/>
          </a:prstGeom>
        </p:spPr>
        <p:txBody>
          <a:bodyPr wrap="square">
            <a:spAutoFit/>
          </a:bodyPr>
          <a:lstStyle/>
          <a:p>
            <a:r>
              <a:rPr lang="ar-IQ" sz="2000" dirty="0"/>
              <a:t>أهمية الأوساط </a:t>
            </a:r>
            <a:r>
              <a:rPr lang="ar-IQ" sz="2000" dirty="0" err="1"/>
              <a:t>الزرعية</a:t>
            </a:r>
            <a:r>
              <a:rPr lang="ar-IQ" sz="2000" dirty="0"/>
              <a:t> :</a:t>
            </a:r>
          </a:p>
          <a:p>
            <a:r>
              <a:rPr lang="ar-IQ" sz="2000" dirty="0" smtClean="0"/>
              <a:t>1-لغرض </a:t>
            </a:r>
            <a:r>
              <a:rPr lang="ar-IQ" sz="2000" dirty="0"/>
              <a:t>عزل وتنمية وتنقية الاحياء المجهرية كالفطريات والبكتريا</a:t>
            </a:r>
            <a:r>
              <a:rPr lang="ar-IQ" sz="2000" dirty="0" smtClean="0"/>
              <a:t>.</a:t>
            </a:r>
          </a:p>
          <a:p>
            <a:endParaRPr lang="ar-IQ" sz="2000" dirty="0"/>
          </a:p>
          <a:p>
            <a:r>
              <a:rPr lang="ar-IQ" sz="2000" dirty="0" smtClean="0"/>
              <a:t>2-تستعمل </a:t>
            </a:r>
            <a:r>
              <a:rPr lang="ar-IQ" sz="2000" dirty="0"/>
              <a:t>أحيانا أوساط اختباريه ونقصد بها ( أوساط تستعمل لاختبار صفات معينة للبكتريا) مثل الصفات </a:t>
            </a:r>
            <a:r>
              <a:rPr lang="ar-IQ" sz="2000" dirty="0" err="1"/>
              <a:t>البايوكيميائية</a:t>
            </a:r>
            <a:r>
              <a:rPr lang="ar-IQ" sz="2000" dirty="0"/>
              <a:t> (الحياتية) للبكتريا </a:t>
            </a:r>
            <a:r>
              <a:rPr lang="ar-IQ" sz="2000" dirty="0" smtClean="0"/>
              <a:t>.</a:t>
            </a:r>
          </a:p>
          <a:p>
            <a:endParaRPr lang="ar-IQ" sz="2000" dirty="0"/>
          </a:p>
          <a:p>
            <a:r>
              <a:rPr lang="ar-IQ" sz="2000" dirty="0" smtClean="0"/>
              <a:t>3-تستعمل </a:t>
            </a:r>
            <a:r>
              <a:rPr lang="ar-IQ" sz="2000" dirty="0"/>
              <a:t>كأوساط اختيارية وهي الأوساط التي تعمل على تنمية أنواع من البكتريا على حساب أنواع أخرى </a:t>
            </a:r>
            <a:r>
              <a:rPr lang="ar-IQ" sz="2000" dirty="0" smtClean="0"/>
              <a:t>.</a:t>
            </a:r>
          </a:p>
          <a:p>
            <a:endParaRPr lang="ar-IQ" sz="2000" dirty="0"/>
          </a:p>
          <a:p>
            <a:r>
              <a:rPr lang="ar-IQ" sz="2000" dirty="0" smtClean="0"/>
              <a:t>4-تستعمل </a:t>
            </a:r>
            <a:r>
              <a:rPr lang="ar-IQ" sz="2000" dirty="0"/>
              <a:t>كأوساط لفحص واختبار الحساسية (حساسية البكتريا) للمضادات الحياتية </a:t>
            </a:r>
            <a:r>
              <a:rPr lang="en-US" sz="2000" dirty="0" smtClean="0"/>
              <a:t>Antibiotics  </a:t>
            </a:r>
            <a:endParaRPr lang="en-US" sz="2000" dirty="0"/>
          </a:p>
          <a:p>
            <a:r>
              <a:rPr lang="ar-IQ" sz="2000" dirty="0" smtClean="0"/>
              <a:t> </a:t>
            </a:r>
            <a:endParaRPr lang="ar-IQ" dirty="0"/>
          </a:p>
        </p:txBody>
      </p:sp>
    </p:spTree>
    <p:extLst>
      <p:ext uri="{BB962C8B-B14F-4D97-AF65-F5344CB8AC3E}">
        <p14:creationId xmlns:p14="http://schemas.microsoft.com/office/powerpoint/2010/main" val="3345232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747464"/>
            <a:ext cx="8229600" cy="360040"/>
          </a:xfrm>
        </p:spPr>
        <p:txBody>
          <a:bodyPr>
            <a:normAutofit fontScale="90000"/>
          </a:bodyPr>
          <a:lstStyle/>
          <a:p>
            <a:endParaRPr lang="ar-IQ"/>
          </a:p>
        </p:txBody>
      </p:sp>
      <p:sp>
        <p:nvSpPr>
          <p:cNvPr id="3" name="Content Placeholder 2"/>
          <p:cNvSpPr>
            <a:spLocks noGrp="1"/>
          </p:cNvSpPr>
          <p:nvPr>
            <p:ph idx="1"/>
          </p:nvPr>
        </p:nvSpPr>
        <p:spPr>
          <a:xfrm>
            <a:off x="457200" y="620688"/>
            <a:ext cx="8229600" cy="5505475"/>
          </a:xfrm>
        </p:spPr>
        <p:txBody>
          <a:bodyPr/>
          <a:lstStyle/>
          <a:p>
            <a:r>
              <a:rPr lang="en-US" dirty="0" err="1" smtClean="0"/>
              <a:t>Pepton</a:t>
            </a:r>
            <a:endParaRPr lang="en-US" dirty="0" smtClean="0"/>
          </a:p>
          <a:p>
            <a:r>
              <a:rPr lang="en-US" dirty="0" smtClean="0"/>
              <a:t>Meat extract</a:t>
            </a:r>
          </a:p>
          <a:p>
            <a:r>
              <a:rPr lang="en-US" dirty="0" smtClean="0"/>
              <a:t>Yeast extract</a:t>
            </a:r>
          </a:p>
          <a:p>
            <a:endParaRPr lang="en-US" dirty="0"/>
          </a:p>
          <a:p>
            <a:pPr marL="0" indent="0">
              <a:buNone/>
            </a:pPr>
            <a:r>
              <a:rPr lang="en-US" dirty="0" smtClean="0"/>
              <a:t>B</a:t>
            </a:r>
            <a:r>
              <a:rPr lang="ar-IQ" dirty="0" smtClean="0"/>
              <a:t>-</a:t>
            </a:r>
            <a:r>
              <a:rPr lang="en-US" dirty="0" smtClean="0"/>
              <a:t>Tissue culture media</a:t>
            </a:r>
            <a:endParaRPr lang="ar-IQ" dirty="0" smtClean="0"/>
          </a:p>
          <a:p>
            <a:pPr marL="0" indent="0">
              <a:buNone/>
            </a:pPr>
            <a:r>
              <a:rPr lang="ar-IQ" dirty="0" smtClean="0"/>
              <a:t>وهي الاوساط الغذائية المستخدمة لتحفيز نمو وانقسام الخلايا او الانسجة الحيوانية او الانسجة النباتية التي يراد زراعتها وتشمل </a:t>
            </a:r>
          </a:p>
          <a:p>
            <a:r>
              <a:rPr lang="en-US" dirty="0" smtClean="0"/>
              <a:t>Animal cell media</a:t>
            </a:r>
          </a:p>
          <a:p>
            <a:r>
              <a:rPr lang="en-US" dirty="0" smtClean="0"/>
              <a:t>Plant cell media</a:t>
            </a:r>
          </a:p>
          <a:p>
            <a:pPr marL="0" indent="0">
              <a:buNone/>
            </a:pPr>
            <a:endParaRPr lang="en-US" dirty="0" smtClean="0"/>
          </a:p>
          <a:p>
            <a:pPr marL="0" indent="0">
              <a:buNone/>
            </a:pPr>
            <a:endParaRPr lang="ar-IQ" dirty="0"/>
          </a:p>
        </p:txBody>
      </p:sp>
    </p:spTree>
    <p:extLst>
      <p:ext uri="{BB962C8B-B14F-4D97-AF65-F5344CB8AC3E}">
        <p14:creationId xmlns:p14="http://schemas.microsoft.com/office/powerpoint/2010/main" val="3318141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808</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تصميم الاوساط الغذائية  Design of culture media</vt:lpstr>
      <vt:lpstr>الاحتياجات الاساسية لعمليات التصنيع الحيوي</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 DR.Ahmed Saker 2o1O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تصميم الاوساط الغذائية  Design of culture media</dc:title>
  <dc:creator>muhannad</dc:creator>
  <cp:lastModifiedBy>Dell</cp:lastModifiedBy>
  <cp:revision>8</cp:revision>
  <dcterms:created xsi:type="dcterms:W3CDTF">2018-10-08T18:43:15Z</dcterms:created>
  <dcterms:modified xsi:type="dcterms:W3CDTF">2024-11-30T12:13:52Z</dcterms:modified>
</cp:coreProperties>
</file>