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3.jpg" ContentType="image/jpeg"/>
  <Override PartName="/ppt/media/image94.jpg" ContentType="image/jpeg"/>
  <Override PartName="/ppt/media/image95.jpg" ContentType="image/jpeg"/>
  <Override PartName="/ppt/media/image96.jpg" ContentType="image/jpeg"/>
  <Override PartName="/ppt/media/image9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8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9" r:id="rId24"/>
    <p:sldId id="275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4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D5B6B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0124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30124" cy="68580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453501" y="5715000"/>
            <a:ext cx="243204" cy="431800"/>
          </a:xfrm>
          <a:custGeom>
            <a:avLst/>
            <a:gdLst/>
            <a:ahLst/>
            <a:cxnLst/>
            <a:rect l="l" t="t" r="r" b="b"/>
            <a:pathLst>
              <a:path w="243204" h="431800">
                <a:moveTo>
                  <a:pt x="98425" y="0"/>
                </a:moveTo>
                <a:lnTo>
                  <a:pt x="0" y="0"/>
                </a:lnTo>
                <a:lnTo>
                  <a:pt x="141224" y="215900"/>
                </a:lnTo>
                <a:lnTo>
                  <a:pt x="0" y="431800"/>
                </a:lnTo>
                <a:lnTo>
                  <a:pt x="98425" y="431800"/>
                </a:lnTo>
                <a:lnTo>
                  <a:pt x="242824" y="215900"/>
                </a:lnTo>
                <a:lnTo>
                  <a:pt x="98425" y="0"/>
                </a:lnTo>
                <a:close/>
              </a:path>
            </a:pathLst>
          </a:custGeom>
          <a:solidFill>
            <a:srgbClr val="A79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6248" y="2634995"/>
            <a:ext cx="3075431" cy="230733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1139" y="88392"/>
            <a:ext cx="4440936" cy="10088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D5B6B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0124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30124" cy="68580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453501" y="5715000"/>
            <a:ext cx="243204" cy="431800"/>
          </a:xfrm>
          <a:custGeom>
            <a:avLst/>
            <a:gdLst/>
            <a:ahLst/>
            <a:cxnLst/>
            <a:rect l="l" t="t" r="r" b="b"/>
            <a:pathLst>
              <a:path w="243204" h="431800">
                <a:moveTo>
                  <a:pt x="98425" y="0"/>
                </a:moveTo>
                <a:lnTo>
                  <a:pt x="0" y="0"/>
                </a:lnTo>
                <a:lnTo>
                  <a:pt x="141224" y="215900"/>
                </a:lnTo>
                <a:lnTo>
                  <a:pt x="0" y="431800"/>
                </a:lnTo>
                <a:lnTo>
                  <a:pt x="98425" y="431800"/>
                </a:lnTo>
                <a:lnTo>
                  <a:pt x="242824" y="215900"/>
                </a:lnTo>
                <a:lnTo>
                  <a:pt x="98425" y="0"/>
                </a:lnTo>
                <a:close/>
              </a:path>
            </a:pathLst>
          </a:custGeom>
          <a:solidFill>
            <a:srgbClr val="A79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750" y="980948"/>
            <a:ext cx="4608576" cy="300520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768" y="178307"/>
            <a:ext cx="2923032" cy="8991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D5B6B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30124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230124" cy="68580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453501" y="5715000"/>
            <a:ext cx="243204" cy="431800"/>
          </a:xfrm>
          <a:custGeom>
            <a:avLst/>
            <a:gdLst/>
            <a:ahLst/>
            <a:cxnLst/>
            <a:rect l="l" t="t" r="r" b="b"/>
            <a:pathLst>
              <a:path w="243204" h="431800">
                <a:moveTo>
                  <a:pt x="98425" y="0"/>
                </a:moveTo>
                <a:lnTo>
                  <a:pt x="0" y="0"/>
                </a:lnTo>
                <a:lnTo>
                  <a:pt x="141224" y="215900"/>
                </a:lnTo>
                <a:lnTo>
                  <a:pt x="0" y="431800"/>
                </a:lnTo>
                <a:lnTo>
                  <a:pt x="98425" y="431800"/>
                </a:lnTo>
                <a:lnTo>
                  <a:pt x="242824" y="215900"/>
                </a:lnTo>
                <a:lnTo>
                  <a:pt x="98425" y="0"/>
                </a:lnTo>
                <a:close/>
              </a:path>
            </a:pathLst>
          </a:custGeom>
          <a:solidFill>
            <a:srgbClr val="A79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540" y="266191"/>
            <a:ext cx="79069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D5B6B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089" y="2602601"/>
            <a:ext cx="7919821" cy="2367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34" Type="http://schemas.openxmlformats.org/officeDocument/2006/relationships/image" Target="../media/image5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jpg"/><Relationship Id="rId40" Type="http://schemas.openxmlformats.org/officeDocument/2006/relationships/image" Target="../media/image64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jp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4380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467600" y="209549"/>
            <a:ext cx="657225" cy="431800"/>
          </a:xfrm>
          <a:custGeom>
            <a:avLst/>
            <a:gdLst/>
            <a:ahLst/>
            <a:cxnLst/>
            <a:rect l="l" t="t" r="r" b="b"/>
            <a:pathLst>
              <a:path w="657225" h="431800">
                <a:moveTo>
                  <a:pt x="242824" y="215900"/>
                </a:moveTo>
                <a:lnTo>
                  <a:pt x="98425" y="0"/>
                </a:lnTo>
                <a:lnTo>
                  <a:pt x="0" y="0"/>
                </a:lnTo>
                <a:lnTo>
                  <a:pt x="141224" y="215900"/>
                </a:lnTo>
                <a:lnTo>
                  <a:pt x="0" y="431800"/>
                </a:lnTo>
                <a:lnTo>
                  <a:pt x="98425" y="431800"/>
                </a:lnTo>
                <a:lnTo>
                  <a:pt x="242824" y="215900"/>
                </a:lnTo>
                <a:close/>
              </a:path>
              <a:path w="657225" h="431800">
                <a:moveTo>
                  <a:pt x="452374" y="215900"/>
                </a:moveTo>
                <a:lnTo>
                  <a:pt x="307975" y="0"/>
                </a:lnTo>
                <a:lnTo>
                  <a:pt x="209550" y="0"/>
                </a:lnTo>
                <a:lnTo>
                  <a:pt x="350901" y="215900"/>
                </a:lnTo>
                <a:lnTo>
                  <a:pt x="209550" y="431800"/>
                </a:lnTo>
                <a:lnTo>
                  <a:pt x="307975" y="431800"/>
                </a:lnTo>
                <a:lnTo>
                  <a:pt x="452374" y="215900"/>
                </a:lnTo>
                <a:close/>
              </a:path>
              <a:path w="657225" h="431800">
                <a:moveTo>
                  <a:pt x="657225" y="215900"/>
                </a:moveTo>
                <a:lnTo>
                  <a:pt x="512826" y="0"/>
                </a:lnTo>
                <a:lnTo>
                  <a:pt x="414401" y="0"/>
                </a:lnTo>
                <a:lnTo>
                  <a:pt x="555625" y="215900"/>
                </a:lnTo>
                <a:lnTo>
                  <a:pt x="414401" y="431800"/>
                </a:lnTo>
                <a:lnTo>
                  <a:pt x="512826" y="431800"/>
                </a:lnTo>
                <a:lnTo>
                  <a:pt x="657225" y="215900"/>
                </a:lnTo>
                <a:close/>
              </a:path>
            </a:pathLst>
          </a:custGeom>
          <a:solidFill>
            <a:srgbClr val="A79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01927" y="4985727"/>
            <a:ext cx="2408555" cy="288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20000"/>
              </a:lnSpc>
              <a:spcBef>
                <a:spcPts val="100"/>
              </a:spcBef>
            </a:pPr>
            <a:r>
              <a:rPr lang="en-US" sz="1600" b="1" spc="-5" dirty="0" smtClean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11389" y="1361440"/>
            <a:ext cx="7245984" cy="2524760"/>
            <a:chOff x="1211389" y="1262697"/>
            <a:chExt cx="7245984" cy="2524760"/>
          </a:xfrm>
        </p:grpSpPr>
        <p:sp>
          <p:nvSpPr>
            <p:cNvPr id="15" name="object 15"/>
            <p:cNvSpPr/>
            <p:nvPr/>
          </p:nvSpPr>
          <p:spPr>
            <a:xfrm>
              <a:off x="1216152" y="1267460"/>
              <a:ext cx="7236459" cy="2089785"/>
            </a:xfrm>
            <a:custGeom>
              <a:avLst/>
              <a:gdLst/>
              <a:ahLst/>
              <a:cxnLst/>
              <a:rect l="l" t="t" r="r" b="b"/>
              <a:pathLst>
                <a:path w="7236459" h="2089785">
                  <a:moveTo>
                    <a:pt x="7235952" y="0"/>
                  </a:moveTo>
                  <a:lnTo>
                    <a:pt x="0" y="0"/>
                  </a:lnTo>
                  <a:lnTo>
                    <a:pt x="0" y="2089531"/>
                  </a:lnTo>
                  <a:lnTo>
                    <a:pt x="7235952" y="2089531"/>
                  </a:lnTo>
                  <a:lnTo>
                    <a:pt x="7235952" y="0"/>
                  </a:lnTo>
                  <a:close/>
                </a:path>
              </a:pathLst>
            </a:custGeom>
            <a:solidFill>
              <a:srgbClr val="FF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6152" y="1267460"/>
              <a:ext cx="7236459" cy="2089785"/>
            </a:xfrm>
            <a:custGeom>
              <a:avLst/>
              <a:gdLst/>
              <a:ahLst/>
              <a:cxnLst/>
              <a:rect l="l" t="t" r="r" b="b"/>
              <a:pathLst>
                <a:path w="7236459" h="2089785">
                  <a:moveTo>
                    <a:pt x="0" y="2089531"/>
                  </a:moveTo>
                  <a:lnTo>
                    <a:pt x="7235952" y="2089531"/>
                  </a:lnTo>
                  <a:lnTo>
                    <a:pt x="7235952" y="0"/>
                  </a:lnTo>
                  <a:lnTo>
                    <a:pt x="0" y="0"/>
                  </a:lnTo>
                  <a:lnTo>
                    <a:pt x="0" y="2089531"/>
                  </a:lnTo>
                  <a:close/>
                </a:path>
              </a:pathLst>
            </a:custGeom>
            <a:ln w="9525">
              <a:solidFill>
                <a:srgbClr val="FFC7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756" y="1438656"/>
              <a:ext cx="6824472" cy="15255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3412" y="2261616"/>
              <a:ext cx="5320284" cy="15255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2752" y="1820037"/>
              <a:ext cx="5763514" cy="6661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5725" y="2650363"/>
              <a:ext cx="4383913" cy="4987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690336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destruction of drugs by gastric acid and  digestive juices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effect too slow for emergencies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unpleasant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taste of some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unable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use in unconscious patient</a:t>
            </a:r>
          </a:p>
        </p:txBody>
      </p:sp>
    </p:spTree>
    <p:extLst>
      <p:ext uri="{BB962C8B-B14F-4D97-AF65-F5344CB8AC3E}">
        <p14:creationId xmlns:p14="http://schemas.microsoft.com/office/powerpoint/2010/main" val="22595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644" y="1184199"/>
            <a:ext cx="7553325" cy="36271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Courier New"/>
              <a:buChar char="o"/>
              <a:tabLst>
                <a:tab pos="355600" algn="l"/>
              </a:tabLst>
            </a:pPr>
            <a:r>
              <a:rPr sz="2800" spc="-5" dirty="0">
                <a:latin typeface="Candara"/>
                <a:cs typeface="Candara"/>
              </a:rPr>
              <a:t>Parenteral routes</a:t>
            </a:r>
            <a:r>
              <a:rPr sz="2800" spc="10" dirty="0">
                <a:latin typeface="Candara"/>
                <a:cs typeface="Candara"/>
              </a:rPr>
              <a:t> </a:t>
            </a:r>
            <a:r>
              <a:rPr sz="2800" spc="-10" dirty="0">
                <a:latin typeface="Candara"/>
                <a:cs typeface="Candara"/>
              </a:rPr>
              <a:t>of</a:t>
            </a:r>
            <a:r>
              <a:rPr sz="2800" spc="1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administration</a:t>
            </a:r>
            <a:endParaRPr sz="2800">
              <a:latin typeface="Candara"/>
              <a:cs typeface="Candara"/>
            </a:endParaRPr>
          </a:p>
          <a:p>
            <a:pPr marL="756285" marR="5080" lvl="1" indent="-287020">
              <a:lnSpc>
                <a:spcPts val="2160"/>
              </a:lnSpc>
              <a:spcBef>
                <a:spcPts val="57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The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choice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of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parenteral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route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of </a:t>
            </a:r>
            <a:r>
              <a:rPr sz="2000" spc="-5" dirty="0">
                <a:latin typeface="Candara"/>
                <a:cs typeface="Candara"/>
              </a:rPr>
              <a:t>administration</a:t>
            </a:r>
            <a:r>
              <a:rPr sz="2000" spc="2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will</a:t>
            </a:r>
            <a:r>
              <a:rPr sz="2000" spc="2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depend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on </a:t>
            </a:r>
            <a:r>
              <a:rPr sz="2000" spc="-42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 </a:t>
            </a:r>
            <a:r>
              <a:rPr sz="2000" spc="-5" dirty="0">
                <a:latin typeface="Candara"/>
                <a:cs typeface="Candara"/>
              </a:rPr>
              <a:t>volume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and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material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to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be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injected,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and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 </a:t>
            </a:r>
            <a:r>
              <a:rPr sz="2000" spc="-5" dirty="0">
                <a:latin typeface="Candara"/>
                <a:cs typeface="Candara"/>
              </a:rPr>
              <a:t>desired </a:t>
            </a:r>
            <a:r>
              <a:rPr sz="2000" dirty="0">
                <a:latin typeface="Candara"/>
                <a:cs typeface="Candara"/>
              </a:rPr>
              <a:t>rate of 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absorption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355600" algn="l"/>
              </a:tabLst>
            </a:pPr>
            <a:r>
              <a:rPr sz="2400" b="1" dirty="0">
                <a:latin typeface="Candara"/>
                <a:cs typeface="Candara"/>
              </a:rPr>
              <a:t>Subcutaneous</a:t>
            </a:r>
            <a:r>
              <a:rPr sz="2400" b="1" spc="-10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(SC)</a:t>
            </a:r>
            <a:r>
              <a:rPr sz="2400" b="1" spc="-30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injections</a:t>
            </a:r>
            <a:endParaRPr sz="2400">
              <a:latin typeface="Candara"/>
              <a:cs typeface="Candara"/>
            </a:endParaRPr>
          </a:p>
          <a:p>
            <a:pPr marL="756285" marR="153035" lvl="1" indent="-287020">
              <a:lnSpc>
                <a:spcPts val="2160"/>
              </a:lnSpc>
              <a:spcBef>
                <a:spcPts val="54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The </a:t>
            </a:r>
            <a:r>
              <a:rPr sz="2000" dirty="0">
                <a:latin typeface="Candara"/>
                <a:cs typeface="Candara"/>
              </a:rPr>
              <a:t>best spot to </a:t>
            </a:r>
            <a:r>
              <a:rPr sz="2000" spc="-5" dirty="0">
                <a:latin typeface="Candara"/>
                <a:cs typeface="Candara"/>
              </a:rPr>
              <a:t>inject Subcutaneously </a:t>
            </a:r>
            <a:r>
              <a:rPr sz="2000" dirty="0">
                <a:latin typeface="Candara"/>
                <a:cs typeface="Candara"/>
              </a:rPr>
              <a:t>is the </a:t>
            </a:r>
            <a:r>
              <a:rPr sz="2000" spc="-5" dirty="0">
                <a:latin typeface="Candara"/>
                <a:cs typeface="Candara"/>
              </a:rPr>
              <a:t>loose </a:t>
            </a:r>
            <a:r>
              <a:rPr sz="2000" dirty="0">
                <a:latin typeface="Candara"/>
                <a:cs typeface="Candara"/>
              </a:rPr>
              <a:t>skin on the </a:t>
            </a:r>
            <a:r>
              <a:rPr sz="2000" spc="-42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back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of</a:t>
            </a:r>
            <a:r>
              <a:rPr sz="2000" spc="-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 </a:t>
            </a:r>
            <a:r>
              <a:rPr sz="2000" spc="-5" dirty="0">
                <a:latin typeface="Candara"/>
                <a:cs typeface="Candara"/>
              </a:rPr>
              <a:t>neck</a:t>
            </a:r>
            <a:endParaRPr sz="2000">
              <a:latin typeface="Candara"/>
              <a:cs typeface="Candara"/>
            </a:endParaRPr>
          </a:p>
          <a:p>
            <a:pPr marL="756285" marR="140970" lvl="1" indent="-287020">
              <a:lnSpc>
                <a:spcPts val="2160"/>
              </a:lnSpc>
              <a:spcBef>
                <a:spcPts val="48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Candara"/>
                <a:cs typeface="Candara"/>
              </a:rPr>
              <a:t>A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mouse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may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easily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be </a:t>
            </a:r>
            <a:r>
              <a:rPr sz="2000" spc="-5" dirty="0">
                <a:latin typeface="Candara"/>
                <a:cs typeface="Candara"/>
              </a:rPr>
              <a:t>injected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by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one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person,</a:t>
            </a:r>
            <a:r>
              <a:rPr sz="200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whereas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 </a:t>
            </a:r>
            <a:r>
              <a:rPr sz="2000" spc="-5" dirty="0">
                <a:latin typeface="Candara"/>
                <a:cs typeface="Candara"/>
              </a:rPr>
              <a:t>rat </a:t>
            </a:r>
            <a:r>
              <a:rPr sz="2000" dirty="0">
                <a:latin typeface="Candara"/>
                <a:cs typeface="Candara"/>
              </a:rPr>
              <a:t> may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require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restraint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by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one</a:t>
            </a:r>
            <a:r>
              <a:rPr sz="2000" dirty="0">
                <a:latin typeface="Candara"/>
                <a:cs typeface="Candara"/>
              </a:rPr>
              <a:t> person</a:t>
            </a:r>
            <a:r>
              <a:rPr sz="2000" spc="-5" dirty="0">
                <a:latin typeface="Candara"/>
                <a:cs typeface="Candara"/>
              </a:rPr>
              <a:t> and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injection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by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 </a:t>
            </a:r>
            <a:r>
              <a:rPr sz="2000" spc="-5" dirty="0">
                <a:latin typeface="Candara"/>
                <a:cs typeface="Candara"/>
              </a:rPr>
              <a:t>other</a:t>
            </a:r>
            <a:endParaRPr sz="2000">
              <a:latin typeface="Candara"/>
              <a:cs typeface="Candara"/>
            </a:endParaRPr>
          </a:p>
          <a:p>
            <a:pPr marL="756285" lvl="1" indent="-287020">
              <a:lnSpc>
                <a:spcPts val="2280"/>
              </a:lnSpc>
              <a:spcBef>
                <a:spcPts val="21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Candara"/>
                <a:cs typeface="Candara"/>
              </a:rPr>
              <a:t>Not</a:t>
            </a:r>
            <a:r>
              <a:rPr sz="2000" spc="-2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suitable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for</a:t>
            </a:r>
            <a:r>
              <a:rPr sz="2000" spc="-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large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volumes.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Suitable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for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some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insoluble</a:t>
            </a:r>
            <a:endParaRPr sz="2000">
              <a:latin typeface="Candara"/>
              <a:cs typeface="Candara"/>
            </a:endParaRPr>
          </a:p>
          <a:p>
            <a:pPr marL="756285">
              <a:lnSpc>
                <a:spcPts val="2280"/>
              </a:lnSpc>
            </a:pPr>
            <a:r>
              <a:rPr sz="2000" dirty="0">
                <a:latin typeface="Candara"/>
                <a:cs typeface="Candara"/>
              </a:rPr>
              <a:t>suspensions</a:t>
            </a:r>
            <a:endParaRPr sz="2000">
              <a:latin typeface="Candara"/>
              <a:cs typeface="Candar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9036" y="304800"/>
            <a:ext cx="6614159" cy="1024255"/>
            <a:chOff x="669036" y="304800"/>
            <a:chExt cx="6614159" cy="1024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036" y="304800"/>
              <a:ext cx="6614159" cy="10241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7079" y="559943"/>
              <a:ext cx="5958268" cy="44818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1101" y="4652962"/>
            <a:ext cx="288925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613662"/>
            <a:ext cx="7896859" cy="3169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8475" indent="-486409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499109" algn="l"/>
              </a:tabLst>
            </a:pPr>
            <a:r>
              <a:rPr sz="2600" b="1" spc="-5" dirty="0">
                <a:latin typeface="Candara"/>
                <a:cs typeface="Candara"/>
              </a:rPr>
              <a:t>Intraperitoneal</a:t>
            </a:r>
            <a:r>
              <a:rPr sz="2600" b="1" spc="-4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(IP)</a:t>
            </a:r>
            <a:r>
              <a:rPr sz="2600" b="1" spc="-35" dirty="0">
                <a:latin typeface="Candara"/>
                <a:cs typeface="Candara"/>
              </a:rPr>
              <a:t> </a:t>
            </a:r>
            <a:r>
              <a:rPr sz="2600" b="1" spc="-5" dirty="0">
                <a:latin typeface="Candara"/>
                <a:cs typeface="Candara"/>
              </a:rPr>
              <a:t>injections</a:t>
            </a:r>
            <a:endParaRPr sz="2600">
              <a:latin typeface="Candara"/>
              <a:cs typeface="Candara"/>
            </a:endParaRPr>
          </a:p>
          <a:p>
            <a:pPr marL="756285" marR="69215" lvl="1" indent="-287020">
              <a:lnSpc>
                <a:spcPct val="80000"/>
              </a:lnSpc>
              <a:spcBef>
                <a:spcPts val="50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Commonly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used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in</a:t>
            </a:r>
            <a:r>
              <a:rPr sz="2000" dirty="0">
                <a:latin typeface="Candara"/>
                <a:cs typeface="Candara"/>
              </a:rPr>
              <a:t> rats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and</a:t>
            </a:r>
            <a:r>
              <a:rPr sz="2000" spc="2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mice since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muscle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mass </a:t>
            </a:r>
            <a:r>
              <a:rPr sz="2000" spc="-5" dirty="0">
                <a:latin typeface="Candara"/>
                <a:cs typeface="Candara"/>
              </a:rPr>
              <a:t>is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so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small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and </a:t>
            </a:r>
            <a:r>
              <a:rPr sz="2000" spc="-42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veins</a:t>
            </a:r>
            <a:r>
              <a:rPr sz="2000" dirty="0">
                <a:latin typeface="Candara"/>
                <a:cs typeface="Candara"/>
              </a:rPr>
              <a:t> are </a:t>
            </a:r>
            <a:r>
              <a:rPr sz="2000" spc="-5" dirty="0">
                <a:latin typeface="Candara"/>
                <a:cs typeface="Candara"/>
              </a:rPr>
              <a:t>difficult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to</a:t>
            </a:r>
            <a:r>
              <a:rPr sz="2000" spc="-2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find</a:t>
            </a:r>
            <a:endParaRPr sz="2000">
              <a:latin typeface="Candara"/>
              <a:cs typeface="Candara"/>
            </a:endParaRPr>
          </a:p>
          <a:p>
            <a:pPr marL="756285" lvl="1" indent="-287655">
              <a:lnSpc>
                <a:spcPts val="2160"/>
              </a:lnSpc>
              <a:spcBef>
                <a:spcPts val="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Rapid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absorption</a:t>
            </a:r>
            <a:r>
              <a:rPr sz="2000" spc="-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(almost</a:t>
            </a:r>
            <a:r>
              <a:rPr sz="2000" spc="-2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as fast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as </a:t>
            </a:r>
            <a:r>
              <a:rPr sz="2000" spc="-5" dirty="0">
                <a:latin typeface="Candara"/>
                <a:cs typeface="Candara"/>
              </a:rPr>
              <a:t>IV)</a:t>
            </a:r>
            <a:r>
              <a:rPr sz="200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due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to</a:t>
            </a:r>
            <a:r>
              <a:rPr sz="2000" spc="-2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large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peritoneal</a:t>
            </a:r>
            <a:endParaRPr sz="2000">
              <a:latin typeface="Candara"/>
              <a:cs typeface="Candara"/>
            </a:endParaRPr>
          </a:p>
          <a:p>
            <a:pPr marL="756285">
              <a:lnSpc>
                <a:spcPts val="2160"/>
              </a:lnSpc>
            </a:pPr>
            <a:r>
              <a:rPr sz="2000" dirty="0">
                <a:latin typeface="Candara"/>
                <a:cs typeface="Candara"/>
              </a:rPr>
              <a:t>surface</a:t>
            </a:r>
            <a:endParaRPr sz="2000">
              <a:latin typeface="Candara"/>
              <a:cs typeface="Candara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IP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administration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results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in a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faster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absorption</a:t>
            </a:r>
            <a:r>
              <a:rPr sz="2000" spc="-5" dirty="0">
                <a:latin typeface="Candara"/>
                <a:cs typeface="Candara"/>
              </a:rPr>
              <a:t> into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vasculature </a:t>
            </a:r>
            <a:r>
              <a:rPr sz="2000" spc="-42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than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SC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administration</a:t>
            </a:r>
            <a:endParaRPr sz="2000">
              <a:latin typeface="Candara"/>
              <a:cs typeface="Candara"/>
            </a:endParaRPr>
          </a:p>
          <a:p>
            <a:pPr marL="756285" lvl="1" indent="-287655">
              <a:lnSpc>
                <a:spcPts val="216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Suitable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for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irritating</a:t>
            </a:r>
            <a:r>
              <a:rPr sz="2000" spc="2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compound,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such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as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ketamine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or</a:t>
            </a:r>
            <a:endParaRPr sz="2000">
              <a:latin typeface="Candara"/>
              <a:cs typeface="Candara"/>
            </a:endParaRPr>
          </a:p>
          <a:p>
            <a:pPr marL="756285">
              <a:lnSpc>
                <a:spcPts val="2160"/>
              </a:lnSpc>
            </a:pPr>
            <a:r>
              <a:rPr sz="2000" dirty="0">
                <a:latin typeface="Candara"/>
                <a:cs typeface="Candara"/>
              </a:rPr>
              <a:t>pentobarbital</a:t>
            </a:r>
            <a:endParaRPr sz="2000">
              <a:latin typeface="Candara"/>
              <a:cs typeface="Candara"/>
            </a:endParaRPr>
          </a:p>
          <a:p>
            <a:pPr marL="756285" marR="243204" lvl="1" indent="-28702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Candara"/>
                <a:cs typeface="Candara"/>
              </a:rPr>
              <a:t>A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mouse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may</a:t>
            </a:r>
            <a:r>
              <a:rPr sz="2000" spc="-5" dirty="0">
                <a:latin typeface="Candara"/>
                <a:cs typeface="Candara"/>
              </a:rPr>
              <a:t> easily</a:t>
            </a:r>
            <a:r>
              <a:rPr sz="2000" dirty="0">
                <a:latin typeface="Candara"/>
                <a:cs typeface="Candara"/>
              </a:rPr>
              <a:t> be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injected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by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one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person,</a:t>
            </a:r>
            <a:r>
              <a:rPr sz="200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whereas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 </a:t>
            </a:r>
            <a:r>
              <a:rPr sz="2000" spc="-5" dirty="0">
                <a:latin typeface="Candara"/>
                <a:cs typeface="Candara"/>
              </a:rPr>
              <a:t>rat </a:t>
            </a:r>
            <a:r>
              <a:rPr sz="2000" dirty="0">
                <a:latin typeface="Candara"/>
                <a:cs typeface="Candara"/>
              </a:rPr>
              <a:t> might </a:t>
            </a:r>
            <a:r>
              <a:rPr sz="2000" spc="-5" dirty="0">
                <a:latin typeface="Candara"/>
                <a:cs typeface="Candara"/>
              </a:rPr>
              <a:t>require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restraint by </a:t>
            </a:r>
            <a:r>
              <a:rPr sz="2000" spc="-5" dirty="0">
                <a:latin typeface="Candara"/>
                <a:cs typeface="Candara"/>
              </a:rPr>
              <a:t>one</a:t>
            </a:r>
            <a:r>
              <a:rPr sz="2000" dirty="0">
                <a:latin typeface="Candara"/>
                <a:cs typeface="Candara"/>
              </a:rPr>
              <a:t> person </a:t>
            </a:r>
            <a:r>
              <a:rPr sz="2000" spc="-5" dirty="0">
                <a:latin typeface="Candara"/>
                <a:cs typeface="Candara"/>
              </a:rPr>
              <a:t>and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injection</a:t>
            </a:r>
            <a:r>
              <a:rPr sz="2000" dirty="0">
                <a:latin typeface="Candara"/>
                <a:cs typeface="Candara"/>
              </a:rPr>
              <a:t> by the </a:t>
            </a:r>
            <a:r>
              <a:rPr sz="2000" spc="-5" dirty="0">
                <a:latin typeface="Candara"/>
                <a:cs typeface="Candara"/>
              </a:rPr>
              <a:t>other.</a:t>
            </a:r>
            <a:endParaRPr sz="2000">
              <a:latin typeface="Candara"/>
              <a:cs typeface="Candar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9036" y="304800"/>
            <a:ext cx="6614159" cy="1024255"/>
            <a:chOff x="669036" y="304800"/>
            <a:chExt cx="6614159" cy="1024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036" y="304800"/>
              <a:ext cx="6614159" cy="10241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7079" y="559943"/>
              <a:ext cx="5958268" cy="4481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153134"/>
            <a:ext cx="8344534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-5" dirty="0">
                <a:latin typeface="Candara"/>
                <a:cs typeface="Candara"/>
              </a:rPr>
              <a:t>The</a:t>
            </a:r>
            <a:r>
              <a:rPr sz="200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injection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site </a:t>
            </a:r>
            <a:r>
              <a:rPr sz="2000" spc="-5" dirty="0">
                <a:latin typeface="Candara"/>
                <a:cs typeface="Candara"/>
              </a:rPr>
              <a:t>is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usually</a:t>
            </a:r>
            <a:r>
              <a:rPr sz="2000" spc="2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on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the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animal’s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right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lower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abdominal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quadrant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-5" dirty="0">
                <a:latin typeface="Candara"/>
                <a:cs typeface="Candara"/>
              </a:rPr>
              <a:t>Insert</a:t>
            </a:r>
            <a:r>
              <a:rPr sz="200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the</a:t>
            </a:r>
            <a:r>
              <a:rPr sz="2000" dirty="0">
                <a:latin typeface="Candara"/>
                <a:cs typeface="Candara"/>
              </a:rPr>
              <a:t> needle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at approximately </a:t>
            </a:r>
            <a:r>
              <a:rPr sz="2000" spc="-5" dirty="0">
                <a:latin typeface="Candara"/>
                <a:cs typeface="Candara"/>
              </a:rPr>
              <a:t>45</a:t>
            </a:r>
            <a:r>
              <a:rPr sz="200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degree</a:t>
            </a:r>
            <a:r>
              <a:rPr sz="2000" spc="-2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angle</a:t>
            </a:r>
            <a:endParaRPr sz="2000">
              <a:latin typeface="Candara"/>
              <a:cs typeface="Candar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175" y="2971800"/>
            <a:ext cx="4335399" cy="28797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69619" y="406908"/>
            <a:ext cx="4954905" cy="789940"/>
            <a:chOff x="769619" y="406908"/>
            <a:chExt cx="4954905" cy="789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19" y="406908"/>
              <a:ext cx="2778252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9252" y="406908"/>
              <a:ext cx="2564892" cy="78943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9119" y="486536"/>
            <a:ext cx="4510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Intraperitoneal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(IP)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injections</a:t>
            </a:r>
            <a:endParaRPr sz="280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750" y="2227261"/>
            <a:ext cx="337185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12089" y="2602601"/>
            <a:ext cx="7919821" cy="3701654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61950" indent="-342900">
              <a:lnSpc>
                <a:spcPct val="100000"/>
              </a:lnSpc>
              <a:spcBef>
                <a:spcPts val="465"/>
              </a:spcBef>
              <a:buFont typeface="Courier New"/>
              <a:buChar char="o"/>
              <a:tabLst>
                <a:tab pos="361950" algn="l"/>
              </a:tabLst>
            </a:pP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  <a:p>
            <a:pPr marL="762635" lvl="1" indent="-28765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762635" algn="l"/>
                <a:tab pos="76327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potential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peritonitis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635" marR="5080" lvl="1" indent="-287020">
              <a:lnSpc>
                <a:spcPts val="2590"/>
              </a:lnSpc>
              <a:spcBef>
                <a:spcPts val="620"/>
              </a:spcBef>
              <a:buFont typeface="Arial MT"/>
              <a:buChar char="•"/>
              <a:tabLst>
                <a:tab pos="762635" algn="l"/>
                <a:tab pos="763270" algn="l"/>
                <a:tab pos="2436495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risk of injecting the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tract,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kidneys,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loop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bowel, </a:t>
            </a:r>
            <a:r>
              <a:rPr sz="2800" spc="-5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bladder	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(may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rupture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area)</a:t>
            </a:r>
          </a:p>
          <a:p>
            <a:pPr marL="762635" lvl="1" indent="-287655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762635" algn="l"/>
                <a:tab pos="76327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Some substances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cause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mild-moderate irritation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9119" y="1836166"/>
            <a:ext cx="4511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Intraperitoneal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(IP)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injections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669036" y="304800"/>
            <a:ext cx="6614159" cy="1024255"/>
            <a:chOff x="669036" y="304800"/>
            <a:chExt cx="6614159" cy="10242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036" y="304800"/>
              <a:ext cx="6614159" cy="1024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7079" y="559943"/>
              <a:ext cx="5958268" cy="4481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2701" y="4572000"/>
            <a:ext cx="4321175" cy="17383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137284"/>
            <a:ext cx="8167370" cy="32702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355600" algn="l"/>
              </a:tabLst>
            </a:pPr>
            <a:r>
              <a:rPr sz="2600" b="1" spc="-5" dirty="0">
                <a:latin typeface="Candara"/>
                <a:cs typeface="Candara"/>
              </a:rPr>
              <a:t>Intravenous</a:t>
            </a:r>
            <a:r>
              <a:rPr sz="2600" b="1" spc="-6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(IV)</a:t>
            </a:r>
            <a:r>
              <a:rPr sz="2600" b="1" spc="-40" dirty="0">
                <a:latin typeface="Candara"/>
                <a:cs typeface="Candara"/>
              </a:rPr>
              <a:t> </a:t>
            </a:r>
            <a:r>
              <a:rPr sz="2600" b="1" spc="-5" dirty="0">
                <a:latin typeface="Candara"/>
                <a:cs typeface="Candara"/>
              </a:rPr>
              <a:t>injections</a:t>
            </a:r>
            <a:endParaRPr sz="2600" dirty="0">
              <a:latin typeface="Candara"/>
              <a:cs typeface="Candara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sz="2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sz="24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injections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sz="2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en-US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87020" algn="just">
              <a:lnSpc>
                <a:spcPts val="2050"/>
              </a:lnSpc>
              <a:spcBef>
                <a:spcPts val="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Technically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difficult,</a:t>
            </a:r>
            <a:r>
              <a:rPr sz="2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use of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restraining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sz="2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sz="2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injected,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7020" algn="just">
              <a:lnSpc>
                <a:spcPct val="80000"/>
              </a:lnSpc>
              <a:spcBef>
                <a:spcPts val="45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sz="2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mice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rats,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sz="2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tail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sz="2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side </a:t>
            </a:r>
            <a:r>
              <a:rPr sz="2400" spc="-3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en-US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695960" lvl="1" indent="-287020" algn="just">
              <a:lnSpc>
                <a:spcPct val="80000"/>
              </a:lnSpc>
              <a:spcBef>
                <a:spcPts val="45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volumes.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inject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slowly.</a:t>
            </a:r>
            <a:r>
              <a:rPr sz="2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oily </a:t>
            </a:r>
            <a:r>
              <a:rPr sz="2400" spc="-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insoluble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substances.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9036" y="324611"/>
            <a:ext cx="6614159" cy="1024255"/>
            <a:chOff x="669036" y="324611"/>
            <a:chExt cx="6614159" cy="1024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036" y="324611"/>
              <a:ext cx="6614159" cy="10241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079" y="578738"/>
              <a:ext cx="5958268" cy="44818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050" y="4572000"/>
            <a:ext cx="4219575" cy="173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3375" y="3716374"/>
            <a:ext cx="4692621" cy="29415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7593" y="992886"/>
            <a:ext cx="7615555" cy="15918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355600" algn="l"/>
              </a:tabLst>
            </a:pPr>
            <a:r>
              <a:rPr sz="2600" b="1" spc="-5" dirty="0">
                <a:latin typeface="Candara"/>
                <a:cs typeface="Candara"/>
              </a:rPr>
              <a:t>Intramuscular</a:t>
            </a:r>
            <a:r>
              <a:rPr sz="2600" b="1" spc="-55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(IM)</a:t>
            </a:r>
            <a:r>
              <a:rPr sz="2600" b="1" spc="-35" dirty="0">
                <a:latin typeface="Candara"/>
                <a:cs typeface="Candara"/>
              </a:rPr>
              <a:t> </a:t>
            </a:r>
            <a:r>
              <a:rPr sz="2600" b="1" spc="-5" dirty="0">
                <a:latin typeface="Candara"/>
                <a:cs typeface="Candara"/>
              </a:rPr>
              <a:t>injections</a:t>
            </a:r>
            <a:endParaRPr sz="2600" dirty="0">
              <a:latin typeface="Candara"/>
              <a:cs typeface="Candara"/>
            </a:endParaRPr>
          </a:p>
          <a:p>
            <a:pPr marL="756285" lvl="1" indent="-28702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mice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rats,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0.2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ml/site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injected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gluteal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muscles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459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volumes,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oily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vehicles,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mildly </a:t>
            </a:r>
            <a:r>
              <a:rPr sz="2000" spc="-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irritating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3108" y="115823"/>
            <a:ext cx="6614159" cy="1024255"/>
            <a:chOff x="483108" y="115823"/>
            <a:chExt cx="6614159" cy="1024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08" y="115823"/>
              <a:ext cx="6614159" cy="1024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837" y="370078"/>
              <a:ext cx="5958217" cy="44818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5175" y="5013325"/>
            <a:ext cx="3086100" cy="16224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375" y="3396489"/>
            <a:ext cx="3220564" cy="153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1505788"/>
            <a:ext cx="7835900" cy="51623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  <a:tabLst>
                <a:tab pos="622300" algn="l"/>
                <a:tab pos="622935" algn="l"/>
              </a:tabLst>
            </a:pPr>
            <a:r>
              <a:rPr sz="2800" b="1" spc="-5" dirty="0">
                <a:latin typeface="Candara"/>
                <a:cs typeface="Candara"/>
              </a:rPr>
              <a:t>pH</a:t>
            </a:r>
            <a:r>
              <a:rPr sz="2800" b="1" spc="-10" dirty="0">
                <a:latin typeface="Candara"/>
                <a:cs typeface="Candara"/>
              </a:rPr>
              <a:t> </a:t>
            </a:r>
            <a:r>
              <a:rPr sz="2800" b="1" spc="-5" dirty="0">
                <a:latin typeface="Candara"/>
                <a:cs typeface="Candara"/>
              </a:rPr>
              <a:t>of the</a:t>
            </a:r>
            <a:r>
              <a:rPr sz="2800" b="1" spc="-10" dirty="0">
                <a:latin typeface="Candara"/>
                <a:cs typeface="Candara"/>
              </a:rPr>
              <a:t> compound</a:t>
            </a:r>
            <a:endParaRPr sz="2800" dirty="0">
              <a:latin typeface="Candara"/>
              <a:cs typeface="Candara"/>
            </a:endParaRPr>
          </a:p>
          <a:p>
            <a:pPr marL="1022985" marR="151765" lvl="1" indent="-609600" algn="just">
              <a:lnSpc>
                <a:spcPts val="2300"/>
              </a:lnSpc>
              <a:spcBef>
                <a:spcPts val="580"/>
              </a:spcBef>
              <a:buFont typeface="Arial MT"/>
              <a:buChar char="•"/>
              <a:tabLst>
                <a:tab pos="1022985" algn="l"/>
                <a:tab pos="1023619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Knowing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the pH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 compound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400" spc="-5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2985" lvl="1" indent="-610235" algn="just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1022985" algn="l"/>
                <a:tab pos="1023619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pH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around 7,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pH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  <a:p>
            <a:pPr marL="1422400" lvl="2" indent="-610235" algn="just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1422400" algn="l"/>
                <a:tab pos="142303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7 if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</a:p>
          <a:p>
            <a:pPr marL="1422400" lvl="2" indent="-610235" algn="just">
              <a:lnSpc>
                <a:spcPts val="2390"/>
              </a:lnSpc>
              <a:buFont typeface="Arial MT"/>
              <a:buChar char="•"/>
              <a:tabLst>
                <a:tab pos="1422400" algn="l"/>
                <a:tab pos="1423035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Dilute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sterile normal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saline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3300" marR="466725" indent="-533400" algn="just">
              <a:lnSpc>
                <a:spcPts val="2300"/>
              </a:lnSpc>
              <a:spcBef>
                <a:spcPts val="555"/>
              </a:spcBef>
              <a:buFont typeface="Arial MT"/>
              <a:buChar char="•"/>
              <a:tabLst>
                <a:tab pos="1003300" algn="l"/>
                <a:tab pos="1003935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Injecting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 high or low pH preparation as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SC </a:t>
            </a:r>
            <a:r>
              <a:rPr sz="2400" spc="-5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be painful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necrosis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3300" indent="-534035" algn="just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1003300" algn="l"/>
                <a:tab pos="1003935" algn="l"/>
              </a:tabLst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1384300" lvl="1" indent="-457834" algn="just">
              <a:lnSpc>
                <a:spcPts val="2160"/>
              </a:lnSpc>
              <a:spcBef>
                <a:spcPts val="20"/>
              </a:spcBef>
              <a:buFont typeface="Arial MT"/>
              <a:buChar char="•"/>
              <a:tabLst>
                <a:tab pos="1384300" algn="l"/>
                <a:tab pos="138493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Pentobarbital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 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very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basic pH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(~11).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only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  <a:p>
            <a:pPr marL="1384300" algn="just">
              <a:lnSpc>
                <a:spcPts val="2160"/>
              </a:lnSpc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administered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IP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injections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4300" marR="901065" lvl="1" indent="-457200" algn="just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1384300" algn="l"/>
                <a:tab pos="1384935" algn="l"/>
                <a:tab pos="222250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Ketamine has an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acidic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(~4). It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 administered as </a:t>
            </a:r>
            <a:r>
              <a:rPr sz="2000" spc="-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IP.</a:t>
            </a:r>
            <a:r>
              <a:rPr sz="2000" spc="4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IM	administration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can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tissue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necrosis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481583"/>
            <a:ext cx="7495032" cy="7894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3191" y="560908"/>
            <a:ext cx="7049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42D2C"/>
                </a:solidFill>
              </a:rPr>
              <a:t>Characteristics</a:t>
            </a:r>
            <a:r>
              <a:rPr sz="2800" spc="10" dirty="0">
                <a:solidFill>
                  <a:srgbClr val="342D2C"/>
                </a:solidFill>
              </a:rPr>
              <a:t> </a:t>
            </a:r>
            <a:r>
              <a:rPr sz="2800" spc="-5" dirty="0">
                <a:solidFill>
                  <a:srgbClr val="342D2C"/>
                </a:solidFill>
              </a:rPr>
              <a:t>Of </a:t>
            </a:r>
            <a:r>
              <a:rPr sz="2800" spc="-10" dirty="0">
                <a:solidFill>
                  <a:srgbClr val="342D2C"/>
                </a:solidFill>
              </a:rPr>
              <a:t>Drugs </a:t>
            </a:r>
            <a:r>
              <a:rPr sz="2800" dirty="0">
                <a:solidFill>
                  <a:srgbClr val="342D2C"/>
                </a:solidFill>
              </a:rPr>
              <a:t>And </a:t>
            </a:r>
            <a:r>
              <a:rPr sz="2800" spc="-5" dirty="0">
                <a:solidFill>
                  <a:srgbClr val="342D2C"/>
                </a:solidFill>
              </a:rPr>
              <a:t>Solvent</a:t>
            </a:r>
            <a:r>
              <a:rPr sz="2800" spc="10" dirty="0">
                <a:solidFill>
                  <a:srgbClr val="342D2C"/>
                </a:solidFill>
              </a:rPr>
              <a:t> </a:t>
            </a:r>
            <a:r>
              <a:rPr sz="2800" spc="-20" dirty="0">
                <a:solidFill>
                  <a:srgbClr val="342D2C"/>
                </a:solidFill>
              </a:rPr>
              <a:t>(Vehicle)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644" y="1568511"/>
            <a:ext cx="7242809" cy="438902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05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sz="2800" b="1" spc="-30" dirty="0">
                <a:latin typeface="Candara"/>
                <a:cs typeface="Candara"/>
              </a:rPr>
              <a:t>Taste</a:t>
            </a:r>
            <a:r>
              <a:rPr sz="2800" b="1" spc="-25" dirty="0">
                <a:latin typeface="Candara"/>
                <a:cs typeface="Candara"/>
              </a:rPr>
              <a:t> </a:t>
            </a:r>
            <a:r>
              <a:rPr sz="2800" b="1" spc="-10" dirty="0">
                <a:latin typeface="Candara"/>
                <a:cs typeface="Candara"/>
              </a:rPr>
              <a:t>and</a:t>
            </a:r>
            <a:r>
              <a:rPr sz="2800" b="1" spc="-15" dirty="0">
                <a:latin typeface="Candara"/>
                <a:cs typeface="Candara"/>
              </a:rPr>
              <a:t> </a:t>
            </a:r>
            <a:r>
              <a:rPr sz="2800" b="1" spc="-5" dirty="0">
                <a:latin typeface="Candara"/>
                <a:cs typeface="Candara"/>
              </a:rPr>
              <a:t>Odor</a:t>
            </a:r>
            <a:endParaRPr sz="2800" dirty="0">
              <a:latin typeface="Candara"/>
              <a:cs typeface="Candara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29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bitter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tastes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compliance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495934" lvl="1" indent="-287020" algn="just">
              <a:lnSpc>
                <a:spcPts val="2160"/>
              </a:lnSpc>
              <a:spcBef>
                <a:spcPts val="51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taste-masking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techniques,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barrier </a:t>
            </a:r>
            <a:r>
              <a:rPr sz="2000" spc="-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coatings, chemical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sensory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masking</a:t>
            </a:r>
          </a:p>
          <a:p>
            <a:pPr marL="756285" lvl="1" indent="-287020" algn="just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Ex.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tetracycline,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doxycycline and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metronidazole</a:t>
            </a:r>
          </a:p>
          <a:p>
            <a:pPr marL="756285" lvl="1" indent="-287020" algn="just">
              <a:lnSpc>
                <a:spcPts val="2280"/>
              </a:lnSpc>
              <a:spcBef>
                <a:spcPts val="24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2.0-5.0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 sucrose/100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making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algn="just">
              <a:lnSpc>
                <a:spcPts val="2280"/>
              </a:lnSpc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sucrose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enhances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palatability</a:t>
            </a:r>
          </a:p>
          <a:p>
            <a:pPr marL="469900" indent="-457200" algn="just">
              <a:lnSpc>
                <a:spcPct val="100000"/>
              </a:lnSpc>
              <a:spcBef>
                <a:spcPts val="28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Mucosal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 irritability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765175" lvl="1" indent="-287020" algn="just">
              <a:lnSpc>
                <a:spcPts val="2160"/>
              </a:lnSpc>
              <a:spcBef>
                <a:spcPts val="57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tissue compatibility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administering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compounds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 mucosal surfaces,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i.e. eyes,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mouth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-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trachea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439380"/>
            <a:ext cx="7495032" cy="7894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3191" y="560908"/>
            <a:ext cx="7049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42D2C"/>
                </a:solidFill>
              </a:rPr>
              <a:t>Characteristics</a:t>
            </a:r>
            <a:r>
              <a:rPr sz="2800" spc="10" dirty="0">
                <a:solidFill>
                  <a:srgbClr val="342D2C"/>
                </a:solidFill>
              </a:rPr>
              <a:t> </a:t>
            </a:r>
            <a:r>
              <a:rPr sz="2800" spc="-5" dirty="0">
                <a:solidFill>
                  <a:srgbClr val="342D2C"/>
                </a:solidFill>
              </a:rPr>
              <a:t>Of </a:t>
            </a:r>
            <a:r>
              <a:rPr sz="2800" spc="-10" dirty="0">
                <a:solidFill>
                  <a:srgbClr val="342D2C"/>
                </a:solidFill>
              </a:rPr>
              <a:t>Drugs </a:t>
            </a:r>
            <a:r>
              <a:rPr sz="2800" dirty="0">
                <a:solidFill>
                  <a:srgbClr val="342D2C"/>
                </a:solidFill>
              </a:rPr>
              <a:t>And </a:t>
            </a:r>
            <a:r>
              <a:rPr sz="2800" spc="-5" dirty="0">
                <a:solidFill>
                  <a:srgbClr val="342D2C"/>
                </a:solidFill>
              </a:rPr>
              <a:t>Solvent</a:t>
            </a:r>
            <a:r>
              <a:rPr sz="2800" spc="10" dirty="0">
                <a:solidFill>
                  <a:srgbClr val="342D2C"/>
                </a:solidFill>
              </a:rPr>
              <a:t> </a:t>
            </a:r>
            <a:r>
              <a:rPr sz="2800" spc="-20" dirty="0">
                <a:solidFill>
                  <a:srgbClr val="342D2C"/>
                </a:solidFill>
              </a:rPr>
              <a:t>(Vehicle)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236650"/>
            <a:ext cx="7554595" cy="34272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05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sz="2800" b="1" spc="-5" dirty="0">
                <a:latin typeface="Candara"/>
                <a:cs typeface="Candara"/>
              </a:rPr>
              <a:t>Solubility</a:t>
            </a:r>
            <a:endParaRPr sz="2800" dirty="0">
              <a:latin typeface="Candara"/>
              <a:cs typeface="Candara"/>
            </a:endParaRPr>
          </a:p>
          <a:p>
            <a:pPr marL="756285" marR="600710" lvl="1" indent="-287020" algn="just">
              <a:lnSpc>
                <a:spcPts val="2160"/>
              </a:lnSpc>
              <a:spcBef>
                <a:spcPts val="57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Insoluble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may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administered as a </a:t>
            </a:r>
            <a:r>
              <a:rPr sz="2000" spc="-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</a:p>
          <a:p>
            <a:pPr marL="756285" marR="5080" lvl="1" indent="-287020" algn="just">
              <a:lnSpc>
                <a:spcPts val="2160"/>
              </a:lnSpc>
              <a:spcBef>
                <a:spcPts val="48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sulfamethoxazole-trimethoprim which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administered </a:t>
            </a:r>
            <a:r>
              <a:rPr sz="2000" spc="-4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drinking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water.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suspension must</a:t>
            </a:r>
          </a:p>
          <a:p>
            <a:pPr marL="756285" algn="just">
              <a:lnSpc>
                <a:spcPts val="2130"/>
              </a:lnSpc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shaken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assure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dosage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28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5880" lvl="1" indent="-287020" algn="just">
              <a:lnSpc>
                <a:spcPts val="2160"/>
              </a:lnSpc>
              <a:spcBef>
                <a:spcPts val="56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dispensing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colored </a:t>
            </a:r>
            <a:r>
              <a:rPr sz="2000" spc="-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cover clear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glass or plastic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foil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481583"/>
            <a:ext cx="7495032" cy="7894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3191" y="560908"/>
            <a:ext cx="7049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42D2C"/>
                </a:solidFill>
              </a:rPr>
              <a:t>Characteristics</a:t>
            </a:r>
            <a:r>
              <a:rPr sz="2800" spc="10" dirty="0">
                <a:solidFill>
                  <a:srgbClr val="342D2C"/>
                </a:solidFill>
              </a:rPr>
              <a:t> </a:t>
            </a:r>
            <a:r>
              <a:rPr sz="2800" spc="-5" dirty="0">
                <a:solidFill>
                  <a:srgbClr val="342D2C"/>
                </a:solidFill>
              </a:rPr>
              <a:t>Of </a:t>
            </a:r>
            <a:r>
              <a:rPr sz="2800" spc="-10" dirty="0">
                <a:solidFill>
                  <a:srgbClr val="342D2C"/>
                </a:solidFill>
              </a:rPr>
              <a:t>Drugs </a:t>
            </a:r>
            <a:r>
              <a:rPr sz="2800" dirty="0">
                <a:solidFill>
                  <a:srgbClr val="342D2C"/>
                </a:solidFill>
              </a:rPr>
              <a:t>And </a:t>
            </a:r>
            <a:r>
              <a:rPr sz="2800" spc="-5" dirty="0">
                <a:solidFill>
                  <a:srgbClr val="342D2C"/>
                </a:solidFill>
              </a:rPr>
              <a:t>Solvent</a:t>
            </a:r>
            <a:r>
              <a:rPr sz="2800" spc="10" dirty="0">
                <a:solidFill>
                  <a:srgbClr val="342D2C"/>
                </a:solidFill>
              </a:rPr>
              <a:t> </a:t>
            </a:r>
            <a:r>
              <a:rPr sz="2800" spc="-20" dirty="0">
                <a:solidFill>
                  <a:srgbClr val="342D2C"/>
                </a:solidFill>
              </a:rPr>
              <a:t>(Vehicle)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4887492"/>
            <a:ext cx="2447925" cy="16478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026" y="4887492"/>
            <a:ext cx="2152650" cy="176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396" y="822960"/>
            <a:ext cx="5530850" cy="899160"/>
            <a:chOff x="882396" y="822960"/>
            <a:chExt cx="5530850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2396" y="822960"/>
              <a:ext cx="5530596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6304" y="1041019"/>
              <a:ext cx="4875085" cy="40017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75740" y="2089530"/>
            <a:ext cx="7057390" cy="33115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9085" marR="104775" indent="-287020">
              <a:lnSpc>
                <a:spcPts val="2110"/>
              </a:lnSpc>
              <a:spcBef>
                <a:spcPts val="605"/>
              </a:spcBef>
              <a:buFont typeface="Courier New"/>
              <a:buChar char="o"/>
              <a:tabLst>
                <a:tab pos="299720" algn="l"/>
              </a:tabLst>
            </a:pPr>
            <a:r>
              <a:rPr sz="2200" b="1" spc="-5" dirty="0">
                <a:latin typeface="Candara"/>
                <a:cs typeface="Candara"/>
              </a:rPr>
              <a:t>Pharmacological</a:t>
            </a:r>
            <a:r>
              <a:rPr sz="2200" b="1" spc="-35" dirty="0">
                <a:latin typeface="Candara"/>
                <a:cs typeface="Candara"/>
              </a:rPr>
              <a:t> </a:t>
            </a:r>
            <a:r>
              <a:rPr sz="2200" b="1" spc="-10" dirty="0">
                <a:latin typeface="Candara"/>
                <a:cs typeface="Candara"/>
              </a:rPr>
              <a:t>experiments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are designed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10" dirty="0">
                <a:latin typeface="Candara"/>
                <a:cs typeface="Candara"/>
              </a:rPr>
              <a:t>to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10" dirty="0">
                <a:latin typeface="Candara"/>
                <a:cs typeface="Candara"/>
              </a:rPr>
              <a:t>study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the </a:t>
            </a:r>
            <a:r>
              <a:rPr sz="2200" b="1" spc="-459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effects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of</a:t>
            </a:r>
            <a:r>
              <a:rPr sz="2200" b="1" spc="1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drugs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on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tissues, organs,</a:t>
            </a:r>
            <a:r>
              <a:rPr sz="2200" b="1" spc="-10" dirty="0">
                <a:latin typeface="Candara"/>
                <a:cs typeface="Candara"/>
              </a:rPr>
              <a:t> and</a:t>
            </a:r>
            <a:r>
              <a:rPr sz="2200" b="1" spc="-5" dirty="0">
                <a:latin typeface="Candara"/>
                <a:cs typeface="Candara"/>
              </a:rPr>
              <a:t> other</a:t>
            </a:r>
            <a:r>
              <a:rPr sz="2200" b="1" spc="10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living 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subjects</a:t>
            </a:r>
            <a:endParaRPr sz="2200" dirty="0">
              <a:latin typeface="Candara"/>
              <a:cs typeface="Candara"/>
            </a:endParaRPr>
          </a:p>
          <a:p>
            <a:pPr marL="299085" indent="-287020">
              <a:lnSpc>
                <a:spcPts val="2375"/>
              </a:lnSpc>
              <a:spcBef>
                <a:spcPts val="25"/>
              </a:spcBef>
              <a:buFont typeface="Courier New"/>
              <a:buChar char="o"/>
              <a:tabLst>
                <a:tab pos="299720" algn="l"/>
              </a:tabLst>
            </a:pPr>
            <a:r>
              <a:rPr sz="2200" b="1" spc="-5" dirty="0">
                <a:latin typeface="Candara"/>
                <a:cs typeface="Candara"/>
              </a:rPr>
              <a:t>Study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the</a:t>
            </a:r>
            <a:r>
              <a:rPr sz="2200" b="1" spc="10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mechanism</a:t>
            </a:r>
            <a:r>
              <a:rPr sz="2200" b="1" spc="-2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(s)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by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which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the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drug interact</a:t>
            </a:r>
            <a:r>
              <a:rPr sz="2200" b="1" spc="-10" dirty="0">
                <a:latin typeface="Candara"/>
                <a:cs typeface="Candara"/>
              </a:rPr>
              <a:t> and</a:t>
            </a:r>
            <a:endParaRPr sz="2200" dirty="0">
              <a:latin typeface="Candara"/>
              <a:cs typeface="Candara"/>
            </a:endParaRPr>
          </a:p>
          <a:p>
            <a:pPr marL="299085">
              <a:lnSpc>
                <a:spcPts val="2375"/>
              </a:lnSpc>
            </a:pPr>
            <a:r>
              <a:rPr sz="2200" b="1" spc="-5" dirty="0">
                <a:latin typeface="Candara"/>
                <a:cs typeface="Candara"/>
              </a:rPr>
              <a:t>affect</a:t>
            </a:r>
            <a:r>
              <a:rPr sz="2200" b="1" spc="-20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the</a:t>
            </a:r>
            <a:r>
              <a:rPr sz="2200" b="1" spc="-10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targets</a:t>
            </a:r>
            <a:endParaRPr sz="2200" dirty="0">
              <a:latin typeface="Candara"/>
              <a:cs typeface="Candara"/>
            </a:endParaRPr>
          </a:p>
          <a:p>
            <a:pPr marL="299085" marR="1247140" indent="-287020">
              <a:lnSpc>
                <a:spcPct val="80000"/>
              </a:lnSpc>
              <a:spcBef>
                <a:spcPts val="530"/>
              </a:spcBef>
              <a:buFont typeface="Courier New"/>
              <a:buChar char="o"/>
              <a:tabLst>
                <a:tab pos="299720" algn="l"/>
              </a:tabLst>
            </a:pPr>
            <a:r>
              <a:rPr sz="2200" b="1" spc="-5" dirty="0">
                <a:latin typeface="Candara"/>
                <a:cs typeface="Candara"/>
              </a:rPr>
              <a:t>Qualitative</a:t>
            </a:r>
            <a:r>
              <a:rPr sz="2200" b="1" spc="-10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Experiments: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Study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the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Drug-Body </a:t>
            </a:r>
            <a:r>
              <a:rPr sz="2200" b="1" spc="-459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interaction</a:t>
            </a:r>
            <a:endParaRPr sz="2200" dirty="0">
              <a:latin typeface="Candara"/>
              <a:cs typeface="Candara"/>
            </a:endParaRPr>
          </a:p>
          <a:p>
            <a:pPr marL="299085" marR="202565" indent="-287020">
              <a:lnSpc>
                <a:spcPct val="80000"/>
              </a:lnSpc>
              <a:spcBef>
                <a:spcPts val="525"/>
              </a:spcBef>
              <a:buFont typeface="Courier New"/>
              <a:buChar char="o"/>
              <a:tabLst>
                <a:tab pos="299720" algn="l"/>
              </a:tabLst>
            </a:pPr>
            <a:r>
              <a:rPr sz="2200" b="1" spc="-5" dirty="0">
                <a:latin typeface="Candara"/>
                <a:cs typeface="Candara"/>
              </a:rPr>
              <a:t>Quantitative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Experiments: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Study</a:t>
            </a:r>
            <a:r>
              <a:rPr sz="2200" b="1" spc="10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the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10" dirty="0">
                <a:latin typeface="Candara"/>
                <a:cs typeface="Candara"/>
              </a:rPr>
              <a:t>amounts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of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active </a:t>
            </a:r>
            <a:r>
              <a:rPr sz="2200" b="1" spc="-465" dirty="0">
                <a:latin typeface="Candara"/>
                <a:cs typeface="Candara"/>
              </a:rPr>
              <a:t> </a:t>
            </a:r>
            <a:r>
              <a:rPr sz="2200" b="1" spc="-10" dirty="0">
                <a:latin typeface="Candara"/>
                <a:cs typeface="Candara"/>
              </a:rPr>
              <a:t>materials</a:t>
            </a:r>
            <a:endParaRPr sz="2200" dirty="0">
              <a:latin typeface="Candara"/>
              <a:cs typeface="Candara"/>
            </a:endParaRPr>
          </a:p>
          <a:p>
            <a:pPr marL="299085" indent="-287020">
              <a:lnSpc>
                <a:spcPts val="2375"/>
              </a:lnSpc>
              <a:buFont typeface="Courier New"/>
              <a:buChar char="o"/>
              <a:tabLst>
                <a:tab pos="299720" algn="l"/>
              </a:tabLst>
            </a:pPr>
            <a:r>
              <a:rPr sz="2200" b="1" spc="-5" dirty="0">
                <a:latin typeface="Candara"/>
                <a:cs typeface="Candara"/>
              </a:rPr>
              <a:t>Clinical</a:t>
            </a:r>
            <a:r>
              <a:rPr sz="2200" b="1" spc="-20" dirty="0">
                <a:latin typeface="Candara"/>
                <a:cs typeface="Candara"/>
              </a:rPr>
              <a:t> Trials:</a:t>
            </a:r>
            <a:r>
              <a:rPr sz="2200" b="1" spc="-1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Study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the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effect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(s)/side</a:t>
            </a:r>
            <a:r>
              <a:rPr sz="2200" b="1" spc="-10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effect (s)</a:t>
            </a:r>
            <a:r>
              <a:rPr sz="2200" b="1" spc="5" dirty="0">
                <a:latin typeface="Candara"/>
                <a:cs typeface="Candara"/>
              </a:rPr>
              <a:t> </a:t>
            </a:r>
            <a:r>
              <a:rPr sz="2200" b="1" spc="-10" dirty="0">
                <a:latin typeface="Candara"/>
                <a:cs typeface="Candara"/>
              </a:rPr>
              <a:t>of</a:t>
            </a:r>
            <a:r>
              <a:rPr sz="2200" b="1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drugs</a:t>
            </a:r>
            <a:endParaRPr sz="2200" dirty="0">
              <a:latin typeface="Candara"/>
              <a:cs typeface="Candara"/>
            </a:endParaRPr>
          </a:p>
          <a:p>
            <a:pPr marL="299085">
              <a:lnSpc>
                <a:spcPts val="2375"/>
              </a:lnSpc>
            </a:pPr>
            <a:r>
              <a:rPr sz="2200" b="1" spc="-5" dirty="0">
                <a:latin typeface="Candara"/>
                <a:cs typeface="Candara"/>
              </a:rPr>
              <a:t>on</a:t>
            </a:r>
            <a:r>
              <a:rPr sz="2200" b="1" spc="-30" dirty="0">
                <a:latin typeface="Candara"/>
                <a:cs typeface="Candara"/>
              </a:rPr>
              <a:t> </a:t>
            </a:r>
            <a:r>
              <a:rPr sz="2200" b="1" spc="-5" dirty="0">
                <a:latin typeface="Candara"/>
                <a:cs typeface="Candara"/>
              </a:rPr>
              <a:t>humans</a:t>
            </a:r>
            <a:endParaRPr sz="2200" dirty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683001"/>
            <a:ext cx="5629910" cy="46070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sz="2400" b="1" spc="-5" dirty="0">
                <a:latin typeface="Candara"/>
                <a:cs typeface="Candara"/>
              </a:rPr>
              <a:t>Solvents</a:t>
            </a:r>
            <a:r>
              <a:rPr sz="2400" b="1" spc="-20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(vehicle)</a:t>
            </a:r>
            <a:r>
              <a:rPr sz="2400" b="1" spc="5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characteristics</a:t>
            </a:r>
            <a:endParaRPr sz="2400" dirty="0">
              <a:latin typeface="Candara"/>
              <a:cs typeface="Candara"/>
            </a:endParaRPr>
          </a:p>
          <a:p>
            <a:pPr marL="756285" lvl="1" indent="-28765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Wide range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available,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ex.: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065" lvl="2" indent="-229235">
              <a:lnSpc>
                <a:spcPct val="100000"/>
              </a:lnSpc>
              <a:spcBef>
                <a:spcPts val="439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Water:</a:t>
            </a:r>
            <a:r>
              <a:rPr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enteral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only.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065" lvl="2" indent="-22923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Corn</a:t>
            </a:r>
            <a:r>
              <a:rPr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oil:</a:t>
            </a:r>
            <a:r>
              <a:rPr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only.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065" lvl="2" indent="-22923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Sesame</a:t>
            </a:r>
            <a:r>
              <a:rPr sz="2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oil: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only.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065" lvl="2" indent="-22923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Ethanol:</a:t>
            </a:r>
            <a:r>
              <a:rPr sz="28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481583"/>
            <a:ext cx="7495032" cy="7894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3191" y="560908"/>
            <a:ext cx="7049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42D2C"/>
                </a:solidFill>
              </a:rPr>
              <a:t>Characteristics</a:t>
            </a:r>
            <a:r>
              <a:rPr sz="2800" spc="10" dirty="0">
                <a:solidFill>
                  <a:srgbClr val="342D2C"/>
                </a:solidFill>
              </a:rPr>
              <a:t> </a:t>
            </a:r>
            <a:r>
              <a:rPr sz="2800" spc="-5" dirty="0">
                <a:solidFill>
                  <a:srgbClr val="342D2C"/>
                </a:solidFill>
              </a:rPr>
              <a:t>Of </a:t>
            </a:r>
            <a:r>
              <a:rPr sz="2800" spc="-10" dirty="0">
                <a:solidFill>
                  <a:srgbClr val="342D2C"/>
                </a:solidFill>
              </a:rPr>
              <a:t>Drugs </a:t>
            </a:r>
            <a:r>
              <a:rPr sz="2800" dirty="0">
                <a:solidFill>
                  <a:srgbClr val="342D2C"/>
                </a:solidFill>
              </a:rPr>
              <a:t>And </a:t>
            </a:r>
            <a:r>
              <a:rPr sz="2800" spc="-5" dirty="0">
                <a:solidFill>
                  <a:srgbClr val="342D2C"/>
                </a:solidFill>
              </a:rPr>
              <a:t>Solvent</a:t>
            </a:r>
            <a:r>
              <a:rPr sz="2800" spc="10" dirty="0">
                <a:solidFill>
                  <a:srgbClr val="342D2C"/>
                </a:solidFill>
              </a:rPr>
              <a:t> </a:t>
            </a:r>
            <a:r>
              <a:rPr sz="2800" spc="-20" dirty="0">
                <a:solidFill>
                  <a:srgbClr val="342D2C"/>
                </a:solidFill>
              </a:rPr>
              <a:t>(Vehicle)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269" y="193040"/>
            <a:ext cx="3867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Laboratory</a:t>
            </a:r>
            <a:r>
              <a:rPr spc="-100" dirty="0"/>
              <a:t> </a:t>
            </a:r>
            <a:r>
              <a:rPr dirty="0"/>
              <a:t>Animals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137" y="1058925"/>
            <a:ext cx="3873500" cy="1570355"/>
          </a:xfrm>
          <a:prstGeom prst="rect">
            <a:avLst/>
          </a:prstGeom>
          <a:solidFill>
            <a:srgbClr val="FFE3CD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 marR="499109" indent="88265">
              <a:lnSpc>
                <a:spcPct val="100000"/>
              </a:lnSpc>
              <a:spcBef>
                <a:spcPts val="260"/>
              </a:spcBef>
            </a:pPr>
            <a:r>
              <a:rPr sz="1600" spc="-5" dirty="0">
                <a:latin typeface="Candara"/>
                <a:cs typeface="Candara"/>
              </a:rPr>
              <a:t>Rats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10" dirty="0">
                <a:latin typeface="Candara"/>
                <a:cs typeface="Candara"/>
              </a:rPr>
              <a:t>were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first</a:t>
            </a:r>
            <a:r>
              <a:rPr sz="1600" spc="-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used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for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experimental </a:t>
            </a:r>
            <a:r>
              <a:rPr sz="1600" spc="-3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purposes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in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the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mid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1800s</a:t>
            </a:r>
            <a:endParaRPr sz="1600">
              <a:latin typeface="Candara"/>
              <a:cs typeface="Candara"/>
            </a:endParaRPr>
          </a:p>
          <a:p>
            <a:pPr marL="91440" marR="116839" indent="88265">
              <a:lnSpc>
                <a:spcPct val="100000"/>
              </a:lnSpc>
            </a:pPr>
            <a:r>
              <a:rPr sz="1600" spc="-10" dirty="0">
                <a:latin typeface="Candara"/>
                <a:cs typeface="Candara"/>
              </a:rPr>
              <a:t>Carefully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bred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rats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10" dirty="0">
                <a:latin typeface="Candara"/>
                <a:cs typeface="Candara"/>
              </a:rPr>
              <a:t>are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used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in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animal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testing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for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a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number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of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reasons,</a:t>
            </a:r>
            <a:r>
              <a:rPr sz="1600" spc="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including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their </a:t>
            </a:r>
            <a:r>
              <a:rPr sz="1600" spc="-10" dirty="0">
                <a:latin typeface="Candara"/>
                <a:cs typeface="Candara"/>
              </a:rPr>
              <a:t>frequent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reproduction,</a:t>
            </a:r>
            <a:r>
              <a:rPr sz="1600" spc="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genetic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purity </a:t>
            </a:r>
            <a:r>
              <a:rPr sz="1600" spc="-3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and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similarities</a:t>
            </a:r>
            <a:r>
              <a:rPr sz="1600" spc="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to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human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biology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1626" y="1066800"/>
            <a:ext cx="3794125" cy="1570355"/>
          </a:xfrm>
          <a:custGeom>
            <a:avLst/>
            <a:gdLst/>
            <a:ahLst/>
            <a:cxnLst/>
            <a:rect l="l" t="t" r="r" b="b"/>
            <a:pathLst>
              <a:path w="3794125" h="1570355">
                <a:moveTo>
                  <a:pt x="3794125" y="0"/>
                </a:moveTo>
                <a:lnTo>
                  <a:pt x="0" y="0"/>
                </a:lnTo>
                <a:lnTo>
                  <a:pt x="0" y="1570101"/>
                </a:lnTo>
                <a:lnTo>
                  <a:pt x="3794125" y="1570101"/>
                </a:lnTo>
                <a:lnTo>
                  <a:pt x="3794125" y="0"/>
                </a:lnTo>
                <a:close/>
              </a:path>
            </a:pathLst>
          </a:custGeom>
          <a:solidFill>
            <a:srgbClr val="FF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73701" y="1087881"/>
            <a:ext cx="111696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ndara"/>
                <a:cs typeface="Candara"/>
              </a:rPr>
              <a:t>Lifespan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10" dirty="0">
                <a:latin typeface="Candara"/>
                <a:cs typeface="Candara"/>
              </a:rPr>
              <a:t>Adult weight </a:t>
            </a:r>
            <a:r>
              <a:rPr sz="1600" spc="-3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Birth </a:t>
            </a:r>
            <a:r>
              <a:rPr sz="1600" spc="-10" dirty="0">
                <a:latin typeface="Candara"/>
                <a:cs typeface="Candara"/>
              </a:rPr>
              <a:t>weight </a:t>
            </a:r>
            <a:r>
              <a:rPr sz="1600" spc="-5" dirty="0">
                <a:latin typeface="Candara"/>
                <a:cs typeface="Candara"/>
              </a:rPr>
              <a:t> Heart rate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3701" y="1087881"/>
            <a:ext cx="352171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225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ndara"/>
                <a:cs typeface="Candara"/>
              </a:rPr>
              <a:t>2.5-3.5</a:t>
            </a:r>
            <a:r>
              <a:rPr sz="1600" spc="-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years</a:t>
            </a:r>
            <a:endParaRPr sz="1600">
              <a:latin typeface="Candara"/>
              <a:cs typeface="Candara"/>
            </a:endParaRPr>
          </a:p>
          <a:p>
            <a:pPr marL="1503045" marR="5080" indent="-43815">
              <a:lnSpc>
                <a:spcPct val="100000"/>
              </a:lnSpc>
            </a:pPr>
            <a:r>
              <a:rPr sz="1600" spc="-5" dirty="0">
                <a:latin typeface="Candara"/>
                <a:cs typeface="Candara"/>
              </a:rPr>
              <a:t>M 300-500g, F 250-300g </a:t>
            </a:r>
            <a:r>
              <a:rPr sz="1600" spc="-3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5-6g</a:t>
            </a:r>
            <a:endParaRPr sz="1600">
              <a:latin typeface="Candara"/>
              <a:cs typeface="Candara"/>
            </a:endParaRPr>
          </a:p>
          <a:p>
            <a:pPr marR="147320" indent="1496695">
              <a:lnSpc>
                <a:spcPct val="100000"/>
              </a:lnSpc>
              <a:tabLst>
                <a:tab pos="1481455" algn="l"/>
              </a:tabLst>
            </a:pPr>
            <a:r>
              <a:rPr sz="1600" spc="-5" dirty="0">
                <a:latin typeface="Candara"/>
                <a:cs typeface="Candara"/>
              </a:rPr>
              <a:t>330-480</a:t>
            </a:r>
            <a:r>
              <a:rPr sz="1600" spc="-6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beats/minute </a:t>
            </a:r>
            <a:r>
              <a:rPr sz="1600" spc="-3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Respiratory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rate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85 breaths/minute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Body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temp.	35.9-37.5ºC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212" y="5033962"/>
            <a:ext cx="3951604" cy="1323975"/>
          </a:xfrm>
          <a:prstGeom prst="rect">
            <a:avLst/>
          </a:prstGeom>
          <a:solidFill>
            <a:srgbClr val="FFE3CD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 marR="384175" indent="132080">
              <a:lnSpc>
                <a:spcPct val="100000"/>
              </a:lnSpc>
              <a:spcBef>
                <a:spcPts val="265"/>
              </a:spcBef>
            </a:pPr>
            <a:r>
              <a:rPr sz="1600" spc="-5" dirty="0">
                <a:latin typeface="Candara"/>
                <a:cs typeface="Candara"/>
              </a:rPr>
              <a:t>Rats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spc="-10" dirty="0">
                <a:latin typeface="Candara"/>
                <a:cs typeface="Candara"/>
              </a:rPr>
              <a:t>are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generally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fed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a </a:t>
            </a:r>
            <a:r>
              <a:rPr sz="1600" spc="-10" dirty="0">
                <a:latin typeface="Candara"/>
                <a:cs typeface="Candara"/>
              </a:rPr>
              <a:t>diet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containing </a:t>
            </a:r>
            <a:r>
              <a:rPr sz="1600" spc="-3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low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fiber,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protein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and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fat</a:t>
            </a:r>
            <a:endParaRPr sz="1600">
              <a:latin typeface="Candara"/>
              <a:cs typeface="Candara"/>
            </a:endParaRPr>
          </a:p>
          <a:p>
            <a:pPr marL="91440" marR="181610" indent="132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ndara"/>
                <a:cs typeface="Candara"/>
              </a:rPr>
              <a:t>Rat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rooms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10" dirty="0">
                <a:latin typeface="Candara"/>
                <a:cs typeface="Candara"/>
              </a:rPr>
              <a:t>are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usually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maintained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at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30-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70%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relative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humidity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and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a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temperature</a:t>
            </a:r>
            <a:r>
              <a:rPr sz="1600" spc="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of </a:t>
            </a:r>
            <a:r>
              <a:rPr sz="1600" spc="-3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18-26ºC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9026" y="4959413"/>
            <a:ext cx="3968750" cy="1757532"/>
          </a:xfrm>
          <a:prstGeom prst="rect">
            <a:avLst/>
          </a:prstGeom>
          <a:solidFill>
            <a:srgbClr val="FFE3CD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 marR="344170" indent="132080">
              <a:lnSpc>
                <a:spcPct val="100000"/>
              </a:lnSpc>
              <a:spcBef>
                <a:spcPts val="265"/>
              </a:spcBef>
            </a:pPr>
            <a:r>
              <a:rPr sz="1600" spc="-5" dirty="0">
                <a:latin typeface="Candara"/>
                <a:cs typeface="Candara"/>
              </a:rPr>
              <a:t>Rats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should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be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acclimatized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to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handling </a:t>
            </a:r>
            <a:r>
              <a:rPr sz="1600" spc="-3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to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10" dirty="0">
                <a:latin typeface="Candara"/>
                <a:cs typeface="Candara"/>
              </a:rPr>
              <a:t>reduce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stress</a:t>
            </a:r>
            <a:endParaRPr sz="1600" dirty="0">
              <a:latin typeface="Candara"/>
              <a:cs typeface="Candara"/>
            </a:endParaRPr>
          </a:p>
          <a:p>
            <a:pPr marL="92075" marR="238125" indent="132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ndara"/>
                <a:cs typeface="Candara"/>
              </a:rPr>
              <a:t>Blood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can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be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10" dirty="0">
                <a:latin typeface="Candara"/>
                <a:cs typeface="Candara"/>
              </a:rPr>
              <a:t>collected</a:t>
            </a:r>
            <a:r>
              <a:rPr sz="1600" spc="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from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several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sites </a:t>
            </a:r>
            <a:r>
              <a:rPr sz="1600" spc="-3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in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the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rat including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tail</a:t>
            </a:r>
            <a:r>
              <a:rPr sz="1600" b="1" spc="5" dirty="0">
                <a:latin typeface="Candara"/>
                <a:cs typeface="Candara"/>
              </a:rPr>
              <a:t> </a:t>
            </a:r>
            <a:r>
              <a:rPr sz="1600" b="1" spc="-10" dirty="0">
                <a:latin typeface="Candara"/>
                <a:cs typeface="Candara"/>
              </a:rPr>
              <a:t>vein,</a:t>
            </a:r>
            <a:r>
              <a:rPr sz="1600" b="1" spc="10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retro-orbital 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sinus,</a:t>
            </a:r>
            <a:r>
              <a:rPr sz="1600" b="1" spc="10" dirty="0">
                <a:latin typeface="Candara"/>
                <a:cs typeface="Candara"/>
              </a:rPr>
              <a:t> </a:t>
            </a:r>
            <a:r>
              <a:rPr sz="1600" b="1" spc="-10" dirty="0">
                <a:latin typeface="Candara"/>
                <a:cs typeface="Candara"/>
              </a:rPr>
              <a:t>vena</a:t>
            </a:r>
            <a:r>
              <a:rPr sz="1600" b="1" spc="15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cava</a:t>
            </a:r>
            <a:r>
              <a:rPr sz="1600" b="1" spc="20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or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cardiac</a:t>
            </a:r>
            <a:r>
              <a:rPr sz="1600" b="1" spc="35" dirty="0">
                <a:latin typeface="Candara"/>
                <a:cs typeface="Candara"/>
              </a:rPr>
              <a:t> </a:t>
            </a:r>
            <a:r>
              <a:rPr sz="1600" b="1" spc="-5" dirty="0" smtClean="0">
                <a:latin typeface="Candara"/>
                <a:cs typeface="Candara"/>
              </a:rPr>
              <a:t>puncture</a:t>
            </a:r>
            <a:r>
              <a:rPr lang="en-US" sz="1600" b="1" spc="-5" dirty="0" smtClean="0">
                <a:latin typeface="Candara"/>
                <a:cs typeface="Candara"/>
              </a:rPr>
              <a:t> and </a:t>
            </a:r>
            <a:r>
              <a:rPr lang="en-US" sz="1600" b="1" spc="-5" dirty="0" err="1" smtClean="0">
                <a:latin typeface="Candara"/>
                <a:cs typeface="Candara"/>
              </a:rPr>
              <a:t>scruffing</a:t>
            </a:r>
            <a:r>
              <a:rPr lang="en-US" sz="1600" b="1" spc="-5" dirty="0" smtClean="0">
                <a:latin typeface="Candara"/>
                <a:cs typeface="Candara"/>
              </a:rPr>
              <a:t> collection. </a:t>
            </a:r>
            <a:endParaRPr sz="1600" b="1" dirty="0">
              <a:latin typeface="Candara"/>
              <a:cs typeface="Candara"/>
            </a:endParaRPr>
          </a:p>
          <a:p>
            <a:pPr marL="224154">
              <a:lnSpc>
                <a:spcPct val="100000"/>
              </a:lnSpc>
            </a:pPr>
            <a:r>
              <a:rPr sz="1600" spc="-10" dirty="0">
                <a:latin typeface="Candara"/>
                <a:cs typeface="Candara"/>
              </a:rPr>
              <a:t>Can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receive</a:t>
            </a:r>
            <a:r>
              <a:rPr sz="1600" spc="40" dirty="0">
                <a:latin typeface="Candara"/>
                <a:cs typeface="Candara"/>
              </a:rPr>
              <a:t> </a:t>
            </a:r>
            <a:r>
              <a:rPr sz="1600" spc="-10" dirty="0">
                <a:latin typeface="Candara"/>
                <a:cs typeface="Candara"/>
              </a:rPr>
              <a:t>oral,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IP,</a:t>
            </a:r>
            <a:r>
              <a:rPr sz="1600" spc="-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IM,</a:t>
            </a:r>
            <a:r>
              <a:rPr sz="1600" spc="-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and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10" dirty="0">
                <a:latin typeface="Candara"/>
                <a:cs typeface="Candara"/>
              </a:rPr>
              <a:t>IV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739" y="3605022"/>
            <a:ext cx="690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ndara"/>
                <a:cs typeface="Candara"/>
              </a:rPr>
              <a:t>Ra</a:t>
            </a:r>
            <a:r>
              <a:rPr sz="2800" b="1" dirty="0">
                <a:latin typeface="Candara"/>
                <a:cs typeface="Candara"/>
              </a:rPr>
              <a:t>t</a:t>
            </a:r>
            <a:r>
              <a:rPr sz="2800" b="1" spc="-5" dirty="0">
                <a:latin typeface="Candara"/>
                <a:cs typeface="Candara"/>
              </a:rPr>
              <a:t>s</a:t>
            </a:r>
            <a:endParaRPr sz="28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4283" y="3067811"/>
            <a:ext cx="3986784" cy="29916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9750" y="2139950"/>
            <a:ext cx="2208530" cy="2584450"/>
          </a:xfrm>
          <a:prstGeom prst="rect">
            <a:avLst/>
          </a:prstGeom>
          <a:solidFill>
            <a:srgbClr val="FFE3CD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 marR="135890" indent="147320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Candara"/>
                <a:cs typeface="Candara"/>
              </a:rPr>
              <a:t>The </a:t>
            </a:r>
            <a:r>
              <a:rPr sz="1800" dirty="0">
                <a:latin typeface="Candara"/>
                <a:cs typeface="Candara"/>
              </a:rPr>
              <a:t>mouse and 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human</a:t>
            </a:r>
            <a:r>
              <a:rPr sz="1800" spc="-4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genomes</a:t>
            </a:r>
            <a:r>
              <a:rPr sz="1800" spc="-4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are </a:t>
            </a:r>
            <a:r>
              <a:rPr sz="1800" spc="-37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about 85 </a:t>
            </a:r>
            <a:r>
              <a:rPr sz="1800" spc="-5" dirty="0">
                <a:latin typeface="Candara"/>
                <a:cs typeface="Candara"/>
              </a:rPr>
              <a:t>percent </a:t>
            </a:r>
            <a:r>
              <a:rPr sz="1800" dirty="0">
                <a:latin typeface="Candara"/>
                <a:cs typeface="Candara"/>
              </a:rPr>
              <a:t> the </a:t>
            </a:r>
            <a:r>
              <a:rPr sz="1800" spc="-5" dirty="0">
                <a:latin typeface="Candara"/>
                <a:cs typeface="Candara"/>
              </a:rPr>
              <a:t>same, </a:t>
            </a:r>
            <a:r>
              <a:rPr sz="1800" dirty="0">
                <a:latin typeface="Candara"/>
                <a:cs typeface="Candara"/>
              </a:rPr>
              <a:t>and those </a:t>
            </a:r>
            <a:r>
              <a:rPr sz="1800" spc="-38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similarities </a:t>
            </a:r>
            <a:r>
              <a:rPr sz="1800" dirty="0">
                <a:latin typeface="Candara"/>
                <a:cs typeface="Candara"/>
              </a:rPr>
              <a:t>have 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made the mouse a 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powerful </a:t>
            </a:r>
            <a:r>
              <a:rPr sz="1800" dirty="0">
                <a:latin typeface="Candara"/>
                <a:cs typeface="Candara"/>
              </a:rPr>
              <a:t>model for 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studying </a:t>
            </a:r>
            <a:r>
              <a:rPr sz="1800" spc="-5" dirty="0">
                <a:latin typeface="Candara"/>
                <a:cs typeface="Candara"/>
              </a:rPr>
              <a:t>human </a:t>
            </a:r>
            <a:r>
              <a:rPr sz="1800" dirty="0">
                <a:latin typeface="Candara"/>
                <a:cs typeface="Candara"/>
              </a:rPr>
              <a:t> biology</a:t>
            </a:r>
            <a:r>
              <a:rPr sz="1800" spc="-4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and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disease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501" y="1243075"/>
            <a:ext cx="4032250" cy="1754505"/>
          </a:xfrm>
          <a:custGeom>
            <a:avLst/>
            <a:gdLst/>
            <a:ahLst/>
            <a:cxnLst/>
            <a:rect l="l" t="t" r="r" b="b"/>
            <a:pathLst>
              <a:path w="4032250" h="1754505">
                <a:moveTo>
                  <a:pt x="4032250" y="0"/>
                </a:moveTo>
                <a:lnTo>
                  <a:pt x="0" y="0"/>
                </a:lnTo>
                <a:lnTo>
                  <a:pt x="0" y="1754124"/>
                </a:lnTo>
                <a:lnTo>
                  <a:pt x="4032250" y="1754124"/>
                </a:lnTo>
                <a:lnTo>
                  <a:pt x="4032250" y="0"/>
                </a:lnTo>
                <a:close/>
              </a:path>
            </a:pathLst>
          </a:custGeom>
          <a:solidFill>
            <a:srgbClr val="FF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35703" y="1261109"/>
            <a:ext cx="12579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ndara"/>
                <a:cs typeface="Candara"/>
              </a:rPr>
              <a:t>Lifespan </a:t>
            </a:r>
            <a:r>
              <a:rPr sz="180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Adult</a:t>
            </a:r>
            <a:r>
              <a:rPr sz="1800" spc="-7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weight </a:t>
            </a:r>
            <a:r>
              <a:rPr sz="1800" spc="-37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Birth </a:t>
            </a:r>
            <a:r>
              <a:rPr sz="1800" spc="-5" dirty="0">
                <a:latin typeface="Candara"/>
                <a:cs typeface="Candara"/>
              </a:rPr>
              <a:t>weight </a:t>
            </a:r>
            <a:r>
              <a:rPr sz="1800" spc="-38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Heart</a:t>
            </a:r>
            <a:r>
              <a:rPr sz="1800" spc="-2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rate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5504" y="1261109"/>
            <a:ext cx="2123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ndara"/>
                <a:cs typeface="Candara"/>
              </a:rPr>
              <a:t>1-3</a:t>
            </a:r>
            <a:r>
              <a:rPr sz="1800" spc="-4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years</a:t>
            </a:r>
            <a:endParaRPr sz="18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r>
              <a:rPr sz="1800" dirty="0">
                <a:latin typeface="Candara"/>
                <a:cs typeface="Candara"/>
              </a:rPr>
              <a:t>M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20-30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g,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F</a:t>
            </a:r>
            <a:r>
              <a:rPr sz="1800" spc="-3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18-35g</a:t>
            </a:r>
            <a:endParaRPr sz="1800">
              <a:latin typeface="Candara"/>
              <a:cs typeface="Candara"/>
            </a:endParaRPr>
          </a:p>
          <a:p>
            <a:pPr marL="45085">
              <a:lnSpc>
                <a:spcPct val="100000"/>
              </a:lnSpc>
            </a:pPr>
            <a:r>
              <a:rPr sz="1800" spc="-5" dirty="0">
                <a:latin typeface="Candara"/>
                <a:cs typeface="Candara"/>
              </a:rPr>
              <a:t>1-2</a:t>
            </a:r>
            <a:r>
              <a:rPr sz="1800" spc="-5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g</a:t>
            </a:r>
            <a:endParaRPr sz="1800">
              <a:latin typeface="Candara"/>
              <a:cs typeface="Candara"/>
            </a:endParaRPr>
          </a:p>
          <a:p>
            <a:pPr marL="37465">
              <a:lnSpc>
                <a:spcPct val="100000"/>
              </a:lnSpc>
            </a:pPr>
            <a:r>
              <a:rPr sz="1800" spc="-5" dirty="0">
                <a:latin typeface="Candara"/>
                <a:cs typeface="Candara"/>
              </a:rPr>
              <a:t>310-840</a:t>
            </a:r>
            <a:r>
              <a:rPr sz="1800" spc="-4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beats/minute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5703" y="2358644"/>
            <a:ext cx="3806190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>
              <a:lnSpc>
                <a:spcPct val="101099"/>
              </a:lnSpc>
              <a:spcBef>
                <a:spcPts val="75"/>
              </a:spcBef>
              <a:tabLst>
                <a:tab pos="1605915" algn="l"/>
              </a:tabLst>
            </a:pPr>
            <a:r>
              <a:rPr sz="1800" spc="-5" dirty="0">
                <a:latin typeface="Candara"/>
                <a:cs typeface="Candara"/>
              </a:rPr>
              <a:t>Respiratory </a:t>
            </a:r>
            <a:r>
              <a:rPr sz="1800" dirty="0">
                <a:latin typeface="Candara"/>
                <a:cs typeface="Candara"/>
              </a:rPr>
              <a:t>rate 80-230 </a:t>
            </a:r>
            <a:r>
              <a:rPr sz="1800" spc="-5" dirty="0">
                <a:latin typeface="Candara"/>
                <a:cs typeface="Candara"/>
              </a:rPr>
              <a:t>breaths/minute </a:t>
            </a:r>
            <a:r>
              <a:rPr sz="1800" spc="-38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Body</a:t>
            </a:r>
            <a:r>
              <a:rPr sz="1800" spc="-3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temp.	36.5-38</a:t>
            </a:r>
            <a:r>
              <a:rPr sz="1800" dirty="0">
                <a:latin typeface="Arial MT"/>
                <a:cs typeface="Arial MT"/>
              </a:rPr>
              <a:t>°</a:t>
            </a:r>
            <a:r>
              <a:rPr sz="1800" dirty="0">
                <a:latin typeface="Candara"/>
                <a:cs typeface="Candara"/>
              </a:rPr>
              <a:t>C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9925" y="3502025"/>
            <a:ext cx="1656080" cy="647700"/>
          </a:xfrm>
          <a:prstGeom prst="rect">
            <a:avLst/>
          </a:prstGeom>
          <a:solidFill>
            <a:srgbClr val="FFE3CD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 marR="86995" indent="14732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ndara"/>
                <a:cs typeface="Candara"/>
              </a:rPr>
              <a:t>Easy to </a:t>
            </a:r>
            <a:r>
              <a:rPr sz="1800" spc="-5" dirty="0">
                <a:latin typeface="Candara"/>
                <a:cs typeface="Candara"/>
              </a:rPr>
              <a:t>make </a:t>
            </a:r>
            <a:r>
              <a:rPr sz="1800" spc="-38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disease</a:t>
            </a:r>
            <a:r>
              <a:rPr sz="1800" spc="-8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models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937" y="4892675"/>
            <a:ext cx="2327275" cy="1200150"/>
          </a:xfrm>
          <a:prstGeom prst="rect">
            <a:avLst/>
          </a:prstGeom>
          <a:solidFill>
            <a:srgbClr val="FFE3CD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205740" indent="14732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ndara"/>
                <a:cs typeface="Candara"/>
              </a:rPr>
              <a:t>Handling, </a:t>
            </a:r>
            <a:r>
              <a:rPr sz="1800" spc="-5" dirty="0">
                <a:latin typeface="Candara"/>
                <a:cs typeface="Candara"/>
              </a:rPr>
              <a:t>blood </a:t>
            </a:r>
            <a:r>
              <a:rPr sz="1800" dirty="0">
                <a:latin typeface="Candara"/>
                <a:cs typeface="Candara"/>
              </a:rPr>
              <a:t> collection, and </a:t>
            </a:r>
            <a:r>
              <a:rPr sz="1800" spc="-5" dirty="0">
                <a:latin typeface="Candara"/>
                <a:cs typeface="Candara"/>
              </a:rPr>
              <a:t>drug </a:t>
            </a:r>
            <a:r>
              <a:rPr sz="1800" dirty="0">
                <a:latin typeface="Candara"/>
                <a:cs typeface="Candara"/>
              </a:rPr>
              <a:t> a</a:t>
            </a:r>
            <a:r>
              <a:rPr sz="1800" spc="5" dirty="0">
                <a:latin typeface="Candara"/>
                <a:cs typeface="Candara"/>
              </a:rPr>
              <a:t>d</a:t>
            </a:r>
            <a:r>
              <a:rPr sz="1800" dirty="0">
                <a:latin typeface="Candara"/>
                <a:cs typeface="Candara"/>
              </a:rPr>
              <a:t>ministra</a:t>
            </a:r>
            <a:r>
              <a:rPr sz="1800" spc="5" dirty="0">
                <a:latin typeface="Candara"/>
                <a:cs typeface="Candara"/>
              </a:rPr>
              <a:t>t</a:t>
            </a:r>
            <a:r>
              <a:rPr sz="1800" dirty="0">
                <a:latin typeface="Candara"/>
                <a:cs typeface="Candara"/>
              </a:rPr>
              <a:t>ion:</a:t>
            </a:r>
            <a:r>
              <a:rPr sz="1800" spc="-4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same  as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rats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995" y="161544"/>
            <a:ext cx="4440936" cy="100888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8540" y="266191"/>
            <a:ext cx="3867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Laboratory</a:t>
            </a:r>
            <a:r>
              <a:rPr spc="-100" dirty="0"/>
              <a:t> </a:t>
            </a:r>
            <a:r>
              <a:rPr dirty="0"/>
              <a:t>Animals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4644" y="1207388"/>
            <a:ext cx="761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ndara"/>
                <a:cs typeface="Candara"/>
              </a:rPr>
              <a:t>Mice</a:t>
            </a:r>
            <a:endParaRPr sz="28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6239"/>
            <a:ext cx="3274111" cy="2145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28" y="431408"/>
            <a:ext cx="3276600" cy="2171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602600"/>
            <a:ext cx="3274111" cy="2324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28" y="2551175"/>
            <a:ext cx="3276600" cy="2339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988180"/>
            <a:ext cx="3352800" cy="17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801" y="1844675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396" y="534923"/>
            <a:ext cx="7368540" cy="899160"/>
            <a:chOff x="882396" y="534923"/>
            <a:chExt cx="7368540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2396" y="534923"/>
              <a:ext cx="7368540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626" y="752982"/>
              <a:ext cx="6723976" cy="40017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75740" y="1750314"/>
            <a:ext cx="2868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-62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andara"/>
                <a:cs typeface="Candara"/>
              </a:rPr>
              <a:t>Dru</a:t>
            </a:r>
            <a:r>
              <a:rPr sz="2400" b="1" dirty="0">
                <a:latin typeface="Candara"/>
                <a:cs typeface="Candara"/>
              </a:rPr>
              <a:t>g</a:t>
            </a:r>
            <a:r>
              <a:rPr sz="2400" b="1" spc="10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Dev</a:t>
            </a:r>
            <a:r>
              <a:rPr sz="2400" b="1" spc="-10" dirty="0">
                <a:latin typeface="Candara"/>
                <a:cs typeface="Candara"/>
              </a:rPr>
              <a:t>e</a:t>
            </a:r>
            <a:r>
              <a:rPr sz="2400" b="1" dirty="0">
                <a:latin typeface="Candara"/>
                <a:cs typeface="Candara"/>
              </a:rPr>
              <a:t>lopment:</a:t>
            </a:r>
            <a:endParaRPr sz="2400">
              <a:latin typeface="Candara"/>
              <a:cs typeface="Candar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5573" y="3008820"/>
            <a:ext cx="864235" cy="400685"/>
            <a:chOff x="755573" y="3008820"/>
            <a:chExt cx="864235" cy="400685"/>
          </a:xfrm>
        </p:grpSpPr>
        <p:sp>
          <p:nvSpPr>
            <p:cNvPr id="7" name="object 7"/>
            <p:cNvSpPr/>
            <p:nvPr/>
          </p:nvSpPr>
          <p:spPr>
            <a:xfrm>
              <a:off x="755573" y="3008820"/>
              <a:ext cx="864235" cy="400685"/>
            </a:xfrm>
            <a:custGeom>
              <a:avLst/>
              <a:gdLst/>
              <a:ahLst/>
              <a:cxnLst/>
              <a:rect l="l" t="t" r="r" b="b"/>
              <a:pathLst>
                <a:path w="864235" h="400685">
                  <a:moveTo>
                    <a:pt x="864095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864095" y="400113"/>
                  </a:lnTo>
                  <a:lnTo>
                    <a:pt x="864095" y="0"/>
                  </a:lnTo>
                  <a:close/>
                </a:path>
              </a:pathLst>
            </a:custGeom>
            <a:solidFill>
              <a:srgbClr val="FFA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0617" y="3119246"/>
              <a:ext cx="516890" cy="236220"/>
            </a:xfrm>
            <a:custGeom>
              <a:avLst/>
              <a:gdLst/>
              <a:ahLst/>
              <a:cxnLst/>
              <a:rect l="l" t="t" r="r" b="b"/>
              <a:pathLst>
                <a:path w="516890" h="236220">
                  <a:moveTo>
                    <a:pt x="404533" y="193166"/>
                  </a:moveTo>
                  <a:lnTo>
                    <a:pt x="426387" y="229838"/>
                  </a:lnTo>
                  <a:lnTo>
                    <a:pt x="456730" y="235838"/>
                  </a:lnTo>
                  <a:lnTo>
                    <a:pt x="466255" y="235364"/>
                  </a:lnTo>
                  <a:lnTo>
                    <a:pt x="501973" y="219519"/>
                  </a:lnTo>
                  <a:lnTo>
                    <a:pt x="503817" y="217297"/>
                  </a:lnTo>
                  <a:lnTo>
                    <a:pt x="446951" y="217297"/>
                  </a:lnTo>
                  <a:lnTo>
                    <a:pt x="439458" y="215264"/>
                  </a:lnTo>
                  <a:lnTo>
                    <a:pt x="433870" y="211074"/>
                  </a:lnTo>
                  <a:lnTo>
                    <a:pt x="429679" y="208025"/>
                  </a:lnTo>
                  <a:lnTo>
                    <a:pt x="427139" y="203073"/>
                  </a:lnTo>
                  <a:lnTo>
                    <a:pt x="426250" y="196341"/>
                  </a:lnTo>
                  <a:lnTo>
                    <a:pt x="404533" y="193166"/>
                  </a:lnTo>
                  <a:close/>
                </a:path>
                <a:path w="516890" h="236220">
                  <a:moveTo>
                    <a:pt x="516402" y="164973"/>
                  </a:moveTo>
                  <a:lnTo>
                    <a:pt x="493687" y="164973"/>
                  </a:lnTo>
                  <a:lnTo>
                    <a:pt x="493589" y="174976"/>
                  </a:lnTo>
                  <a:lnTo>
                    <a:pt x="493290" y="183086"/>
                  </a:lnTo>
                  <a:lnTo>
                    <a:pt x="466890" y="217297"/>
                  </a:lnTo>
                  <a:lnTo>
                    <a:pt x="503817" y="217297"/>
                  </a:lnTo>
                  <a:lnTo>
                    <a:pt x="516017" y="178629"/>
                  </a:lnTo>
                  <a:lnTo>
                    <a:pt x="516402" y="164973"/>
                  </a:lnTo>
                  <a:close/>
                </a:path>
                <a:path w="516890" h="236220">
                  <a:moveTo>
                    <a:pt x="457238" y="47243"/>
                  </a:moveTo>
                  <a:lnTo>
                    <a:pt x="420590" y="60767"/>
                  </a:lnTo>
                  <a:lnTo>
                    <a:pt x="401802" y="97329"/>
                  </a:lnTo>
                  <a:lnTo>
                    <a:pt x="400088" y="115442"/>
                  </a:lnTo>
                  <a:lnTo>
                    <a:pt x="401016" y="128734"/>
                  </a:lnTo>
                  <a:lnTo>
                    <a:pt x="423160" y="171154"/>
                  </a:lnTo>
                  <a:lnTo>
                    <a:pt x="457111" y="182244"/>
                  </a:lnTo>
                  <a:lnTo>
                    <a:pt x="467612" y="181171"/>
                  </a:lnTo>
                  <a:lnTo>
                    <a:pt x="477208" y="177942"/>
                  </a:lnTo>
                  <a:lnTo>
                    <a:pt x="485900" y="172547"/>
                  </a:lnTo>
                  <a:lnTo>
                    <a:pt x="493687" y="164973"/>
                  </a:lnTo>
                  <a:lnTo>
                    <a:pt x="516402" y="164973"/>
                  </a:lnTo>
                  <a:lnTo>
                    <a:pt x="516420" y="163702"/>
                  </a:lnTo>
                  <a:lnTo>
                    <a:pt x="459143" y="163702"/>
                  </a:lnTo>
                  <a:lnTo>
                    <a:pt x="451739" y="162962"/>
                  </a:lnTo>
                  <a:lnTo>
                    <a:pt x="423718" y="126011"/>
                  </a:lnTo>
                  <a:lnTo>
                    <a:pt x="423075" y="113918"/>
                  </a:lnTo>
                  <a:lnTo>
                    <a:pt x="423720" y="102675"/>
                  </a:lnTo>
                  <a:lnTo>
                    <a:pt x="445046" y="68818"/>
                  </a:lnTo>
                  <a:lnTo>
                    <a:pt x="458889" y="65786"/>
                  </a:lnTo>
                  <a:lnTo>
                    <a:pt x="495347" y="65786"/>
                  </a:lnTo>
                  <a:lnTo>
                    <a:pt x="487652" y="57906"/>
                  </a:lnTo>
                  <a:lnTo>
                    <a:pt x="478526" y="51990"/>
                  </a:lnTo>
                  <a:lnTo>
                    <a:pt x="468376" y="48432"/>
                  </a:lnTo>
                  <a:lnTo>
                    <a:pt x="457238" y="47243"/>
                  </a:lnTo>
                  <a:close/>
                </a:path>
                <a:path w="516890" h="236220">
                  <a:moveTo>
                    <a:pt x="495347" y="65786"/>
                  </a:moveTo>
                  <a:lnTo>
                    <a:pt x="458889" y="65786"/>
                  </a:lnTo>
                  <a:lnTo>
                    <a:pt x="466151" y="66549"/>
                  </a:lnTo>
                  <a:lnTo>
                    <a:pt x="472890" y="68849"/>
                  </a:lnTo>
                  <a:lnTo>
                    <a:pt x="494798" y="103250"/>
                  </a:lnTo>
                  <a:lnTo>
                    <a:pt x="495423" y="115442"/>
                  </a:lnTo>
                  <a:lnTo>
                    <a:pt x="494820" y="126495"/>
                  </a:lnTo>
                  <a:lnTo>
                    <a:pt x="473335" y="160750"/>
                  </a:lnTo>
                  <a:lnTo>
                    <a:pt x="459143" y="163702"/>
                  </a:lnTo>
                  <a:lnTo>
                    <a:pt x="516420" y="163702"/>
                  </a:lnTo>
                  <a:lnTo>
                    <a:pt x="516420" y="66166"/>
                  </a:lnTo>
                  <a:lnTo>
                    <a:pt x="495719" y="66166"/>
                  </a:lnTo>
                  <a:lnTo>
                    <a:pt x="495347" y="65786"/>
                  </a:lnTo>
                  <a:close/>
                </a:path>
                <a:path w="516890" h="236220">
                  <a:moveTo>
                    <a:pt x="516420" y="50291"/>
                  </a:moveTo>
                  <a:lnTo>
                    <a:pt x="495719" y="50291"/>
                  </a:lnTo>
                  <a:lnTo>
                    <a:pt x="495719" y="66166"/>
                  </a:lnTo>
                  <a:lnTo>
                    <a:pt x="516420" y="66166"/>
                  </a:lnTo>
                  <a:lnTo>
                    <a:pt x="516420" y="50291"/>
                  </a:lnTo>
                  <a:close/>
                </a:path>
                <a:path w="516890" h="236220">
                  <a:moveTo>
                    <a:pt x="288759" y="50291"/>
                  </a:moveTo>
                  <a:lnTo>
                    <a:pt x="266395" y="50291"/>
                  </a:lnTo>
                  <a:lnTo>
                    <a:pt x="266488" y="143001"/>
                  </a:lnTo>
                  <a:lnTo>
                    <a:pt x="282943" y="177800"/>
                  </a:lnTo>
                  <a:lnTo>
                    <a:pt x="289699" y="180720"/>
                  </a:lnTo>
                  <a:lnTo>
                    <a:pt x="296443" y="183768"/>
                  </a:lnTo>
                  <a:lnTo>
                    <a:pt x="303720" y="185165"/>
                  </a:lnTo>
                  <a:lnTo>
                    <a:pt x="311505" y="185165"/>
                  </a:lnTo>
                  <a:lnTo>
                    <a:pt x="324076" y="183768"/>
                  </a:lnTo>
                  <a:lnTo>
                    <a:pt x="335191" y="179609"/>
                  </a:lnTo>
                  <a:lnTo>
                    <a:pt x="344956" y="172628"/>
                  </a:lnTo>
                  <a:lnTo>
                    <a:pt x="350636" y="165988"/>
                  </a:lnTo>
                  <a:lnTo>
                    <a:pt x="309270" y="165988"/>
                  </a:lnTo>
                  <a:lnTo>
                    <a:pt x="303631" y="164211"/>
                  </a:lnTo>
                  <a:lnTo>
                    <a:pt x="288802" y="135858"/>
                  </a:lnTo>
                  <a:lnTo>
                    <a:pt x="288759" y="50291"/>
                  </a:lnTo>
                  <a:close/>
                </a:path>
                <a:path w="516890" h="236220">
                  <a:moveTo>
                    <a:pt x="373418" y="162813"/>
                  </a:moveTo>
                  <a:lnTo>
                    <a:pt x="353352" y="162813"/>
                  </a:lnTo>
                  <a:lnTo>
                    <a:pt x="353352" y="182244"/>
                  </a:lnTo>
                  <a:lnTo>
                    <a:pt x="373418" y="182244"/>
                  </a:lnTo>
                  <a:lnTo>
                    <a:pt x="373418" y="162813"/>
                  </a:lnTo>
                  <a:close/>
                </a:path>
                <a:path w="516890" h="236220">
                  <a:moveTo>
                    <a:pt x="373418" y="50291"/>
                  </a:moveTo>
                  <a:lnTo>
                    <a:pt x="351066" y="50291"/>
                  </a:lnTo>
                  <a:lnTo>
                    <a:pt x="351066" y="120903"/>
                  </a:lnTo>
                  <a:lnTo>
                    <a:pt x="350829" y="128881"/>
                  </a:lnTo>
                  <a:lnTo>
                    <a:pt x="328980" y="164211"/>
                  </a:lnTo>
                  <a:lnTo>
                    <a:pt x="322694" y="165988"/>
                  </a:lnTo>
                  <a:lnTo>
                    <a:pt x="350636" y="165988"/>
                  </a:lnTo>
                  <a:lnTo>
                    <a:pt x="353352" y="162813"/>
                  </a:lnTo>
                  <a:lnTo>
                    <a:pt x="373418" y="162813"/>
                  </a:lnTo>
                  <a:lnTo>
                    <a:pt x="373418" y="50291"/>
                  </a:lnTo>
                  <a:close/>
                </a:path>
                <a:path w="516890" h="236220">
                  <a:moveTo>
                    <a:pt x="201434" y="50291"/>
                  </a:moveTo>
                  <a:lnTo>
                    <a:pt x="181305" y="50291"/>
                  </a:lnTo>
                  <a:lnTo>
                    <a:pt x="181305" y="182244"/>
                  </a:lnTo>
                  <a:lnTo>
                    <a:pt x="203669" y="182244"/>
                  </a:lnTo>
                  <a:lnTo>
                    <a:pt x="203669" y="113156"/>
                  </a:lnTo>
                  <a:lnTo>
                    <a:pt x="203903" y="106175"/>
                  </a:lnTo>
                  <a:lnTo>
                    <a:pt x="224002" y="70357"/>
                  </a:lnTo>
                  <a:lnTo>
                    <a:pt x="247097" y="70357"/>
                  </a:lnTo>
                  <a:lnTo>
                    <a:pt x="201434" y="70230"/>
                  </a:lnTo>
                  <a:lnTo>
                    <a:pt x="201434" y="50291"/>
                  </a:lnTo>
                  <a:close/>
                </a:path>
                <a:path w="516890" h="236220">
                  <a:moveTo>
                    <a:pt x="247097" y="70357"/>
                  </a:moveTo>
                  <a:lnTo>
                    <a:pt x="234365" y="70357"/>
                  </a:lnTo>
                  <a:lnTo>
                    <a:pt x="239826" y="72008"/>
                  </a:lnTo>
                  <a:lnTo>
                    <a:pt x="245300" y="75183"/>
                  </a:lnTo>
                  <a:lnTo>
                    <a:pt x="247097" y="70357"/>
                  </a:lnTo>
                  <a:close/>
                </a:path>
                <a:path w="516890" h="236220">
                  <a:moveTo>
                    <a:pt x="237553" y="47243"/>
                  </a:moveTo>
                  <a:lnTo>
                    <a:pt x="224790" y="47243"/>
                  </a:lnTo>
                  <a:lnTo>
                    <a:pt x="220014" y="48767"/>
                  </a:lnTo>
                  <a:lnTo>
                    <a:pt x="215658" y="51688"/>
                  </a:lnTo>
                  <a:lnTo>
                    <a:pt x="211315" y="54737"/>
                  </a:lnTo>
                  <a:lnTo>
                    <a:pt x="206565" y="60960"/>
                  </a:lnTo>
                  <a:lnTo>
                    <a:pt x="201434" y="70230"/>
                  </a:lnTo>
                  <a:lnTo>
                    <a:pt x="247144" y="70230"/>
                  </a:lnTo>
                  <a:lnTo>
                    <a:pt x="253009" y="54482"/>
                  </a:lnTo>
                  <a:lnTo>
                    <a:pt x="245211" y="49656"/>
                  </a:lnTo>
                  <a:lnTo>
                    <a:pt x="237553" y="47243"/>
                  </a:lnTo>
                  <a:close/>
                </a:path>
                <a:path w="516890" h="236220">
                  <a:moveTo>
                    <a:pt x="62763" y="0"/>
                  </a:moveTo>
                  <a:lnTo>
                    <a:pt x="0" y="0"/>
                  </a:lnTo>
                  <a:lnTo>
                    <a:pt x="0" y="182244"/>
                  </a:lnTo>
                  <a:lnTo>
                    <a:pt x="65747" y="182244"/>
                  </a:lnTo>
                  <a:lnTo>
                    <a:pt x="73770" y="182052"/>
                  </a:lnTo>
                  <a:lnTo>
                    <a:pt x="116751" y="169925"/>
                  </a:lnTo>
                  <a:lnTo>
                    <a:pt x="122758" y="165988"/>
                  </a:lnTo>
                  <a:lnTo>
                    <a:pt x="127917" y="160781"/>
                  </a:lnTo>
                  <a:lnTo>
                    <a:pt x="24117" y="160781"/>
                  </a:lnTo>
                  <a:lnTo>
                    <a:pt x="24117" y="21589"/>
                  </a:lnTo>
                  <a:lnTo>
                    <a:pt x="127974" y="21589"/>
                  </a:lnTo>
                  <a:lnTo>
                    <a:pt x="121907" y="15748"/>
                  </a:lnTo>
                  <a:lnTo>
                    <a:pt x="81495" y="666"/>
                  </a:lnTo>
                  <a:lnTo>
                    <a:pt x="72757" y="166"/>
                  </a:lnTo>
                  <a:lnTo>
                    <a:pt x="62763" y="0"/>
                  </a:lnTo>
                  <a:close/>
                </a:path>
                <a:path w="516890" h="236220">
                  <a:moveTo>
                    <a:pt x="127974" y="21589"/>
                  </a:moveTo>
                  <a:lnTo>
                    <a:pt x="62382" y="21589"/>
                  </a:lnTo>
                  <a:lnTo>
                    <a:pt x="72397" y="21808"/>
                  </a:lnTo>
                  <a:lnTo>
                    <a:pt x="80935" y="22478"/>
                  </a:lnTo>
                  <a:lnTo>
                    <a:pt x="116382" y="45847"/>
                  </a:lnTo>
                  <a:lnTo>
                    <a:pt x="125768" y="89788"/>
                  </a:lnTo>
                  <a:lnTo>
                    <a:pt x="125468" y="99694"/>
                  </a:lnTo>
                  <a:lnTo>
                    <a:pt x="115247" y="137874"/>
                  </a:lnTo>
                  <a:lnTo>
                    <a:pt x="79082" y="159924"/>
                  </a:lnTo>
                  <a:lnTo>
                    <a:pt x="63004" y="160781"/>
                  </a:lnTo>
                  <a:lnTo>
                    <a:pt x="127917" y="160781"/>
                  </a:lnTo>
                  <a:lnTo>
                    <a:pt x="145770" y="126873"/>
                  </a:lnTo>
                  <a:lnTo>
                    <a:pt x="150622" y="90169"/>
                  </a:lnTo>
                  <a:lnTo>
                    <a:pt x="150174" y="78313"/>
                  </a:lnTo>
                  <a:lnTo>
                    <a:pt x="139445" y="37786"/>
                  </a:lnTo>
                  <a:lnTo>
                    <a:pt x="128662" y="22252"/>
                  </a:lnTo>
                  <a:lnTo>
                    <a:pt x="127974" y="21589"/>
                  </a:lnTo>
                  <a:close/>
                </a:path>
              </a:pathLst>
            </a:custGeom>
            <a:solidFill>
              <a:srgbClr val="4D5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351" y="3161918"/>
              <a:ext cx="344258" cy="1977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6045" y="3114674"/>
              <a:ext cx="159765" cy="19138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737992" y="2492870"/>
            <a:ext cx="3118485" cy="369570"/>
            <a:chOff x="2737992" y="2492870"/>
            <a:chExt cx="3118485" cy="369570"/>
          </a:xfrm>
        </p:grpSpPr>
        <p:sp>
          <p:nvSpPr>
            <p:cNvPr id="12" name="object 12"/>
            <p:cNvSpPr/>
            <p:nvPr/>
          </p:nvSpPr>
          <p:spPr>
            <a:xfrm>
              <a:off x="2737992" y="2492870"/>
              <a:ext cx="3118485" cy="369570"/>
            </a:xfrm>
            <a:custGeom>
              <a:avLst/>
              <a:gdLst/>
              <a:ahLst/>
              <a:cxnLst/>
              <a:rect l="l" t="t" r="r" b="b"/>
              <a:pathLst>
                <a:path w="3118485" h="369569">
                  <a:moveTo>
                    <a:pt x="3118358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3118358" y="369328"/>
                  </a:lnTo>
                  <a:lnTo>
                    <a:pt x="3118358" y="0"/>
                  </a:lnTo>
                  <a:close/>
                </a:path>
              </a:pathLst>
            </a:custGeom>
            <a:solidFill>
              <a:srgbClr val="FFA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2513" y="2592959"/>
              <a:ext cx="1874520" cy="2208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7264" y="2592959"/>
              <a:ext cx="715645" cy="17538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749930" y="3010268"/>
            <a:ext cx="3118485" cy="369570"/>
            <a:chOff x="2749930" y="3010268"/>
            <a:chExt cx="3118485" cy="369570"/>
          </a:xfrm>
        </p:grpSpPr>
        <p:sp>
          <p:nvSpPr>
            <p:cNvPr id="16" name="object 16"/>
            <p:cNvSpPr/>
            <p:nvPr/>
          </p:nvSpPr>
          <p:spPr>
            <a:xfrm>
              <a:off x="2749930" y="3010268"/>
              <a:ext cx="3118485" cy="369570"/>
            </a:xfrm>
            <a:custGeom>
              <a:avLst/>
              <a:gdLst/>
              <a:ahLst/>
              <a:cxnLst/>
              <a:rect l="l" t="t" r="r" b="b"/>
              <a:pathLst>
                <a:path w="3118485" h="369570">
                  <a:moveTo>
                    <a:pt x="3118358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3118358" y="369328"/>
                  </a:lnTo>
                  <a:lnTo>
                    <a:pt x="3118358" y="0"/>
                  </a:lnTo>
                  <a:close/>
                </a:path>
              </a:pathLst>
            </a:custGeom>
            <a:solidFill>
              <a:srgbClr val="FFA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4451" y="3110357"/>
              <a:ext cx="2457704" cy="17538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759201" y="3559035"/>
            <a:ext cx="3118485" cy="369570"/>
            <a:chOff x="2759201" y="3559035"/>
            <a:chExt cx="3118485" cy="369570"/>
          </a:xfrm>
        </p:grpSpPr>
        <p:sp>
          <p:nvSpPr>
            <p:cNvPr id="19" name="object 19"/>
            <p:cNvSpPr/>
            <p:nvPr/>
          </p:nvSpPr>
          <p:spPr>
            <a:xfrm>
              <a:off x="2759201" y="3559035"/>
              <a:ext cx="3118485" cy="369570"/>
            </a:xfrm>
            <a:custGeom>
              <a:avLst/>
              <a:gdLst/>
              <a:ahLst/>
              <a:cxnLst/>
              <a:rect l="l" t="t" r="r" b="b"/>
              <a:pathLst>
                <a:path w="3118485" h="369570">
                  <a:moveTo>
                    <a:pt x="3118357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3118357" y="369328"/>
                  </a:lnTo>
                  <a:lnTo>
                    <a:pt x="3118357" y="0"/>
                  </a:lnTo>
                  <a:close/>
                </a:path>
              </a:pathLst>
            </a:custGeom>
            <a:solidFill>
              <a:srgbClr val="FFA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5815" y="3658997"/>
              <a:ext cx="2699639" cy="22098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97657" y="4412360"/>
            <a:ext cx="3527679" cy="175768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2776601" y="4068698"/>
            <a:ext cx="3097530" cy="144780"/>
          </a:xfrm>
          <a:custGeom>
            <a:avLst/>
            <a:gdLst/>
            <a:ahLst/>
            <a:cxnLst/>
            <a:rect l="l" t="t" r="r" b="b"/>
            <a:pathLst>
              <a:path w="3097529" h="144779">
                <a:moveTo>
                  <a:pt x="3097149" y="0"/>
                </a:moveTo>
                <a:lnTo>
                  <a:pt x="3096210" y="56282"/>
                </a:lnTo>
                <a:lnTo>
                  <a:pt x="3093640" y="102219"/>
                </a:lnTo>
                <a:lnTo>
                  <a:pt x="3089808" y="133177"/>
                </a:lnTo>
                <a:lnTo>
                  <a:pt x="3085084" y="144525"/>
                </a:lnTo>
                <a:lnTo>
                  <a:pt x="11937" y="144525"/>
                </a:lnTo>
                <a:lnTo>
                  <a:pt x="7286" y="133177"/>
                </a:lnTo>
                <a:lnTo>
                  <a:pt x="3492" y="102219"/>
                </a:lnTo>
                <a:lnTo>
                  <a:pt x="936" y="56282"/>
                </a:lnTo>
                <a:lnTo>
                  <a:pt x="0" y="0"/>
                </a:lnTo>
              </a:path>
            </a:pathLst>
          </a:custGeom>
          <a:ln w="9525">
            <a:solidFill>
              <a:srgbClr val="FF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722437" y="2951162"/>
            <a:ext cx="951230" cy="514350"/>
            <a:chOff x="1722437" y="2951162"/>
            <a:chExt cx="951230" cy="514350"/>
          </a:xfrm>
        </p:grpSpPr>
        <p:sp>
          <p:nvSpPr>
            <p:cNvPr id="24" name="object 24"/>
            <p:cNvSpPr/>
            <p:nvPr/>
          </p:nvSpPr>
          <p:spPr>
            <a:xfrm>
              <a:off x="1730375" y="2959100"/>
              <a:ext cx="935355" cy="498475"/>
            </a:xfrm>
            <a:custGeom>
              <a:avLst/>
              <a:gdLst/>
              <a:ahLst/>
              <a:cxnLst/>
              <a:rect l="l" t="t" r="r" b="b"/>
              <a:pathLst>
                <a:path w="935355" h="498475">
                  <a:moveTo>
                    <a:pt x="685800" y="0"/>
                  </a:moveTo>
                  <a:lnTo>
                    <a:pt x="685800" y="124587"/>
                  </a:lnTo>
                  <a:lnTo>
                    <a:pt x="0" y="124587"/>
                  </a:lnTo>
                  <a:lnTo>
                    <a:pt x="0" y="373888"/>
                  </a:lnTo>
                  <a:lnTo>
                    <a:pt x="685800" y="373888"/>
                  </a:lnTo>
                  <a:lnTo>
                    <a:pt x="685800" y="498475"/>
                  </a:lnTo>
                  <a:lnTo>
                    <a:pt x="935101" y="249174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A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30375" y="2959100"/>
              <a:ext cx="935355" cy="498475"/>
            </a:xfrm>
            <a:custGeom>
              <a:avLst/>
              <a:gdLst/>
              <a:ahLst/>
              <a:cxnLst/>
              <a:rect l="l" t="t" r="r" b="b"/>
              <a:pathLst>
                <a:path w="935355" h="498475">
                  <a:moveTo>
                    <a:pt x="0" y="124587"/>
                  </a:moveTo>
                  <a:lnTo>
                    <a:pt x="685800" y="124587"/>
                  </a:lnTo>
                  <a:lnTo>
                    <a:pt x="685800" y="0"/>
                  </a:lnTo>
                  <a:lnTo>
                    <a:pt x="935101" y="249174"/>
                  </a:lnTo>
                  <a:lnTo>
                    <a:pt x="685800" y="498475"/>
                  </a:lnTo>
                  <a:lnTo>
                    <a:pt x="685800" y="373888"/>
                  </a:lnTo>
                  <a:lnTo>
                    <a:pt x="0" y="373888"/>
                  </a:lnTo>
                  <a:lnTo>
                    <a:pt x="0" y="124587"/>
                  </a:lnTo>
                  <a:close/>
                </a:path>
              </a:pathLst>
            </a:custGeom>
            <a:ln w="15875">
              <a:solidFill>
                <a:srgbClr val="BB54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957887" y="2921063"/>
            <a:ext cx="951230" cy="516255"/>
            <a:chOff x="5957887" y="2921063"/>
            <a:chExt cx="951230" cy="516255"/>
          </a:xfrm>
        </p:grpSpPr>
        <p:sp>
          <p:nvSpPr>
            <p:cNvPr id="27" name="object 27"/>
            <p:cNvSpPr/>
            <p:nvPr/>
          </p:nvSpPr>
          <p:spPr>
            <a:xfrm>
              <a:off x="5965825" y="2929001"/>
              <a:ext cx="935355" cy="500380"/>
            </a:xfrm>
            <a:custGeom>
              <a:avLst/>
              <a:gdLst/>
              <a:ahLst/>
              <a:cxnLst/>
              <a:rect l="l" t="t" r="r" b="b"/>
              <a:pathLst>
                <a:path w="935354" h="500379">
                  <a:moveTo>
                    <a:pt x="685038" y="0"/>
                  </a:moveTo>
                  <a:lnTo>
                    <a:pt x="685038" y="124968"/>
                  </a:lnTo>
                  <a:lnTo>
                    <a:pt x="0" y="124968"/>
                  </a:lnTo>
                  <a:lnTo>
                    <a:pt x="0" y="375031"/>
                  </a:lnTo>
                  <a:lnTo>
                    <a:pt x="685038" y="375031"/>
                  </a:lnTo>
                  <a:lnTo>
                    <a:pt x="685038" y="499999"/>
                  </a:lnTo>
                  <a:lnTo>
                    <a:pt x="935101" y="249936"/>
                  </a:lnTo>
                  <a:lnTo>
                    <a:pt x="685038" y="0"/>
                  </a:lnTo>
                  <a:close/>
                </a:path>
              </a:pathLst>
            </a:custGeom>
            <a:solidFill>
              <a:srgbClr val="FFA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65825" y="2929001"/>
              <a:ext cx="935355" cy="500380"/>
            </a:xfrm>
            <a:custGeom>
              <a:avLst/>
              <a:gdLst/>
              <a:ahLst/>
              <a:cxnLst/>
              <a:rect l="l" t="t" r="r" b="b"/>
              <a:pathLst>
                <a:path w="935354" h="500379">
                  <a:moveTo>
                    <a:pt x="0" y="124968"/>
                  </a:moveTo>
                  <a:lnTo>
                    <a:pt x="685038" y="124968"/>
                  </a:lnTo>
                  <a:lnTo>
                    <a:pt x="685038" y="0"/>
                  </a:lnTo>
                  <a:lnTo>
                    <a:pt x="935101" y="249936"/>
                  </a:lnTo>
                  <a:lnTo>
                    <a:pt x="685038" y="499999"/>
                  </a:lnTo>
                  <a:lnTo>
                    <a:pt x="685038" y="375031"/>
                  </a:lnTo>
                  <a:lnTo>
                    <a:pt x="0" y="375031"/>
                  </a:lnTo>
                  <a:lnTo>
                    <a:pt x="0" y="124968"/>
                  </a:lnTo>
                  <a:close/>
                </a:path>
              </a:pathLst>
            </a:custGeom>
            <a:ln w="15875">
              <a:solidFill>
                <a:srgbClr val="BB54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104633" y="3013062"/>
            <a:ext cx="1559560" cy="369570"/>
            <a:chOff x="7104633" y="3013062"/>
            <a:chExt cx="1559560" cy="369570"/>
          </a:xfrm>
        </p:grpSpPr>
        <p:sp>
          <p:nvSpPr>
            <p:cNvPr id="30" name="object 30"/>
            <p:cNvSpPr/>
            <p:nvPr/>
          </p:nvSpPr>
          <p:spPr>
            <a:xfrm>
              <a:off x="7104633" y="3013062"/>
              <a:ext cx="1559560" cy="369570"/>
            </a:xfrm>
            <a:custGeom>
              <a:avLst/>
              <a:gdLst/>
              <a:ahLst/>
              <a:cxnLst/>
              <a:rect l="l" t="t" r="r" b="b"/>
              <a:pathLst>
                <a:path w="1559559" h="369570">
                  <a:moveTo>
                    <a:pt x="1559178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559178" y="369328"/>
                  </a:lnTo>
                  <a:lnTo>
                    <a:pt x="1559178" y="0"/>
                  </a:lnTo>
                  <a:close/>
                </a:path>
              </a:pathLst>
            </a:custGeom>
            <a:solidFill>
              <a:srgbClr val="FFA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07376" y="3114801"/>
              <a:ext cx="1325880" cy="169545"/>
            </a:xfrm>
            <a:custGeom>
              <a:avLst/>
              <a:gdLst/>
              <a:ahLst/>
              <a:cxnLst/>
              <a:rect l="l" t="t" r="r" b="b"/>
              <a:pathLst>
                <a:path w="1325879" h="169545">
                  <a:moveTo>
                    <a:pt x="1150281" y="61849"/>
                  </a:moveTo>
                  <a:lnTo>
                    <a:pt x="1115695" y="61849"/>
                  </a:lnTo>
                  <a:lnTo>
                    <a:pt x="1123315" y="64135"/>
                  </a:lnTo>
                  <a:lnTo>
                    <a:pt x="1128395" y="68707"/>
                  </a:lnTo>
                  <a:lnTo>
                    <a:pt x="1132204" y="72009"/>
                  </a:lnTo>
                  <a:lnTo>
                    <a:pt x="1134109" y="77850"/>
                  </a:lnTo>
                  <a:lnTo>
                    <a:pt x="1133982" y="91186"/>
                  </a:lnTo>
                  <a:lnTo>
                    <a:pt x="1127458" y="93188"/>
                  </a:lnTo>
                  <a:lnTo>
                    <a:pt x="1119314" y="95011"/>
                  </a:lnTo>
                  <a:lnTo>
                    <a:pt x="1109551" y="96668"/>
                  </a:lnTo>
                  <a:lnTo>
                    <a:pt x="1090295" y="99187"/>
                  </a:lnTo>
                  <a:lnTo>
                    <a:pt x="1084326" y="100202"/>
                  </a:lnTo>
                  <a:lnTo>
                    <a:pt x="1074927" y="102615"/>
                  </a:lnTo>
                  <a:lnTo>
                    <a:pt x="1070102" y="104901"/>
                  </a:lnTo>
                  <a:lnTo>
                    <a:pt x="1065911" y="107823"/>
                  </a:lnTo>
                  <a:lnTo>
                    <a:pt x="1061593" y="110617"/>
                  </a:lnTo>
                  <a:lnTo>
                    <a:pt x="1058164" y="114553"/>
                  </a:lnTo>
                  <a:lnTo>
                    <a:pt x="1055497" y="119380"/>
                  </a:lnTo>
                  <a:lnTo>
                    <a:pt x="1052829" y="124078"/>
                  </a:lnTo>
                  <a:lnTo>
                    <a:pt x="1051559" y="129412"/>
                  </a:lnTo>
                  <a:lnTo>
                    <a:pt x="1051559" y="135255"/>
                  </a:lnTo>
                  <a:lnTo>
                    <a:pt x="1074785" y="166782"/>
                  </a:lnTo>
                  <a:lnTo>
                    <a:pt x="1092073" y="169163"/>
                  </a:lnTo>
                  <a:lnTo>
                    <a:pt x="1099947" y="169163"/>
                  </a:lnTo>
                  <a:lnTo>
                    <a:pt x="1107313" y="167894"/>
                  </a:lnTo>
                  <a:lnTo>
                    <a:pt x="1114171" y="165226"/>
                  </a:lnTo>
                  <a:lnTo>
                    <a:pt x="1121155" y="162687"/>
                  </a:lnTo>
                  <a:lnTo>
                    <a:pt x="1128268" y="158242"/>
                  </a:lnTo>
                  <a:lnTo>
                    <a:pt x="1133962" y="153415"/>
                  </a:lnTo>
                  <a:lnTo>
                    <a:pt x="1089025" y="153415"/>
                  </a:lnTo>
                  <a:lnTo>
                    <a:pt x="1083055" y="151637"/>
                  </a:lnTo>
                  <a:lnTo>
                    <a:pt x="1078992" y="148082"/>
                  </a:lnTo>
                  <a:lnTo>
                    <a:pt x="1075054" y="144525"/>
                  </a:lnTo>
                  <a:lnTo>
                    <a:pt x="1073139" y="140335"/>
                  </a:lnTo>
                  <a:lnTo>
                    <a:pt x="1073023" y="131190"/>
                  </a:lnTo>
                  <a:lnTo>
                    <a:pt x="1073912" y="128015"/>
                  </a:lnTo>
                  <a:lnTo>
                    <a:pt x="1075817" y="125095"/>
                  </a:lnTo>
                  <a:lnTo>
                    <a:pt x="1077595" y="122300"/>
                  </a:lnTo>
                  <a:lnTo>
                    <a:pt x="1080262" y="120142"/>
                  </a:lnTo>
                  <a:lnTo>
                    <a:pt x="1087120" y="117094"/>
                  </a:lnTo>
                  <a:lnTo>
                    <a:pt x="1092962" y="115824"/>
                  </a:lnTo>
                  <a:lnTo>
                    <a:pt x="1111480" y="112934"/>
                  </a:lnTo>
                  <a:lnTo>
                    <a:pt x="1120362" y="111125"/>
                  </a:lnTo>
                  <a:lnTo>
                    <a:pt x="1127863" y="109124"/>
                  </a:lnTo>
                  <a:lnTo>
                    <a:pt x="1133982" y="106934"/>
                  </a:lnTo>
                  <a:lnTo>
                    <a:pt x="1154302" y="106934"/>
                  </a:lnTo>
                  <a:lnTo>
                    <a:pt x="1154302" y="81152"/>
                  </a:lnTo>
                  <a:lnTo>
                    <a:pt x="1154049" y="74930"/>
                  </a:lnTo>
                  <a:lnTo>
                    <a:pt x="1153287" y="71500"/>
                  </a:lnTo>
                  <a:lnTo>
                    <a:pt x="1152144" y="66039"/>
                  </a:lnTo>
                  <a:lnTo>
                    <a:pt x="1150281" y="61849"/>
                  </a:lnTo>
                  <a:close/>
                </a:path>
                <a:path w="1325879" h="169545">
                  <a:moveTo>
                    <a:pt x="1155533" y="151892"/>
                  </a:moveTo>
                  <a:lnTo>
                    <a:pt x="1135761" y="151892"/>
                  </a:lnTo>
                  <a:lnTo>
                    <a:pt x="1136269" y="157480"/>
                  </a:lnTo>
                  <a:lnTo>
                    <a:pt x="1137666" y="162306"/>
                  </a:lnTo>
                  <a:lnTo>
                    <a:pt x="1139698" y="166497"/>
                  </a:lnTo>
                  <a:lnTo>
                    <a:pt x="1160652" y="166497"/>
                  </a:lnTo>
                  <a:lnTo>
                    <a:pt x="1158113" y="161925"/>
                  </a:lnTo>
                  <a:lnTo>
                    <a:pt x="1156462" y="157225"/>
                  </a:lnTo>
                  <a:lnTo>
                    <a:pt x="1155573" y="152273"/>
                  </a:lnTo>
                  <a:lnTo>
                    <a:pt x="1155533" y="151892"/>
                  </a:lnTo>
                  <a:close/>
                </a:path>
                <a:path w="1325879" h="169545">
                  <a:moveTo>
                    <a:pt x="1154302" y="106934"/>
                  </a:moveTo>
                  <a:lnTo>
                    <a:pt x="1133982" y="106934"/>
                  </a:lnTo>
                  <a:lnTo>
                    <a:pt x="1133982" y="123189"/>
                  </a:lnTo>
                  <a:lnTo>
                    <a:pt x="1132967" y="129921"/>
                  </a:lnTo>
                  <a:lnTo>
                    <a:pt x="1130807" y="134493"/>
                  </a:lnTo>
                  <a:lnTo>
                    <a:pt x="1128014" y="140335"/>
                  </a:lnTo>
                  <a:lnTo>
                    <a:pt x="1123569" y="144907"/>
                  </a:lnTo>
                  <a:lnTo>
                    <a:pt x="1117473" y="148336"/>
                  </a:lnTo>
                  <a:lnTo>
                    <a:pt x="1111503" y="151764"/>
                  </a:lnTo>
                  <a:lnTo>
                    <a:pt x="1104646" y="153415"/>
                  </a:lnTo>
                  <a:lnTo>
                    <a:pt x="1133962" y="153415"/>
                  </a:lnTo>
                  <a:lnTo>
                    <a:pt x="1135761" y="151892"/>
                  </a:lnTo>
                  <a:lnTo>
                    <a:pt x="1155533" y="151892"/>
                  </a:lnTo>
                  <a:lnTo>
                    <a:pt x="1155053" y="147272"/>
                  </a:lnTo>
                  <a:lnTo>
                    <a:pt x="1154652" y="139700"/>
                  </a:lnTo>
                  <a:lnTo>
                    <a:pt x="1154435" y="131190"/>
                  </a:lnTo>
                  <a:lnTo>
                    <a:pt x="1154321" y="119380"/>
                  </a:lnTo>
                  <a:lnTo>
                    <a:pt x="1154302" y="106934"/>
                  </a:lnTo>
                  <a:close/>
                </a:path>
                <a:path w="1325879" h="169545">
                  <a:moveTo>
                    <a:pt x="1118616" y="45212"/>
                  </a:moveTo>
                  <a:lnTo>
                    <a:pt x="1108455" y="45212"/>
                  </a:lnTo>
                  <a:lnTo>
                    <a:pt x="1101052" y="45473"/>
                  </a:lnTo>
                  <a:lnTo>
                    <a:pt x="1059688" y="66548"/>
                  </a:lnTo>
                  <a:lnTo>
                    <a:pt x="1054989" y="81787"/>
                  </a:lnTo>
                  <a:lnTo>
                    <a:pt x="1074674" y="84455"/>
                  </a:lnTo>
                  <a:lnTo>
                    <a:pt x="1076832" y="76073"/>
                  </a:lnTo>
                  <a:lnTo>
                    <a:pt x="1080134" y="70231"/>
                  </a:lnTo>
                  <a:lnTo>
                    <a:pt x="1084579" y="66801"/>
                  </a:lnTo>
                  <a:lnTo>
                    <a:pt x="1089152" y="63500"/>
                  </a:lnTo>
                  <a:lnTo>
                    <a:pt x="1096137" y="61849"/>
                  </a:lnTo>
                  <a:lnTo>
                    <a:pt x="1150281" y="61849"/>
                  </a:lnTo>
                  <a:lnTo>
                    <a:pt x="1150112" y="61468"/>
                  </a:lnTo>
                  <a:lnTo>
                    <a:pt x="1144143" y="54228"/>
                  </a:lnTo>
                  <a:lnTo>
                    <a:pt x="1139444" y="51181"/>
                  </a:lnTo>
                  <a:lnTo>
                    <a:pt x="1133094" y="48895"/>
                  </a:lnTo>
                  <a:lnTo>
                    <a:pt x="1126871" y="46482"/>
                  </a:lnTo>
                  <a:lnTo>
                    <a:pt x="1118616" y="45212"/>
                  </a:lnTo>
                  <a:close/>
                </a:path>
                <a:path w="1325879" h="169545">
                  <a:moveTo>
                    <a:pt x="651933" y="61849"/>
                  </a:moveTo>
                  <a:lnTo>
                    <a:pt x="617347" y="61849"/>
                  </a:lnTo>
                  <a:lnTo>
                    <a:pt x="624967" y="64135"/>
                  </a:lnTo>
                  <a:lnTo>
                    <a:pt x="630047" y="68707"/>
                  </a:lnTo>
                  <a:lnTo>
                    <a:pt x="633856" y="72009"/>
                  </a:lnTo>
                  <a:lnTo>
                    <a:pt x="635762" y="77850"/>
                  </a:lnTo>
                  <a:lnTo>
                    <a:pt x="635762" y="88519"/>
                  </a:lnTo>
                  <a:lnTo>
                    <a:pt x="591947" y="99187"/>
                  </a:lnTo>
                  <a:lnTo>
                    <a:pt x="585977" y="100202"/>
                  </a:lnTo>
                  <a:lnTo>
                    <a:pt x="576579" y="102615"/>
                  </a:lnTo>
                  <a:lnTo>
                    <a:pt x="571753" y="104901"/>
                  </a:lnTo>
                  <a:lnTo>
                    <a:pt x="567563" y="107823"/>
                  </a:lnTo>
                  <a:lnTo>
                    <a:pt x="563245" y="110617"/>
                  </a:lnTo>
                  <a:lnTo>
                    <a:pt x="559816" y="114553"/>
                  </a:lnTo>
                  <a:lnTo>
                    <a:pt x="557149" y="119380"/>
                  </a:lnTo>
                  <a:lnTo>
                    <a:pt x="554481" y="124078"/>
                  </a:lnTo>
                  <a:lnTo>
                    <a:pt x="553212" y="129412"/>
                  </a:lnTo>
                  <a:lnTo>
                    <a:pt x="553212" y="135255"/>
                  </a:lnTo>
                  <a:lnTo>
                    <a:pt x="576437" y="166782"/>
                  </a:lnTo>
                  <a:lnTo>
                    <a:pt x="593725" y="169163"/>
                  </a:lnTo>
                  <a:lnTo>
                    <a:pt x="601599" y="169163"/>
                  </a:lnTo>
                  <a:lnTo>
                    <a:pt x="608965" y="167894"/>
                  </a:lnTo>
                  <a:lnTo>
                    <a:pt x="615823" y="165226"/>
                  </a:lnTo>
                  <a:lnTo>
                    <a:pt x="622807" y="162687"/>
                  </a:lnTo>
                  <a:lnTo>
                    <a:pt x="629920" y="158242"/>
                  </a:lnTo>
                  <a:lnTo>
                    <a:pt x="635614" y="153415"/>
                  </a:lnTo>
                  <a:lnTo>
                    <a:pt x="590676" y="153415"/>
                  </a:lnTo>
                  <a:lnTo>
                    <a:pt x="584707" y="151637"/>
                  </a:lnTo>
                  <a:lnTo>
                    <a:pt x="580644" y="148082"/>
                  </a:lnTo>
                  <a:lnTo>
                    <a:pt x="576706" y="144525"/>
                  </a:lnTo>
                  <a:lnTo>
                    <a:pt x="574791" y="140335"/>
                  </a:lnTo>
                  <a:lnTo>
                    <a:pt x="574675" y="131190"/>
                  </a:lnTo>
                  <a:lnTo>
                    <a:pt x="575564" y="128015"/>
                  </a:lnTo>
                  <a:lnTo>
                    <a:pt x="577469" y="125095"/>
                  </a:lnTo>
                  <a:lnTo>
                    <a:pt x="579247" y="122300"/>
                  </a:lnTo>
                  <a:lnTo>
                    <a:pt x="581914" y="120142"/>
                  </a:lnTo>
                  <a:lnTo>
                    <a:pt x="588772" y="117094"/>
                  </a:lnTo>
                  <a:lnTo>
                    <a:pt x="594614" y="115824"/>
                  </a:lnTo>
                  <a:lnTo>
                    <a:pt x="613132" y="112934"/>
                  </a:lnTo>
                  <a:lnTo>
                    <a:pt x="622014" y="111125"/>
                  </a:lnTo>
                  <a:lnTo>
                    <a:pt x="629515" y="109124"/>
                  </a:lnTo>
                  <a:lnTo>
                    <a:pt x="635634" y="106934"/>
                  </a:lnTo>
                  <a:lnTo>
                    <a:pt x="655954" y="106934"/>
                  </a:lnTo>
                  <a:lnTo>
                    <a:pt x="655954" y="81152"/>
                  </a:lnTo>
                  <a:lnTo>
                    <a:pt x="655701" y="74930"/>
                  </a:lnTo>
                  <a:lnTo>
                    <a:pt x="654939" y="71500"/>
                  </a:lnTo>
                  <a:lnTo>
                    <a:pt x="653796" y="66039"/>
                  </a:lnTo>
                  <a:lnTo>
                    <a:pt x="651933" y="61849"/>
                  </a:lnTo>
                  <a:close/>
                </a:path>
                <a:path w="1325879" h="169545">
                  <a:moveTo>
                    <a:pt x="657185" y="151892"/>
                  </a:moveTo>
                  <a:lnTo>
                    <a:pt x="637413" y="151892"/>
                  </a:lnTo>
                  <a:lnTo>
                    <a:pt x="637921" y="157480"/>
                  </a:lnTo>
                  <a:lnTo>
                    <a:pt x="639318" y="162306"/>
                  </a:lnTo>
                  <a:lnTo>
                    <a:pt x="641350" y="166497"/>
                  </a:lnTo>
                  <a:lnTo>
                    <a:pt x="662304" y="166497"/>
                  </a:lnTo>
                  <a:lnTo>
                    <a:pt x="659765" y="161925"/>
                  </a:lnTo>
                  <a:lnTo>
                    <a:pt x="658114" y="157225"/>
                  </a:lnTo>
                  <a:lnTo>
                    <a:pt x="657225" y="152273"/>
                  </a:lnTo>
                  <a:lnTo>
                    <a:pt x="657185" y="151892"/>
                  </a:lnTo>
                  <a:close/>
                </a:path>
                <a:path w="1325879" h="169545">
                  <a:moveTo>
                    <a:pt x="655954" y="106934"/>
                  </a:moveTo>
                  <a:lnTo>
                    <a:pt x="635634" y="106934"/>
                  </a:lnTo>
                  <a:lnTo>
                    <a:pt x="635634" y="123189"/>
                  </a:lnTo>
                  <a:lnTo>
                    <a:pt x="634619" y="129921"/>
                  </a:lnTo>
                  <a:lnTo>
                    <a:pt x="632459" y="134493"/>
                  </a:lnTo>
                  <a:lnTo>
                    <a:pt x="629666" y="140335"/>
                  </a:lnTo>
                  <a:lnTo>
                    <a:pt x="625221" y="144907"/>
                  </a:lnTo>
                  <a:lnTo>
                    <a:pt x="619125" y="148336"/>
                  </a:lnTo>
                  <a:lnTo>
                    <a:pt x="613155" y="151764"/>
                  </a:lnTo>
                  <a:lnTo>
                    <a:pt x="606298" y="153415"/>
                  </a:lnTo>
                  <a:lnTo>
                    <a:pt x="635614" y="153415"/>
                  </a:lnTo>
                  <a:lnTo>
                    <a:pt x="637413" y="151892"/>
                  </a:lnTo>
                  <a:lnTo>
                    <a:pt x="657185" y="151892"/>
                  </a:lnTo>
                  <a:lnTo>
                    <a:pt x="656705" y="147272"/>
                  </a:lnTo>
                  <a:lnTo>
                    <a:pt x="656304" y="139700"/>
                  </a:lnTo>
                  <a:lnTo>
                    <a:pt x="656087" y="131190"/>
                  </a:lnTo>
                  <a:lnTo>
                    <a:pt x="655973" y="119380"/>
                  </a:lnTo>
                  <a:lnTo>
                    <a:pt x="655954" y="106934"/>
                  </a:lnTo>
                  <a:close/>
                </a:path>
                <a:path w="1325879" h="169545">
                  <a:moveTo>
                    <a:pt x="620268" y="45212"/>
                  </a:moveTo>
                  <a:lnTo>
                    <a:pt x="610107" y="45212"/>
                  </a:lnTo>
                  <a:lnTo>
                    <a:pt x="602704" y="45473"/>
                  </a:lnTo>
                  <a:lnTo>
                    <a:pt x="561340" y="66548"/>
                  </a:lnTo>
                  <a:lnTo>
                    <a:pt x="556641" y="81787"/>
                  </a:lnTo>
                  <a:lnTo>
                    <a:pt x="576326" y="84455"/>
                  </a:lnTo>
                  <a:lnTo>
                    <a:pt x="578484" y="76073"/>
                  </a:lnTo>
                  <a:lnTo>
                    <a:pt x="581787" y="70231"/>
                  </a:lnTo>
                  <a:lnTo>
                    <a:pt x="586231" y="66801"/>
                  </a:lnTo>
                  <a:lnTo>
                    <a:pt x="590803" y="63500"/>
                  </a:lnTo>
                  <a:lnTo>
                    <a:pt x="597789" y="61849"/>
                  </a:lnTo>
                  <a:lnTo>
                    <a:pt x="651933" y="61849"/>
                  </a:lnTo>
                  <a:lnTo>
                    <a:pt x="651764" y="61468"/>
                  </a:lnTo>
                  <a:lnTo>
                    <a:pt x="645795" y="54228"/>
                  </a:lnTo>
                  <a:lnTo>
                    <a:pt x="641096" y="51181"/>
                  </a:lnTo>
                  <a:lnTo>
                    <a:pt x="634746" y="48895"/>
                  </a:lnTo>
                  <a:lnTo>
                    <a:pt x="628523" y="46482"/>
                  </a:lnTo>
                  <a:lnTo>
                    <a:pt x="620268" y="45212"/>
                  </a:lnTo>
                  <a:close/>
                </a:path>
                <a:path w="1325879" h="169545">
                  <a:moveTo>
                    <a:pt x="1028319" y="47878"/>
                  </a:moveTo>
                  <a:lnTo>
                    <a:pt x="1008126" y="47878"/>
                  </a:lnTo>
                  <a:lnTo>
                    <a:pt x="1008126" y="166497"/>
                  </a:lnTo>
                  <a:lnTo>
                    <a:pt x="1028319" y="166497"/>
                  </a:lnTo>
                  <a:lnTo>
                    <a:pt x="1028319" y="47878"/>
                  </a:lnTo>
                  <a:close/>
                </a:path>
                <a:path w="1325879" h="169545">
                  <a:moveTo>
                    <a:pt x="415671" y="47878"/>
                  </a:moveTo>
                  <a:lnTo>
                    <a:pt x="395477" y="47878"/>
                  </a:lnTo>
                  <a:lnTo>
                    <a:pt x="395477" y="166497"/>
                  </a:lnTo>
                  <a:lnTo>
                    <a:pt x="415671" y="166497"/>
                  </a:lnTo>
                  <a:lnTo>
                    <a:pt x="415671" y="47878"/>
                  </a:lnTo>
                  <a:close/>
                </a:path>
                <a:path w="1325879" h="169545">
                  <a:moveTo>
                    <a:pt x="238887" y="47878"/>
                  </a:moveTo>
                  <a:lnTo>
                    <a:pt x="218694" y="47878"/>
                  </a:lnTo>
                  <a:lnTo>
                    <a:pt x="218694" y="166497"/>
                  </a:lnTo>
                  <a:lnTo>
                    <a:pt x="238887" y="166497"/>
                  </a:lnTo>
                  <a:lnTo>
                    <a:pt x="238887" y="47878"/>
                  </a:lnTo>
                  <a:close/>
                </a:path>
                <a:path w="1325879" h="169545">
                  <a:moveTo>
                    <a:pt x="1247013" y="128015"/>
                  </a:moveTo>
                  <a:lnTo>
                    <a:pt x="1227074" y="131063"/>
                  </a:lnTo>
                  <a:lnTo>
                    <a:pt x="1229316" y="139920"/>
                  </a:lnTo>
                  <a:lnTo>
                    <a:pt x="1232630" y="147621"/>
                  </a:lnTo>
                  <a:lnTo>
                    <a:pt x="1266892" y="168566"/>
                  </a:lnTo>
                  <a:lnTo>
                    <a:pt x="1277747" y="169163"/>
                  </a:lnTo>
                  <a:lnTo>
                    <a:pt x="1284531" y="168856"/>
                  </a:lnTo>
                  <a:lnTo>
                    <a:pt x="1318287" y="152653"/>
                  </a:lnTo>
                  <a:lnTo>
                    <a:pt x="1268476" y="152653"/>
                  </a:lnTo>
                  <a:lnTo>
                    <a:pt x="1261364" y="150495"/>
                  </a:lnTo>
                  <a:lnTo>
                    <a:pt x="1256283" y="146303"/>
                  </a:lnTo>
                  <a:lnTo>
                    <a:pt x="1251203" y="141986"/>
                  </a:lnTo>
                  <a:lnTo>
                    <a:pt x="1248028" y="135889"/>
                  </a:lnTo>
                  <a:lnTo>
                    <a:pt x="1247013" y="128015"/>
                  </a:lnTo>
                  <a:close/>
                </a:path>
                <a:path w="1325879" h="169545">
                  <a:moveTo>
                    <a:pt x="1283334" y="45212"/>
                  </a:moveTo>
                  <a:lnTo>
                    <a:pt x="1267968" y="45212"/>
                  </a:lnTo>
                  <a:lnTo>
                    <a:pt x="1262126" y="46100"/>
                  </a:lnTo>
                  <a:lnTo>
                    <a:pt x="1256792" y="47625"/>
                  </a:lnTo>
                  <a:lnTo>
                    <a:pt x="1251330" y="49275"/>
                  </a:lnTo>
                  <a:lnTo>
                    <a:pt x="1247013" y="51181"/>
                  </a:lnTo>
                  <a:lnTo>
                    <a:pt x="1243965" y="53467"/>
                  </a:lnTo>
                  <a:lnTo>
                    <a:pt x="1239774" y="56514"/>
                  </a:lnTo>
                  <a:lnTo>
                    <a:pt x="1236472" y="60198"/>
                  </a:lnTo>
                  <a:lnTo>
                    <a:pt x="1234058" y="64770"/>
                  </a:lnTo>
                  <a:lnTo>
                    <a:pt x="1231646" y="69214"/>
                  </a:lnTo>
                  <a:lnTo>
                    <a:pt x="1230502" y="74168"/>
                  </a:lnTo>
                  <a:lnTo>
                    <a:pt x="1230502" y="85217"/>
                  </a:lnTo>
                  <a:lnTo>
                    <a:pt x="1259697" y="111045"/>
                  </a:lnTo>
                  <a:lnTo>
                    <a:pt x="1289430" y="118999"/>
                  </a:lnTo>
                  <a:lnTo>
                    <a:pt x="1296162" y="121285"/>
                  </a:lnTo>
                  <a:lnTo>
                    <a:pt x="1302893" y="125602"/>
                  </a:lnTo>
                  <a:lnTo>
                    <a:pt x="1304925" y="129286"/>
                  </a:lnTo>
                  <a:lnTo>
                    <a:pt x="1304925" y="138811"/>
                  </a:lnTo>
                  <a:lnTo>
                    <a:pt x="1302639" y="143256"/>
                  </a:lnTo>
                  <a:lnTo>
                    <a:pt x="1298194" y="147065"/>
                  </a:lnTo>
                  <a:lnTo>
                    <a:pt x="1293749" y="150749"/>
                  </a:lnTo>
                  <a:lnTo>
                    <a:pt x="1286891" y="152653"/>
                  </a:lnTo>
                  <a:lnTo>
                    <a:pt x="1318287" y="152653"/>
                  </a:lnTo>
                  <a:lnTo>
                    <a:pt x="1319740" y="150495"/>
                  </a:lnTo>
                  <a:lnTo>
                    <a:pt x="1323594" y="144652"/>
                  </a:lnTo>
                  <a:lnTo>
                    <a:pt x="1325499" y="138302"/>
                  </a:lnTo>
                  <a:lnTo>
                    <a:pt x="1325499" y="124840"/>
                  </a:lnTo>
                  <a:lnTo>
                    <a:pt x="1295844" y="99774"/>
                  </a:lnTo>
                  <a:lnTo>
                    <a:pt x="1267968" y="91948"/>
                  </a:lnTo>
                  <a:lnTo>
                    <a:pt x="1261999" y="90170"/>
                  </a:lnTo>
                  <a:lnTo>
                    <a:pt x="1259967" y="89408"/>
                  </a:lnTo>
                  <a:lnTo>
                    <a:pt x="1256538" y="88011"/>
                  </a:lnTo>
                  <a:lnTo>
                    <a:pt x="1253998" y="86233"/>
                  </a:lnTo>
                  <a:lnTo>
                    <a:pt x="1252347" y="84074"/>
                  </a:lnTo>
                  <a:lnTo>
                    <a:pt x="1250696" y="82042"/>
                  </a:lnTo>
                  <a:lnTo>
                    <a:pt x="1249806" y="79628"/>
                  </a:lnTo>
                  <a:lnTo>
                    <a:pt x="1249806" y="73025"/>
                  </a:lnTo>
                  <a:lnTo>
                    <a:pt x="1251839" y="69469"/>
                  </a:lnTo>
                  <a:lnTo>
                    <a:pt x="1255776" y="66421"/>
                  </a:lnTo>
                  <a:lnTo>
                    <a:pt x="1259713" y="63246"/>
                  </a:lnTo>
                  <a:lnTo>
                    <a:pt x="1266317" y="61722"/>
                  </a:lnTo>
                  <a:lnTo>
                    <a:pt x="1315296" y="61722"/>
                  </a:lnTo>
                  <a:lnTo>
                    <a:pt x="1314196" y="60198"/>
                  </a:lnTo>
                  <a:lnTo>
                    <a:pt x="1310767" y="55625"/>
                  </a:lnTo>
                  <a:lnTo>
                    <a:pt x="1305559" y="51943"/>
                  </a:lnTo>
                  <a:lnTo>
                    <a:pt x="1291590" y="46609"/>
                  </a:lnTo>
                  <a:lnTo>
                    <a:pt x="1283334" y="45212"/>
                  </a:lnTo>
                  <a:close/>
                </a:path>
                <a:path w="1325879" h="169545">
                  <a:moveTo>
                    <a:pt x="1315296" y="61722"/>
                  </a:moveTo>
                  <a:lnTo>
                    <a:pt x="1283334" y="61722"/>
                  </a:lnTo>
                  <a:lnTo>
                    <a:pt x="1289430" y="63500"/>
                  </a:lnTo>
                  <a:lnTo>
                    <a:pt x="1293622" y="66928"/>
                  </a:lnTo>
                  <a:lnTo>
                    <a:pt x="1297940" y="70358"/>
                  </a:lnTo>
                  <a:lnTo>
                    <a:pt x="1300479" y="75057"/>
                  </a:lnTo>
                  <a:lnTo>
                    <a:pt x="1301496" y="81152"/>
                  </a:lnTo>
                  <a:lnTo>
                    <a:pt x="1321053" y="78486"/>
                  </a:lnTo>
                  <a:lnTo>
                    <a:pt x="1319783" y="70865"/>
                  </a:lnTo>
                  <a:lnTo>
                    <a:pt x="1317498" y="64770"/>
                  </a:lnTo>
                  <a:lnTo>
                    <a:pt x="1315296" y="61722"/>
                  </a:lnTo>
                  <a:close/>
                </a:path>
                <a:path w="1325879" h="169545">
                  <a:moveTo>
                    <a:pt x="949705" y="47878"/>
                  </a:moveTo>
                  <a:lnTo>
                    <a:pt x="931672" y="47878"/>
                  </a:lnTo>
                  <a:lnTo>
                    <a:pt x="931672" y="166497"/>
                  </a:lnTo>
                  <a:lnTo>
                    <a:pt x="951738" y="166497"/>
                  </a:lnTo>
                  <a:lnTo>
                    <a:pt x="951738" y="95885"/>
                  </a:lnTo>
                  <a:lnTo>
                    <a:pt x="952880" y="88137"/>
                  </a:lnTo>
                  <a:lnTo>
                    <a:pt x="970026" y="66039"/>
                  </a:lnTo>
                  <a:lnTo>
                    <a:pt x="990691" y="66039"/>
                  </a:lnTo>
                  <a:lnTo>
                    <a:pt x="949705" y="65912"/>
                  </a:lnTo>
                  <a:lnTo>
                    <a:pt x="949705" y="47878"/>
                  </a:lnTo>
                  <a:close/>
                </a:path>
                <a:path w="1325879" h="169545">
                  <a:moveTo>
                    <a:pt x="990691" y="66039"/>
                  </a:moveTo>
                  <a:lnTo>
                    <a:pt x="979297" y="66039"/>
                  </a:lnTo>
                  <a:lnTo>
                    <a:pt x="984250" y="67437"/>
                  </a:lnTo>
                  <a:lnTo>
                    <a:pt x="989076" y="70358"/>
                  </a:lnTo>
                  <a:lnTo>
                    <a:pt x="990691" y="66039"/>
                  </a:lnTo>
                  <a:close/>
                </a:path>
                <a:path w="1325879" h="169545">
                  <a:moveTo>
                    <a:pt x="982218" y="45212"/>
                  </a:moveTo>
                  <a:lnTo>
                    <a:pt x="970661" y="45212"/>
                  </a:lnTo>
                  <a:lnTo>
                    <a:pt x="966343" y="46609"/>
                  </a:lnTo>
                  <a:lnTo>
                    <a:pt x="962532" y="49275"/>
                  </a:lnTo>
                  <a:lnTo>
                    <a:pt x="958596" y="51943"/>
                  </a:lnTo>
                  <a:lnTo>
                    <a:pt x="954277" y="57531"/>
                  </a:lnTo>
                  <a:lnTo>
                    <a:pt x="949705" y="65912"/>
                  </a:lnTo>
                  <a:lnTo>
                    <a:pt x="990739" y="65912"/>
                  </a:lnTo>
                  <a:lnTo>
                    <a:pt x="996061" y="51688"/>
                  </a:lnTo>
                  <a:lnTo>
                    <a:pt x="989076" y="47371"/>
                  </a:lnTo>
                  <a:lnTo>
                    <a:pt x="982218" y="45212"/>
                  </a:lnTo>
                  <a:close/>
                </a:path>
                <a:path w="1325879" h="169545">
                  <a:moveTo>
                    <a:pt x="493522" y="45212"/>
                  </a:moveTo>
                  <a:lnTo>
                    <a:pt x="453945" y="61483"/>
                  </a:lnTo>
                  <a:lnTo>
                    <a:pt x="439949" y="98383"/>
                  </a:lnTo>
                  <a:lnTo>
                    <a:pt x="439547" y="107696"/>
                  </a:lnTo>
                  <a:lnTo>
                    <a:pt x="440475" y="121677"/>
                  </a:lnTo>
                  <a:lnTo>
                    <a:pt x="462357" y="160216"/>
                  </a:lnTo>
                  <a:lnTo>
                    <a:pt x="493522" y="169163"/>
                  </a:lnTo>
                  <a:lnTo>
                    <a:pt x="502856" y="168447"/>
                  </a:lnTo>
                  <a:lnTo>
                    <a:pt x="511428" y="166290"/>
                  </a:lnTo>
                  <a:lnTo>
                    <a:pt x="519239" y="162681"/>
                  </a:lnTo>
                  <a:lnTo>
                    <a:pt x="526288" y="157607"/>
                  </a:lnTo>
                  <a:lnTo>
                    <a:pt x="530982" y="152653"/>
                  </a:lnTo>
                  <a:lnTo>
                    <a:pt x="493268" y="152653"/>
                  </a:lnTo>
                  <a:lnTo>
                    <a:pt x="486269" y="151967"/>
                  </a:lnTo>
                  <a:lnTo>
                    <a:pt x="460819" y="118231"/>
                  </a:lnTo>
                  <a:lnTo>
                    <a:pt x="460248" y="107061"/>
                  </a:lnTo>
                  <a:lnTo>
                    <a:pt x="460841" y="96111"/>
                  </a:lnTo>
                  <a:lnTo>
                    <a:pt x="487148" y="62410"/>
                  </a:lnTo>
                  <a:lnTo>
                    <a:pt x="494411" y="61722"/>
                  </a:lnTo>
                  <a:lnTo>
                    <a:pt x="531672" y="61722"/>
                  </a:lnTo>
                  <a:lnTo>
                    <a:pt x="530766" y="60426"/>
                  </a:lnTo>
                  <a:lnTo>
                    <a:pt x="525145" y="54990"/>
                  </a:lnTo>
                  <a:lnTo>
                    <a:pt x="518596" y="50730"/>
                  </a:lnTo>
                  <a:lnTo>
                    <a:pt x="511143" y="47672"/>
                  </a:lnTo>
                  <a:lnTo>
                    <a:pt x="502785" y="45829"/>
                  </a:lnTo>
                  <a:lnTo>
                    <a:pt x="493522" y="45212"/>
                  </a:lnTo>
                  <a:close/>
                </a:path>
                <a:path w="1325879" h="169545">
                  <a:moveTo>
                    <a:pt x="523113" y="123062"/>
                  </a:moveTo>
                  <a:lnTo>
                    <a:pt x="521589" y="133096"/>
                  </a:lnTo>
                  <a:lnTo>
                    <a:pt x="518287" y="140588"/>
                  </a:lnTo>
                  <a:lnTo>
                    <a:pt x="512952" y="145414"/>
                  </a:lnTo>
                  <a:lnTo>
                    <a:pt x="507746" y="150240"/>
                  </a:lnTo>
                  <a:lnTo>
                    <a:pt x="501142" y="152653"/>
                  </a:lnTo>
                  <a:lnTo>
                    <a:pt x="530982" y="152653"/>
                  </a:lnTo>
                  <a:lnTo>
                    <a:pt x="532314" y="151249"/>
                  </a:lnTo>
                  <a:lnTo>
                    <a:pt x="537067" y="143795"/>
                  </a:lnTo>
                  <a:lnTo>
                    <a:pt x="540557" y="135247"/>
                  </a:lnTo>
                  <a:lnTo>
                    <a:pt x="542798" y="125602"/>
                  </a:lnTo>
                  <a:lnTo>
                    <a:pt x="523113" y="123062"/>
                  </a:lnTo>
                  <a:close/>
                </a:path>
                <a:path w="1325879" h="169545">
                  <a:moveTo>
                    <a:pt x="531672" y="61722"/>
                  </a:moveTo>
                  <a:lnTo>
                    <a:pt x="501015" y="61722"/>
                  </a:lnTo>
                  <a:lnTo>
                    <a:pt x="506729" y="63753"/>
                  </a:lnTo>
                  <a:lnTo>
                    <a:pt x="511631" y="67883"/>
                  </a:lnTo>
                  <a:lnTo>
                    <a:pt x="516254" y="71882"/>
                  </a:lnTo>
                  <a:lnTo>
                    <a:pt x="519556" y="77850"/>
                  </a:lnTo>
                  <a:lnTo>
                    <a:pt x="521334" y="85725"/>
                  </a:lnTo>
                  <a:lnTo>
                    <a:pt x="540893" y="82803"/>
                  </a:lnTo>
                  <a:lnTo>
                    <a:pt x="538628" y="74296"/>
                  </a:lnTo>
                  <a:lnTo>
                    <a:pt x="535257" y="66849"/>
                  </a:lnTo>
                  <a:lnTo>
                    <a:pt x="531672" y="61722"/>
                  </a:lnTo>
                  <a:close/>
                </a:path>
                <a:path w="1325879" h="169545">
                  <a:moveTo>
                    <a:pt x="287020" y="47878"/>
                  </a:moveTo>
                  <a:lnTo>
                    <a:pt x="268858" y="47878"/>
                  </a:lnTo>
                  <a:lnTo>
                    <a:pt x="268858" y="166497"/>
                  </a:lnTo>
                  <a:lnTo>
                    <a:pt x="289051" y="166497"/>
                  </a:lnTo>
                  <a:lnTo>
                    <a:pt x="289051" y="101726"/>
                  </a:lnTo>
                  <a:lnTo>
                    <a:pt x="289625" y="91279"/>
                  </a:lnTo>
                  <a:lnTo>
                    <a:pt x="306220" y="64770"/>
                  </a:lnTo>
                  <a:lnTo>
                    <a:pt x="287020" y="64770"/>
                  </a:lnTo>
                  <a:lnTo>
                    <a:pt x="287020" y="47878"/>
                  </a:lnTo>
                  <a:close/>
                </a:path>
                <a:path w="1325879" h="169545">
                  <a:moveTo>
                    <a:pt x="360275" y="62611"/>
                  </a:moveTo>
                  <a:lnTo>
                    <a:pt x="325881" y="62611"/>
                  </a:lnTo>
                  <a:lnTo>
                    <a:pt x="330453" y="63881"/>
                  </a:lnTo>
                  <a:lnTo>
                    <a:pt x="334518" y="66294"/>
                  </a:lnTo>
                  <a:lnTo>
                    <a:pt x="338454" y="68707"/>
                  </a:lnTo>
                  <a:lnTo>
                    <a:pt x="341249" y="72009"/>
                  </a:lnTo>
                  <a:lnTo>
                    <a:pt x="342773" y="76073"/>
                  </a:lnTo>
                  <a:lnTo>
                    <a:pt x="344424" y="80010"/>
                  </a:lnTo>
                  <a:lnTo>
                    <a:pt x="345186" y="86233"/>
                  </a:lnTo>
                  <a:lnTo>
                    <a:pt x="345186" y="166497"/>
                  </a:lnTo>
                  <a:lnTo>
                    <a:pt x="365251" y="166497"/>
                  </a:lnTo>
                  <a:lnTo>
                    <a:pt x="365154" y="82629"/>
                  </a:lnTo>
                  <a:lnTo>
                    <a:pt x="364871" y="77724"/>
                  </a:lnTo>
                  <a:lnTo>
                    <a:pt x="364108" y="74040"/>
                  </a:lnTo>
                  <a:lnTo>
                    <a:pt x="362966" y="68325"/>
                  </a:lnTo>
                  <a:lnTo>
                    <a:pt x="360806" y="63373"/>
                  </a:lnTo>
                  <a:lnTo>
                    <a:pt x="360275" y="62611"/>
                  </a:lnTo>
                  <a:close/>
                </a:path>
                <a:path w="1325879" h="169545">
                  <a:moveTo>
                    <a:pt x="331850" y="45212"/>
                  </a:moveTo>
                  <a:lnTo>
                    <a:pt x="324739" y="45212"/>
                  </a:lnTo>
                  <a:lnTo>
                    <a:pt x="313094" y="46446"/>
                  </a:lnTo>
                  <a:lnTo>
                    <a:pt x="302926" y="50133"/>
                  </a:lnTo>
                  <a:lnTo>
                    <a:pt x="294235" y="56249"/>
                  </a:lnTo>
                  <a:lnTo>
                    <a:pt x="287020" y="64770"/>
                  </a:lnTo>
                  <a:lnTo>
                    <a:pt x="306220" y="64770"/>
                  </a:lnTo>
                  <a:lnTo>
                    <a:pt x="311912" y="62611"/>
                  </a:lnTo>
                  <a:lnTo>
                    <a:pt x="360275" y="62611"/>
                  </a:lnTo>
                  <a:lnTo>
                    <a:pt x="357886" y="59182"/>
                  </a:lnTo>
                  <a:lnTo>
                    <a:pt x="354838" y="54990"/>
                  </a:lnTo>
                  <a:lnTo>
                    <a:pt x="350393" y="51688"/>
                  </a:lnTo>
                  <a:lnTo>
                    <a:pt x="344424" y="49149"/>
                  </a:lnTo>
                  <a:lnTo>
                    <a:pt x="338454" y="46482"/>
                  </a:lnTo>
                  <a:lnTo>
                    <a:pt x="331850" y="45212"/>
                  </a:lnTo>
                  <a:close/>
                </a:path>
                <a:path w="1325879" h="169545">
                  <a:moveTo>
                    <a:pt x="1204468" y="2794"/>
                  </a:moveTo>
                  <a:lnTo>
                    <a:pt x="1184402" y="2794"/>
                  </a:lnTo>
                  <a:lnTo>
                    <a:pt x="1184402" y="166497"/>
                  </a:lnTo>
                  <a:lnTo>
                    <a:pt x="1204468" y="166497"/>
                  </a:lnTo>
                  <a:lnTo>
                    <a:pt x="1204468" y="2794"/>
                  </a:lnTo>
                  <a:close/>
                </a:path>
                <a:path w="1325879" h="169545">
                  <a:moveTo>
                    <a:pt x="1028319" y="2794"/>
                  </a:moveTo>
                  <a:lnTo>
                    <a:pt x="1008126" y="2794"/>
                  </a:lnTo>
                  <a:lnTo>
                    <a:pt x="1008126" y="25908"/>
                  </a:lnTo>
                  <a:lnTo>
                    <a:pt x="1028319" y="25908"/>
                  </a:lnTo>
                  <a:lnTo>
                    <a:pt x="1028319" y="2794"/>
                  </a:lnTo>
                  <a:close/>
                </a:path>
                <a:path w="1325879" h="169545">
                  <a:moveTo>
                    <a:pt x="865124" y="22098"/>
                  </a:moveTo>
                  <a:lnTo>
                    <a:pt x="843406" y="22098"/>
                  </a:lnTo>
                  <a:lnTo>
                    <a:pt x="843406" y="166497"/>
                  </a:lnTo>
                  <a:lnTo>
                    <a:pt x="865124" y="166497"/>
                  </a:lnTo>
                  <a:lnTo>
                    <a:pt x="865124" y="22098"/>
                  </a:lnTo>
                  <a:close/>
                </a:path>
                <a:path w="1325879" h="169545">
                  <a:moveTo>
                    <a:pt x="919226" y="2794"/>
                  </a:moveTo>
                  <a:lnTo>
                    <a:pt x="789558" y="2794"/>
                  </a:lnTo>
                  <a:lnTo>
                    <a:pt x="789558" y="22098"/>
                  </a:lnTo>
                  <a:lnTo>
                    <a:pt x="919226" y="22098"/>
                  </a:lnTo>
                  <a:lnTo>
                    <a:pt x="919226" y="2794"/>
                  </a:lnTo>
                  <a:close/>
                </a:path>
                <a:path w="1325879" h="169545">
                  <a:moveTo>
                    <a:pt x="706120" y="2794"/>
                  </a:moveTo>
                  <a:lnTo>
                    <a:pt x="686053" y="2794"/>
                  </a:lnTo>
                  <a:lnTo>
                    <a:pt x="686053" y="166497"/>
                  </a:lnTo>
                  <a:lnTo>
                    <a:pt x="706120" y="166497"/>
                  </a:lnTo>
                  <a:lnTo>
                    <a:pt x="706120" y="2794"/>
                  </a:lnTo>
                  <a:close/>
                </a:path>
                <a:path w="1325879" h="169545">
                  <a:moveTo>
                    <a:pt x="415671" y="2794"/>
                  </a:moveTo>
                  <a:lnTo>
                    <a:pt x="395477" y="2794"/>
                  </a:lnTo>
                  <a:lnTo>
                    <a:pt x="395477" y="25908"/>
                  </a:lnTo>
                  <a:lnTo>
                    <a:pt x="415671" y="25908"/>
                  </a:lnTo>
                  <a:lnTo>
                    <a:pt x="415671" y="2794"/>
                  </a:lnTo>
                  <a:close/>
                </a:path>
                <a:path w="1325879" h="169545">
                  <a:moveTo>
                    <a:pt x="238887" y="2794"/>
                  </a:moveTo>
                  <a:lnTo>
                    <a:pt x="218694" y="2794"/>
                  </a:lnTo>
                  <a:lnTo>
                    <a:pt x="218694" y="25908"/>
                  </a:lnTo>
                  <a:lnTo>
                    <a:pt x="238887" y="25908"/>
                  </a:lnTo>
                  <a:lnTo>
                    <a:pt x="238887" y="2794"/>
                  </a:lnTo>
                  <a:close/>
                </a:path>
                <a:path w="1325879" h="169545">
                  <a:moveTo>
                    <a:pt x="187959" y="2794"/>
                  </a:moveTo>
                  <a:lnTo>
                    <a:pt x="167894" y="2794"/>
                  </a:lnTo>
                  <a:lnTo>
                    <a:pt x="167894" y="166497"/>
                  </a:lnTo>
                  <a:lnTo>
                    <a:pt x="187959" y="166497"/>
                  </a:lnTo>
                  <a:lnTo>
                    <a:pt x="187959" y="2794"/>
                  </a:lnTo>
                  <a:close/>
                </a:path>
                <a:path w="1325879" h="169545">
                  <a:moveTo>
                    <a:pt x="77343" y="0"/>
                  </a:moveTo>
                  <a:lnTo>
                    <a:pt x="37592" y="9906"/>
                  </a:lnTo>
                  <a:lnTo>
                    <a:pt x="9778" y="38862"/>
                  </a:lnTo>
                  <a:lnTo>
                    <a:pt x="0" y="83438"/>
                  </a:lnTo>
                  <a:lnTo>
                    <a:pt x="547" y="94964"/>
                  </a:lnTo>
                  <a:lnTo>
                    <a:pt x="13549" y="136904"/>
                  </a:lnTo>
                  <a:lnTo>
                    <a:pt x="42814" y="163236"/>
                  </a:lnTo>
                  <a:lnTo>
                    <a:pt x="76962" y="169290"/>
                  </a:lnTo>
                  <a:lnTo>
                    <a:pt x="89247" y="168411"/>
                  </a:lnTo>
                  <a:lnTo>
                    <a:pt x="100568" y="165782"/>
                  </a:lnTo>
                  <a:lnTo>
                    <a:pt x="110912" y="161415"/>
                  </a:lnTo>
                  <a:lnTo>
                    <a:pt x="120269" y="155321"/>
                  </a:lnTo>
                  <a:lnTo>
                    <a:pt x="125005" y="150749"/>
                  </a:lnTo>
                  <a:lnTo>
                    <a:pt x="75183" y="150749"/>
                  </a:lnTo>
                  <a:lnTo>
                    <a:pt x="67802" y="150270"/>
                  </a:lnTo>
                  <a:lnTo>
                    <a:pt x="31922" y="127071"/>
                  </a:lnTo>
                  <a:lnTo>
                    <a:pt x="22351" y="83312"/>
                  </a:lnTo>
                  <a:lnTo>
                    <a:pt x="22683" y="75285"/>
                  </a:lnTo>
                  <a:lnTo>
                    <a:pt x="34544" y="38242"/>
                  </a:lnTo>
                  <a:lnTo>
                    <a:pt x="67788" y="19113"/>
                  </a:lnTo>
                  <a:lnTo>
                    <a:pt x="76834" y="18542"/>
                  </a:lnTo>
                  <a:lnTo>
                    <a:pt x="125359" y="18542"/>
                  </a:lnTo>
                  <a:lnTo>
                    <a:pt x="118618" y="12573"/>
                  </a:lnTo>
                  <a:lnTo>
                    <a:pt x="109757" y="7072"/>
                  </a:lnTo>
                  <a:lnTo>
                    <a:pt x="99933" y="3143"/>
                  </a:lnTo>
                  <a:lnTo>
                    <a:pt x="89132" y="785"/>
                  </a:lnTo>
                  <a:lnTo>
                    <a:pt x="77343" y="0"/>
                  </a:lnTo>
                  <a:close/>
                </a:path>
                <a:path w="1325879" h="169545">
                  <a:moveTo>
                    <a:pt x="123063" y="109093"/>
                  </a:moveTo>
                  <a:lnTo>
                    <a:pt x="99329" y="144801"/>
                  </a:lnTo>
                  <a:lnTo>
                    <a:pt x="75183" y="150749"/>
                  </a:lnTo>
                  <a:lnTo>
                    <a:pt x="125005" y="150749"/>
                  </a:lnTo>
                  <a:lnTo>
                    <a:pt x="128385" y="147486"/>
                  </a:lnTo>
                  <a:lnTo>
                    <a:pt x="135191" y="138080"/>
                  </a:lnTo>
                  <a:lnTo>
                    <a:pt x="140674" y="127071"/>
                  </a:lnTo>
                  <a:lnTo>
                    <a:pt x="144779" y="114553"/>
                  </a:lnTo>
                  <a:lnTo>
                    <a:pt x="123063" y="109093"/>
                  </a:lnTo>
                  <a:close/>
                </a:path>
                <a:path w="1325879" h="169545">
                  <a:moveTo>
                    <a:pt x="125359" y="18542"/>
                  </a:moveTo>
                  <a:lnTo>
                    <a:pt x="76834" y="18542"/>
                  </a:lnTo>
                  <a:lnTo>
                    <a:pt x="84691" y="19061"/>
                  </a:lnTo>
                  <a:lnTo>
                    <a:pt x="91868" y="20605"/>
                  </a:lnTo>
                  <a:lnTo>
                    <a:pt x="120650" y="52705"/>
                  </a:lnTo>
                  <a:lnTo>
                    <a:pt x="141986" y="47751"/>
                  </a:lnTo>
                  <a:lnTo>
                    <a:pt x="138031" y="37040"/>
                  </a:lnTo>
                  <a:lnTo>
                    <a:pt x="132826" y="27590"/>
                  </a:lnTo>
                  <a:lnTo>
                    <a:pt x="126359" y="19427"/>
                  </a:lnTo>
                  <a:lnTo>
                    <a:pt x="125359" y="18542"/>
                  </a:lnTo>
                  <a:close/>
                </a:path>
              </a:pathLst>
            </a:custGeom>
            <a:solidFill>
              <a:srgbClr val="4D5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26070" y="3160013"/>
              <a:ext cx="1106805" cy="124460"/>
            </a:xfrm>
            <a:custGeom>
              <a:avLst/>
              <a:gdLst/>
              <a:ahLst/>
              <a:cxnLst/>
              <a:rect l="l" t="t" r="r" b="b"/>
              <a:pathLst>
                <a:path w="1106804" h="124460">
                  <a:moveTo>
                    <a:pt x="915288" y="61722"/>
                  </a:moveTo>
                  <a:lnTo>
                    <a:pt x="874268" y="70612"/>
                  </a:lnTo>
                  <a:lnTo>
                    <a:pt x="868426" y="71882"/>
                  </a:lnTo>
                  <a:lnTo>
                    <a:pt x="864997" y="73406"/>
                  </a:lnTo>
                  <a:lnTo>
                    <a:pt x="861568" y="74930"/>
                  </a:lnTo>
                  <a:lnTo>
                    <a:pt x="858901" y="77088"/>
                  </a:lnTo>
                  <a:lnTo>
                    <a:pt x="857123" y="79883"/>
                  </a:lnTo>
                  <a:lnTo>
                    <a:pt x="855218" y="82803"/>
                  </a:lnTo>
                  <a:lnTo>
                    <a:pt x="854328" y="85978"/>
                  </a:lnTo>
                  <a:lnTo>
                    <a:pt x="854328" y="89408"/>
                  </a:lnTo>
                  <a:lnTo>
                    <a:pt x="854328" y="94869"/>
                  </a:lnTo>
                  <a:lnTo>
                    <a:pt x="856360" y="99313"/>
                  </a:lnTo>
                  <a:lnTo>
                    <a:pt x="860298" y="102870"/>
                  </a:lnTo>
                  <a:lnTo>
                    <a:pt x="864361" y="106425"/>
                  </a:lnTo>
                  <a:lnTo>
                    <a:pt x="870330" y="108203"/>
                  </a:lnTo>
                  <a:lnTo>
                    <a:pt x="878204" y="108203"/>
                  </a:lnTo>
                  <a:lnTo>
                    <a:pt x="885951" y="108203"/>
                  </a:lnTo>
                  <a:lnTo>
                    <a:pt x="892809" y="106552"/>
                  </a:lnTo>
                  <a:lnTo>
                    <a:pt x="898778" y="103124"/>
                  </a:lnTo>
                  <a:lnTo>
                    <a:pt x="904875" y="99695"/>
                  </a:lnTo>
                  <a:lnTo>
                    <a:pt x="909320" y="95123"/>
                  </a:lnTo>
                  <a:lnTo>
                    <a:pt x="912113" y="89281"/>
                  </a:lnTo>
                  <a:lnTo>
                    <a:pt x="914273" y="84709"/>
                  </a:lnTo>
                  <a:lnTo>
                    <a:pt x="915288" y="77977"/>
                  </a:lnTo>
                  <a:lnTo>
                    <a:pt x="915288" y="69087"/>
                  </a:lnTo>
                  <a:lnTo>
                    <a:pt x="915288" y="61722"/>
                  </a:lnTo>
                  <a:close/>
                </a:path>
                <a:path w="1106804" h="124460">
                  <a:moveTo>
                    <a:pt x="416940" y="61722"/>
                  </a:moveTo>
                  <a:lnTo>
                    <a:pt x="375920" y="70612"/>
                  </a:lnTo>
                  <a:lnTo>
                    <a:pt x="370077" y="71882"/>
                  </a:lnTo>
                  <a:lnTo>
                    <a:pt x="366649" y="73406"/>
                  </a:lnTo>
                  <a:lnTo>
                    <a:pt x="363220" y="74930"/>
                  </a:lnTo>
                  <a:lnTo>
                    <a:pt x="360552" y="77088"/>
                  </a:lnTo>
                  <a:lnTo>
                    <a:pt x="358775" y="79883"/>
                  </a:lnTo>
                  <a:lnTo>
                    <a:pt x="356870" y="82803"/>
                  </a:lnTo>
                  <a:lnTo>
                    <a:pt x="355980" y="85978"/>
                  </a:lnTo>
                  <a:lnTo>
                    <a:pt x="355980" y="89408"/>
                  </a:lnTo>
                  <a:lnTo>
                    <a:pt x="355980" y="94869"/>
                  </a:lnTo>
                  <a:lnTo>
                    <a:pt x="358012" y="99313"/>
                  </a:lnTo>
                  <a:lnTo>
                    <a:pt x="361950" y="102870"/>
                  </a:lnTo>
                  <a:lnTo>
                    <a:pt x="366013" y="106425"/>
                  </a:lnTo>
                  <a:lnTo>
                    <a:pt x="371982" y="108203"/>
                  </a:lnTo>
                  <a:lnTo>
                    <a:pt x="379856" y="108203"/>
                  </a:lnTo>
                  <a:lnTo>
                    <a:pt x="387603" y="108203"/>
                  </a:lnTo>
                  <a:lnTo>
                    <a:pt x="394461" y="106552"/>
                  </a:lnTo>
                  <a:lnTo>
                    <a:pt x="400430" y="103124"/>
                  </a:lnTo>
                  <a:lnTo>
                    <a:pt x="406526" y="99695"/>
                  </a:lnTo>
                  <a:lnTo>
                    <a:pt x="410972" y="95123"/>
                  </a:lnTo>
                  <a:lnTo>
                    <a:pt x="413765" y="89281"/>
                  </a:lnTo>
                  <a:lnTo>
                    <a:pt x="415925" y="84709"/>
                  </a:lnTo>
                  <a:lnTo>
                    <a:pt x="416940" y="77977"/>
                  </a:lnTo>
                  <a:lnTo>
                    <a:pt x="416940" y="69087"/>
                  </a:lnTo>
                  <a:lnTo>
                    <a:pt x="416940" y="61722"/>
                  </a:lnTo>
                  <a:close/>
                </a:path>
                <a:path w="1106804" h="124460">
                  <a:moveTo>
                    <a:pt x="789431" y="2666"/>
                  </a:moveTo>
                  <a:lnTo>
                    <a:pt x="809625" y="2666"/>
                  </a:lnTo>
                  <a:lnTo>
                    <a:pt x="809625" y="121285"/>
                  </a:lnTo>
                  <a:lnTo>
                    <a:pt x="789431" y="121285"/>
                  </a:lnTo>
                  <a:lnTo>
                    <a:pt x="789431" y="2666"/>
                  </a:lnTo>
                  <a:close/>
                </a:path>
                <a:path w="1106804" h="124460">
                  <a:moveTo>
                    <a:pt x="176783" y="2666"/>
                  </a:moveTo>
                  <a:lnTo>
                    <a:pt x="196976" y="2666"/>
                  </a:lnTo>
                  <a:lnTo>
                    <a:pt x="196976" y="121285"/>
                  </a:lnTo>
                  <a:lnTo>
                    <a:pt x="176783" y="121285"/>
                  </a:lnTo>
                  <a:lnTo>
                    <a:pt x="176783" y="2666"/>
                  </a:lnTo>
                  <a:close/>
                </a:path>
                <a:path w="1106804" h="124460">
                  <a:moveTo>
                    <a:pt x="0" y="2666"/>
                  </a:moveTo>
                  <a:lnTo>
                    <a:pt x="20193" y="2666"/>
                  </a:lnTo>
                  <a:lnTo>
                    <a:pt x="20193" y="121285"/>
                  </a:lnTo>
                  <a:lnTo>
                    <a:pt x="0" y="121285"/>
                  </a:lnTo>
                  <a:lnTo>
                    <a:pt x="0" y="2666"/>
                  </a:lnTo>
                  <a:close/>
                </a:path>
                <a:path w="1106804" h="124460">
                  <a:moveTo>
                    <a:pt x="1055370" y="0"/>
                  </a:moveTo>
                  <a:lnTo>
                    <a:pt x="1064640" y="0"/>
                  </a:lnTo>
                  <a:lnTo>
                    <a:pt x="1072896" y="1397"/>
                  </a:lnTo>
                  <a:lnTo>
                    <a:pt x="1102359" y="33274"/>
                  </a:lnTo>
                  <a:lnTo>
                    <a:pt x="1082802" y="35940"/>
                  </a:lnTo>
                  <a:lnTo>
                    <a:pt x="1081785" y="29845"/>
                  </a:lnTo>
                  <a:lnTo>
                    <a:pt x="1079246" y="25146"/>
                  </a:lnTo>
                  <a:lnTo>
                    <a:pt x="1074927" y="21716"/>
                  </a:lnTo>
                  <a:lnTo>
                    <a:pt x="1070736" y="18287"/>
                  </a:lnTo>
                  <a:lnTo>
                    <a:pt x="1064640" y="16510"/>
                  </a:lnTo>
                  <a:lnTo>
                    <a:pt x="1056894" y="16510"/>
                  </a:lnTo>
                  <a:lnTo>
                    <a:pt x="1047623" y="16510"/>
                  </a:lnTo>
                  <a:lnTo>
                    <a:pt x="1041019" y="18034"/>
                  </a:lnTo>
                  <a:lnTo>
                    <a:pt x="1037081" y="21209"/>
                  </a:lnTo>
                  <a:lnTo>
                    <a:pt x="1033145" y="24257"/>
                  </a:lnTo>
                  <a:lnTo>
                    <a:pt x="1031112" y="27812"/>
                  </a:lnTo>
                  <a:lnTo>
                    <a:pt x="1031112" y="31876"/>
                  </a:lnTo>
                  <a:lnTo>
                    <a:pt x="1031112" y="34416"/>
                  </a:lnTo>
                  <a:lnTo>
                    <a:pt x="1032001" y="36830"/>
                  </a:lnTo>
                  <a:lnTo>
                    <a:pt x="1033652" y="38862"/>
                  </a:lnTo>
                  <a:lnTo>
                    <a:pt x="1035303" y="41021"/>
                  </a:lnTo>
                  <a:lnTo>
                    <a:pt x="1037844" y="42799"/>
                  </a:lnTo>
                  <a:lnTo>
                    <a:pt x="1041273" y="44196"/>
                  </a:lnTo>
                  <a:lnTo>
                    <a:pt x="1043304" y="44958"/>
                  </a:lnTo>
                  <a:lnTo>
                    <a:pt x="1049274" y="46736"/>
                  </a:lnTo>
                  <a:lnTo>
                    <a:pt x="1059052" y="49402"/>
                  </a:lnTo>
                  <a:lnTo>
                    <a:pt x="1068911" y="52119"/>
                  </a:lnTo>
                  <a:lnTo>
                    <a:pt x="1105280" y="73913"/>
                  </a:lnTo>
                  <a:lnTo>
                    <a:pt x="1106804" y="79628"/>
                  </a:lnTo>
                  <a:lnTo>
                    <a:pt x="1106804" y="86487"/>
                  </a:lnTo>
                  <a:lnTo>
                    <a:pt x="1106804" y="93090"/>
                  </a:lnTo>
                  <a:lnTo>
                    <a:pt x="1078358" y="121219"/>
                  </a:lnTo>
                  <a:lnTo>
                    <a:pt x="1059052" y="123951"/>
                  </a:lnTo>
                  <a:lnTo>
                    <a:pt x="1048198" y="123354"/>
                  </a:lnTo>
                  <a:lnTo>
                    <a:pt x="1013936" y="102409"/>
                  </a:lnTo>
                  <a:lnTo>
                    <a:pt x="1008379" y="85851"/>
                  </a:lnTo>
                  <a:lnTo>
                    <a:pt x="1028319" y="82803"/>
                  </a:lnTo>
                  <a:lnTo>
                    <a:pt x="1029334" y="90677"/>
                  </a:lnTo>
                  <a:lnTo>
                    <a:pt x="1032509" y="96774"/>
                  </a:lnTo>
                  <a:lnTo>
                    <a:pt x="1037589" y="101091"/>
                  </a:lnTo>
                  <a:lnTo>
                    <a:pt x="1042670" y="105283"/>
                  </a:lnTo>
                  <a:lnTo>
                    <a:pt x="1049781" y="107441"/>
                  </a:lnTo>
                  <a:lnTo>
                    <a:pt x="1058926" y="107441"/>
                  </a:lnTo>
                  <a:lnTo>
                    <a:pt x="1068197" y="107441"/>
                  </a:lnTo>
                  <a:lnTo>
                    <a:pt x="1075054" y="105537"/>
                  </a:lnTo>
                  <a:lnTo>
                    <a:pt x="1079500" y="101853"/>
                  </a:lnTo>
                  <a:lnTo>
                    <a:pt x="1083945" y="98044"/>
                  </a:lnTo>
                  <a:lnTo>
                    <a:pt x="1086230" y="93599"/>
                  </a:lnTo>
                  <a:lnTo>
                    <a:pt x="1086230" y="88519"/>
                  </a:lnTo>
                  <a:lnTo>
                    <a:pt x="1086230" y="84074"/>
                  </a:lnTo>
                  <a:lnTo>
                    <a:pt x="1059687" y="70993"/>
                  </a:lnTo>
                  <a:lnTo>
                    <a:pt x="1049494" y="68324"/>
                  </a:lnTo>
                  <a:lnTo>
                    <a:pt x="1013205" y="45338"/>
                  </a:lnTo>
                  <a:lnTo>
                    <a:pt x="1011808" y="40005"/>
                  </a:lnTo>
                  <a:lnTo>
                    <a:pt x="1011808" y="34162"/>
                  </a:lnTo>
                  <a:lnTo>
                    <a:pt x="1011808" y="28956"/>
                  </a:lnTo>
                  <a:lnTo>
                    <a:pt x="1012951" y="24002"/>
                  </a:lnTo>
                  <a:lnTo>
                    <a:pt x="1015364" y="19558"/>
                  </a:lnTo>
                  <a:lnTo>
                    <a:pt x="1017777" y="14986"/>
                  </a:lnTo>
                  <a:lnTo>
                    <a:pt x="1021079" y="11302"/>
                  </a:lnTo>
                  <a:lnTo>
                    <a:pt x="1025271" y="8255"/>
                  </a:lnTo>
                  <a:lnTo>
                    <a:pt x="1028319" y="5969"/>
                  </a:lnTo>
                  <a:lnTo>
                    <a:pt x="1032636" y="4063"/>
                  </a:lnTo>
                  <a:lnTo>
                    <a:pt x="1038098" y="2412"/>
                  </a:lnTo>
                  <a:lnTo>
                    <a:pt x="1043431" y="888"/>
                  </a:lnTo>
                  <a:lnTo>
                    <a:pt x="1049274" y="0"/>
                  </a:lnTo>
                  <a:lnTo>
                    <a:pt x="1055370" y="0"/>
                  </a:lnTo>
                  <a:close/>
                </a:path>
                <a:path w="1106804" h="124460">
                  <a:moveTo>
                    <a:pt x="889761" y="0"/>
                  </a:moveTo>
                  <a:lnTo>
                    <a:pt x="899922" y="0"/>
                  </a:lnTo>
                  <a:lnTo>
                    <a:pt x="908176" y="1270"/>
                  </a:lnTo>
                  <a:lnTo>
                    <a:pt x="914400" y="3683"/>
                  </a:lnTo>
                  <a:lnTo>
                    <a:pt x="920750" y="5969"/>
                  </a:lnTo>
                  <a:lnTo>
                    <a:pt x="925449" y="9016"/>
                  </a:lnTo>
                  <a:lnTo>
                    <a:pt x="928370" y="12573"/>
                  </a:lnTo>
                  <a:lnTo>
                    <a:pt x="931418" y="16256"/>
                  </a:lnTo>
                  <a:lnTo>
                    <a:pt x="933450" y="20827"/>
                  </a:lnTo>
                  <a:lnTo>
                    <a:pt x="934593" y="26288"/>
                  </a:lnTo>
                  <a:lnTo>
                    <a:pt x="935354" y="29718"/>
                  </a:lnTo>
                  <a:lnTo>
                    <a:pt x="935608" y="35940"/>
                  </a:lnTo>
                  <a:lnTo>
                    <a:pt x="935608" y="44831"/>
                  </a:lnTo>
                  <a:lnTo>
                    <a:pt x="935608" y="71627"/>
                  </a:lnTo>
                  <a:lnTo>
                    <a:pt x="937768" y="112013"/>
                  </a:lnTo>
                  <a:lnTo>
                    <a:pt x="941958" y="121285"/>
                  </a:lnTo>
                  <a:lnTo>
                    <a:pt x="921003" y="121285"/>
                  </a:lnTo>
                  <a:lnTo>
                    <a:pt x="918972" y="117094"/>
                  </a:lnTo>
                  <a:lnTo>
                    <a:pt x="917575" y="112268"/>
                  </a:lnTo>
                  <a:lnTo>
                    <a:pt x="917067" y="106680"/>
                  </a:lnTo>
                  <a:lnTo>
                    <a:pt x="909574" y="113030"/>
                  </a:lnTo>
                  <a:lnTo>
                    <a:pt x="902461" y="117475"/>
                  </a:lnTo>
                  <a:lnTo>
                    <a:pt x="895476" y="120014"/>
                  </a:lnTo>
                  <a:lnTo>
                    <a:pt x="888619" y="122682"/>
                  </a:lnTo>
                  <a:lnTo>
                    <a:pt x="881252" y="123951"/>
                  </a:lnTo>
                  <a:lnTo>
                    <a:pt x="873378" y="123951"/>
                  </a:lnTo>
                  <a:lnTo>
                    <a:pt x="835453" y="103568"/>
                  </a:lnTo>
                  <a:lnTo>
                    <a:pt x="832865" y="90043"/>
                  </a:lnTo>
                  <a:lnTo>
                    <a:pt x="832865" y="84200"/>
                  </a:lnTo>
                  <a:lnTo>
                    <a:pt x="834135" y="78866"/>
                  </a:lnTo>
                  <a:lnTo>
                    <a:pt x="836802" y="74168"/>
                  </a:lnTo>
                  <a:lnTo>
                    <a:pt x="839470" y="69341"/>
                  </a:lnTo>
                  <a:lnTo>
                    <a:pt x="842899" y="65405"/>
                  </a:lnTo>
                  <a:lnTo>
                    <a:pt x="847217" y="62611"/>
                  </a:lnTo>
                  <a:lnTo>
                    <a:pt x="851407" y="59689"/>
                  </a:lnTo>
                  <a:lnTo>
                    <a:pt x="856233" y="57403"/>
                  </a:lnTo>
                  <a:lnTo>
                    <a:pt x="861695" y="56007"/>
                  </a:lnTo>
                  <a:lnTo>
                    <a:pt x="865631" y="54990"/>
                  </a:lnTo>
                  <a:lnTo>
                    <a:pt x="871601" y="53975"/>
                  </a:lnTo>
                  <a:lnTo>
                    <a:pt x="879475" y="52959"/>
                  </a:lnTo>
                  <a:lnTo>
                    <a:pt x="890857" y="51456"/>
                  </a:lnTo>
                  <a:lnTo>
                    <a:pt x="900620" y="49799"/>
                  </a:lnTo>
                  <a:lnTo>
                    <a:pt x="908764" y="47976"/>
                  </a:lnTo>
                  <a:lnTo>
                    <a:pt x="915288" y="45974"/>
                  </a:lnTo>
                  <a:lnTo>
                    <a:pt x="915415" y="43307"/>
                  </a:lnTo>
                  <a:lnTo>
                    <a:pt x="915415" y="41528"/>
                  </a:lnTo>
                  <a:lnTo>
                    <a:pt x="915415" y="40766"/>
                  </a:lnTo>
                  <a:lnTo>
                    <a:pt x="915415" y="32638"/>
                  </a:lnTo>
                  <a:lnTo>
                    <a:pt x="913510" y="26797"/>
                  </a:lnTo>
                  <a:lnTo>
                    <a:pt x="909701" y="23495"/>
                  </a:lnTo>
                  <a:lnTo>
                    <a:pt x="904621" y="18923"/>
                  </a:lnTo>
                  <a:lnTo>
                    <a:pt x="897001" y="16637"/>
                  </a:lnTo>
                  <a:lnTo>
                    <a:pt x="886840" y="16637"/>
                  </a:lnTo>
                  <a:lnTo>
                    <a:pt x="877443" y="16637"/>
                  </a:lnTo>
                  <a:lnTo>
                    <a:pt x="855979" y="39243"/>
                  </a:lnTo>
                  <a:lnTo>
                    <a:pt x="836295" y="36575"/>
                  </a:lnTo>
                  <a:lnTo>
                    <a:pt x="838073" y="28194"/>
                  </a:lnTo>
                  <a:lnTo>
                    <a:pt x="840994" y="21336"/>
                  </a:lnTo>
                  <a:lnTo>
                    <a:pt x="845184" y="16128"/>
                  </a:lnTo>
                  <a:lnTo>
                    <a:pt x="849249" y="11049"/>
                  </a:lnTo>
                  <a:lnTo>
                    <a:pt x="882358" y="261"/>
                  </a:lnTo>
                  <a:lnTo>
                    <a:pt x="889761" y="0"/>
                  </a:lnTo>
                  <a:close/>
                </a:path>
                <a:path w="1106804" h="124460">
                  <a:moveTo>
                    <a:pt x="756665" y="0"/>
                  </a:moveTo>
                  <a:lnTo>
                    <a:pt x="763524" y="0"/>
                  </a:lnTo>
                  <a:lnTo>
                    <a:pt x="770381" y="2159"/>
                  </a:lnTo>
                  <a:lnTo>
                    <a:pt x="777367" y="6476"/>
                  </a:lnTo>
                  <a:lnTo>
                    <a:pt x="770381" y="25146"/>
                  </a:lnTo>
                  <a:lnTo>
                    <a:pt x="765555" y="22225"/>
                  </a:lnTo>
                  <a:lnTo>
                    <a:pt x="760602" y="20827"/>
                  </a:lnTo>
                  <a:lnTo>
                    <a:pt x="755650" y="20827"/>
                  </a:lnTo>
                  <a:lnTo>
                    <a:pt x="751331" y="20827"/>
                  </a:lnTo>
                  <a:lnTo>
                    <a:pt x="747395" y="22098"/>
                  </a:lnTo>
                  <a:lnTo>
                    <a:pt x="733044" y="50673"/>
                  </a:lnTo>
                  <a:lnTo>
                    <a:pt x="733044" y="59182"/>
                  </a:lnTo>
                  <a:lnTo>
                    <a:pt x="733044" y="121285"/>
                  </a:lnTo>
                  <a:lnTo>
                    <a:pt x="712977" y="121285"/>
                  </a:lnTo>
                  <a:lnTo>
                    <a:pt x="712977" y="2666"/>
                  </a:lnTo>
                  <a:lnTo>
                    <a:pt x="731011" y="2666"/>
                  </a:lnTo>
                  <a:lnTo>
                    <a:pt x="731011" y="20700"/>
                  </a:lnTo>
                  <a:lnTo>
                    <a:pt x="735583" y="12319"/>
                  </a:lnTo>
                  <a:lnTo>
                    <a:pt x="739901" y="6731"/>
                  </a:lnTo>
                  <a:lnTo>
                    <a:pt x="743838" y="4063"/>
                  </a:lnTo>
                  <a:lnTo>
                    <a:pt x="747649" y="1397"/>
                  </a:lnTo>
                  <a:lnTo>
                    <a:pt x="751967" y="0"/>
                  </a:lnTo>
                  <a:lnTo>
                    <a:pt x="756665" y="0"/>
                  </a:lnTo>
                  <a:close/>
                </a:path>
                <a:path w="1106804" h="124460">
                  <a:moveTo>
                    <a:pt x="391413" y="0"/>
                  </a:moveTo>
                  <a:lnTo>
                    <a:pt x="401574" y="0"/>
                  </a:lnTo>
                  <a:lnTo>
                    <a:pt x="409828" y="1270"/>
                  </a:lnTo>
                  <a:lnTo>
                    <a:pt x="416051" y="3683"/>
                  </a:lnTo>
                  <a:lnTo>
                    <a:pt x="422401" y="5969"/>
                  </a:lnTo>
                  <a:lnTo>
                    <a:pt x="427100" y="9016"/>
                  </a:lnTo>
                  <a:lnTo>
                    <a:pt x="430022" y="12573"/>
                  </a:lnTo>
                  <a:lnTo>
                    <a:pt x="433070" y="16256"/>
                  </a:lnTo>
                  <a:lnTo>
                    <a:pt x="435101" y="20827"/>
                  </a:lnTo>
                  <a:lnTo>
                    <a:pt x="436245" y="26288"/>
                  </a:lnTo>
                  <a:lnTo>
                    <a:pt x="437006" y="29718"/>
                  </a:lnTo>
                  <a:lnTo>
                    <a:pt x="437260" y="35940"/>
                  </a:lnTo>
                  <a:lnTo>
                    <a:pt x="437260" y="44831"/>
                  </a:lnTo>
                  <a:lnTo>
                    <a:pt x="437260" y="71627"/>
                  </a:lnTo>
                  <a:lnTo>
                    <a:pt x="439420" y="112013"/>
                  </a:lnTo>
                  <a:lnTo>
                    <a:pt x="443610" y="121285"/>
                  </a:lnTo>
                  <a:lnTo>
                    <a:pt x="422655" y="121285"/>
                  </a:lnTo>
                  <a:lnTo>
                    <a:pt x="420624" y="117094"/>
                  </a:lnTo>
                  <a:lnTo>
                    <a:pt x="419226" y="112268"/>
                  </a:lnTo>
                  <a:lnTo>
                    <a:pt x="418719" y="106680"/>
                  </a:lnTo>
                  <a:lnTo>
                    <a:pt x="411225" y="113030"/>
                  </a:lnTo>
                  <a:lnTo>
                    <a:pt x="404113" y="117475"/>
                  </a:lnTo>
                  <a:lnTo>
                    <a:pt x="397128" y="120014"/>
                  </a:lnTo>
                  <a:lnTo>
                    <a:pt x="390271" y="122682"/>
                  </a:lnTo>
                  <a:lnTo>
                    <a:pt x="382904" y="123951"/>
                  </a:lnTo>
                  <a:lnTo>
                    <a:pt x="375030" y="123951"/>
                  </a:lnTo>
                  <a:lnTo>
                    <a:pt x="337105" y="103568"/>
                  </a:lnTo>
                  <a:lnTo>
                    <a:pt x="334518" y="90043"/>
                  </a:lnTo>
                  <a:lnTo>
                    <a:pt x="334518" y="84200"/>
                  </a:lnTo>
                  <a:lnTo>
                    <a:pt x="335787" y="78866"/>
                  </a:lnTo>
                  <a:lnTo>
                    <a:pt x="338454" y="74168"/>
                  </a:lnTo>
                  <a:lnTo>
                    <a:pt x="341122" y="69341"/>
                  </a:lnTo>
                  <a:lnTo>
                    <a:pt x="344550" y="65405"/>
                  </a:lnTo>
                  <a:lnTo>
                    <a:pt x="348869" y="62611"/>
                  </a:lnTo>
                  <a:lnTo>
                    <a:pt x="353059" y="59689"/>
                  </a:lnTo>
                  <a:lnTo>
                    <a:pt x="357885" y="57403"/>
                  </a:lnTo>
                  <a:lnTo>
                    <a:pt x="363347" y="56007"/>
                  </a:lnTo>
                  <a:lnTo>
                    <a:pt x="367283" y="54990"/>
                  </a:lnTo>
                  <a:lnTo>
                    <a:pt x="373252" y="53975"/>
                  </a:lnTo>
                  <a:lnTo>
                    <a:pt x="381126" y="52959"/>
                  </a:lnTo>
                  <a:lnTo>
                    <a:pt x="392509" y="51456"/>
                  </a:lnTo>
                  <a:lnTo>
                    <a:pt x="402272" y="49799"/>
                  </a:lnTo>
                  <a:lnTo>
                    <a:pt x="410416" y="47976"/>
                  </a:lnTo>
                  <a:lnTo>
                    <a:pt x="416940" y="45974"/>
                  </a:lnTo>
                  <a:lnTo>
                    <a:pt x="417068" y="43307"/>
                  </a:lnTo>
                  <a:lnTo>
                    <a:pt x="417068" y="41528"/>
                  </a:lnTo>
                  <a:lnTo>
                    <a:pt x="417068" y="40766"/>
                  </a:lnTo>
                  <a:lnTo>
                    <a:pt x="417068" y="32638"/>
                  </a:lnTo>
                  <a:lnTo>
                    <a:pt x="415162" y="26797"/>
                  </a:lnTo>
                  <a:lnTo>
                    <a:pt x="411352" y="23495"/>
                  </a:lnTo>
                  <a:lnTo>
                    <a:pt x="406273" y="18923"/>
                  </a:lnTo>
                  <a:lnTo>
                    <a:pt x="398652" y="16637"/>
                  </a:lnTo>
                  <a:lnTo>
                    <a:pt x="388493" y="16637"/>
                  </a:lnTo>
                  <a:lnTo>
                    <a:pt x="379095" y="16637"/>
                  </a:lnTo>
                  <a:lnTo>
                    <a:pt x="357631" y="39243"/>
                  </a:lnTo>
                  <a:lnTo>
                    <a:pt x="337947" y="36575"/>
                  </a:lnTo>
                  <a:lnTo>
                    <a:pt x="339725" y="28194"/>
                  </a:lnTo>
                  <a:lnTo>
                    <a:pt x="342646" y="21336"/>
                  </a:lnTo>
                  <a:lnTo>
                    <a:pt x="346836" y="16128"/>
                  </a:lnTo>
                  <a:lnTo>
                    <a:pt x="350900" y="11049"/>
                  </a:lnTo>
                  <a:lnTo>
                    <a:pt x="384010" y="261"/>
                  </a:lnTo>
                  <a:lnTo>
                    <a:pt x="391413" y="0"/>
                  </a:lnTo>
                  <a:close/>
                </a:path>
                <a:path w="1106804" h="124460">
                  <a:moveTo>
                    <a:pt x="274827" y="0"/>
                  </a:moveTo>
                  <a:lnTo>
                    <a:pt x="312072" y="15214"/>
                  </a:lnTo>
                  <a:lnTo>
                    <a:pt x="322199" y="37591"/>
                  </a:lnTo>
                  <a:lnTo>
                    <a:pt x="302640" y="40512"/>
                  </a:lnTo>
                  <a:lnTo>
                    <a:pt x="300862" y="32638"/>
                  </a:lnTo>
                  <a:lnTo>
                    <a:pt x="297560" y="26670"/>
                  </a:lnTo>
                  <a:lnTo>
                    <a:pt x="292861" y="22606"/>
                  </a:lnTo>
                  <a:lnTo>
                    <a:pt x="288035" y="18541"/>
                  </a:lnTo>
                  <a:lnTo>
                    <a:pt x="282321" y="16510"/>
                  </a:lnTo>
                  <a:lnTo>
                    <a:pt x="275717" y="16510"/>
                  </a:lnTo>
                  <a:lnTo>
                    <a:pt x="243919" y="41497"/>
                  </a:lnTo>
                  <a:lnTo>
                    <a:pt x="241553" y="61849"/>
                  </a:lnTo>
                  <a:lnTo>
                    <a:pt x="242125" y="73019"/>
                  </a:lnTo>
                  <a:lnTo>
                    <a:pt x="267575" y="106755"/>
                  </a:lnTo>
                  <a:lnTo>
                    <a:pt x="274574" y="107441"/>
                  </a:lnTo>
                  <a:lnTo>
                    <a:pt x="282448" y="107441"/>
                  </a:lnTo>
                  <a:lnTo>
                    <a:pt x="289051" y="105028"/>
                  </a:lnTo>
                  <a:lnTo>
                    <a:pt x="294258" y="100202"/>
                  </a:lnTo>
                  <a:lnTo>
                    <a:pt x="299593" y="95376"/>
                  </a:lnTo>
                  <a:lnTo>
                    <a:pt x="302895" y="87884"/>
                  </a:lnTo>
                  <a:lnTo>
                    <a:pt x="304419" y="77850"/>
                  </a:lnTo>
                  <a:lnTo>
                    <a:pt x="324103" y="80390"/>
                  </a:lnTo>
                  <a:lnTo>
                    <a:pt x="300545" y="117469"/>
                  </a:lnTo>
                  <a:lnTo>
                    <a:pt x="274827" y="123951"/>
                  </a:lnTo>
                  <a:lnTo>
                    <a:pt x="263233" y="122953"/>
                  </a:lnTo>
                  <a:lnTo>
                    <a:pt x="229211" y="99238"/>
                  </a:lnTo>
                  <a:lnTo>
                    <a:pt x="220852" y="62484"/>
                  </a:lnTo>
                  <a:lnTo>
                    <a:pt x="221255" y="53171"/>
                  </a:lnTo>
                  <a:lnTo>
                    <a:pt x="235251" y="16271"/>
                  </a:lnTo>
                  <a:lnTo>
                    <a:pt x="267350" y="452"/>
                  </a:lnTo>
                  <a:lnTo>
                    <a:pt x="274827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71663" y="3155441"/>
              <a:ext cx="105537" cy="13042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207376" y="3114801"/>
              <a:ext cx="1204595" cy="169545"/>
            </a:xfrm>
            <a:custGeom>
              <a:avLst/>
              <a:gdLst/>
              <a:ahLst/>
              <a:cxnLst/>
              <a:rect l="l" t="t" r="r" b="b"/>
              <a:pathLst>
                <a:path w="1204595" h="169545">
                  <a:moveTo>
                    <a:pt x="1184402" y="2794"/>
                  </a:moveTo>
                  <a:lnTo>
                    <a:pt x="1204468" y="2794"/>
                  </a:lnTo>
                  <a:lnTo>
                    <a:pt x="1204468" y="166497"/>
                  </a:lnTo>
                  <a:lnTo>
                    <a:pt x="1184402" y="166497"/>
                  </a:lnTo>
                  <a:lnTo>
                    <a:pt x="1184402" y="2794"/>
                  </a:lnTo>
                  <a:close/>
                </a:path>
                <a:path w="1204595" h="169545">
                  <a:moveTo>
                    <a:pt x="1008126" y="2794"/>
                  </a:moveTo>
                  <a:lnTo>
                    <a:pt x="1028319" y="2794"/>
                  </a:lnTo>
                  <a:lnTo>
                    <a:pt x="1028319" y="25908"/>
                  </a:lnTo>
                  <a:lnTo>
                    <a:pt x="1008126" y="25908"/>
                  </a:lnTo>
                  <a:lnTo>
                    <a:pt x="1008126" y="2794"/>
                  </a:lnTo>
                  <a:close/>
                </a:path>
                <a:path w="1204595" h="169545">
                  <a:moveTo>
                    <a:pt x="789558" y="2794"/>
                  </a:moveTo>
                  <a:lnTo>
                    <a:pt x="919226" y="2794"/>
                  </a:lnTo>
                  <a:lnTo>
                    <a:pt x="919226" y="22098"/>
                  </a:lnTo>
                  <a:lnTo>
                    <a:pt x="865124" y="22098"/>
                  </a:lnTo>
                  <a:lnTo>
                    <a:pt x="865124" y="166497"/>
                  </a:lnTo>
                  <a:lnTo>
                    <a:pt x="843406" y="166497"/>
                  </a:lnTo>
                  <a:lnTo>
                    <a:pt x="843406" y="22098"/>
                  </a:lnTo>
                  <a:lnTo>
                    <a:pt x="789558" y="22098"/>
                  </a:lnTo>
                  <a:lnTo>
                    <a:pt x="789558" y="2794"/>
                  </a:lnTo>
                  <a:close/>
                </a:path>
                <a:path w="1204595" h="169545">
                  <a:moveTo>
                    <a:pt x="686053" y="2794"/>
                  </a:moveTo>
                  <a:lnTo>
                    <a:pt x="706120" y="2794"/>
                  </a:lnTo>
                  <a:lnTo>
                    <a:pt x="706120" y="166497"/>
                  </a:lnTo>
                  <a:lnTo>
                    <a:pt x="686053" y="166497"/>
                  </a:lnTo>
                  <a:lnTo>
                    <a:pt x="686053" y="2794"/>
                  </a:lnTo>
                  <a:close/>
                </a:path>
                <a:path w="1204595" h="169545">
                  <a:moveTo>
                    <a:pt x="395477" y="2794"/>
                  </a:moveTo>
                  <a:lnTo>
                    <a:pt x="415671" y="2794"/>
                  </a:lnTo>
                  <a:lnTo>
                    <a:pt x="415671" y="25908"/>
                  </a:lnTo>
                  <a:lnTo>
                    <a:pt x="395477" y="25908"/>
                  </a:lnTo>
                  <a:lnTo>
                    <a:pt x="395477" y="2794"/>
                  </a:lnTo>
                  <a:close/>
                </a:path>
                <a:path w="1204595" h="169545">
                  <a:moveTo>
                    <a:pt x="218694" y="2794"/>
                  </a:moveTo>
                  <a:lnTo>
                    <a:pt x="238887" y="2794"/>
                  </a:lnTo>
                  <a:lnTo>
                    <a:pt x="238887" y="25908"/>
                  </a:lnTo>
                  <a:lnTo>
                    <a:pt x="218694" y="25908"/>
                  </a:lnTo>
                  <a:lnTo>
                    <a:pt x="218694" y="2794"/>
                  </a:lnTo>
                  <a:close/>
                </a:path>
                <a:path w="1204595" h="169545">
                  <a:moveTo>
                    <a:pt x="167894" y="2794"/>
                  </a:moveTo>
                  <a:lnTo>
                    <a:pt x="187959" y="2794"/>
                  </a:lnTo>
                  <a:lnTo>
                    <a:pt x="187959" y="166497"/>
                  </a:lnTo>
                  <a:lnTo>
                    <a:pt x="167894" y="166497"/>
                  </a:lnTo>
                  <a:lnTo>
                    <a:pt x="167894" y="2794"/>
                  </a:lnTo>
                  <a:close/>
                </a:path>
                <a:path w="1204595" h="169545">
                  <a:moveTo>
                    <a:pt x="77343" y="0"/>
                  </a:moveTo>
                  <a:lnTo>
                    <a:pt x="118618" y="12573"/>
                  </a:lnTo>
                  <a:lnTo>
                    <a:pt x="141986" y="47751"/>
                  </a:lnTo>
                  <a:lnTo>
                    <a:pt x="120650" y="52705"/>
                  </a:lnTo>
                  <a:lnTo>
                    <a:pt x="117463" y="44422"/>
                  </a:lnTo>
                  <a:lnTo>
                    <a:pt x="113633" y="37306"/>
                  </a:lnTo>
                  <a:lnTo>
                    <a:pt x="76834" y="18542"/>
                  </a:lnTo>
                  <a:lnTo>
                    <a:pt x="67788" y="19113"/>
                  </a:lnTo>
                  <a:lnTo>
                    <a:pt x="34544" y="38242"/>
                  </a:lnTo>
                  <a:lnTo>
                    <a:pt x="22683" y="75285"/>
                  </a:lnTo>
                  <a:lnTo>
                    <a:pt x="22351" y="83312"/>
                  </a:lnTo>
                  <a:lnTo>
                    <a:pt x="22732" y="93436"/>
                  </a:lnTo>
                  <a:lnTo>
                    <a:pt x="36242" y="133381"/>
                  </a:lnTo>
                  <a:lnTo>
                    <a:pt x="75183" y="150749"/>
                  </a:lnTo>
                  <a:lnTo>
                    <a:pt x="83899" y="150084"/>
                  </a:lnTo>
                  <a:lnTo>
                    <a:pt x="116601" y="127222"/>
                  </a:lnTo>
                  <a:lnTo>
                    <a:pt x="123063" y="109093"/>
                  </a:lnTo>
                  <a:lnTo>
                    <a:pt x="144779" y="114553"/>
                  </a:lnTo>
                  <a:lnTo>
                    <a:pt x="120269" y="155321"/>
                  </a:lnTo>
                  <a:lnTo>
                    <a:pt x="76962" y="169290"/>
                  </a:lnTo>
                  <a:lnTo>
                    <a:pt x="64341" y="168622"/>
                  </a:lnTo>
                  <a:lnTo>
                    <a:pt x="26122" y="152489"/>
                  </a:lnTo>
                  <a:lnTo>
                    <a:pt x="4929" y="116871"/>
                  </a:lnTo>
                  <a:lnTo>
                    <a:pt x="0" y="83438"/>
                  </a:lnTo>
                  <a:lnTo>
                    <a:pt x="617" y="71080"/>
                  </a:lnTo>
                  <a:lnTo>
                    <a:pt x="15232" y="29908"/>
                  </a:lnTo>
                  <a:lnTo>
                    <a:pt x="46857" y="5572"/>
                  </a:lnTo>
                  <a:lnTo>
                    <a:pt x="66720" y="619"/>
                  </a:lnTo>
                  <a:lnTo>
                    <a:pt x="77343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7019925" y="4073525"/>
            <a:ext cx="1800225" cy="142875"/>
          </a:xfrm>
          <a:custGeom>
            <a:avLst/>
            <a:gdLst/>
            <a:ahLst/>
            <a:cxnLst/>
            <a:rect l="l" t="t" r="r" b="b"/>
            <a:pathLst>
              <a:path w="1800225" h="142875">
                <a:moveTo>
                  <a:pt x="1800225" y="0"/>
                </a:moveTo>
                <a:lnTo>
                  <a:pt x="1799288" y="55596"/>
                </a:lnTo>
                <a:lnTo>
                  <a:pt x="1796732" y="101012"/>
                </a:lnTo>
                <a:lnTo>
                  <a:pt x="1792938" y="131641"/>
                </a:lnTo>
                <a:lnTo>
                  <a:pt x="1788286" y="142875"/>
                </a:lnTo>
                <a:lnTo>
                  <a:pt x="11938" y="142875"/>
                </a:lnTo>
                <a:lnTo>
                  <a:pt x="7286" y="131641"/>
                </a:lnTo>
                <a:lnTo>
                  <a:pt x="3492" y="101012"/>
                </a:lnTo>
                <a:lnTo>
                  <a:pt x="936" y="55596"/>
                </a:lnTo>
                <a:lnTo>
                  <a:pt x="0" y="0"/>
                </a:lnTo>
              </a:path>
            </a:pathLst>
          </a:custGeom>
          <a:ln w="9525">
            <a:solidFill>
              <a:srgbClr val="FF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87564" y="4396104"/>
            <a:ext cx="662051" cy="13970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982167" y="5243576"/>
            <a:ext cx="6816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-62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andara"/>
                <a:cs typeface="Candara"/>
              </a:rPr>
              <a:t>Evaluatin</a:t>
            </a:r>
            <a:r>
              <a:rPr sz="2400" b="1" dirty="0">
                <a:latin typeface="Candara"/>
                <a:cs typeface="Candara"/>
              </a:rPr>
              <a:t>g</a:t>
            </a:r>
            <a:r>
              <a:rPr sz="2400" b="1" spc="15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an</a:t>
            </a:r>
            <a:r>
              <a:rPr sz="2400" b="1" dirty="0">
                <a:latin typeface="Candara"/>
                <a:cs typeface="Candara"/>
              </a:rPr>
              <a:t>d</a:t>
            </a:r>
            <a:r>
              <a:rPr sz="2400" b="1" spc="-5" dirty="0">
                <a:latin typeface="Candara"/>
                <a:cs typeface="Candara"/>
              </a:rPr>
              <a:t> Expl</a:t>
            </a:r>
            <a:r>
              <a:rPr sz="2400" b="1" dirty="0">
                <a:latin typeface="Candara"/>
                <a:cs typeface="Candara"/>
              </a:rPr>
              <a:t>o</a:t>
            </a:r>
            <a:r>
              <a:rPr sz="2400" b="1" spc="-5" dirty="0">
                <a:latin typeface="Candara"/>
                <a:cs typeface="Candara"/>
              </a:rPr>
              <a:t>rin</a:t>
            </a:r>
            <a:r>
              <a:rPr sz="2400" b="1" dirty="0">
                <a:latin typeface="Candara"/>
                <a:cs typeface="Candara"/>
              </a:rPr>
              <a:t>g</a:t>
            </a:r>
            <a:r>
              <a:rPr sz="2400" b="1" spc="-5" dirty="0">
                <a:latin typeface="Candara"/>
                <a:cs typeface="Candara"/>
              </a:rPr>
              <a:t> d</a:t>
            </a:r>
            <a:r>
              <a:rPr sz="2400" b="1" spc="5" dirty="0">
                <a:latin typeface="Candara"/>
                <a:cs typeface="Candara"/>
              </a:rPr>
              <a:t>o</a:t>
            </a:r>
            <a:r>
              <a:rPr sz="2400" b="1" spc="-5" dirty="0">
                <a:latin typeface="Candara"/>
                <a:cs typeface="Candara"/>
              </a:rPr>
              <a:t>ses</a:t>
            </a:r>
            <a:r>
              <a:rPr sz="2400" b="1" dirty="0">
                <a:latin typeface="Candara"/>
                <a:cs typeface="Candara"/>
              </a:rPr>
              <a:t>,</a:t>
            </a:r>
            <a:r>
              <a:rPr sz="2400" b="1" spc="10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m</a:t>
            </a:r>
            <a:r>
              <a:rPr sz="2400" b="1" spc="-10" dirty="0">
                <a:latin typeface="Candara"/>
                <a:cs typeface="Candara"/>
              </a:rPr>
              <a:t>e</a:t>
            </a:r>
            <a:r>
              <a:rPr sz="2400" b="1" spc="-5" dirty="0">
                <a:latin typeface="Candara"/>
                <a:cs typeface="Candara"/>
              </a:rPr>
              <a:t>chanisms</a:t>
            </a:r>
            <a:r>
              <a:rPr sz="2400" b="1" dirty="0">
                <a:latin typeface="Candara"/>
                <a:cs typeface="Candara"/>
              </a:rPr>
              <a:t>,</a:t>
            </a:r>
            <a:r>
              <a:rPr sz="2400" b="1" spc="35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side  effects,…etc.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812" y="227075"/>
            <a:ext cx="5884545" cy="1736089"/>
            <a:chOff x="781812" y="227075"/>
            <a:chExt cx="5884545" cy="17360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812" y="227075"/>
              <a:ext cx="5884164" cy="914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444" y="452119"/>
              <a:ext cx="5296687" cy="4001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9584" y="1097279"/>
              <a:ext cx="1298448" cy="6705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0147" y="1024127"/>
              <a:ext cx="1505712" cy="9387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1684" y="1119987"/>
              <a:ext cx="1213192" cy="58555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427988" y="2033016"/>
            <a:ext cx="1679575" cy="731520"/>
            <a:chOff x="1427988" y="2033016"/>
            <a:chExt cx="1679575" cy="73152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7988" y="2033016"/>
              <a:ext cx="1679448" cy="5989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3436" y="2039112"/>
              <a:ext cx="1434084" cy="7254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0723" y="2056079"/>
              <a:ext cx="1593723" cy="51357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329428" y="2029967"/>
            <a:ext cx="1859280" cy="734695"/>
            <a:chOff x="5329428" y="2029967"/>
            <a:chExt cx="1859280" cy="73469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49240" y="2029967"/>
              <a:ext cx="1752600" cy="6019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29428" y="2039111"/>
              <a:ext cx="1859279" cy="7254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2356" y="2051875"/>
              <a:ext cx="1666367" cy="51777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68324" y="3075432"/>
            <a:ext cx="2399030" cy="701040"/>
            <a:chOff x="1068324" y="3075432"/>
            <a:chExt cx="2399030" cy="701040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8324" y="3075432"/>
              <a:ext cx="2398776" cy="5989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7760" y="3157728"/>
              <a:ext cx="2333243" cy="6187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5415" y="3102876"/>
              <a:ext cx="2304288" cy="5040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15415" y="3102876"/>
              <a:ext cx="2304415" cy="504190"/>
            </a:xfrm>
            <a:custGeom>
              <a:avLst/>
              <a:gdLst/>
              <a:ahLst/>
              <a:cxnLst/>
              <a:rect l="l" t="t" r="r" b="b"/>
              <a:pathLst>
                <a:path w="2304415" h="504189">
                  <a:moveTo>
                    <a:pt x="0" y="504050"/>
                  </a:moveTo>
                  <a:lnTo>
                    <a:pt x="2304288" y="504050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504050"/>
                  </a:lnTo>
                  <a:close/>
                </a:path>
              </a:pathLst>
            </a:custGeom>
            <a:ln w="9524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29182" y="3311906"/>
              <a:ext cx="1880489" cy="23507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405116" y="3054095"/>
            <a:ext cx="1001394" cy="731520"/>
            <a:chOff x="7405116" y="3054095"/>
            <a:chExt cx="1001394" cy="731520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05116" y="3054095"/>
              <a:ext cx="1001268" cy="5989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76744" y="3060191"/>
              <a:ext cx="922020" cy="7254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52106" y="3081667"/>
              <a:ext cx="906678" cy="50405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452106" y="3081667"/>
              <a:ext cx="906780" cy="504190"/>
            </a:xfrm>
            <a:custGeom>
              <a:avLst/>
              <a:gdLst/>
              <a:ahLst/>
              <a:cxnLst/>
              <a:rect l="l" t="t" r="r" b="b"/>
              <a:pathLst>
                <a:path w="906779" h="504189">
                  <a:moveTo>
                    <a:pt x="0" y="504050"/>
                  </a:moveTo>
                  <a:lnTo>
                    <a:pt x="906678" y="504050"/>
                  </a:lnTo>
                  <a:lnTo>
                    <a:pt x="906678" y="0"/>
                  </a:lnTo>
                  <a:lnTo>
                    <a:pt x="0" y="0"/>
                  </a:lnTo>
                  <a:lnTo>
                    <a:pt x="0" y="504050"/>
                  </a:lnTo>
                  <a:close/>
                </a:path>
              </a:pathLst>
            </a:custGeom>
            <a:ln w="9525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30617" y="3264534"/>
              <a:ext cx="360045" cy="194945"/>
            </a:xfrm>
            <a:custGeom>
              <a:avLst/>
              <a:gdLst/>
              <a:ahLst/>
              <a:cxnLst/>
              <a:rect l="l" t="t" r="r" b="b"/>
              <a:pathLst>
                <a:path w="360045" h="194945">
                  <a:moveTo>
                    <a:pt x="347472" y="153797"/>
                  </a:moveTo>
                  <a:lnTo>
                    <a:pt x="334517" y="153797"/>
                  </a:lnTo>
                  <a:lnTo>
                    <a:pt x="329056" y="155955"/>
                  </a:lnTo>
                  <a:lnTo>
                    <a:pt x="324992" y="160274"/>
                  </a:lnTo>
                  <a:lnTo>
                    <a:pt x="321055" y="164591"/>
                  </a:lnTo>
                  <a:lnTo>
                    <a:pt x="319150" y="169544"/>
                  </a:lnTo>
                  <a:lnTo>
                    <a:pt x="319150" y="180720"/>
                  </a:lnTo>
                  <a:lnTo>
                    <a:pt x="320675" y="185292"/>
                  </a:lnTo>
                  <a:lnTo>
                    <a:pt x="327151" y="193039"/>
                  </a:lnTo>
                  <a:lnTo>
                    <a:pt x="331724" y="194944"/>
                  </a:lnTo>
                  <a:lnTo>
                    <a:pt x="344550" y="194944"/>
                  </a:lnTo>
                  <a:lnTo>
                    <a:pt x="349884" y="192786"/>
                  </a:lnTo>
                  <a:lnTo>
                    <a:pt x="353822" y="188340"/>
                  </a:lnTo>
                  <a:lnTo>
                    <a:pt x="357758" y="183768"/>
                  </a:lnTo>
                  <a:lnTo>
                    <a:pt x="359663" y="178688"/>
                  </a:lnTo>
                  <a:lnTo>
                    <a:pt x="359663" y="167512"/>
                  </a:lnTo>
                  <a:lnTo>
                    <a:pt x="358139" y="162940"/>
                  </a:lnTo>
                  <a:lnTo>
                    <a:pt x="355091" y="159257"/>
                  </a:lnTo>
                  <a:lnTo>
                    <a:pt x="351916" y="155575"/>
                  </a:lnTo>
                  <a:lnTo>
                    <a:pt x="347472" y="153797"/>
                  </a:lnTo>
                  <a:close/>
                </a:path>
                <a:path w="360045" h="194945">
                  <a:moveTo>
                    <a:pt x="102107" y="153797"/>
                  </a:moveTo>
                  <a:lnTo>
                    <a:pt x="89153" y="153797"/>
                  </a:lnTo>
                  <a:lnTo>
                    <a:pt x="83692" y="155955"/>
                  </a:lnTo>
                  <a:lnTo>
                    <a:pt x="79628" y="160274"/>
                  </a:lnTo>
                  <a:lnTo>
                    <a:pt x="75691" y="164591"/>
                  </a:lnTo>
                  <a:lnTo>
                    <a:pt x="73786" y="169544"/>
                  </a:lnTo>
                  <a:lnTo>
                    <a:pt x="73786" y="180720"/>
                  </a:lnTo>
                  <a:lnTo>
                    <a:pt x="75310" y="185292"/>
                  </a:lnTo>
                  <a:lnTo>
                    <a:pt x="81787" y="193039"/>
                  </a:lnTo>
                  <a:lnTo>
                    <a:pt x="86359" y="194944"/>
                  </a:lnTo>
                  <a:lnTo>
                    <a:pt x="99186" y="194944"/>
                  </a:lnTo>
                  <a:lnTo>
                    <a:pt x="104521" y="192786"/>
                  </a:lnTo>
                  <a:lnTo>
                    <a:pt x="108457" y="188340"/>
                  </a:lnTo>
                  <a:lnTo>
                    <a:pt x="112394" y="183768"/>
                  </a:lnTo>
                  <a:lnTo>
                    <a:pt x="114300" y="178688"/>
                  </a:lnTo>
                  <a:lnTo>
                    <a:pt x="114300" y="167512"/>
                  </a:lnTo>
                  <a:lnTo>
                    <a:pt x="112775" y="162940"/>
                  </a:lnTo>
                  <a:lnTo>
                    <a:pt x="109727" y="159257"/>
                  </a:lnTo>
                  <a:lnTo>
                    <a:pt x="106552" y="155575"/>
                  </a:lnTo>
                  <a:lnTo>
                    <a:pt x="102107" y="153797"/>
                  </a:lnTo>
                  <a:close/>
                </a:path>
                <a:path w="360045" h="194945">
                  <a:moveTo>
                    <a:pt x="228346" y="0"/>
                  </a:moveTo>
                  <a:lnTo>
                    <a:pt x="215868" y="111"/>
                  </a:lnTo>
                  <a:lnTo>
                    <a:pt x="183641" y="888"/>
                  </a:lnTo>
                  <a:lnTo>
                    <a:pt x="160019" y="888"/>
                  </a:lnTo>
                  <a:lnTo>
                    <a:pt x="161020" y="21935"/>
                  </a:lnTo>
                  <a:lnTo>
                    <a:pt x="161734" y="44291"/>
                  </a:lnTo>
                  <a:lnTo>
                    <a:pt x="162163" y="67933"/>
                  </a:lnTo>
                  <a:lnTo>
                    <a:pt x="162284" y="97154"/>
                  </a:lnTo>
                  <a:lnTo>
                    <a:pt x="162163" y="121556"/>
                  </a:lnTo>
                  <a:lnTo>
                    <a:pt x="161734" y="148097"/>
                  </a:lnTo>
                  <a:lnTo>
                    <a:pt x="161015" y="172569"/>
                  </a:lnTo>
                  <a:lnTo>
                    <a:pt x="160019" y="194690"/>
                  </a:lnTo>
                  <a:lnTo>
                    <a:pt x="188594" y="194690"/>
                  </a:lnTo>
                  <a:lnTo>
                    <a:pt x="187591" y="172471"/>
                  </a:lnTo>
                  <a:lnTo>
                    <a:pt x="186880" y="152114"/>
                  </a:lnTo>
                  <a:lnTo>
                    <a:pt x="186451" y="133326"/>
                  </a:lnTo>
                  <a:lnTo>
                    <a:pt x="186308" y="116204"/>
                  </a:lnTo>
                  <a:lnTo>
                    <a:pt x="203310" y="116204"/>
                  </a:lnTo>
                  <a:lnTo>
                    <a:pt x="216433" y="115536"/>
                  </a:lnTo>
                  <a:lnTo>
                    <a:pt x="234807" y="112379"/>
                  </a:lnTo>
                  <a:lnTo>
                    <a:pt x="250965" y="107102"/>
                  </a:lnTo>
                  <a:lnTo>
                    <a:pt x="264922" y="99694"/>
                  </a:lnTo>
                  <a:lnTo>
                    <a:pt x="267506" y="97536"/>
                  </a:lnTo>
                  <a:lnTo>
                    <a:pt x="193675" y="97536"/>
                  </a:lnTo>
                  <a:lnTo>
                    <a:pt x="189483" y="97409"/>
                  </a:lnTo>
                  <a:lnTo>
                    <a:pt x="185927" y="97154"/>
                  </a:lnTo>
                  <a:lnTo>
                    <a:pt x="185807" y="67933"/>
                  </a:lnTo>
                  <a:lnTo>
                    <a:pt x="185707" y="57657"/>
                  </a:lnTo>
                  <a:lnTo>
                    <a:pt x="185591" y="49022"/>
                  </a:lnTo>
                  <a:lnTo>
                    <a:pt x="185338" y="35397"/>
                  </a:lnTo>
                  <a:lnTo>
                    <a:pt x="184911" y="21589"/>
                  </a:lnTo>
                  <a:lnTo>
                    <a:pt x="192700" y="20609"/>
                  </a:lnTo>
                  <a:lnTo>
                    <a:pt x="200072" y="19938"/>
                  </a:lnTo>
                  <a:lnTo>
                    <a:pt x="207039" y="19554"/>
                  </a:lnTo>
                  <a:lnTo>
                    <a:pt x="213613" y="19430"/>
                  </a:lnTo>
                  <a:lnTo>
                    <a:pt x="280438" y="19430"/>
                  </a:lnTo>
                  <a:lnTo>
                    <a:pt x="273811" y="13080"/>
                  </a:lnTo>
                  <a:lnTo>
                    <a:pt x="264618" y="7340"/>
                  </a:lnTo>
                  <a:lnTo>
                    <a:pt x="253984" y="3254"/>
                  </a:lnTo>
                  <a:lnTo>
                    <a:pt x="241897" y="811"/>
                  </a:lnTo>
                  <a:lnTo>
                    <a:pt x="228346" y="0"/>
                  </a:lnTo>
                  <a:close/>
                </a:path>
                <a:path w="360045" h="194945">
                  <a:moveTo>
                    <a:pt x="203310" y="116204"/>
                  </a:moveTo>
                  <a:lnTo>
                    <a:pt x="186308" y="116204"/>
                  </a:lnTo>
                  <a:lnTo>
                    <a:pt x="188975" y="116459"/>
                  </a:lnTo>
                  <a:lnTo>
                    <a:pt x="192150" y="116586"/>
                  </a:lnTo>
                  <a:lnTo>
                    <a:pt x="195833" y="116586"/>
                  </a:lnTo>
                  <a:lnTo>
                    <a:pt x="203310" y="116204"/>
                  </a:lnTo>
                  <a:close/>
                </a:path>
                <a:path w="360045" h="194945">
                  <a:moveTo>
                    <a:pt x="280438" y="19430"/>
                  </a:moveTo>
                  <a:lnTo>
                    <a:pt x="213613" y="19430"/>
                  </a:lnTo>
                  <a:lnTo>
                    <a:pt x="236450" y="21814"/>
                  </a:lnTo>
                  <a:lnTo>
                    <a:pt x="252761" y="28971"/>
                  </a:lnTo>
                  <a:lnTo>
                    <a:pt x="262548" y="40915"/>
                  </a:lnTo>
                  <a:lnTo>
                    <a:pt x="265810" y="57657"/>
                  </a:lnTo>
                  <a:lnTo>
                    <a:pt x="261619" y="75086"/>
                  </a:lnTo>
                  <a:lnTo>
                    <a:pt x="249046" y="87550"/>
                  </a:lnTo>
                  <a:lnTo>
                    <a:pt x="228091" y="95037"/>
                  </a:lnTo>
                  <a:lnTo>
                    <a:pt x="198754" y="97536"/>
                  </a:lnTo>
                  <a:lnTo>
                    <a:pt x="267506" y="97536"/>
                  </a:lnTo>
                  <a:lnTo>
                    <a:pt x="276236" y="90241"/>
                  </a:lnTo>
                  <a:lnTo>
                    <a:pt x="284289" y="78644"/>
                  </a:lnTo>
                  <a:lnTo>
                    <a:pt x="289103" y="64904"/>
                  </a:lnTo>
                  <a:lnTo>
                    <a:pt x="290702" y="49022"/>
                  </a:lnTo>
                  <a:lnTo>
                    <a:pt x="289653" y="38137"/>
                  </a:lnTo>
                  <a:lnTo>
                    <a:pt x="286496" y="28527"/>
                  </a:lnTo>
                  <a:lnTo>
                    <a:pt x="281219" y="20179"/>
                  </a:lnTo>
                  <a:lnTo>
                    <a:pt x="280438" y="19430"/>
                  </a:lnTo>
                  <a:close/>
                </a:path>
                <a:path w="360045" h="194945">
                  <a:moveTo>
                    <a:pt x="28321" y="888"/>
                  </a:moveTo>
                  <a:lnTo>
                    <a:pt x="0" y="888"/>
                  </a:lnTo>
                  <a:lnTo>
                    <a:pt x="1016" y="21863"/>
                  </a:lnTo>
                  <a:lnTo>
                    <a:pt x="1726" y="44196"/>
                  </a:lnTo>
                  <a:lnTo>
                    <a:pt x="2145" y="67861"/>
                  </a:lnTo>
                  <a:lnTo>
                    <a:pt x="2285" y="92837"/>
                  </a:lnTo>
                  <a:lnTo>
                    <a:pt x="2141" y="119413"/>
                  </a:lnTo>
                  <a:lnTo>
                    <a:pt x="1711" y="145240"/>
                  </a:lnTo>
                  <a:lnTo>
                    <a:pt x="997" y="170328"/>
                  </a:lnTo>
                  <a:lnTo>
                    <a:pt x="0" y="194690"/>
                  </a:lnTo>
                  <a:lnTo>
                    <a:pt x="28321" y="194690"/>
                  </a:lnTo>
                  <a:lnTo>
                    <a:pt x="27412" y="170257"/>
                  </a:lnTo>
                  <a:lnTo>
                    <a:pt x="26779" y="145145"/>
                  </a:lnTo>
                  <a:lnTo>
                    <a:pt x="26410" y="119413"/>
                  </a:lnTo>
                  <a:lnTo>
                    <a:pt x="26417" y="67361"/>
                  </a:lnTo>
                  <a:lnTo>
                    <a:pt x="26800" y="43529"/>
                  </a:lnTo>
                  <a:lnTo>
                    <a:pt x="27435" y="21363"/>
                  </a:lnTo>
                  <a:lnTo>
                    <a:pt x="28321" y="8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617" y="3264534"/>
              <a:ext cx="360045" cy="194945"/>
            </a:xfrm>
            <a:custGeom>
              <a:avLst/>
              <a:gdLst/>
              <a:ahLst/>
              <a:cxnLst/>
              <a:rect l="l" t="t" r="r" b="b"/>
              <a:pathLst>
                <a:path w="360045" h="194945">
                  <a:moveTo>
                    <a:pt x="341629" y="153797"/>
                  </a:moveTo>
                  <a:lnTo>
                    <a:pt x="347472" y="153797"/>
                  </a:lnTo>
                  <a:lnTo>
                    <a:pt x="351916" y="155575"/>
                  </a:lnTo>
                  <a:lnTo>
                    <a:pt x="355091" y="159257"/>
                  </a:lnTo>
                  <a:lnTo>
                    <a:pt x="358139" y="162940"/>
                  </a:lnTo>
                  <a:lnTo>
                    <a:pt x="359663" y="167512"/>
                  </a:lnTo>
                  <a:lnTo>
                    <a:pt x="359663" y="172847"/>
                  </a:lnTo>
                  <a:lnTo>
                    <a:pt x="359663" y="178688"/>
                  </a:lnTo>
                  <a:lnTo>
                    <a:pt x="357758" y="183768"/>
                  </a:lnTo>
                  <a:lnTo>
                    <a:pt x="353822" y="188340"/>
                  </a:lnTo>
                  <a:lnTo>
                    <a:pt x="349884" y="192786"/>
                  </a:lnTo>
                  <a:lnTo>
                    <a:pt x="344550" y="194944"/>
                  </a:lnTo>
                  <a:lnTo>
                    <a:pt x="337565" y="194944"/>
                  </a:lnTo>
                  <a:lnTo>
                    <a:pt x="331724" y="194944"/>
                  </a:lnTo>
                  <a:lnTo>
                    <a:pt x="327151" y="193039"/>
                  </a:lnTo>
                  <a:lnTo>
                    <a:pt x="323976" y="189229"/>
                  </a:lnTo>
                  <a:lnTo>
                    <a:pt x="320675" y="185292"/>
                  </a:lnTo>
                  <a:lnTo>
                    <a:pt x="319150" y="180720"/>
                  </a:lnTo>
                  <a:lnTo>
                    <a:pt x="319150" y="175387"/>
                  </a:lnTo>
                  <a:lnTo>
                    <a:pt x="319150" y="169544"/>
                  </a:lnTo>
                  <a:lnTo>
                    <a:pt x="321055" y="164591"/>
                  </a:lnTo>
                  <a:lnTo>
                    <a:pt x="324992" y="160274"/>
                  </a:lnTo>
                  <a:lnTo>
                    <a:pt x="329056" y="155955"/>
                  </a:lnTo>
                  <a:lnTo>
                    <a:pt x="334517" y="153797"/>
                  </a:lnTo>
                  <a:lnTo>
                    <a:pt x="341629" y="153797"/>
                  </a:lnTo>
                  <a:close/>
                </a:path>
                <a:path w="360045" h="194945">
                  <a:moveTo>
                    <a:pt x="96265" y="153797"/>
                  </a:moveTo>
                  <a:lnTo>
                    <a:pt x="102107" y="153797"/>
                  </a:lnTo>
                  <a:lnTo>
                    <a:pt x="106552" y="155575"/>
                  </a:lnTo>
                  <a:lnTo>
                    <a:pt x="109727" y="159257"/>
                  </a:lnTo>
                  <a:lnTo>
                    <a:pt x="112775" y="162940"/>
                  </a:lnTo>
                  <a:lnTo>
                    <a:pt x="114300" y="167512"/>
                  </a:lnTo>
                  <a:lnTo>
                    <a:pt x="114300" y="172847"/>
                  </a:lnTo>
                  <a:lnTo>
                    <a:pt x="114300" y="178688"/>
                  </a:lnTo>
                  <a:lnTo>
                    <a:pt x="112394" y="183768"/>
                  </a:lnTo>
                  <a:lnTo>
                    <a:pt x="108457" y="188340"/>
                  </a:lnTo>
                  <a:lnTo>
                    <a:pt x="104521" y="192786"/>
                  </a:lnTo>
                  <a:lnTo>
                    <a:pt x="99186" y="194944"/>
                  </a:lnTo>
                  <a:lnTo>
                    <a:pt x="92201" y="194944"/>
                  </a:lnTo>
                  <a:lnTo>
                    <a:pt x="86359" y="194944"/>
                  </a:lnTo>
                  <a:lnTo>
                    <a:pt x="81787" y="193039"/>
                  </a:lnTo>
                  <a:lnTo>
                    <a:pt x="78612" y="189229"/>
                  </a:lnTo>
                  <a:lnTo>
                    <a:pt x="75310" y="185292"/>
                  </a:lnTo>
                  <a:lnTo>
                    <a:pt x="73786" y="180720"/>
                  </a:lnTo>
                  <a:lnTo>
                    <a:pt x="73786" y="175387"/>
                  </a:lnTo>
                  <a:lnTo>
                    <a:pt x="73786" y="169544"/>
                  </a:lnTo>
                  <a:lnTo>
                    <a:pt x="75691" y="164591"/>
                  </a:lnTo>
                  <a:lnTo>
                    <a:pt x="79628" y="160274"/>
                  </a:lnTo>
                  <a:lnTo>
                    <a:pt x="83692" y="155955"/>
                  </a:lnTo>
                  <a:lnTo>
                    <a:pt x="89153" y="153797"/>
                  </a:lnTo>
                  <a:lnTo>
                    <a:pt x="96265" y="153797"/>
                  </a:lnTo>
                  <a:close/>
                </a:path>
                <a:path w="360045" h="194945">
                  <a:moveTo>
                    <a:pt x="213613" y="19430"/>
                  </a:moveTo>
                  <a:lnTo>
                    <a:pt x="207039" y="19554"/>
                  </a:lnTo>
                  <a:lnTo>
                    <a:pt x="200072" y="19938"/>
                  </a:lnTo>
                  <a:lnTo>
                    <a:pt x="192700" y="20609"/>
                  </a:lnTo>
                  <a:lnTo>
                    <a:pt x="184911" y="21589"/>
                  </a:lnTo>
                  <a:lnTo>
                    <a:pt x="185338" y="35397"/>
                  </a:lnTo>
                  <a:lnTo>
                    <a:pt x="185658" y="52609"/>
                  </a:lnTo>
                  <a:lnTo>
                    <a:pt x="185858" y="73203"/>
                  </a:lnTo>
                  <a:lnTo>
                    <a:pt x="185927" y="97154"/>
                  </a:lnTo>
                  <a:lnTo>
                    <a:pt x="189483" y="97409"/>
                  </a:lnTo>
                  <a:lnTo>
                    <a:pt x="193675" y="97536"/>
                  </a:lnTo>
                  <a:lnTo>
                    <a:pt x="198754" y="97536"/>
                  </a:lnTo>
                  <a:lnTo>
                    <a:pt x="228091" y="95037"/>
                  </a:lnTo>
                  <a:lnTo>
                    <a:pt x="249046" y="87550"/>
                  </a:lnTo>
                  <a:lnTo>
                    <a:pt x="261619" y="75086"/>
                  </a:lnTo>
                  <a:lnTo>
                    <a:pt x="265810" y="57657"/>
                  </a:lnTo>
                  <a:lnTo>
                    <a:pt x="262548" y="40915"/>
                  </a:lnTo>
                  <a:lnTo>
                    <a:pt x="252761" y="28971"/>
                  </a:lnTo>
                  <a:lnTo>
                    <a:pt x="236450" y="21814"/>
                  </a:lnTo>
                  <a:lnTo>
                    <a:pt x="213613" y="19430"/>
                  </a:lnTo>
                  <a:close/>
                </a:path>
                <a:path w="360045" h="194945">
                  <a:moveTo>
                    <a:pt x="0" y="888"/>
                  </a:moveTo>
                  <a:lnTo>
                    <a:pt x="28321" y="888"/>
                  </a:lnTo>
                  <a:lnTo>
                    <a:pt x="27414" y="21863"/>
                  </a:lnTo>
                  <a:lnTo>
                    <a:pt x="26781" y="44196"/>
                  </a:lnTo>
                  <a:lnTo>
                    <a:pt x="26410" y="67861"/>
                  </a:lnTo>
                  <a:lnTo>
                    <a:pt x="26288" y="92837"/>
                  </a:lnTo>
                  <a:lnTo>
                    <a:pt x="26410" y="119413"/>
                  </a:lnTo>
                  <a:lnTo>
                    <a:pt x="26781" y="145240"/>
                  </a:lnTo>
                  <a:lnTo>
                    <a:pt x="27414" y="170328"/>
                  </a:lnTo>
                  <a:lnTo>
                    <a:pt x="28321" y="194690"/>
                  </a:lnTo>
                  <a:lnTo>
                    <a:pt x="0" y="194690"/>
                  </a:lnTo>
                  <a:lnTo>
                    <a:pt x="1000" y="170257"/>
                  </a:lnTo>
                  <a:lnTo>
                    <a:pt x="1714" y="145145"/>
                  </a:lnTo>
                  <a:lnTo>
                    <a:pt x="2143" y="119342"/>
                  </a:lnTo>
                  <a:lnTo>
                    <a:pt x="2285" y="92837"/>
                  </a:lnTo>
                  <a:lnTo>
                    <a:pt x="2143" y="67361"/>
                  </a:lnTo>
                  <a:lnTo>
                    <a:pt x="1714" y="43529"/>
                  </a:lnTo>
                  <a:lnTo>
                    <a:pt x="1000" y="21363"/>
                  </a:lnTo>
                  <a:lnTo>
                    <a:pt x="0" y="888"/>
                  </a:lnTo>
                  <a:close/>
                </a:path>
                <a:path w="360045" h="194945">
                  <a:moveTo>
                    <a:pt x="228346" y="0"/>
                  </a:moveTo>
                  <a:lnTo>
                    <a:pt x="273811" y="13080"/>
                  </a:lnTo>
                  <a:lnTo>
                    <a:pt x="290702" y="49022"/>
                  </a:lnTo>
                  <a:lnTo>
                    <a:pt x="289103" y="64904"/>
                  </a:lnTo>
                  <a:lnTo>
                    <a:pt x="264922" y="99694"/>
                  </a:lnTo>
                  <a:lnTo>
                    <a:pt x="216433" y="115536"/>
                  </a:lnTo>
                  <a:lnTo>
                    <a:pt x="195833" y="116586"/>
                  </a:lnTo>
                  <a:lnTo>
                    <a:pt x="192150" y="116586"/>
                  </a:lnTo>
                  <a:lnTo>
                    <a:pt x="188975" y="116459"/>
                  </a:lnTo>
                  <a:lnTo>
                    <a:pt x="186308" y="116204"/>
                  </a:lnTo>
                  <a:lnTo>
                    <a:pt x="186451" y="133326"/>
                  </a:lnTo>
                  <a:lnTo>
                    <a:pt x="186880" y="152114"/>
                  </a:lnTo>
                  <a:lnTo>
                    <a:pt x="187594" y="172569"/>
                  </a:lnTo>
                  <a:lnTo>
                    <a:pt x="188594" y="194690"/>
                  </a:lnTo>
                  <a:lnTo>
                    <a:pt x="160019" y="194690"/>
                  </a:lnTo>
                  <a:lnTo>
                    <a:pt x="161020" y="172471"/>
                  </a:lnTo>
                  <a:lnTo>
                    <a:pt x="161734" y="148097"/>
                  </a:lnTo>
                  <a:lnTo>
                    <a:pt x="162163" y="121556"/>
                  </a:lnTo>
                  <a:lnTo>
                    <a:pt x="162305" y="92837"/>
                  </a:lnTo>
                  <a:lnTo>
                    <a:pt x="162163" y="67933"/>
                  </a:lnTo>
                  <a:lnTo>
                    <a:pt x="161734" y="44291"/>
                  </a:lnTo>
                  <a:lnTo>
                    <a:pt x="161020" y="21935"/>
                  </a:lnTo>
                  <a:lnTo>
                    <a:pt x="160019" y="888"/>
                  </a:lnTo>
                  <a:lnTo>
                    <a:pt x="181355" y="888"/>
                  </a:lnTo>
                  <a:lnTo>
                    <a:pt x="183641" y="888"/>
                  </a:lnTo>
                  <a:lnTo>
                    <a:pt x="190118" y="762"/>
                  </a:lnTo>
                  <a:lnTo>
                    <a:pt x="200913" y="507"/>
                  </a:lnTo>
                  <a:lnTo>
                    <a:pt x="208700" y="267"/>
                  </a:lnTo>
                  <a:lnTo>
                    <a:pt x="215868" y="111"/>
                  </a:lnTo>
                  <a:lnTo>
                    <a:pt x="222416" y="25"/>
                  </a:lnTo>
                  <a:lnTo>
                    <a:pt x="228346" y="0"/>
                  </a:lnTo>
                  <a:close/>
                </a:path>
              </a:pathLst>
            </a:custGeom>
            <a:ln w="12192">
              <a:solidFill>
                <a:srgbClr val="675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939028" y="3066288"/>
            <a:ext cx="1056640" cy="731520"/>
            <a:chOff x="5939028" y="3066288"/>
            <a:chExt cx="1056640" cy="731520"/>
          </a:xfrm>
        </p:grpSpPr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39028" y="3066288"/>
              <a:ext cx="1056131" cy="5989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39612" y="3072384"/>
              <a:ext cx="917447" cy="7254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86399" y="3094367"/>
              <a:ext cx="961821" cy="50405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986399" y="3094367"/>
              <a:ext cx="962025" cy="504190"/>
            </a:xfrm>
            <a:custGeom>
              <a:avLst/>
              <a:gdLst/>
              <a:ahLst/>
              <a:cxnLst/>
              <a:rect l="l" t="t" r="r" b="b"/>
              <a:pathLst>
                <a:path w="962025" h="504189">
                  <a:moveTo>
                    <a:pt x="0" y="504050"/>
                  </a:moveTo>
                  <a:lnTo>
                    <a:pt x="961821" y="504050"/>
                  </a:lnTo>
                  <a:lnTo>
                    <a:pt x="961821" y="0"/>
                  </a:lnTo>
                  <a:lnTo>
                    <a:pt x="0" y="0"/>
                  </a:lnTo>
                  <a:lnTo>
                    <a:pt x="0" y="504050"/>
                  </a:lnTo>
                  <a:close/>
                </a:path>
              </a:pathLst>
            </a:custGeom>
            <a:ln w="9525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93866" y="3278124"/>
              <a:ext cx="355600" cy="194310"/>
            </a:xfrm>
            <a:custGeom>
              <a:avLst/>
              <a:gdLst/>
              <a:ahLst/>
              <a:cxnLst/>
              <a:rect l="l" t="t" r="r" b="b"/>
              <a:pathLst>
                <a:path w="355600" h="194310">
                  <a:moveTo>
                    <a:pt x="342773" y="152908"/>
                  </a:moveTo>
                  <a:lnTo>
                    <a:pt x="329945" y="152908"/>
                  </a:lnTo>
                  <a:lnTo>
                    <a:pt x="324358" y="155066"/>
                  </a:lnTo>
                  <a:lnTo>
                    <a:pt x="316484" y="163702"/>
                  </a:lnTo>
                  <a:lnTo>
                    <a:pt x="314452" y="168655"/>
                  </a:lnTo>
                  <a:lnTo>
                    <a:pt x="314452" y="179831"/>
                  </a:lnTo>
                  <a:lnTo>
                    <a:pt x="316103" y="184403"/>
                  </a:lnTo>
                  <a:lnTo>
                    <a:pt x="319278" y="188340"/>
                  </a:lnTo>
                  <a:lnTo>
                    <a:pt x="322580" y="192150"/>
                  </a:lnTo>
                  <a:lnTo>
                    <a:pt x="327025" y="194055"/>
                  </a:lnTo>
                  <a:lnTo>
                    <a:pt x="339852" y="194055"/>
                  </a:lnTo>
                  <a:lnTo>
                    <a:pt x="345313" y="191897"/>
                  </a:lnTo>
                  <a:lnTo>
                    <a:pt x="349250" y="187451"/>
                  </a:lnTo>
                  <a:lnTo>
                    <a:pt x="353187" y="182879"/>
                  </a:lnTo>
                  <a:lnTo>
                    <a:pt x="355091" y="177800"/>
                  </a:lnTo>
                  <a:lnTo>
                    <a:pt x="355091" y="166624"/>
                  </a:lnTo>
                  <a:lnTo>
                    <a:pt x="353567" y="162051"/>
                  </a:lnTo>
                  <a:lnTo>
                    <a:pt x="350392" y="158368"/>
                  </a:lnTo>
                  <a:lnTo>
                    <a:pt x="347344" y="154686"/>
                  </a:lnTo>
                  <a:lnTo>
                    <a:pt x="342773" y="152908"/>
                  </a:lnTo>
                  <a:close/>
                </a:path>
                <a:path w="355600" h="194310">
                  <a:moveTo>
                    <a:pt x="101981" y="152908"/>
                  </a:moveTo>
                  <a:lnTo>
                    <a:pt x="89154" y="152908"/>
                  </a:lnTo>
                  <a:lnTo>
                    <a:pt x="83566" y="155066"/>
                  </a:lnTo>
                  <a:lnTo>
                    <a:pt x="75692" y="163702"/>
                  </a:lnTo>
                  <a:lnTo>
                    <a:pt x="73660" y="168655"/>
                  </a:lnTo>
                  <a:lnTo>
                    <a:pt x="73660" y="179831"/>
                  </a:lnTo>
                  <a:lnTo>
                    <a:pt x="75311" y="184403"/>
                  </a:lnTo>
                  <a:lnTo>
                    <a:pt x="78486" y="188340"/>
                  </a:lnTo>
                  <a:lnTo>
                    <a:pt x="81787" y="192150"/>
                  </a:lnTo>
                  <a:lnTo>
                    <a:pt x="86233" y="194055"/>
                  </a:lnTo>
                  <a:lnTo>
                    <a:pt x="99060" y="194055"/>
                  </a:lnTo>
                  <a:lnTo>
                    <a:pt x="104521" y="191897"/>
                  </a:lnTo>
                  <a:lnTo>
                    <a:pt x="108458" y="187451"/>
                  </a:lnTo>
                  <a:lnTo>
                    <a:pt x="112395" y="182879"/>
                  </a:lnTo>
                  <a:lnTo>
                    <a:pt x="114300" y="177800"/>
                  </a:lnTo>
                  <a:lnTo>
                    <a:pt x="114300" y="166624"/>
                  </a:lnTo>
                  <a:lnTo>
                    <a:pt x="112775" y="162051"/>
                  </a:lnTo>
                  <a:lnTo>
                    <a:pt x="109600" y="158368"/>
                  </a:lnTo>
                  <a:lnTo>
                    <a:pt x="106553" y="154686"/>
                  </a:lnTo>
                  <a:lnTo>
                    <a:pt x="101981" y="152908"/>
                  </a:lnTo>
                  <a:close/>
                </a:path>
                <a:path w="355600" h="194310">
                  <a:moveTo>
                    <a:pt x="157353" y="0"/>
                  </a:moveTo>
                  <a:lnTo>
                    <a:pt x="129032" y="0"/>
                  </a:lnTo>
                  <a:lnTo>
                    <a:pt x="131266" y="10864"/>
                  </a:lnTo>
                  <a:lnTo>
                    <a:pt x="137953" y="30718"/>
                  </a:lnTo>
                  <a:lnTo>
                    <a:pt x="149070" y="59596"/>
                  </a:lnTo>
                  <a:lnTo>
                    <a:pt x="180093" y="135348"/>
                  </a:lnTo>
                  <a:lnTo>
                    <a:pt x="191193" y="164084"/>
                  </a:lnTo>
                  <a:lnTo>
                    <a:pt x="197810" y="183493"/>
                  </a:lnTo>
                  <a:lnTo>
                    <a:pt x="200025" y="193801"/>
                  </a:lnTo>
                  <a:lnTo>
                    <a:pt x="219456" y="193801"/>
                  </a:lnTo>
                  <a:lnTo>
                    <a:pt x="221793" y="183016"/>
                  </a:lnTo>
                  <a:lnTo>
                    <a:pt x="228523" y="164084"/>
                  </a:lnTo>
                  <a:lnTo>
                    <a:pt x="211582" y="164084"/>
                  </a:lnTo>
                  <a:lnTo>
                    <a:pt x="209889" y="155132"/>
                  </a:lnTo>
                  <a:lnTo>
                    <a:pt x="204803" y="138572"/>
                  </a:lnTo>
                  <a:lnTo>
                    <a:pt x="196205" y="114131"/>
                  </a:lnTo>
                  <a:lnTo>
                    <a:pt x="184404" y="82676"/>
                  </a:lnTo>
                  <a:lnTo>
                    <a:pt x="172569" y="50863"/>
                  </a:lnTo>
                  <a:lnTo>
                    <a:pt x="164115" y="26479"/>
                  </a:lnTo>
                  <a:lnTo>
                    <a:pt x="159043" y="9525"/>
                  </a:lnTo>
                  <a:lnTo>
                    <a:pt x="157353" y="0"/>
                  </a:lnTo>
                  <a:close/>
                </a:path>
                <a:path w="355600" h="194310">
                  <a:moveTo>
                    <a:pt x="294639" y="0"/>
                  </a:moveTo>
                  <a:lnTo>
                    <a:pt x="267842" y="0"/>
                  </a:lnTo>
                  <a:lnTo>
                    <a:pt x="266128" y="10263"/>
                  </a:lnTo>
                  <a:lnTo>
                    <a:pt x="260985" y="27527"/>
                  </a:lnTo>
                  <a:lnTo>
                    <a:pt x="252412" y="51792"/>
                  </a:lnTo>
                  <a:lnTo>
                    <a:pt x="240411" y="83058"/>
                  </a:lnTo>
                  <a:lnTo>
                    <a:pt x="228306" y="114417"/>
                  </a:lnTo>
                  <a:lnTo>
                    <a:pt x="219837" y="138001"/>
                  </a:lnTo>
                  <a:lnTo>
                    <a:pt x="214693" y="154656"/>
                  </a:lnTo>
                  <a:lnTo>
                    <a:pt x="212979" y="164084"/>
                  </a:lnTo>
                  <a:lnTo>
                    <a:pt x="228523" y="164084"/>
                  </a:lnTo>
                  <a:lnTo>
                    <a:pt x="228822" y="163242"/>
                  </a:lnTo>
                  <a:lnTo>
                    <a:pt x="240565" y="134491"/>
                  </a:lnTo>
                  <a:lnTo>
                    <a:pt x="273476" y="59078"/>
                  </a:lnTo>
                  <a:lnTo>
                    <a:pt x="285226" y="30384"/>
                  </a:lnTo>
                  <a:lnTo>
                    <a:pt x="292284" y="10691"/>
                  </a:lnTo>
                  <a:lnTo>
                    <a:pt x="294639" y="0"/>
                  </a:lnTo>
                  <a:close/>
                </a:path>
                <a:path w="355600" h="194310">
                  <a:moveTo>
                    <a:pt x="28194" y="0"/>
                  </a:moveTo>
                  <a:lnTo>
                    <a:pt x="0" y="0"/>
                  </a:lnTo>
                  <a:lnTo>
                    <a:pt x="995" y="20974"/>
                  </a:lnTo>
                  <a:lnTo>
                    <a:pt x="1661" y="43307"/>
                  </a:lnTo>
                  <a:lnTo>
                    <a:pt x="2035" y="66472"/>
                  </a:lnTo>
                  <a:lnTo>
                    <a:pt x="2034" y="118524"/>
                  </a:lnTo>
                  <a:lnTo>
                    <a:pt x="1648" y="144351"/>
                  </a:lnTo>
                  <a:lnTo>
                    <a:pt x="977" y="169439"/>
                  </a:lnTo>
                  <a:lnTo>
                    <a:pt x="0" y="193801"/>
                  </a:lnTo>
                  <a:lnTo>
                    <a:pt x="28194" y="193801"/>
                  </a:lnTo>
                  <a:lnTo>
                    <a:pt x="27338" y="169368"/>
                  </a:lnTo>
                  <a:lnTo>
                    <a:pt x="26700" y="144256"/>
                  </a:lnTo>
                  <a:lnTo>
                    <a:pt x="26300" y="118453"/>
                  </a:lnTo>
                  <a:lnTo>
                    <a:pt x="26162" y="91948"/>
                  </a:lnTo>
                  <a:lnTo>
                    <a:pt x="26309" y="66472"/>
                  </a:lnTo>
                  <a:lnTo>
                    <a:pt x="26720" y="42640"/>
                  </a:lnTo>
                  <a:lnTo>
                    <a:pt x="27361" y="20474"/>
                  </a:lnTo>
                  <a:lnTo>
                    <a:pt x="281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61430" y="3272028"/>
              <a:ext cx="293624" cy="20624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293866" y="3278124"/>
              <a:ext cx="28575" cy="194310"/>
            </a:xfrm>
            <a:custGeom>
              <a:avLst/>
              <a:gdLst/>
              <a:ahLst/>
              <a:cxnLst/>
              <a:rect l="l" t="t" r="r" b="b"/>
              <a:pathLst>
                <a:path w="28575" h="194310">
                  <a:moveTo>
                    <a:pt x="0" y="0"/>
                  </a:moveTo>
                  <a:lnTo>
                    <a:pt x="28194" y="0"/>
                  </a:lnTo>
                  <a:lnTo>
                    <a:pt x="27340" y="20974"/>
                  </a:lnTo>
                  <a:lnTo>
                    <a:pt x="26701" y="43307"/>
                  </a:lnTo>
                  <a:lnTo>
                    <a:pt x="26300" y="66972"/>
                  </a:lnTo>
                  <a:lnTo>
                    <a:pt x="26162" y="91948"/>
                  </a:lnTo>
                  <a:lnTo>
                    <a:pt x="26300" y="118524"/>
                  </a:lnTo>
                  <a:lnTo>
                    <a:pt x="26701" y="144351"/>
                  </a:lnTo>
                  <a:lnTo>
                    <a:pt x="27340" y="169439"/>
                  </a:lnTo>
                  <a:lnTo>
                    <a:pt x="28194" y="193801"/>
                  </a:lnTo>
                  <a:lnTo>
                    <a:pt x="0" y="193801"/>
                  </a:lnTo>
                  <a:lnTo>
                    <a:pt x="980" y="169368"/>
                  </a:lnTo>
                  <a:lnTo>
                    <a:pt x="1650" y="144256"/>
                  </a:lnTo>
                  <a:lnTo>
                    <a:pt x="2035" y="118453"/>
                  </a:lnTo>
                  <a:lnTo>
                    <a:pt x="2159" y="91948"/>
                  </a:lnTo>
                  <a:lnTo>
                    <a:pt x="2035" y="66472"/>
                  </a:lnTo>
                  <a:lnTo>
                    <a:pt x="1651" y="42640"/>
                  </a:lnTo>
                  <a:lnTo>
                    <a:pt x="980" y="20474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675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340352" y="3075432"/>
            <a:ext cx="1074420" cy="731520"/>
            <a:chOff x="4340352" y="3075432"/>
            <a:chExt cx="1074420" cy="731520"/>
          </a:xfrm>
        </p:grpSpPr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40352" y="3075432"/>
              <a:ext cx="1071372" cy="5989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01312" y="3081528"/>
              <a:ext cx="1013460" cy="7254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87342" y="3102876"/>
              <a:ext cx="976604" cy="50405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387342" y="3102876"/>
              <a:ext cx="976630" cy="504190"/>
            </a:xfrm>
            <a:custGeom>
              <a:avLst/>
              <a:gdLst/>
              <a:ahLst/>
              <a:cxnLst/>
              <a:rect l="l" t="t" r="r" b="b"/>
              <a:pathLst>
                <a:path w="976629" h="504189">
                  <a:moveTo>
                    <a:pt x="0" y="504050"/>
                  </a:moveTo>
                  <a:lnTo>
                    <a:pt x="976604" y="504050"/>
                  </a:lnTo>
                  <a:lnTo>
                    <a:pt x="976604" y="0"/>
                  </a:lnTo>
                  <a:lnTo>
                    <a:pt x="0" y="0"/>
                  </a:lnTo>
                  <a:lnTo>
                    <a:pt x="0" y="504050"/>
                  </a:lnTo>
                  <a:close/>
                </a:path>
              </a:pathLst>
            </a:custGeom>
            <a:ln w="9525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55185" y="3286633"/>
              <a:ext cx="451484" cy="194310"/>
            </a:xfrm>
            <a:custGeom>
              <a:avLst/>
              <a:gdLst/>
              <a:ahLst/>
              <a:cxnLst/>
              <a:rect l="l" t="t" r="r" b="b"/>
              <a:pathLst>
                <a:path w="451485" h="194310">
                  <a:moveTo>
                    <a:pt x="438785" y="152907"/>
                  </a:moveTo>
                  <a:lnTo>
                    <a:pt x="425957" y="152907"/>
                  </a:lnTo>
                  <a:lnTo>
                    <a:pt x="420369" y="155066"/>
                  </a:lnTo>
                  <a:lnTo>
                    <a:pt x="412495" y="163702"/>
                  </a:lnTo>
                  <a:lnTo>
                    <a:pt x="410463" y="168655"/>
                  </a:lnTo>
                  <a:lnTo>
                    <a:pt x="410463" y="179831"/>
                  </a:lnTo>
                  <a:lnTo>
                    <a:pt x="412114" y="184403"/>
                  </a:lnTo>
                  <a:lnTo>
                    <a:pt x="415289" y="188340"/>
                  </a:lnTo>
                  <a:lnTo>
                    <a:pt x="418591" y="192150"/>
                  </a:lnTo>
                  <a:lnTo>
                    <a:pt x="423163" y="194055"/>
                  </a:lnTo>
                  <a:lnTo>
                    <a:pt x="435863" y="194055"/>
                  </a:lnTo>
                  <a:lnTo>
                    <a:pt x="441325" y="191896"/>
                  </a:lnTo>
                  <a:lnTo>
                    <a:pt x="445262" y="187451"/>
                  </a:lnTo>
                  <a:lnTo>
                    <a:pt x="449199" y="182879"/>
                  </a:lnTo>
                  <a:lnTo>
                    <a:pt x="451103" y="177800"/>
                  </a:lnTo>
                  <a:lnTo>
                    <a:pt x="451103" y="166624"/>
                  </a:lnTo>
                  <a:lnTo>
                    <a:pt x="449579" y="162051"/>
                  </a:lnTo>
                  <a:lnTo>
                    <a:pt x="446404" y="158368"/>
                  </a:lnTo>
                  <a:lnTo>
                    <a:pt x="443356" y="154686"/>
                  </a:lnTo>
                  <a:lnTo>
                    <a:pt x="438785" y="152907"/>
                  </a:lnTo>
                  <a:close/>
                </a:path>
                <a:path w="451485" h="194310">
                  <a:moveTo>
                    <a:pt x="101980" y="152907"/>
                  </a:moveTo>
                  <a:lnTo>
                    <a:pt x="89153" y="152907"/>
                  </a:lnTo>
                  <a:lnTo>
                    <a:pt x="83565" y="155066"/>
                  </a:lnTo>
                  <a:lnTo>
                    <a:pt x="75691" y="163702"/>
                  </a:lnTo>
                  <a:lnTo>
                    <a:pt x="73660" y="168655"/>
                  </a:lnTo>
                  <a:lnTo>
                    <a:pt x="73660" y="179831"/>
                  </a:lnTo>
                  <a:lnTo>
                    <a:pt x="75311" y="184403"/>
                  </a:lnTo>
                  <a:lnTo>
                    <a:pt x="78486" y="188340"/>
                  </a:lnTo>
                  <a:lnTo>
                    <a:pt x="81787" y="192150"/>
                  </a:lnTo>
                  <a:lnTo>
                    <a:pt x="86360" y="194055"/>
                  </a:lnTo>
                  <a:lnTo>
                    <a:pt x="99060" y="194055"/>
                  </a:lnTo>
                  <a:lnTo>
                    <a:pt x="104520" y="191896"/>
                  </a:lnTo>
                  <a:lnTo>
                    <a:pt x="108457" y="187451"/>
                  </a:lnTo>
                  <a:lnTo>
                    <a:pt x="112394" y="182879"/>
                  </a:lnTo>
                  <a:lnTo>
                    <a:pt x="114300" y="177800"/>
                  </a:lnTo>
                  <a:lnTo>
                    <a:pt x="114300" y="166624"/>
                  </a:lnTo>
                  <a:lnTo>
                    <a:pt x="112775" y="162051"/>
                  </a:lnTo>
                  <a:lnTo>
                    <a:pt x="109600" y="158368"/>
                  </a:lnTo>
                  <a:lnTo>
                    <a:pt x="106552" y="154686"/>
                  </a:lnTo>
                  <a:lnTo>
                    <a:pt x="101980" y="152907"/>
                  </a:lnTo>
                  <a:close/>
                </a:path>
                <a:path w="451485" h="194310">
                  <a:moveTo>
                    <a:pt x="212851" y="0"/>
                  </a:moveTo>
                  <a:lnTo>
                    <a:pt x="173736" y="0"/>
                  </a:lnTo>
                  <a:lnTo>
                    <a:pt x="173095" y="18786"/>
                  </a:lnTo>
                  <a:lnTo>
                    <a:pt x="171180" y="43703"/>
                  </a:lnTo>
                  <a:lnTo>
                    <a:pt x="168003" y="74741"/>
                  </a:lnTo>
                  <a:lnTo>
                    <a:pt x="163575" y="111887"/>
                  </a:lnTo>
                  <a:lnTo>
                    <a:pt x="155971" y="172561"/>
                  </a:lnTo>
                  <a:lnTo>
                    <a:pt x="154056" y="188110"/>
                  </a:lnTo>
                  <a:lnTo>
                    <a:pt x="153415" y="193801"/>
                  </a:lnTo>
                  <a:lnTo>
                    <a:pt x="179069" y="193801"/>
                  </a:lnTo>
                  <a:lnTo>
                    <a:pt x="179405" y="178087"/>
                  </a:lnTo>
                  <a:lnTo>
                    <a:pt x="180419" y="158003"/>
                  </a:lnTo>
                  <a:lnTo>
                    <a:pt x="182123" y="133562"/>
                  </a:lnTo>
                  <a:lnTo>
                    <a:pt x="187175" y="72945"/>
                  </a:lnTo>
                  <a:lnTo>
                    <a:pt x="188690" y="53244"/>
                  </a:lnTo>
                  <a:lnTo>
                    <a:pt x="189853" y="35266"/>
                  </a:lnTo>
                  <a:lnTo>
                    <a:pt x="190373" y="22478"/>
                  </a:lnTo>
                  <a:lnTo>
                    <a:pt x="217241" y="22478"/>
                  </a:lnTo>
                  <a:lnTo>
                    <a:pt x="214350" y="11263"/>
                  </a:lnTo>
                  <a:lnTo>
                    <a:pt x="212851" y="0"/>
                  </a:lnTo>
                  <a:close/>
                </a:path>
                <a:path w="451485" h="194310">
                  <a:moveTo>
                    <a:pt x="217241" y="22478"/>
                  </a:moveTo>
                  <a:lnTo>
                    <a:pt x="191897" y="22478"/>
                  </a:lnTo>
                  <a:lnTo>
                    <a:pt x="193570" y="28670"/>
                  </a:lnTo>
                  <a:lnTo>
                    <a:pt x="209153" y="78660"/>
                  </a:lnTo>
                  <a:lnTo>
                    <a:pt x="226984" y="127507"/>
                  </a:lnTo>
                  <a:lnTo>
                    <a:pt x="235882" y="151939"/>
                  </a:lnTo>
                  <a:lnTo>
                    <a:pt x="242569" y="171926"/>
                  </a:lnTo>
                  <a:lnTo>
                    <a:pt x="246463" y="185658"/>
                  </a:lnTo>
                  <a:lnTo>
                    <a:pt x="247776" y="193801"/>
                  </a:lnTo>
                  <a:lnTo>
                    <a:pt x="267969" y="193801"/>
                  </a:lnTo>
                  <a:lnTo>
                    <a:pt x="269396" y="186015"/>
                  </a:lnTo>
                  <a:lnTo>
                    <a:pt x="273669" y="172370"/>
                  </a:lnTo>
                  <a:lnTo>
                    <a:pt x="277752" y="161162"/>
                  </a:lnTo>
                  <a:lnTo>
                    <a:pt x="260476" y="161162"/>
                  </a:lnTo>
                  <a:lnTo>
                    <a:pt x="258997" y="151044"/>
                  </a:lnTo>
                  <a:lnTo>
                    <a:pt x="254545" y="134413"/>
                  </a:lnTo>
                  <a:lnTo>
                    <a:pt x="247098" y="111281"/>
                  </a:lnTo>
                  <a:lnTo>
                    <a:pt x="234095" y="74420"/>
                  </a:lnTo>
                  <a:lnTo>
                    <a:pt x="226203" y="51917"/>
                  </a:lnTo>
                  <a:lnTo>
                    <a:pt x="218836" y="28670"/>
                  </a:lnTo>
                  <a:lnTo>
                    <a:pt x="217241" y="22478"/>
                  </a:lnTo>
                  <a:close/>
                </a:path>
                <a:path w="451485" h="194310">
                  <a:moveTo>
                    <a:pt x="354444" y="22478"/>
                  </a:moveTo>
                  <a:lnTo>
                    <a:pt x="329945" y="22478"/>
                  </a:lnTo>
                  <a:lnTo>
                    <a:pt x="330398" y="31888"/>
                  </a:lnTo>
                  <a:lnTo>
                    <a:pt x="331374" y="47561"/>
                  </a:lnTo>
                  <a:lnTo>
                    <a:pt x="333762" y="81914"/>
                  </a:lnTo>
                  <a:lnTo>
                    <a:pt x="335058" y="100149"/>
                  </a:lnTo>
                  <a:lnTo>
                    <a:pt x="336907" y="127507"/>
                  </a:lnTo>
                  <a:lnTo>
                    <a:pt x="338327" y="153225"/>
                  </a:lnTo>
                  <a:lnTo>
                    <a:pt x="339185" y="175371"/>
                  </a:lnTo>
                  <a:lnTo>
                    <a:pt x="339470" y="193801"/>
                  </a:lnTo>
                  <a:lnTo>
                    <a:pt x="367538" y="193801"/>
                  </a:lnTo>
                  <a:lnTo>
                    <a:pt x="367109" y="187709"/>
                  </a:lnTo>
                  <a:lnTo>
                    <a:pt x="365804" y="171703"/>
                  </a:lnTo>
                  <a:lnTo>
                    <a:pt x="360672" y="111281"/>
                  </a:lnTo>
                  <a:lnTo>
                    <a:pt x="357679" y="74420"/>
                  </a:lnTo>
                  <a:lnTo>
                    <a:pt x="355536" y="43545"/>
                  </a:lnTo>
                  <a:lnTo>
                    <a:pt x="354444" y="22478"/>
                  </a:lnTo>
                  <a:close/>
                </a:path>
                <a:path w="451485" h="194310">
                  <a:moveTo>
                    <a:pt x="353822" y="0"/>
                  </a:moveTo>
                  <a:lnTo>
                    <a:pt x="315594" y="0"/>
                  </a:lnTo>
                  <a:lnTo>
                    <a:pt x="313908" y="11098"/>
                  </a:lnTo>
                  <a:lnTo>
                    <a:pt x="308863" y="28400"/>
                  </a:lnTo>
                  <a:lnTo>
                    <a:pt x="300366" y="52220"/>
                  </a:lnTo>
                  <a:lnTo>
                    <a:pt x="288697" y="81914"/>
                  </a:lnTo>
                  <a:lnTo>
                    <a:pt x="277017" y="111388"/>
                  </a:lnTo>
                  <a:lnTo>
                    <a:pt x="268674" y="134445"/>
                  </a:lnTo>
                  <a:lnTo>
                    <a:pt x="263669" y="151048"/>
                  </a:lnTo>
                  <a:lnTo>
                    <a:pt x="262000" y="161162"/>
                  </a:lnTo>
                  <a:lnTo>
                    <a:pt x="277752" y="161162"/>
                  </a:lnTo>
                  <a:lnTo>
                    <a:pt x="280775" y="152868"/>
                  </a:lnTo>
                  <a:lnTo>
                    <a:pt x="290759" y="127365"/>
                  </a:lnTo>
                  <a:lnTo>
                    <a:pt x="301634" y="99720"/>
                  </a:lnTo>
                  <a:lnTo>
                    <a:pt x="311578" y="72945"/>
                  </a:lnTo>
                  <a:lnTo>
                    <a:pt x="320546" y="47194"/>
                  </a:lnTo>
                  <a:lnTo>
                    <a:pt x="328549" y="22478"/>
                  </a:lnTo>
                  <a:lnTo>
                    <a:pt x="354444" y="22478"/>
                  </a:lnTo>
                  <a:lnTo>
                    <a:pt x="354250" y="18742"/>
                  </a:lnTo>
                  <a:lnTo>
                    <a:pt x="353822" y="0"/>
                  </a:lnTo>
                  <a:close/>
                </a:path>
                <a:path w="451485" h="194310">
                  <a:moveTo>
                    <a:pt x="28320" y="0"/>
                  </a:moveTo>
                  <a:lnTo>
                    <a:pt x="0" y="0"/>
                  </a:lnTo>
                  <a:lnTo>
                    <a:pt x="1016" y="20974"/>
                  </a:lnTo>
                  <a:lnTo>
                    <a:pt x="1726" y="43306"/>
                  </a:lnTo>
                  <a:lnTo>
                    <a:pt x="2145" y="66972"/>
                  </a:lnTo>
                  <a:lnTo>
                    <a:pt x="2286" y="91947"/>
                  </a:lnTo>
                  <a:lnTo>
                    <a:pt x="2141" y="118524"/>
                  </a:lnTo>
                  <a:lnTo>
                    <a:pt x="1711" y="144351"/>
                  </a:lnTo>
                  <a:lnTo>
                    <a:pt x="997" y="169439"/>
                  </a:lnTo>
                  <a:lnTo>
                    <a:pt x="0" y="193801"/>
                  </a:lnTo>
                  <a:lnTo>
                    <a:pt x="28320" y="193801"/>
                  </a:lnTo>
                  <a:lnTo>
                    <a:pt x="27392" y="169368"/>
                  </a:lnTo>
                  <a:lnTo>
                    <a:pt x="26716" y="144256"/>
                  </a:lnTo>
                  <a:lnTo>
                    <a:pt x="26302" y="118453"/>
                  </a:lnTo>
                  <a:lnTo>
                    <a:pt x="26162" y="91947"/>
                  </a:lnTo>
                  <a:lnTo>
                    <a:pt x="26311" y="66472"/>
                  </a:lnTo>
                  <a:lnTo>
                    <a:pt x="26737" y="42640"/>
                  </a:lnTo>
                  <a:lnTo>
                    <a:pt x="27416" y="20474"/>
                  </a:lnTo>
                  <a:lnTo>
                    <a:pt x="28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28845" y="3439541"/>
              <a:ext cx="377825" cy="41275"/>
            </a:xfrm>
            <a:custGeom>
              <a:avLst/>
              <a:gdLst/>
              <a:ahLst/>
              <a:cxnLst/>
              <a:rect l="l" t="t" r="r" b="b"/>
              <a:pathLst>
                <a:path w="377825" h="41275">
                  <a:moveTo>
                    <a:pt x="359282" y="0"/>
                  </a:moveTo>
                  <a:lnTo>
                    <a:pt x="365125" y="0"/>
                  </a:lnTo>
                  <a:lnTo>
                    <a:pt x="369696" y="1778"/>
                  </a:lnTo>
                  <a:lnTo>
                    <a:pt x="372744" y="5461"/>
                  </a:lnTo>
                  <a:lnTo>
                    <a:pt x="375919" y="9144"/>
                  </a:lnTo>
                  <a:lnTo>
                    <a:pt x="377443" y="13716"/>
                  </a:lnTo>
                  <a:lnTo>
                    <a:pt x="377443" y="19050"/>
                  </a:lnTo>
                  <a:lnTo>
                    <a:pt x="377443" y="24892"/>
                  </a:lnTo>
                  <a:lnTo>
                    <a:pt x="375538" y="29972"/>
                  </a:lnTo>
                  <a:lnTo>
                    <a:pt x="371601" y="34544"/>
                  </a:lnTo>
                  <a:lnTo>
                    <a:pt x="367664" y="38988"/>
                  </a:lnTo>
                  <a:lnTo>
                    <a:pt x="362203" y="41148"/>
                  </a:lnTo>
                  <a:lnTo>
                    <a:pt x="355345" y="41148"/>
                  </a:lnTo>
                  <a:lnTo>
                    <a:pt x="349503" y="41148"/>
                  </a:lnTo>
                  <a:lnTo>
                    <a:pt x="344931" y="39243"/>
                  </a:lnTo>
                  <a:lnTo>
                    <a:pt x="341629" y="35433"/>
                  </a:lnTo>
                  <a:lnTo>
                    <a:pt x="338454" y="31496"/>
                  </a:lnTo>
                  <a:lnTo>
                    <a:pt x="336803" y="26924"/>
                  </a:lnTo>
                  <a:lnTo>
                    <a:pt x="336803" y="21589"/>
                  </a:lnTo>
                  <a:lnTo>
                    <a:pt x="336803" y="15748"/>
                  </a:lnTo>
                  <a:lnTo>
                    <a:pt x="338835" y="10795"/>
                  </a:lnTo>
                  <a:lnTo>
                    <a:pt x="342772" y="6476"/>
                  </a:lnTo>
                  <a:lnTo>
                    <a:pt x="346709" y="2159"/>
                  </a:lnTo>
                  <a:lnTo>
                    <a:pt x="352297" y="0"/>
                  </a:lnTo>
                  <a:lnTo>
                    <a:pt x="359282" y="0"/>
                  </a:lnTo>
                  <a:close/>
                </a:path>
                <a:path w="377825" h="41275">
                  <a:moveTo>
                    <a:pt x="22478" y="0"/>
                  </a:moveTo>
                  <a:lnTo>
                    <a:pt x="28320" y="0"/>
                  </a:lnTo>
                  <a:lnTo>
                    <a:pt x="32892" y="1778"/>
                  </a:lnTo>
                  <a:lnTo>
                    <a:pt x="35940" y="5461"/>
                  </a:lnTo>
                  <a:lnTo>
                    <a:pt x="39115" y="9144"/>
                  </a:lnTo>
                  <a:lnTo>
                    <a:pt x="40639" y="13716"/>
                  </a:lnTo>
                  <a:lnTo>
                    <a:pt x="40639" y="19050"/>
                  </a:lnTo>
                  <a:lnTo>
                    <a:pt x="40639" y="24892"/>
                  </a:lnTo>
                  <a:lnTo>
                    <a:pt x="38734" y="29972"/>
                  </a:lnTo>
                  <a:lnTo>
                    <a:pt x="34797" y="34544"/>
                  </a:lnTo>
                  <a:lnTo>
                    <a:pt x="30860" y="38988"/>
                  </a:lnTo>
                  <a:lnTo>
                    <a:pt x="25400" y="41148"/>
                  </a:lnTo>
                  <a:lnTo>
                    <a:pt x="18541" y="41148"/>
                  </a:lnTo>
                  <a:lnTo>
                    <a:pt x="12700" y="41148"/>
                  </a:lnTo>
                  <a:lnTo>
                    <a:pt x="8127" y="39243"/>
                  </a:lnTo>
                  <a:lnTo>
                    <a:pt x="4825" y="35433"/>
                  </a:lnTo>
                  <a:lnTo>
                    <a:pt x="1650" y="31496"/>
                  </a:lnTo>
                  <a:lnTo>
                    <a:pt x="0" y="26924"/>
                  </a:lnTo>
                  <a:lnTo>
                    <a:pt x="0" y="21589"/>
                  </a:lnTo>
                  <a:lnTo>
                    <a:pt x="0" y="15748"/>
                  </a:lnTo>
                  <a:lnTo>
                    <a:pt x="2031" y="10795"/>
                  </a:lnTo>
                  <a:lnTo>
                    <a:pt x="5968" y="6476"/>
                  </a:lnTo>
                  <a:lnTo>
                    <a:pt x="9905" y="2159"/>
                  </a:lnTo>
                  <a:lnTo>
                    <a:pt x="15493" y="0"/>
                  </a:lnTo>
                  <a:lnTo>
                    <a:pt x="22478" y="0"/>
                  </a:lnTo>
                  <a:close/>
                </a:path>
              </a:pathLst>
            </a:custGeom>
            <a:ln w="12192">
              <a:solidFill>
                <a:srgbClr val="675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02505" y="3280537"/>
              <a:ext cx="226314" cy="20599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655185" y="3286633"/>
              <a:ext cx="28575" cy="194310"/>
            </a:xfrm>
            <a:custGeom>
              <a:avLst/>
              <a:gdLst/>
              <a:ahLst/>
              <a:cxnLst/>
              <a:rect l="l" t="t" r="r" b="b"/>
              <a:pathLst>
                <a:path w="28575" h="194310">
                  <a:moveTo>
                    <a:pt x="0" y="0"/>
                  </a:moveTo>
                  <a:lnTo>
                    <a:pt x="28320" y="0"/>
                  </a:lnTo>
                  <a:lnTo>
                    <a:pt x="27394" y="20974"/>
                  </a:lnTo>
                  <a:lnTo>
                    <a:pt x="26717" y="43306"/>
                  </a:lnTo>
                  <a:lnTo>
                    <a:pt x="26302" y="66972"/>
                  </a:lnTo>
                  <a:lnTo>
                    <a:pt x="26162" y="91947"/>
                  </a:lnTo>
                  <a:lnTo>
                    <a:pt x="26302" y="118524"/>
                  </a:lnTo>
                  <a:lnTo>
                    <a:pt x="26717" y="144351"/>
                  </a:lnTo>
                  <a:lnTo>
                    <a:pt x="27394" y="169439"/>
                  </a:lnTo>
                  <a:lnTo>
                    <a:pt x="28320" y="193801"/>
                  </a:lnTo>
                  <a:lnTo>
                    <a:pt x="0" y="193801"/>
                  </a:lnTo>
                  <a:lnTo>
                    <a:pt x="1000" y="169368"/>
                  </a:lnTo>
                  <a:lnTo>
                    <a:pt x="1714" y="144256"/>
                  </a:lnTo>
                  <a:lnTo>
                    <a:pt x="2143" y="118453"/>
                  </a:lnTo>
                  <a:lnTo>
                    <a:pt x="2286" y="91947"/>
                  </a:lnTo>
                  <a:lnTo>
                    <a:pt x="2143" y="66472"/>
                  </a:lnTo>
                  <a:lnTo>
                    <a:pt x="1714" y="42640"/>
                  </a:lnTo>
                  <a:lnTo>
                    <a:pt x="1000" y="2047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675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832603" y="1720595"/>
            <a:ext cx="640080" cy="498475"/>
            <a:chOff x="4832603" y="1720595"/>
            <a:chExt cx="640080" cy="498475"/>
          </a:xfrm>
        </p:grpSpPr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2603" y="1720595"/>
              <a:ext cx="640079" cy="49834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924297" y="1759584"/>
              <a:ext cx="368935" cy="224790"/>
            </a:xfrm>
            <a:custGeom>
              <a:avLst/>
              <a:gdLst/>
              <a:ahLst/>
              <a:cxnLst/>
              <a:rect l="l" t="t" r="r" b="b"/>
              <a:pathLst>
                <a:path w="368935" h="224789">
                  <a:moveTo>
                    <a:pt x="231012" y="192786"/>
                  </a:moveTo>
                  <a:lnTo>
                    <a:pt x="222250" y="192786"/>
                  </a:lnTo>
                  <a:lnTo>
                    <a:pt x="215137" y="199898"/>
                  </a:lnTo>
                  <a:lnTo>
                    <a:pt x="215137" y="217424"/>
                  </a:lnTo>
                  <a:lnTo>
                    <a:pt x="222250" y="224536"/>
                  </a:lnTo>
                  <a:lnTo>
                    <a:pt x="368426" y="224789"/>
                  </a:lnTo>
                  <a:lnTo>
                    <a:pt x="367211" y="222630"/>
                  </a:lnTo>
                  <a:lnTo>
                    <a:pt x="333248" y="222630"/>
                  </a:lnTo>
                  <a:lnTo>
                    <a:pt x="282531" y="192904"/>
                  </a:lnTo>
                  <a:lnTo>
                    <a:pt x="231012" y="192786"/>
                  </a:lnTo>
                  <a:close/>
                </a:path>
                <a:path w="368935" h="224789">
                  <a:moveTo>
                    <a:pt x="282531" y="192904"/>
                  </a:moveTo>
                  <a:lnTo>
                    <a:pt x="333248" y="222630"/>
                  </a:lnTo>
                  <a:lnTo>
                    <a:pt x="336757" y="216662"/>
                  </a:lnTo>
                  <a:lnTo>
                    <a:pt x="327532" y="216662"/>
                  </a:lnTo>
                  <a:lnTo>
                    <a:pt x="314186" y="192977"/>
                  </a:lnTo>
                  <a:lnTo>
                    <a:pt x="282531" y="192904"/>
                  </a:lnTo>
                  <a:close/>
                </a:path>
                <a:path w="368935" h="224789">
                  <a:moveTo>
                    <a:pt x="285398" y="96992"/>
                  </a:moveTo>
                  <a:lnTo>
                    <a:pt x="279400" y="98932"/>
                  </a:lnTo>
                  <a:lnTo>
                    <a:pt x="274645" y="103058"/>
                  </a:lnTo>
                  <a:lnTo>
                    <a:pt x="271938" y="108505"/>
                  </a:lnTo>
                  <a:lnTo>
                    <a:pt x="271470" y="114595"/>
                  </a:lnTo>
                  <a:lnTo>
                    <a:pt x="273430" y="120650"/>
                  </a:lnTo>
                  <a:lnTo>
                    <a:pt x="298718" y="165525"/>
                  </a:lnTo>
                  <a:lnTo>
                    <a:pt x="349376" y="195199"/>
                  </a:lnTo>
                  <a:lnTo>
                    <a:pt x="333248" y="222630"/>
                  </a:lnTo>
                  <a:lnTo>
                    <a:pt x="367211" y="222630"/>
                  </a:lnTo>
                  <a:lnTo>
                    <a:pt x="300989" y="105028"/>
                  </a:lnTo>
                  <a:lnTo>
                    <a:pt x="296920" y="100254"/>
                  </a:lnTo>
                  <a:lnTo>
                    <a:pt x="291480" y="97504"/>
                  </a:lnTo>
                  <a:lnTo>
                    <a:pt x="285398" y="96992"/>
                  </a:lnTo>
                  <a:close/>
                </a:path>
                <a:path w="368935" h="224789">
                  <a:moveTo>
                    <a:pt x="314186" y="192977"/>
                  </a:moveTo>
                  <a:lnTo>
                    <a:pt x="327532" y="216662"/>
                  </a:lnTo>
                  <a:lnTo>
                    <a:pt x="341375" y="193039"/>
                  </a:lnTo>
                  <a:lnTo>
                    <a:pt x="314186" y="192977"/>
                  </a:lnTo>
                  <a:close/>
                </a:path>
                <a:path w="368935" h="224789">
                  <a:moveTo>
                    <a:pt x="298718" y="165525"/>
                  </a:moveTo>
                  <a:lnTo>
                    <a:pt x="314186" y="192977"/>
                  </a:lnTo>
                  <a:lnTo>
                    <a:pt x="341375" y="193039"/>
                  </a:lnTo>
                  <a:lnTo>
                    <a:pt x="327532" y="216662"/>
                  </a:lnTo>
                  <a:lnTo>
                    <a:pt x="336757" y="216662"/>
                  </a:lnTo>
                  <a:lnTo>
                    <a:pt x="349376" y="195199"/>
                  </a:lnTo>
                  <a:lnTo>
                    <a:pt x="298718" y="165525"/>
                  </a:lnTo>
                  <a:close/>
                </a:path>
                <a:path w="368935" h="224789">
                  <a:moveTo>
                    <a:pt x="16128" y="0"/>
                  </a:moveTo>
                  <a:lnTo>
                    <a:pt x="0" y="27304"/>
                  </a:lnTo>
                  <a:lnTo>
                    <a:pt x="282531" y="192904"/>
                  </a:lnTo>
                  <a:lnTo>
                    <a:pt x="314186" y="192977"/>
                  </a:lnTo>
                  <a:lnTo>
                    <a:pt x="298718" y="165525"/>
                  </a:lnTo>
                  <a:lnTo>
                    <a:pt x="1612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895600" y="1709927"/>
            <a:ext cx="620395" cy="571500"/>
            <a:chOff x="2895600" y="1709927"/>
            <a:chExt cx="620395" cy="571500"/>
          </a:xfrm>
        </p:grpSpPr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95600" y="1709927"/>
              <a:ext cx="620268" cy="5715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128899" y="1748408"/>
              <a:ext cx="348615" cy="299720"/>
            </a:xfrm>
            <a:custGeom>
              <a:avLst/>
              <a:gdLst/>
              <a:ahLst/>
              <a:cxnLst/>
              <a:rect l="l" t="t" r="r" b="b"/>
              <a:pathLst>
                <a:path w="348614" h="299719">
                  <a:moveTo>
                    <a:pt x="59666" y="159261"/>
                  </a:moveTo>
                  <a:lnTo>
                    <a:pt x="53752" y="160781"/>
                  </a:lnTo>
                  <a:lnTo>
                    <a:pt x="48839" y="164397"/>
                  </a:lnTo>
                  <a:lnTo>
                    <a:pt x="45593" y="169799"/>
                  </a:lnTo>
                  <a:lnTo>
                    <a:pt x="0" y="299465"/>
                  </a:lnTo>
                  <a:lnTo>
                    <a:pt x="46559" y="291211"/>
                  </a:lnTo>
                  <a:lnTo>
                    <a:pt x="34289" y="291211"/>
                  </a:lnTo>
                  <a:lnTo>
                    <a:pt x="13715" y="266953"/>
                  </a:lnTo>
                  <a:lnTo>
                    <a:pt x="58482" y="228918"/>
                  </a:lnTo>
                  <a:lnTo>
                    <a:pt x="75564" y="180339"/>
                  </a:lnTo>
                  <a:lnTo>
                    <a:pt x="76450" y="174113"/>
                  </a:lnTo>
                  <a:lnTo>
                    <a:pt x="74930" y="168243"/>
                  </a:lnTo>
                  <a:lnTo>
                    <a:pt x="71314" y="163373"/>
                  </a:lnTo>
                  <a:lnTo>
                    <a:pt x="65912" y="160146"/>
                  </a:lnTo>
                  <a:lnTo>
                    <a:pt x="59666" y="159261"/>
                  </a:lnTo>
                  <a:close/>
                </a:path>
                <a:path w="348614" h="299719">
                  <a:moveTo>
                    <a:pt x="58482" y="228918"/>
                  </a:moveTo>
                  <a:lnTo>
                    <a:pt x="13715" y="266953"/>
                  </a:lnTo>
                  <a:lnTo>
                    <a:pt x="34289" y="291211"/>
                  </a:lnTo>
                  <a:lnTo>
                    <a:pt x="42361" y="284352"/>
                  </a:lnTo>
                  <a:lnTo>
                    <a:pt x="38988" y="284352"/>
                  </a:lnTo>
                  <a:lnTo>
                    <a:pt x="21208" y="263525"/>
                  </a:lnTo>
                  <a:lnTo>
                    <a:pt x="47998" y="258731"/>
                  </a:lnTo>
                  <a:lnTo>
                    <a:pt x="58482" y="228918"/>
                  </a:lnTo>
                  <a:close/>
                </a:path>
                <a:path w="348614" h="299719">
                  <a:moveTo>
                    <a:pt x="138429" y="242569"/>
                  </a:moveTo>
                  <a:lnTo>
                    <a:pt x="79060" y="253172"/>
                  </a:lnTo>
                  <a:lnTo>
                    <a:pt x="34289" y="291211"/>
                  </a:lnTo>
                  <a:lnTo>
                    <a:pt x="46559" y="291211"/>
                  </a:lnTo>
                  <a:lnTo>
                    <a:pt x="135381" y="275463"/>
                  </a:lnTo>
                  <a:lnTo>
                    <a:pt x="144017" y="273812"/>
                  </a:lnTo>
                  <a:lnTo>
                    <a:pt x="149733" y="265683"/>
                  </a:lnTo>
                  <a:lnTo>
                    <a:pt x="146685" y="248412"/>
                  </a:lnTo>
                  <a:lnTo>
                    <a:pt x="138429" y="242569"/>
                  </a:lnTo>
                  <a:close/>
                </a:path>
                <a:path w="348614" h="299719">
                  <a:moveTo>
                    <a:pt x="47998" y="258731"/>
                  </a:moveTo>
                  <a:lnTo>
                    <a:pt x="21208" y="263525"/>
                  </a:lnTo>
                  <a:lnTo>
                    <a:pt x="38988" y="284352"/>
                  </a:lnTo>
                  <a:lnTo>
                    <a:pt x="47998" y="258731"/>
                  </a:lnTo>
                  <a:close/>
                </a:path>
                <a:path w="348614" h="299719">
                  <a:moveTo>
                    <a:pt x="79060" y="253172"/>
                  </a:moveTo>
                  <a:lnTo>
                    <a:pt x="47998" y="258731"/>
                  </a:lnTo>
                  <a:lnTo>
                    <a:pt x="38988" y="284352"/>
                  </a:lnTo>
                  <a:lnTo>
                    <a:pt x="42361" y="284352"/>
                  </a:lnTo>
                  <a:lnTo>
                    <a:pt x="79060" y="253172"/>
                  </a:lnTo>
                  <a:close/>
                </a:path>
                <a:path w="348614" h="299719">
                  <a:moveTo>
                    <a:pt x="327913" y="0"/>
                  </a:moveTo>
                  <a:lnTo>
                    <a:pt x="58482" y="228918"/>
                  </a:lnTo>
                  <a:lnTo>
                    <a:pt x="47998" y="258731"/>
                  </a:lnTo>
                  <a:lnTo>
                    <a:pt x="79060" y="253172"/>
                  </a:lnTo>
                  <a:lnTo>
                    <a:pt x="348488" y="24256"/>
                  </a:lnTo>
                  <a:lnTo>
                    <a:pt x="32791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7013447" y="2657855"/>
            <a:ext cx="589915" cy="573405"/>
            <a:chOff x="7013447" y="2657855"/>
            <a:chExt cx="589915" cy="573405"/>
          </a:xfrm>
        </p:grpSpPr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13447" y="2657855"/>
              <a:ext cx="589788" cy="5730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105903" y="2696717"/>
              <a:ext cx="317500" cy="300990"/>
            </a:xfrm>
            <a:custGeom>
              <a:avLst/>
              <a:gdLst/>
              <a:ahLst/>
              <a:cxnLst/>
              <a:rect l="l" t="t" r="r" b="b"/>
              <a:pathLst>
                <a:path w="317500" h="300989">
                  <a:moveTo>
                    <a:pt x="181991" y="236601"/>
                  </a:moveTo>
                  <a:lnTo>
                    <a:pt x="173481" y="241808"/>
                  </a:lnTo>
                  <a:lnTo>
                    <a:pt x="171450" y="250444"/>
                  </a:lnTo>
                  <a:lnTo>
                    <a:pt x="169545" y="258953"/>
                  </a:lnTo>
                  <a:lnTo>
                    <a:pt x="174878" y="267462"/>
                  </a:lnTo>
                  <a:lnTo>
                    <a:pt x="317246" y="300482"/>
                  </a:lnTo>
                  <a:lnTo>
                    <a:pt x="314288" y="290449"/>
                  </a:lnTo>
                  <a:lnTo>
                    <a:pt x="283464" y="290449"/>
                  </a:lnTo>
                  <a:lnTo>
                    <a:pt x="240725" y="250142"/>
                  </a:lnTo>
                  <a:lnTo>
                    <a:pt x="181991" y="236601"/>
                  </a:lnTo>
                  <a:close/>
                </a:path>
                <a:path w="317500" h="300989">
                  <a:moveTo>
                    <a:pt x="240725" y="250142"/>
                  </a:moveTo>
                  <a:lnTo>
                    <a:pt x="283464" y="290449"/>
                  </a:lnTo>
                  <a:lnTo>
                    <a:pt x="290065" y="283464"/>
                  </a:lnTo>
                  <a:lnTo>
                    <a:pt x="279146" y="283464"/>
                  </a:lnTo>
                  <a:lnTo>
                    <a:pt x="271438" y="257257"/>
                  </a:lnTo>
                  <a:lnTo>
                    <a:pt x="240725" y="250142"/>
                  </a:lnTo>
                  <a:close/>
                </a:path>
                <a:path w="317500" h="300989">
                  <a:moveTo>
                    <a:pt x="267080" y="155448"/>
                  </a:moveTo>
                  <a:lnTo>
                    <a:pt x="258699" y="157861"/>
                  </a:lnTo>
                  <a:lnTo>
                    <a:pt x="250317" y="160401"/>
                  </a:lnTo>
                  <a:lnTo>
                    <a:pt x="245491" y="169164"/>
                  </a:lnTo>
                  <a:lnTo>
                    <a:pt x="248030" y="177673"/>
                  </a:lnTo>
                  <a:lnTo>
                    <a:pt x="262546" y="227024"/>
                  </a:lnTo>
                  <a:lnTo>
                    <a:pt x="305307" y="267335"/>
                  </a:lnTo>
                  <a:lnTo>
                    <a:pt x="283464" y="290449"/>
                  </a:lnTo>
                  <a:lnTo>
                    <a:pt x="314288" y="290449"/>
                  </a:lnTo>
                  <a:lnTo>
                    <a:pt x="278384" y="168656"/>
                  </a:lnTo>
                  <a:lnTo>
                    <a:pt x="275971" y="160274"/>
                  </a:lnTo>
                  <a:lnTo>
                    <a:pt x="267080" y="155448"/>
                  </a:lnTo>
                  <a:close/>
                </a:path>
                <a:path w="317500" h="300989">
                  <a:moveTo>
                    <a:pt x="271438" y="257257"/>
                  </a:moveTo>
                  <a:lnTo>
                    <a:pt x="279146" y="283464"/>
                  </a:lnTo>
                  <a:lnTo>
                    <a:pt x="297942" y="263398"/>
                  </a:lnTo>
                  <a:lnTo>
                    <a:pt x="271438" y="257257"/>
                  </a:lnTo>
                  <a:close/>
                </a:path>
                <a:path w="317500" h="300989">
                  <a:moveTo>
                    <a:pt x="262546" y="227024"/>
                  </a:moveTo>
                  <a:lnTo>
                    <a:pt x="271438" y="257257"/>
                  </a:lnTo>
                  <a:lnTo>
                    <a:pt x="297942" y="263398"/>
                  </a:lnTo>
                  <a:lnTo>
                    <a:pt x="279146" y="283464"/>
                  </a:lnTo>
                  <a:lnTo>
                    <a:pt x="290065" y="283464"/>
                  </a:lnTo>
                  <a:lnTo>
                    <a:pt x="305307" y="267335"/>
                  </a:lnTo>
                  <a:lnTo>
                    <a:pt x="262546" y="227024"/>
                  </a:lnTo>
                  <a:close/>
                </a:path>
                <a:path w="317500" h="300989">
                  <a:moveTo>
                    <a:pt x="21717" y="0"/>
                  </a:moveTo>
                  <a:lnTo>
                    <a:pt x="0" y="23114"/>
                  </a:lnTo>
                  <a:lnTo>
                    <a:pt x="240725" y="250142"/>
                  </a:lnTo>
                  <a:lnTo>
                    <a:pt x="271438" y="257257"/>
                  </a:lnTo>
                  <a:lnTo>
                    <a:pt x="262546" y="227024"/>
                  </a:lnTo>
                  <a:lnTo>
                    <a:pt x="2171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106167" y="2618232"/>
            <a:ext cx="414655" cy="646430"/>
            <a:chOff x="2106167" y="2618232"/>
            <a:chExt cx="414655" cy="646430"/>
          </a:xfrm>
        </p:grpSpPr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06167" y="2618232"/>
              <a:ext cx="414528" cy="64617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268706" y="2657475"/>
              <a:ext cx="142875" cy="373380"/>
            </a:xfrm>
            <a:custGeom>
              <a:avLst/>
              <a:gdLst/>
              <a:ahLst/>
              <a:cxnLst/>
              <a:rect l="l" t="t" r="r" b="b"/>
              <a:pathLst>
                <a:path w="142875" h="373380">
                  <a:moveTo>
                    <a:pt x="13696" y="230610"/>
                  </a:moveTo>
                  <a:lnTo>
                    <a:pt x="7768" y="232663"/>
                  </a:lnTo>
                  <a:lnTo>
                    <a:pt x="3036" y="236860"/>
                  </a:lnTo>
                  <a:lnTo>
                    <a:pt x="386" y="242331"/>
                  </a:lnTo>
                  <a:lnTo>
                    <a:pt x="0" y="248398"/>
                  </a:lnTo>
                  <a:lnTo>
                    <a:pt x="2053" y="254380"/>
                  </a:lnTo>
                  <a:lnTo>
                    <a:pt x="71268" y="373125"/>
                  </a:lnTo>
                  <a:lnTo>
                    <a:pt x="89627" y="341629"/>
                  </a:lnTo>
                  <a:lnTo>
                    <a:pt x="55393" y="341629"/>
                  </a:lnTo>
                  <a:lnTo>
                    <a:pt x="55393" y="282959"/>
                  </a:lnTo>
                  <a:lnTo>
                    <a:pt x="29358" y="238378"/>
                  </a:lnTo>
                  <a:lnTo>
                    <a:pt x="25217" y="233646"/>
                  </a:lnTo>
                  <a:lnTo>
                    <a:pt x="19754" y="230997"/>
                  </a:lnTo>
                  <a:lnTo>
                    <a:pt x="13696" y="230610"/>
                  </a:lnTo>
                  <a:close/>
                </a:path>
                <a:path w="142875" h="373380">
                  <a:moveTo>
                    <a:pt x="55393" y="282959"/>
                  </a:moveTo>
                  <a:lnTo>
                    <a:pt x="55393" y="341629"/>
                  </a:lnTo>
                  <a:lnTo>
                    <a:pt x="87143" y="341629"/>
                  </a:lnTo>
                  <a:lnTo>
                    <a:pt x="87143" y="333628"/>
                  </a:lnTo>
                  <a:lnTo>
                    <a:pt x="57552" y="333628"/>
                  </a:lnTo>
                  <a:lnTo>
                    <a:pt x="71268" y="310142"/>
                  </a:lnTo>
                  <a:lnTo>
                    <a:pt x="55393" y="282959"/>
                  </a:lnTo>
                  <a:close/>
                </a:path>
                <a:path w="142875" h="373380">
                  <a:moveTo>
                    <a:pt x="128841" y="230610"/>
                  </a:moveTo>
                  <a:lnTo>
                    <a:pt x="122783" y="230997"/>
                  </a:lnTo>
                  <a:lnTo>
                    <a:pt x="117320" y="233646"/>
                  </a:lnTo>
                  <a:lnTo>
                    <a:pt x="113178" y="238378"/>
                  </a:lnTo>
                  <a:lnTo>
                    <a:pt x="87143" y="282959"/>
                  </a:lnTo>
                  <a:lnTo>
                    <a:pt x="87143" y="341629"/>
                  </a:lnTo>
                  <a:lnTo>
                    <a:pt x="89627" y="341629"/>
                  </a:lnTo>
                  <a:lnTo>
                    <a:pt x="140483" y="254380"/>
                  </a:lnTo>
                  <a:lnTo>
                    <a:pt x="142537" y="248398"/>
                  </a:lnTo>
                  <a:lnTo>
                    <a:pt x="142150" y="242331"/>
                  </a:lnTo>
                  <a:lnTo>
                    <a:pt x="139501" y="236860"/>
                  </a:lnTo>
                  <a:lnTo>
                    <a:pt x="134768" y="232663"/>
                  </a:lnTo>
                  <a:lnTo>
                    <a:pt x="128841" y="230610"/>
                  </a:lnTo>
                  <a:close/>
                </a:path>
                <a:path w="142875" h="373380">
                  <a:moveTo>
                    <a:pt x="71268" y="310142"/>
                  </a:moveTo>
                  <a:lnTo>
                    <a:pt x="57552" y="333628"/>
                  </a:lnTo>
                  <a:lnTo>
                    <a:pt x="84984" y="333628"/>
                  </a:lnTo>
                  <a:lnTo>
                    <a:pt x="71268" y="310142"/>
                  </a:lnTo>
                  <a:close/>
                </a:path>
                <a:path w="142875" h="373380">
                  <a:moveTo>
                    <a:pt x="87143" y="282959"/>
                  </a:moveTo>
                  <a:lnTo>
                    <a:pt x="71268" y="310142"/>
                  </a:lnTo>
                  <a:lnTo>
                    <a:pt x="84984" y="333628"/>
                  </a:lnTo>
                  <a:lnTo>
                    <a:pt x="87143" y="333628"/>
                  </a:lnTo>
                  <a:lnTo>
                    <a:pt x="87143" y="282959"/>
                  </a:lnTo>
                  <a:close/>
                </a:path>
                <a:path w="142875" h="373380">
                  <a:moveTo>
                    <a:pt x="87143" y="0"/>
                  </a:moveTo>
                  <a:lnTo>
                    <a:pt x="55393" y="0"/>
                  </a:lnTo>
                  <a:lnTo>
                    <a:pt x="55393" y="282959"/>
                  </a:lnTo>
                  <a:lnTo>
                    <a:pt x="71268" y="310142"/>
                  </a:lnTo>
                  <a:lnTo>
                    <a:pt x="87143" y="282959"/>
                  </a:lnTo>
                  <a:lnTo>
                    <a:pt x="871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6114288" y="2670048"/>
            <a:ext cx="414655" cy="561340"/>
            <a:chOff x="6114288" y="2670048"/>
            <a:chExt cx="414655" cy="561340"/>
          </a:xfrm>
        </p:grpSpPr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14288" y="2670048"/>
              <a:ext cx="414528" cy="56083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277080" y="2708275"/>
              <a:ext cx="142875" cy="289560"/>
            </a:xfrm>
            <a:custGeom>
              <a:avLst/>
              <a:gdLst/>
              <a:ahLst/>
              <a:cxnLst/>
              <a:rect l="l" t="t" r="r" b="b"/>
              <a:pathLst>
                <a:path w="142875" h="289560">
                  <a:moveTo>
                    <a:pt x="13751" y="146536"/>
                  </a:moveTo>
                  <a:lnTo>
                    <a:pt x="7768" y="148589"/>
                  </a:lnTo>
                  <a:lnTo>
                    <a:pt x="3036" y="152731"/>
                  </a:lnTo>
                  <a:lnTo>
                    <a:pt x="386" y="158194"/>
                  </a:lnTo>
                  <a:lnTo>
                    <a:pt x="0" y="164252"/>
                  </a:lnTo>
                  <a:lnTo>
                    <a:pt x="2053" y="170179"/>
                  </a:lnTo>
                  <a:lnTo>
                    <a:pt x="71268" y="289051"/>
                  </a:lnTo>
                  <a:lnTo>
                    <a:pt x="89715" y="257428"/>
                  </a:lnTo>
                  <a:lnTo>
                    <a:pt x="55393" y="257428"/>
                  </a:lnTo>
                  <a:lnTo>
                    <a:pt x="55393" y="198769"/>
                  </a:lnTo>
                  <a:lnTo>
                    <a:pt x="29485" y="154304"/>
                  </a:lnTo>
                  <a:lnTo>
                    <a:pt x="25288" y="149572"/>
                  </a:lnTo>
                  <a:lnTo>
                    <a:pt x="19817" y="146923"/>
                  </a:lnTo>
                  <a:lnTo>
                    <a:pt x="13751" y="146536"/>
                  </a:lnTo>
                  <a:close/>
                </a:path>
                <a:path w="142875" h="289560">
                  <a:moveTo>
                    <a:pt x="55393" y="198769"/>
                  </a:moveTo>
                  <a:lnTo>
                    <a:pt x="55393" y="257428"/>
                  </a:lnTo>
                  <a:lnTo>
                    <a:pt x="87270" y="257428"/>
                  </a:lnTo>
                  <a:lnTo>
                    <a:pt x="87266" y="249554"/>
                  </a:lnTo>
                  <a:lnTo>
                    <a:pt x="57679" y="249554"/>
                  </a:lnTo>
                  <a:lnTo>
                    <a:pt x="71332" y="226123"/>
                  </a:lnTo>
                  <a:lnTo>
                    <a:pt x="55393" y="198769"/>
                  </a:lnTo>
                  <a:close/>
                </a:path>
                <a:path w="142875" h="289560">
                  <a:moveTo>
                    <a:pt x="128912" y="146536"/>
                  </a:moveTo>
                  <a:lnTo>
                    <a:pt x="122846" y="146923"/>
                  </a:lnTo>
                  <a:lnTo>
                    <a:pt x="117375" y="149572"/>
                  </a:lnTo>
                  <a:lnTo>
                    <a:pt x="113178" y="154304"/>
                  </a:lnTo>
                  <a:lnTo>
                    <a:pt x="87270" y="198769"/>
                  </a:lnTo>
                  <a:lnTo>
                    <a:pt x="87270" y="257428"/>
                  </a:lnTo>
                  <a:lnTo>
                    <a:pt x="89715" y="257428"/>
                  </a:lnTo>
                  <a:lnTo>
                    <a:pt x="140610" y="170179"/>
                  </a:lnTo>
                  <a:lnTo>
                    <a:pt x="142664" y="164252"/>
                  </a:lnTo>
                  <a:lnTo>
                    <a:pt x="142277" y="158194"/>
                  </a:lnTo>
                  <a:lnTo>
                    <a:pt x="139628" y="152731"/>
                  </a:lnTo>
                  <a:lnTo>
                    <a:pt x="134895" y="148589"/>
                  </a:lnTo>
                  <a:lnTo>
                    <a:pt x="128912" y="146536"/>
                  </a:lnTo>
                  <a:close/>
                </a:path>
                <a:path w="142875" h="289560">
                  <a:moveTo>
                    <a:pt x="71332" y="226123"/>
                  </a:moveTo>
                  <a:lnTo>
                    <a:pt x="57679" y="249554"/>
                  </a:lnTo>
                  <a:lnTo>
                    <a:pt x="84984" y="249554"/>
                  </a:lnTo>
                  <a:lnTo>
                    <a:pt x="71332" y="226123"/>
                  </a:lnTo>
                  <a:close/>
                </a:path>
                <a:path w="142875" h="289560">
                  <a:moveTo>
                    <a:pt x="87241" y="198819"/>
                  </a:moveTo>
                  <a:lnTo>
                    <a:pt x="71332" y="226123"/>
                  </a:lnTo>
                  <a:lnTo>
                    <a:pt x="84984" y="249554"/>
                  </a:lnTo>
                  <a:lnTo>
                    <a:pt x="87266" y="249554"/>
                  </a:lnTo>
                  <a:lnTo>
                    <a:pt x="87241" y="198819"/>
                  </a:lnTo>
                  <a:close/>
                </a:path>
                <a:path w="142875" h="289560">
                  <a:moveTo>
                    <a:pt x="87143" y="0"/>
                  </a:moveTo>
                  <a:lnTo>
                    <a:pt x="55393" y="0"/>
                  </a:lnTo>
                  <a:lnTo>
                    <a:pt x="55422" y="198819"/>
                  </a:lnTo>
                  <a:lnTo>
                    <a:pt x="71332" y="226123"/>
                  </a:lnTo>
                  <a:lnTo>
                    <a:pt x="87241" y="198819"/>
                  </a:lnTo>
                  <a:lnTo>
                    <a:pt x="871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4864608" y="2657855"/>
            <a:ext cx="620395" cy="573405"/>
            <a:chOff x="4864608" y="2657855"/>
            <a:chExt cx="620395" cy="573405"/>
          </a:xfrm>
        </p:grpSpPr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64608" y="2657855"/>
              <a:ext cx="620267" cy="57302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099050" y="2696209"/>
              <a:ext cx="347345" cy="300990"/>
            </a:xfrm>
            <a:custGeom>
              <a:avLst/>
              <a:gdLst/>
              <a:ahLst/>
              <a:cxnLst/>
              <a:rect l="l" t="t" r="r" b="b"/>
              <a:pathLst>
                <a:path w="347345" h="300989">
                  <a:moveTo>
                    <a:pt x="56896" y="158495"/>
                  </a:moveTo>
                  <a:lnTo>
                    <a:pt x="47751" y="162813"/>
                  </a:lnTo>
                  <a:lnTo>
                    <a:pt x="44958" y="171068"/>
                  </a:lnTo>
                  <a:lnTo>
                    <a:pt x="0" y="300989"/>
                  </a:lnTo>
                  <a:lnTo>
                    <a:pt x="45735" y="292607"/>
                  </a:lnTo>
                  <a:lnTo>
                    <a:pt x="34162" y="292607"/>
                  </a:lnTo>
                  <a:lnTo>
                    <a:pt x="13462" y="268477"/>
                  </a:lnTo>
                  <a:lnTo>
                    <a:pt x="58085" y="230177"/>
                  </a:lnTo>
                  <a:lnTo>
                    <a:pt x="74929" y="181482"/>
                  </a:lnTo>
                  <a:lnTo>
                    <a:pt x="75795" y="175256"/>
                  </a:lnTo>
                  <a:lnTo>
                    <a:pt x="74231" y="169386"/>
                  </a:lnTo>
                  <a:lnTo>
                    <a:pt x="70572" y="164516"/>
                  </a:lnTo>
                  <a:lnTo>
                    <a:pt x="65150" y="161289"/>
                  </a:lnTo>
                  <a:lnTo>
                    <a:pt x="56896" y="158495"/>
                  </a:lnTo>
                  <a:close/>
                </a:path>
                <a:path w="347345" h="300989">
                  <a:moveTo>
                    <a:pt x="58085" y="230177"/>
                  </a:moveTo>
                  <a:lnTo>
                    <a:pt x="13462" y="268477"/>
                  </a:lnTo>
                  <a:lnTo>
                    <a:pt x="34162" y="292607"/>
                  </a:lnTo>
                  <a:lnTo>
                    <a:pt x="42149" y="285750"/>
                  </a:lnTo>
                  <a:lnTo>
                    <a:pt x="38862" y="285750"/>
                  </a:lnTo>
                  <a:lnTo>
                    <a:pt x="20954" y="264922"/>
                  </a:lnTo>
                  <a:lnTo>
                    <a:pt x="47772" y="259991"/>
                  </a:lnTo>
                  <a:lnTo>
                    <a:pt x="58085" y="230177"/>
                  </a:lnTo>
                  <a:close/>
                </a:path>
                <a:path w="347345" h="300989">
                  <a:moveTo>
                    <a:pt x="138049" y="243459"/>
                  </a:moveTo>
                  <a:lnTo>
                    <a:pt x="78789" y="254289"/>
                  </a:lnTo>
                  <a:lnTo>
                    <a:pt x="34162" y="292607"/>
                  </a:lnTo>
                  <a:lnTo>
                    <a:pt x="45735" y="292607"/>
                  </a:lnTo>
                  <a:lnTo>
                    <a:pt x="143763" y="274700"/>
                  </a:lnTo>
                  <a:lnTo>
                    <a:pt x="149478" y="266445"/>
                  </a:lnTo>
                  <a:lnTo>
                    <a:pt x="147954" y="257810"/>
                  </a:lnTo>
                  <a:lnTo>
                    <a:pt x="146303" y="249174"/>
                  </a:lnTo>
                  <a:lnTo>
                    <a:pt x="138049" y="243459"/>
                  </a:lnTo>
                  <a:close/>
                </a:path>
                <a:path w="347345" h="300989">
                  <a:moveTo>
                    <a:pt x="47772" y="259991"/>
                  </a:moveTo>
                  <a:lnTo>
                    <a:pt x="20954" y="264922"/>
                  </a:lnTo>
                  <a:lnTo>
                    <a:pt x="38862" y="285750"/>
                  </a:lnTo>
                  <a:lnTo>
                    <a:pt x="47772" y="259991"/>
                  </a:lnTo>
                  <a:close/>
                </a:path>
                <a:path w="347345" h="300989">
                  <a:moveTo>
                    <a:pt x="78789" y="254289"/>
                  </a:moveTo>
                  <a:lnTo>
                    <a:pt x="47772" y="259991"/>
                  </a:lnTo>
                  <a:lnTo>
                    <a:pt x="38862" y="285750"/>
                  </a:lnTo>
                  <a:lnTo>
                    <a:pt x="42149" y="285750"/>
                  </a:lnTo>
                  <a:lnTo>
                    <a:pt x="78789" y="254289"/>
                  </a:lnTo>
                  <a:close/>
                </a:path>
                <a:path w="347345" h="300989">
                  <a:moveTo>
                    <a:pt x="326263" y="0"/>
                  </a:moveTo>
                  <a:lnTo>
                    <a:pt x="58085" y="230177"/>
                  </a:lnTo>
                  <a:lnTo>
                    <a:pt x="47772" y="259991"/>
                  </a:lnTo>
                  <a:lnTo>
                    <a:pt x="78789" y="254289"/>
                  </a:lnTo>
                  <a:lnTo>
                    <a:pt x="346837" y="24129"/>
                  </a:lnTo>
                  <a:lnTo>
                    <a:pt x="32626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4140200" y="4005262"/>
            <a:ext cx="4752975" cy="2041525"/>
            <a:chOff x="4140200" y="4005262"/>
            <a:chExt cx="4752975" cy="2041525"/>
          </a:xfrm>
        </p:grpSpPr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51500" y="4005262"/>
              <a:ext cx="1584325" cy="204152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40200" y="4005325"/>
              <a:ext cx="1473200" cy="202399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78751" y="4005325"/>
              <a:ext cx="1614424" cy="2023999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23850" y="4048061"/>
            <a:ext cx="3543300" cy="2189226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7054595" y="2249423"/>
            <a:ext cx="2002789" cy="513715"/>
            <a:chOff x="7054595" y="2249423"/>
            <a:chExt cx="2002789" cy="513715"/>
          </a:xfrm>
        </p:grpSpPr>
        <p:pic>
          <p:nvPicPr>
            <p:cNvPr id="70" name="object 7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62671" y="2249423"/>
              <a:ext cx="1391412" cy="44196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36763" y="2250947"/>
              <a:ext cx="1420368" cy="51206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705661" y="2272131"/>
              <a:ext cx="1306195" cy="35619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54595" y="2287523"/>
              <a:ext cx="746759" cy="41300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146924" y="2395706"/>
              <a:ext cx="474980" cy="142875"/>
            </a:xfrm>
            <a:custGeom>
              <a:avLst/>
              <a:gdLst/>
              <a:ahLst/>
              <a:cxnLst/>
              <a:rect l="l" t="t" r="r" b="b"/>
              <a:pathLst>
                <a:path w="474979" h="142875">
                  <a:moveTo>
                    <a:pt x="411742" y="71268"/>
                  </a:moveTo>
                  <a:lnTo>
                    <a:pt x="339978" y="113178"/>
                  </a:lnTo>
                  <a:lnTo>
                    <a:pt x="335246" y="117320"/>
                  </a:lnTo>
                  <a:lnTo>
                    <a:pt x="332597" y="122783"/>
                  </a:lnTo>
                  <a:lnTo>
                    <a:pt x="332210" y="128841"/>
                  </a:lnTo>
                  <a:lnTo>
                    <a:pt x="334264" y="134768"/>
                  </a:lnTo>
                  <a:lnTo>
                    <a:pt x="338460" y="139501"/>
                  </a:lnTo>
                  <a:lnTo>
                    <a:pt x="343931" y="142150"/>
                  </a:lnTo>
                  <a:lnTo>
                    <a:pt x="349998" y="142537"/>
                  </a:lnTo>
                  <a:lnTo>
                    <a:pt x="355980" y="140483"/>
                  </a:lnTo>
                  <a:lnTo>
                    <a:pt x="447490" y="87143"/>
                  </a:lnTo>
                  <a:lnTo>
                    <a:pt x="443229" y="87143"/>
                  </a:lnTo>
                  <a:lnTo>
                    <a:pt x="443229" y="84984"/>
                  </a:lnTo>
                  <a:lnTo>
                    <a:pt x="435228" y="84984"/>
                  </a:lnTo>
                  <a:lnTo>
                    <a:pt x="411742" y="71268"/>
                  </a:lnTo>
                  <a:close/>
                </a:path>
                <a:path w="474979" h="142875">
                  <a:moveTo>
                    <a:pt x="384559" y="55393"/>
                  </a:moveTo>
                  <a:lnTo>
                    <a:pt x="0" y="55393"/>
                  </a:lnTo>
                  <a:lnTo>
                    <a:pt x="0" y="87143"/>
                  </a:lnTo>
                  <a:lnTo>
                    <a:pt x="384559" y="87143"/>
                  </a:lnTo>
                  <a:lnTo>
                    <a:pt x="411742" y="71268"/>
                  </a:lnTo>
                  <a:lnTo>
                    <a:pt x="384559" y="55393"/>
                  </a:lnTo>
                  <a:close/>
                </a:path>
                <a:path w="474979" h="142875">
                  <a:moveTo>
                    <a:pt x="447490" y="55393"/>
                  </a:moveTo>
                  <a:lnTo>
                    <a:pt x="443229" y="55393"/>
                  </a:lnTo>
                  <a:lnTo>
                    <a:pt x="443229" y="87143"/>
                  </a:lnTo>
                  <a:lnTo>
                    <a:pt x="447490" y="87143"/>
                  </a:lnTo>
                  <a:lnTo>
                    <a:pt x="474725" y="71268"/>
                  </a:lnTo>
                  <a:lnTo>
                    <a:pt x="447490" y="55393"/>
                  </a:lnTo>
                  <a:close/>
                </a:path>
                <a:path w="474979" h="142875">
                  <a:moveTo>
                    <a:pt x="435228" y="57552"/>
                  </a:moveTo>
                  <a:lnTo>
                    <a:pt x="411742" y="71268"/>
                  </a:lnTo>
                  <a:lnTo>
                    <a:pt x="435228" y="84984"/>
                  </a:lnTo>
                  <a:lnTo>
                    <a:pt x="435228" y="57552"/>
                  </a:lnTo>
                  <a:close/>
                </a:path>
                <a:path w="474979" h="142875">
                  <a:moveTo>
                    <a:pt x="443229" y="57552"/>
                  </a:moveTo>
                  <a:lnTo>
                    <a:pt x="435228" y="57552"/>
                  </a:lnTo>
                  <a:lnTo>
                    <a:pt x="435228" y="84984"/>
                  </a:lnTo>
                  <a:lnTo>
                    <a:pt x="443229" y="84984"/>
                  </a:lnTo>
                  <a:lnTo>
                    <a:pt x="443229" y="57552"/>
                  </a:lnTo>
                  <a:close/>
                </a:path>
                <a:path w="474979" h="142875">
                  <a:moveTo>
                    <a:pt x="349998" y="0"/>
                  </a:moveTo>
                  <a:lnTo>
                    <a:pt x="343931" y="386"/>
                  </a:lnTo>
                  <a:lnTo>
                    <a:pt x="338460" y="3036"/>
                  </a:lnTo>
                  <a:lnTo>
                    <a:pt x="334264" y="7768"/>
                  </a:lnTo>
                  <a:lnTo>
                    <a:pt x="332210" y="13696"/>
                  </a:lnTo>
                  <a:lnTo>
                    <a:pt x="332597" y="19754"/>
                  </a:lnTo>
                  <a:lnTo>
                    <a:pt x="335246" y="25217"/>
                  </a:lnTo>
                  <a:lnTo>
                    <a:pt x="339978" y="29358"/>
                  </a:lnTo>
                  <a:lnTo>
                    <a:pt x="411742" y="71268"/>
                  </a:lnTo>
                  <a:lnTo>
                    <a:pt x="435228" y="57552"/>
                  </a:lnTo>
                  <a:lnTo>
                    <a:pt x="443229" y="57552"/>
                  </a:lnTo>
                  <a:lnTo>
                    <a:pt x="443229" y="55393"/>
                  </a:lnTo>
                  <a:lnTo>
                    <a:pt x="447490" y="55393"/>
                  </a:lnTo>
                  <a:lnTo>
                    <a:pt x="355980" y="2053"/>
                  </a:lnTo>
                  <a:lnTo>
                    <a:pt x="34999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630807"/>
            <a:ext cx="8317865" cy="408241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marR="106045" indent="-342900">
              <a:lnSpc>
                <a:spcPct val="70000"/>
              </a:lnSpc>
              <a:spcBef>
                <a:spcPts val="960"/>
              </a:spcBef>
              <a:buFont typeface="Courier New"/>
              <a:buChar char="o"/>
              <a:tabLst>
                <a:tab pos="355600" algn="l"/>
              </a:tabLst>
            </a:pPr>
            <a:r>
              <a:rPr sz="2400" b="1" dirty="0">
                <a:latin typeface="Candara"/>
                <a:cs typeface="Candara"/>
              </a:rPr>
              <a:t>Factors that </a:t>
            </a:r>
            <a:r>
              <a:rPr sz="2400" b="1" spc="-5" dirty="0">
                <a:latin typeface="Candara"/>
                <a:cs typeface="Candara"/>
              </a:rPr>
              <a:t>should</a:t>
            </a:r>
            <a:r>
              <a:rPr sz="2400" b="1" spc="10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be</a:t>
            </a:r>
            <a:r>
              <a:rPr sz="2400" b="1" spc="-10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considered</a:t>
            </a:r>
            <a:r>
              <a:rPr sz="2400" b="1" spc="20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before</a:t>
            </a:r>
            <a:r>
              <a:rPr sz="2400" b="1" spc="-10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the</a:t>
            </a:r>
            <a:r>
              <a:rPr sz="2400" b="1" spc="-5" dirty="0">
                <a:latin typeface="Candara"/>
                <a:cs typeface="Candara"/>
              </a:rPr>
              <a:t> administrating </a:t>
            </a:r>
            <a:r>
              <a:rPr sz="2400" b="1" spc="-505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any</a:t>
            </a:r>
            <a:r>
              <a:rPr sz="2400" b="1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substance</a:t>
            </a:r>
            <a:r>
              <a:rPr sz="2400" b="1" spc="25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(therapeutic</a:t>
            </a:r>
            <a:r>
              <a:rPr sz="2400" b="1" spc="15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or</a:t>
            </a:r>
            <a:r>
              <a:rPr sz="2400" b="1" spc="5" dirty="0">
                <a:latin typeface="Candara"/>
                <a:cs typeface="Candara"/>
              </a:rPr>
              <a:t> </a:t>
            </a:r>
            <a:r>
              <a:rPr sz="2400" b="1" spc="-10" dirty="0">
                <a:latin typeface="Candara"/>
                <a:cs typeface="Candara"/>
              </a:rPr>
              <a:t>experimental)</a:t>
            </a:r>
            <a:r>
              <a:rPr sz="2400" b="1" spc="5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to</a:t>
            </a:r>
            <a:r>
              <a:rPr sz="2400" b="1" spc="10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an</a:t>
            </a:r>
            <a:r>
              <a:rPr sz="2400" b="1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animal </a:t>
            </a:r>
            <a:r>
              <a:rPr sz="2400" b="1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subject:</a:t>
            </a:r>
            <a:endParaRPr sz="2400">
              <a:latin typeface="Candara"/>
              <a:cs typeface="Candara"/>
            </a:endParaRPr>
          </a:p>
          <a:p>
            <a:pPr marL="756285" lvl="1" indent="-287020">
              <a:lnSpc>
                <a:spcPts val="2045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Candara"/>
                <a:cs typeface="Candara"/>
              </a:rPr>
              <a:t>pH</a:t>
            </a:r>
            <a:endParaRPr sz="2000">
              <a:latin typeface="Candara"/>
              <a:cs typeface="Candara"/>
            </a:endParaRPr>
          </a:p>
          <a:p>
            <a:pPr marL="756285" lvl="1" indent="-287020">
              <a:lnSpc>
                <a:spcPts val="216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Sterility</a:t>
            </a:r>
            <a:endParaRPr sz="2000">
              <a:latin typeface="Candara"/>
              <a:cs typeface="Candara"/>
            </a:endParaRPr>
          </a:p>
          <a:p>
            <a:pPr marL="756285" marR="5080" lvl="1" indent="-287020">
              <a:lnSpc>
                <a:spcPct val="70000"/>
              </a:lnSpc>
              <a:spcBef>
                <a:spcPts val="60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Chemical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nature</a:t>
            </a:r>
            <a:r>
              <a:rPr sz="2000" spc="2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(odor,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taste,</a:t>
            </a:r>
            <a:r>
              <a:rPr sz="2000" spc="-2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mucosal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irritability,</a:t>
            </a:r>
            <a:r>
              <a:rPr sz="2000" spc="3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osmolarity,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solubility, </a:t>
            </a:r>
            <a:r>
              <a:rPr sz="2000" spc="-41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light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sensitivity,</a:t>
            </a:r>
            <a:r>
              <a:rPr sz="2000" spc="-1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and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hazard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status)</a:t>
            </a:r>
            <a:endParaRPr sz="2000">
              <a:latin typeface="Candara"/>
              <a:cs typeface="Candara"/>
            </a:endParaRPr>
          </a:p>
          <a:p>
            <a:pPr marL="756285" marR="196850" lvl="1" indent="-287020">
              <a:lnSpc>
                <a:spcPct val="70000"/>
              </a:lnSpc>
              <a:spcBef>
                <a:spcPts val="47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The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dose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to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be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administered,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frequency</a:t>
            </a:r>
            <a:r>
              <a:rPr sz="2000" dirty="0">
                <a:latin typeface="Candara"/>
                <a:cs typeface="Candara"/>
              </a:rPr>
              <a:t> of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administration,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volume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to </a:t>
            </a:r>
            <a:r>
              <a:rPr sz="2000" spc="-42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be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administered,</a:t>
            </a:r>
            <a:r>
              <a:rPr sz="2000" spc="-1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and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 </a:t>
            </a:r>
            <a:r>
              <a:rPr sz="2000" spc="-5" dirty="0">
                <a:latin typeface="Candara"/>
                <a:cs typeface="Candara"/>
              </a:rPr>
              <a:t>solvent</a:t>
            </a:r>
            <a:r>
              <a:rPr sz="200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(if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necessary)</a:t>
            </a:r>
            <a:endParaRPr sz="2000">
              <a:latin typeface="Candara"/>
              <a:cs typeface="Candara"/>
            </a:endParaRPr>
          </a:p>
          <a:p>
            <a:pPr marL="756285" lvl="1" indent="-287020">
              <a:lnSpc>
                <a:spcPts val="216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Route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of</a:t>
            </a:r>
            <a:r>
              <a:rPr sz="2000" spc="-1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administration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ts val="2760"/>
              </a:lnSpc>
              <a:spcBef>
                <a:spcPts val="1980"/>
              </a:spcBef>
              <a:buFont typeface="Courier New"/>
              <a:buChar char="o"/>
              <a:tabLst>
                <a:tab pos="355600" algn="l"/>
              </a:tabLst>
            </a:pPr>
            <a:r>
              <a:rPr sz="2400" b="1" dirty="0">
                <a:latin typeface="Candara"/>
                <a:cs typeface="Candara"/>
              </a:rPr>
              <a:t>The</a:t>
            </a:r>
            <a:r>
              <a:rPr sz="2400" b="1" spc="-10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route </a:t>
            </a:r>
            <a:r>
              <a:rPr sz="2400" b="1" dirty="0">
                <a:latin typeface="Candara"/>
                <a:cs typeface="Candara"/>
              </a:rPr>
              <a:t>of</a:t>
            </a:r>
            <a:r>
              <a:rPr sz="2400" b="1" spc="-5" dirty="0">
                <a:latin typeface="Candara"/>
                <a:cs typeface="Candara"/>
              </a:rPr>
              <a:t> administration</a:t>
            </a:r>
            <a:r>
              <a:rPr sz="2400" b="1" spc="10" dirty="0">
                <a:latin typeface="Candara"/>
                <a:cs typeface="Candara"/>
              </a:rPr>
              <a:t> </a:t>
            </a:r>
            <a:r>
              <a:rPr sz="2400" b="1" spc="-5" dirty="0">
                <a:latin typeface="Candara"/>
                <a:cs typeface="Candara"/>
              </a:rPr>
              <a:t>is</a:t>
            </a:r>
            <a:r>
              <a:rPr sz="2400" b="1" spc="15" dirty="0">
                <a:latin typeface="Candara"/>
                <a:cs typeface="Candara"/>
              </a:rPr>
              <a:t> </a:t>
            </a:r>
            <a:r>
              <a:rPr sz="2400" b="1" spc="-10" dirty="0">
                <a:latin typeface="Candara"/>
                <a:cs typeface="Candara"/>
              </a:rPr>
              <a:t>determined</a:t>
            </a:r>
            <a:r>
              <a:rPr sz="2400" b="1" spc="10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primarily</a:t>
            </a:r>
            <a:r>
              <a:rPr sz="2400" b="1" spc="5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by</a:t>
            </a:r>
            <a:r>
              <a:rPr sz="2400" b="1" spc="15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:</a:t>
            </a:r>
            <a:endParaRPr sz="2400">
              <a:latin typeface="Candara"/>
              <a:cs typeface="Candara"/>
            </a:endParaRPr>
          </a:p>
          <a:p>
            <a:pPr marL="756285" lvl="1" indent="-287020">
              <a:lnSpc>
                <a:spcPts val="216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The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properties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of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drug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(ex.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water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or</a:t>
            </a:r>
            <a:r>
              <a:rPr sz="2000" spc="-5" dirty="0">
                <a:latin typeface="Candara"/>
                <a:cs typeface="Candara"/>
              </a:rPr>
              <a:t> lipid</a:t>
            </a:r>
            <a:r>
              <a:rPr sz="2000" spc="2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solubility,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ionization,…)</a:t>
            </a:r>
            <a:endParaRPr sz="2000">
              <a:latin typeface="Candara"/>
              <a:cs typeface="Candara"/>
            </a:endParaRPr>
          </a:p>
          <a:p>
            <a:pPr marL="756285" marR="348615" lvl="1" indent="-287020">
              <a:lnSpc>
                <a:spcPct val="70000"/>
              </a:lnSpc>
              <a:spcBef>
                <a:spcPts val="60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ndara"/>
                <a:cs typeface="Candara"/>
              </a:rPr>
              <a:t>Therapeutic objectives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(ex.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need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for a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rapid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onset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of </a:t>
            </a:r>
            <a:r>
              <a:rPr sz="2000" spc="-5" dirty="0">
                <a:latin typeface="Candara"/>
                <a:cs typeface="Candara"/>
              </a:rPr>
              <a:t>action,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 </a:t>
            </a:r>
            <a:r>
              <a:rPr sz="2000" spc="-42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need for</a:t>
            </a:r>
            <a:r>
              <a:rPr sz="2000" spc="-1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long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term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administration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, </a:t>
            </a:r>
            <a:r>
              <a:rPr sz="2000" spc="-5" dirty="0">
                <a:latin typeface="Candara"/>
                <a:cs typeface="Candara"/>
              </a:rPr>
              <a:t>restriction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to</a:t>
            </a:r>
            <a:r>
              <a:rPr sz="2000" spc="-2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local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site,…)</a:t>
            </a:r>
            <a:endParaRPr sz="2000">
              <a:latin typeface="Candara"/>
              <a:cs typeface="Candar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1812" y="455676"/>
            <a:ext cx="5884545" cy="914400"/>
            <a:chOff x="781812" y="455676"/>
            <a:chExt cx="5884545" cy="914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812" y="455676"/>
              <a:ext cx="5884164" cy="914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444" y="680974"/>
              <a:ext cx="5296687" cy="4001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812" y="455676"/>
            <a:ext cx="5884545" cy="914400"/>
            <a:chOff x="781812" y="455676"/>
            <a:chExt cx="5884545" cy="914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812" y="455676"/>
              <a:ext cx="5884164" cy="914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444" y="680974"/>
              <a:ext cx="5296687" cy="4001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47217" y="1127206"/>
            <a:ext cx="7715250" cy="4801870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875"/>
              </a:spcBef>
              <a:buFont typeface="Courier New"/>
              <a:buChar char="o"/>
              <a:tabLst>
                <a:tab pos="299720" algn="l"/>
              </a:tabLst>
            </a:pPr>
            <a:r>
              <a:rPr sz="2800" spc="-5" dirty="0">
                <a:latin typeface="Candara"/>
                <a:cs typeface="Candara"/>
              </a:rPr>
              <a:t>Enteral </a:t>
            </a:r>
            <a:r>
              <a:rPr sz="2800" spc="-10" dirty="0">
                <a:latin typeface="Candara"/>
                <a:cs typeface="Candara"/>
              </a:rPr>
              <a:t>Route</a:t>
            </a:r>
            <a:r>
              <a:rPr sz="2800" spc="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of</a:t>
            </a:r>
            <a:r>
              <a:rPr sz="2800" spc="1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administration</a:t>
            </a:r>
            <a:endParaRPr sz="2800">
              <a:latin typeface="Candara"/>
              <a:cs typeface="Candara"/>
            </a:endParaRPr>
          </a:p>
          <a:p>
            <a:pPr marL="756285" marR="500380" lvl="1" indent="-287020">
              <a:lnSpc>
                <a:spcPct val="100000"/>
              </a:lnSpc>
              <a:spcBef>
                <a:spcPts val="114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b="1" spc="-5" dirty="0">
                <a:latin typeface="Candara"/>
                <a:cs typeface="Candara"/>
              </a:rPr>
              <a:t>Additives</a:t>
            </a:r>
            <a:r>
              <a:rPr sz="1800" b="1" spc="-15" dirty="0">
                <a:latin typeface="Candara"/>
                <a:cs typeface="Candara"/>
              </a:rPr>
              <a:t> </a:t>
            </a:r>
            <a:r>
              <a:rPr sz="1800" b="1" spc="-5" dirty="0">
                <a:latin typeface="Candara"/>
                <a:cs typeface="Candara"/>
              </a:rPr>
              <a:t>to </a:t>
            </a:r>
            <a:r>
              <a:rPr sz="1800" b="1" spc="-10" dirty="0">
                <a:latin typeface="Candara"/>
                <a:cs typeface="Candara"/>
              </a:rPr>
              <a:t>the</a:t>
            </a:r>
            <a:r>
              <a:rPr sz="1800" b="1" dirty="0">
                <a:latin typeface="Candara"/>
                <a:cs typeface="Candara"/>
              </a:rPr>
              <a:t> </a:t>
            </a:r>
            <a:r>
              <a:rPr sz="1800" b="1" spc="-5" dirty="0">
                <a:latin typeface="Candara"/>
                <a:cs typeface="Candara"/>
              </a:rPr>
              <a:t>drinking</a:t>
            </a:r>
            <a:r>
              <a:rPr sz="1800" b="1" spc="-20" dirty="0">
                <a:latin typeface="Candara"/>
                <a:cs typeface="Candara"/>
              </a:rPr>
              <a:t> </a:t>
            </a:r>
            <a:r>
              <a:rPr sz="1800" b="1" dirty="0">
                <a:latin typeface="Candara"/>
                <a:cs typeface="Candara"/>
              </a:rPr>
              <a:t>water</a:t>
            </a:r>
            <a:r>
              <a:rPr sz="1800" dirty="0">
                <a:latin typeface="Candara"/>
                <a:cs typeface="Candara"/>
              </a:rPr>
              <a:t>: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The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investigator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must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monitor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the </a:t>
            </a:r>
            <a:r>
              <a:rPr sz="1800" spc="-37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animal(s)</a:t>
            </a:r>
            <a:r>
              <a:rPr sz="1800" spc="-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and assure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that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adequate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fluid</a:t>
            </a:r>
            <a:r>
              <a:rPr sz="180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intake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occurs</a:t>
            </a:r>
            <a:endParaRPr sz="1800">
              <a:latin typeface="Candara"/>
              <a:cs typeface="Candara"/>
            </a:endParaRPr>
          </a:p>
          <a:p>
            <a:pPr marL="756285" marR="130175" lvl="1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b="1" spc="-5" dirty="0">
                <a:latin typeface="Candara"/>
                <a:cs typeface="Candara"/>
              </a:rPr>
              <a:t>Additives</a:t>
            </a:r>
            <a:r>
              <a:rPr sz="1800" b="1" spc="-15" dirty="0">
                <a:latin typeface="Candara"/>
                <a:cs typeface="Candara"/>
              </a:rPr>
              <a:t> </a:t>
            </a:r>
            <a:r>
              <a:rPr sz="1800" b="1" spc="-5" dirty="0">
                <a:latin typeface="Candara"/>
                <a:cs typeface="Candara"/>
              </a:rPr>
              <a:t>to </a:t>
            </a:r>
            <a:r>
              <a:rPr sz="1800" b="1" spc="-10" dirty="0">
                <a:latin typeface="Candara"/>
                <a:cs typeface="Candara"/>
              </a:rPr>
              <a:t>the</a:t>
            </a:r>
            <a:r>
              <a:rPr sz="1800" b="1" dirty="0">
                <a:latin typeface="Candara"/>
                <a:cs typeface="Candara"/>
              </a:rPr>
              <a:t> food</a:t>
            </a:r>
            <a:r>
              <a:rPr sz="1800" dirty="0">
                <a:latin typeface="Candara"/>
                <a:cs typeface="Candara"/>
              </a:rPr>
              <a:t>:</a:t>
            </a:r>
            <a:r>
              <a:rPr sz="1800" spc="-3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The </a:t>
            </a:r>
            <a:r>
              <a:rPr sz="1800" dirty="0">
                <a:latin typeface="Candara"/>
                <a:cs typeface="Candara"/>
              </a:rPr>
              <a:t>investigator</a:t>
            </a:r>
            <a:r>
              <a:rPr sz="1800" spc="-4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must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monitor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the</a:t>
            </a:r>
            <a:r>
              <a:rPr sz="1800" spc="-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animal(s)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and </a:t>
            </a:r>
            <a:r>
              <a:rPr sz="1800" spc="-37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assure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that </a:t>
            </a:r>
            <a:r>
              <a:rPr sz="1800" spc="-5" dirty="0">
                <a:latin typeface="Candara"/>
                <a:cs typeface="Candara"/>
              </a:rPr>
              <a:t>adequate</a:t>
            </a:r>
            <a:r>
              <a:rPr sz="1800" dirty="0">
                <a:latin typeface="Candara"/>
                <a:cs typeface="Candara"/>
              </a:rPr>
              <a:t> food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intake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occurs</a:t>
            </a:r>
            <a:endParaRPr sz="1800">
              <a:latin typeface="Candara"/>
              <a:cs typeface="Candara"/>
            </a:endParaRPr>
          </a:p>
          <a:p>
            <a:pPr marL="805180" lvl="1" indent="-336550">
              <a:lnSpc>
                <a:spcPct val="100000"/>
              </a:lnSpc>
              <a:spcBef>
                <a:spcPts val="1085"/>
              </a:spcBef>
              <a:buFont typeface="Arial MT"/>
              <a:buChar char="•"/>
              <a:tabLst>
                <a:tab pos="804545" algn="l"/>
                <a:tab pos="805815" algn="l"/>
              </a:tabLst>
            </a:pPr>
            <a:r>
              <a:rPr sz="1800" b="1" spc="-5" dirty="0">
                <a:latin typeface="Candara"/>
                <a:cs typeface="Candara"/>
              </a:rPr>
              <a:t>Intra-gastric</a:t>
            </a:r>
            <a:r>
              <a:rPr sz="1800" b="1" spc="-50" dirty="0">
                <a:latin typeface="Candara"/>
                <a:cs typeface="Candara"/>
              </a:rPr>
              <a:t> </a:t>
            </a:r>
            <a:r>
              <a:rPr sz="1800" b="1" spc="-5" dirty="0">
                <a:latin typeface="Candara"/>
                <a:cs typeface="Candara"/>
              </a:rPr>
              <a:t>via</a:t>
            </a:r>
            <a:r>
              <a:rPr sz="1800" b="1" spc="-10" dirty="0">
                <a:latin typeface="Candara"/>
                <a:cs typeface="Candara"/>
              </a:rPr>
              <a:t> </a:t>
            </a:r>
            <a:r>
              <a:rPr sz="1800" b="1" dirty="0">
                <a:latin typeface="Candara"/>
                <a:cs typeface="Candara"/>
              </a:rPr>
              <a:t>gavage</a:t>
            </a:r>
            <a:r>
              <a:rPr sz="1800" dirty="0">
                <a:latin typeface="Candara"/>
                <a:cs typeface="Candara"/>
              </a:rPr>
              <a:t>:</a:t>
            </a:r>
            <a:endParaRPr sz="1800">
              <a:latin typeface="Candara"/>
              <a:cs typeface="Candara"/>
            </a:endParaRPr>
          </a:p>
          <a:p>
            <a:pPr marL="1213485" marR="5080" lvl="2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1213485" algn="l"/>
                <a:tab pos="1214120" algn="l"/>
              </a:tabLst>
            </a:pPr>
            <a:r>
              <a:rPr sz="1800" dirty="0">
                <a:latin typeface="Candara"/>
                <a:cs typeface="Candara"/>
              </a:rPr>
              <a:t>Oral, or gastric, gavage is the administration of </a:t>
            </a:r>
            <a:r>
              <a:rPr sz="1800" spc="-5" dirty="0">
                <a:latin typeface="Candara"/>
                <a:cs typeface="Candara"/>
              </a:rPr>
              <a:t>fluids </a:t>
            </a:r>
            <a:r>
              <a:rPr sz="1800" dirty="0">
                <a:latin typeface="Candara"/>
                <a:cs typeface="Candara"/>
              </a:rPr>
              <a:t>directly into 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the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lower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esophageal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or</a:t>
            </a:r>
            <a:r>
              <a:rPr sz="1800" spc="-2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stomach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using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</a:t>
            </a:r>
            <a:r>
              <a:rPr sz="1800" spc="-5" dirty="0">
                <a:latin typeface="Candara"/>
                <a:cs typeface="Candara"/>
              </a:rPr>
              <a:t> ball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ended </a:t>
            </a:r>
            <a:r>
              <a:rPr sz="1800" dirty="0">
                <a:latin typeface="Candara"/>
                <a:cs typeface="Candara"/>
              </a:rPr>
              <a:t>feeding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needle </a:t>
            </a:r>
            <a:r>
              <a:rPr sz="1800" spc="-37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introduced</a:t>
            </a:r>
            <a:r>
              <a:rPr sz="1800" spc="-3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into</a:t>
            </a:r>
            <a:r>
              <a:rPr sz="1800" spc="-2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the mouth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and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thread</a:t>
            </a:r>
            <a:r>
              <a:rPr sz="1800" spc="-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down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to </a:t>
            </a:r>
            <a:r>
              <a:rPr sz="1800" spc="-5" dirty="0">
                <a:latin typeface="Candara"/>
                <a:cs typeface="Candara"/>
              </a:rPr>
              <a:t>esophagus</a:t>
            </a:r>
            <a:endParaRPr sz="1800">
              <a:latin typeface="Candara"/>
              <a:cs typeface="Candara"/>
            </a:endParaRPr>
          </a:p>
          <a:p>
            <a:pPr marL="1213485" marR="201930" lvl="2" indent="-287020" algn="just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1214120" algn="l"/>
              </a:tabLst>
            </a:pPr>
            <a:r>
              <a:rPr sz="1800" dirty="0">
                <a:latin typeface="Candara"/>
                <a:cs typeface="Candara"/>
              </a:rPr>
              <a:t>Gavage (esophageal or gastric) is often used in research settings, </a:t>
            </a:r>
            <a:r>
              <a:rPr sz="1800" spc="-38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instead</a:t>
            </a:r>
            <a:r>
              <a:rPr sz="1800" spc="-2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of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mixing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substances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in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water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or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food,</a:t>
            </a:r>
            <a:r>
              <a:rPr sz="1800" spc="-3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to </a:t>
            </a:r>
            <a:r>
              <a:rPr sz="1800" spc="-5" dirty="0">
                <a:latin typeface="Candara"/>
                <a:cs typeface="Candara"/>
              </a:rPr>
              <a:t>ensure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accurate </a:t>
            </a:r>
            <a:r>
              <a:rPr sz="1800" spc="-38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dosing</a:t>
            </a:r>
            <a:r>
              <a:rPr sz="1800" spc="-4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of animals</a:t>
            </a:r>
            <a:endParaRPr sz="1800">
              <a:latin typeface="Candara"/>
              <a:cs typeface="Candara"/>
            </a:endParaRPr>
          </a:p>
          <a:p>
            <a:pPr marL="1213485" lvl="2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Candara"/>
                <a:cs typeface="Candara"/>
              </a:rPr>
              <a:t>The </a:t>
            </a:r>
            <a:r>
              <a:rPr sz="1800" dirty="0">
                <a:latin typeface="Candara"/>
                <a:cs typeface="Candara"/>
              </a:rPr>
              <a:t>investigator</a:t>
            </a:r>
            <a:r>
              <a:rPr sz="1800" spc="-3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must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be trained</a:t>
            </a:r>
            <a:r>
              <a:rPr sz="1800" spc="-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and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well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experienced</a:t>
            </a:r>
            <a:r>
              <a:rPr sz="180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with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gavage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267411"/>
            <a:ext cx="2413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Enteral</a:t>
            </a:r>
            <a:r>
              <a:rPr sz="3200" spc="-55" dirty="0"/>
              <a:t> </a:t>
            </a:r>
            <a:r>
              <a:rPr sz="3200" spc="-5" dirty="0"/>
              <a:t>Route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149661"/>
            <a:ext cx="5681726" cy="25924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64226" y="1125600"/>
            <a:ext cx="3561079" cy="2838450"/>
            <a:chOff x="5364226" y="1125600"/>
            <a:chExt cx="3561079" cy="283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226" y="1125600"/>
              <a:ext cx="3560699" cy="28304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08625" y="3860799"/>
              <a:ext cx="2951480" cy="95250"/>
            </a:xfrm>
            <a:custGeom>
              <a:avLst/>
              <a:gdLst/>
              <a:ahLst/>
              <a:cxnLst/>
              <a:rect l="l" t="t" r="r" b="b"/>
              <a:pathLst>
                <a:path w="2951479" h="95250">
                  <a:moveTo>
                    <a:pt x="2951226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2951226" y="95250"/>
                  </a:lnTo>
                  <a:lnTo>
                    <a:pt x="2951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08625" y="3860799"/>
              <a:ext cx="2951480" cy="95250"/>
            </a:xfrm>
            <a:custGeom>
              <a:avLst/>
              <a:gdLst/>
              <a:ahLst/>
              <a:cxnLst/>
              <a:rect l="l" t="t" r="r" b="b"/>
              <a:pathLst>
                <a:path w="2951479" h="95250">
                  <a:moveTo>
                    <a:pt x="0" y="95250"/>
                  </a:moveTo>
                  <a:lnTo>
                    <a:pt x="2951226" y="95250"/>
                  </a:lnTo>
                  <a:lnTo>
                    <a:pt x="2951226" y="0"/>
                  </a:lnTo>
                  <a:lnTo>
                    <a:pt x="0" y="0"/>
                  </a:lnTo>
                  <a:lnTo>
                    <a:pt x="0" y="9525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6" y="228600"/>
            <a:ext cx="8318396" cy="43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187638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1209</Words>
  <Application>Microsoft Office PowerPoint</Application>
  <PresentationFormat>On-screen Show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Enteral Route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Intraperitoneal (IP) injections</vt:lpstr>
      <vt:lpstr>Intraperitoneal (IP) injections</vt:lpstr>
      <vt:lpstr>PowerPoint Presentation</vt:lpstr>
      <vt:lpstr>PowerPoint Presentation</vt:lpstr>
      <vt:lpstr>Characteristics Of Drugs And Solvent (Vehicle)</vt:lpstr>
      <vt:lpstr>Characteristics Of Drugs And Solvent (Vehicle)</vt:lpstr>
      <vt:lpstr>Characteristics Of Drugs And Solvent (Vehicle)</vt:lpstr>
      <vt:lpstr>Characteristics Of Drugs And Solvent (Vehicle)</vt:lpstr>
      <vt:lpstr>Laboratory Animals</vt:lpstr>
      <vt:lpstr>Laboratory Animals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farah</dc:creator>
  <cp:lastModifiedBy>tox</cp:lastModifiedBy>
  <cp:revision>23</cp:revision>
  <dcterms:created xsi:type="dcterms:W3CDTF">2022-10-01T16:21:11Z</dcterms:created>
  <dcterms:modified xsi:type="dcterms:W3CDTF">2022-10-09T08:08:03Z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2022-10-01T00:00:00Z</vt:filetime>
  </property>
</Properties>
</file>