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99" r:id="rId3"/>
    <p:sldId id="315" r:id="rId4"/>
    <p:sldId id="319" r:id="rId5"/>
    <p:sldId id="318" r:id="rId6"/>
    <p:sldId id="317" r:id="rId7"/>
    <p:sldId id="320" r:id="rId8"/>
    <p:sldId id="321" r:id="rId9"/>
    <p:sldId id="322" r:id="rId10"/>
    <p:sldId id="325" r:id="rId11"/>
    <p:sldId id="334" r:id="rId12"/>
    <p:sldId id="323" r:id="rId13"/>
    <p:sldId id="326" r:id="rId14"/>
    <p:sldId id="330" r:id="rId15"/>
    <p:sldId id="331" r:id="rId16"/>
    <p:sldId id="329" r:id="rId17"/>
    <p:sldId id="333" r:id="rId18"/>
    <p:sldId id="332" r:id="rId19"/>
    <p:sldId id="328" r:id="rId20"/>
    <p:sldId id="327" r:id="rId2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09" autoAdjust="0"/>
    <p:restoredTop sz="94660"/>
  </p:normalViewPr>
  <p:slideViewPr>
    <p:cSldViewPr snapToGrid="0">
      <p:cViewPr>
        <p:scale>
          <a:sx n="77" d="100"/>
          <a:sy n="77" d="100"/>
        </p:scale>
        <p:origin x="-102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9800AAC-F17E-4A31-A161-583AD8AAA1E2}" type="datetimeFigureOut">
              <a:rPr lang="ar-IQ" smtClean="0"/>
              <a:t>11/05/1446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1024126-7864-41BE-A468-076317C69538}" type="slidenum">
              <a:rPr lang="ar-IQ" smtClean="0"/>
              <a:t>‹#›</a:t>
            </a:fld>
            <a:endParaRPr lang="ar-IQ"/>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7129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800AAC-F17E-4A31-A161-583AD8AAA1E2}" type="datetimeFigureOut">
              <a:rPr lang="ar-IQ" smtClean="0"/>
              <a:t>11/05/1446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3063359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800AAC-F17E-4A31-A161-583AD8AAA1E2}" type="datetimeFigureOut">
              <a:rPr lang="ar-IQ" smtClean="0"/>
              <a:t>11/05/1446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261109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800AAC-F17E-4A31-A161-583AD8AAA1E2}" type="datetimeFigureOut">
              <a:rPr lang="ar-IQ" smtClean="0"/>
              <a:t>11/05/1446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13527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800AAC-F17E-4A31-A161-583AD8AAA1E2}" type="datetimeFigureOut">
              <a:rPr lang="ar-IQ" smtClean="0"/>
              <a:t>11/05/1446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1024126-7864-41BE-A468-076317C69538}" type="slidenum">
              <a:rPr lang="ar-IQ" smtClean="0"/>
              <a:t>‹#›</a:t>
            </a:fld>
            <a:endParaRPr lang="ar-IQ"/>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0162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9800AAC-F17E-4A31-A161-583AD8AAA1E2}" type="datetimeFigureOut">
              <a:rPr lang="ar-IQ" smtClean="0"/>
              <a:t>11/05/1446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4169969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9800AAC-F17E-4A31-A161-583AD8AAA1E2}" type="datetimeFigureOut">
              <a:rPr lang="ar-IQ" smtClean="0"/>
              <a:t>11/05/1446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3551041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9800AAC-F17E-4A31-A161-583AD8AAA1E2}" type="datetimeFigureOut">
              <a:rPr lang="ar-IQ" smtClean="0"/>
              <a:t>11/05/1446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1963682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9800AAC-F17E-4A31-A161-583AD8AAA1E2}" type="datetimeFigureOut">
              <a:rPr lang="ar-IQ" smtClean="0"/>
              <a:t>11/05/1446</a:t>
            </a:fld>
            <a:endParaRPr lang="ar-IQ"/>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ar-IQ"/>
          </a:p>
        </p:txBody>
      </p:sp>
      <p:sp>
        <p:nvSpPr>
          <p:cNvPr id="9" name="Slide Number Placeholder 8"/>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3396722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09800AAC-F17E-4A31-A161-583AD8AAA1E2}" type="datetimeFigureOut">
              <a:rPr lang="ar-IQ" smtClean="0"/>
              <a:t>11/05/1446</a:t>
            </a:fld>
            <a:endParaRPr lang="ar-IQ"/>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ar-IQ"/>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1024126-7864-41BE-A468-076317C69538}" type="slidenum">
              <a:rPr lang="ar-IQ" smtClean="0"/>
              <a:t>‹#›</a:t>
            </a:fld>
            <a:endParaRPr lang="ar-IQ"/>
          </a:p>
        </p:txBody>
      </p:sp>
    </p:spTree>
    <p:extLst>
      <p:ext uri="{BB962C8B-B14F-4D97-AF65-F5344CB8AC3E}">
        <p14:creationId xmlns:p14="http://schemas.microsoft.com/office/powerpoint/2010/main" val="3934410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800AAC-F17E-4A31-A161-583AD8AAA1E2}" type="datetimeFigureOut">
              <a:rPr lang="ar-IQ" smtClean="0"/>
              <a:t>11/05/1446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1581108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9800AAC-F17E-4A31-A161-583AD8AAA1E2}" type="datetimeFigureOut">
              <a:rPr lang="ar-IQ" smtClean="0"/>
              <a:t>11/05/1446</a:t>
            </a:fld>
            <a:endParaRPr lang="ar-IQ"/>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ar-IQ"/>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01024126-7864-41BE-A468-076317C69538}" type="slidenum">
              <a:rPr lang="ar-IQ" smtClean="0"/>
              <a:t>‹#›</a:t>
            </a:fld>
            <a:endParaRPr lang="ar-IQ"/>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232509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1"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r" defTabSz="914400" rtl="1"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378816" y="2626821"/>
            <a:ext cx="3822595" cy="1143000"/>
          </a:xfrm>
        </p:spPr>
        <p:txBody>
          <a:bodyPr>
            <a:noAutofit/>
          </a:bodyPr>
          <a:lstStyle/>
          <a:p>
            <a:r>
              <a:rPr lang="ar-IQ" sz="3600" b="1" dirty="0" smtClean="0"/>
              <a:t>الصف الرابع \ قسم علوم الحياة </a:t>
            </a:r>
          </a:p>
          <a:p>
            <a:endParaRPr lang="ar-IQ" sz="3600" b="1" dirty="0" smtClean="0"/>
          </a:p>
          <a:p>
            <a:r>
              <a:rPr lang="ar-IQ" sz="3600" b="1" dirty="0" smtClean="0"/>
              <a:t>الدراسة الصباحية </a:t>
            </a:r>
            <a:endParaRPr lang="ar-IQ" sz="3600" b="1" dirty="0"/>
          </a:p>
        </p:txBody>
      </p:sp>
      <p:sp>
        <p:nvSpPr>
          <p:cNvPr id="5" name="Rounded Rectangle 4"/>
          <p:cNvSpPr/>
          <p:nvPr/>
        </p:nvSpPr>
        <p:spPr>
          <a:xfrm>
            <a:off x="3658297" y="1047714"/>
            <a:ext cx="3387143" cy="1133340"/>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IQ" sz="3200" b="1" dirty="0" smtClean="0"/>
              <a:t>الصف الرابع \ الدراسة الصباحية </a:t>
            </a:r>
            <a:endParaRPr lang="ar-IQ" sz="3200" b="1" dirty="0"/>
          </a:p>
        </p:txBody>
      </p:sp>
      <p:sp>
        <p:nvSpPr>
          <p:cNvPr id="7" name="Title 6"/>
          <p:cNvSpPr>
            <a:spLocks noGrp="1"/>
          </p:cNvSpPr>
          <p:nvPr>
            <p:ph type="ctrTitle"/>
          </p:nvPr>
        </p:nvSpPr>
        <p:spPr>
          <a:xfrm>
            <a:off x="822960" y="758952"/>
            <a:ext cx="7703202" cy="5221718"/>
          </a:xfrm>
        </p:spPr>
        <p:txBody>
          <a:bodyPr>
            <a:normAutofit/>
          </a:bodyPr>
          <a:lstStyle/>
          <a:p>
            <a:pPr algn="ctr"/>
            <a:r>
              <a:rPr lang="en-US" sz="3200" dirty="0" err="1" smtClean="0"/>
              <a:t>تكملة</a:t>
            </a:r>
            <a:r>
              <a:rPr lang="en-US" sz="3200" dirty="0" smtClean="0"/>
              <a:t> </a:t>
            </a:r>
            <a:r>
              <a:rPr lang="en-US" sz="3200" dirty="0" err="1" smtClean="0"/>
              <a:t>العوامل</a:t>
            </a:r>
            <a:r>
              <a:rPr lang="en-US" sz="3200" dirty="0" smtClean="0"/>
              <a:t> </a:t>
            </a:r>
            <a:r>
              <a:rPr lang="en-US" sz="3200" dirty="0" err="1" smtClean="0"/>
              <a:t>البيئية</a:t>
            </a:r>
            <a:r>
              <a:rPr lang="en-US" sz="3200" dirty="0" smtClean="0"/>
              <a:t> </a:t>
            </a:r>
            <a:endParaRPr lang="en-US" sz="3200" dirty="0"/>
          </a:p>
        </p:txBody>
      </p:sp>
    </p:spTree>
    <p:extLst>
      <p:ext uri="{BB962C8B-B14F-4D97-AF65-F5344CB8AC3E}">
        <p14:creationId xmlns:p14="http://schemas.microsoft.com/office/powerpoint/2010/main" val="4556482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marL="1471400" lvl="8" indent="0">
              <a:buNone/>
            </a:pPr>
            <a:r>
              <a:rPr lang="ar-IQ" sz="1800" b="1" dirty="0" smtClean="0">
                <a:cs typeface="+mj-cs"/>
              </a:rPr>
              <a:t>بعض الاشجار تنموقرب المنطقة الالبية او القطبية الشمالية تفضل ان تنمو في المواقع ذات التراكمات الثلجية المعتدلة وذلك بسبب </a:t>
            </a:r>
            <a:r>
              <a:rPr lang="ar-IQ" sz="1800" dirty="0" smtClean="0"/>
              <a:t>:</a:t>
            </a:r>
            <a:r>
              <a:rPr lang="ar-IQ" dirty="0" smtClean="0"/>
              <a:t> </a:t>
            </a:r>
          </a:p>
          <a:p>
            <a:r>
              <a:rPr lang="ar-IQ" dirty="0" smtClean="0"/>
              <a:t>1- ان بادرات هذه الاشجار ستتعرض الى اضرار الرياح بصورة اقل لقلة الغطاء الثلجي .</a:t>
            </a:r>
          </a:p>
          <a:p>
            <a:r>
              <a:rPr lang="ar-IQ" dirty="0" smtClean="0"/>
              <a:t>2- انه اذا ما كانت تراكمات الثلوج كثيفة فأنها ستؤدي الى ان يكون فصل النمو قصيرا لا تتمكن </a:t>
            </a:r>
            <a:r>
              <a:rPr lang="en-US" dirty="0" smtClean="0"/>
              <a:t>ف</a:t>
            </a:r>
            <a:r>
              <a:rPr lang="ar-IQ" dirty="0" smtClean="0"/>
              <a:t>يه البادرات من الاستمرار .</a:t>
            </a:r>
          </a:p>
        </p:txBody>
      </p:sp>
    </p:spTree>
    <p:extLst>
      <p:ext uri="{BB962C8B-B14F-4D97-AF65-F5344CB8AC3E}">
        <p14:creationId xmlns:p14="http://schemas.microsoft.com/office/powerpoint/2010/main" val="352132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pPr>
              <a:buFont typeface="Wingdings" pitchFamily="2" charset="2"/>
              <a:buChar char="q"/>
            </a:pPr>
            <a:r>
              <a:rPr lang="ar-IQ" sz="2400" dirty="0">
                <a:cs typeface="+mj-cs"/>
              </a:rPr>
              <a:t>وفي مناطق </a:t>
            </a:r>
            <a:r>
              <a:rPr lang="ar-IQ" sz="2400" b="1" dirty="0">
                <a:solidFill>
                  <a:schemeClr val="tx1"/>
                </a:solidFill>
                <a:cs typeface="+mj-cs"/>
              </a:rPr>
              <a:t>البحر المتوسط </a:t>
            </a:r>
            <a:r>
              <a:rPr lang="ar-IQ" sz="2400" dirty="0">
                <a:cs typeface="+mj-cs"/>
              </a:rPr>
              <a:t>تبرز النباتات ذات الاوراق العريضة الصلبة وكذلك النباتات الحولية التي تتفادى  فترات الجفاف بأن تبقى بذورها في التربة في الفصول غير الملائمة للنمو </a:t>
            </a:r>
            <a:r>
              <a:rPr lang="ar-IQ" sz="2400" dirty="0" smtClean="0">
                <a:cs typeface="+mj-cs"/>
              </a:rPr>
              <a:t>.</a:t>
            </a:r>
          </a:p>
          <a:p>
            <a:pPr>
              <a:buFont typeface="Wingdings" pitchFamily="2" charset="2"/>
              <a:buChar char="q"/>
            </a:pPr>
            <a:r>
              <a:rPr lang="ar-IQ" sz="2400" dirty="0" smtClean="0">
                <a:cs typeface="+mj-cs"/>
              </a:rPr>
              <a:t> </a:t>
            </a:r>
            <a:r>
              <a:rPr lang="ar-IQ" sz="2400" dirty="0">
                <a:cs typeface="+mj-cs"/>
              </a:rPr>
              <a:t>وكلما اقتربنا من </a:t>
            </a:r>
            <a:r>
              <a:rPr lang="ar-IQ" sz="2400" b="1" dirty="0">
                <a:cs typeface="+mj-cs"/>
              </a:rPr>
              <a:t>البيئات الصحراوية </a:t>
            </a:r>
            <a:r>
              <a:rPr lang="ar-IQ" sz="2400" dirty="0" smtClean="0">
                <a:cs typeface="+mj-cs"/>
              </a:rPr>
              <a:t>لمنا</a:t>
            </a:r>
            <a:r>
              <a:rPr lang="en-US" sz="2400" dirty="0" smtClean="0">
                <a:cs typeface="+mj-cs"/>
              </a:rPr>
              <a:t>ط</a:t>
            </a:r>
            <a:r>
              <a:rPr lang="ar-IQ" sz="2400" dirty="0" smtClean="0">
                <a:cs typeface="+mj-cs"/>
              </a:rPr>
              <a:t>ق اسيا و </a:t>
            </a:r>
            <a:r>
              <a:rPr lang="ar-IQ" sz="2400" dirty="0">
                <a:cs typeface="+mj-cs"/>
              </a:rPr>
              <a:t>افريقيا تزداد مدة الجفاف لفصل الصيف وتقل </a:t>
            </a:r>
            <a:r>
              <a:rPr lang="ar-IQ" sz="2400" dirty="0" smtClean="0">
                <a:cs typeface="+mj-cs"/>
              </a:rPr>
              <a:t>امطار </a:t>
            </a:r>
            <a:r>
              <a:rPr lang="ar-IQ" sz="2400" dirty="0">
                <a:cs typeface="+mj-cs"/>
              </a:rPr>
              <a:t>الشتاء لتصبح نادرة وفي مثل هذه البيئات ترتبط دورة حياة النباتات من حيث بدايتها ونهايتها بمدة المطر التي تسقط خلال </a:t>
            </a:r>
            <a:r>
              <a:rPr lang="ar-IQ" sz="2400" dirty="0" smtClean="0">
                <a:cs typeface="+mj-cs"/>
              </a:rPr>
              <a:t>الشتاء</a:t>
            </a:r>
            <a:endParaRPr lang="en-US" sz="2400" dirty="0" smtClean="0">
              <a:cs typeface="+mj-cs"/>
            </a:endParaRPr>
          </a:p>
          <a:p>
            <a:pPr>
              <a:buFont typeface="Wingdings" pitchFamily="2" charset="2"/>
              <a:buChar char="q"/>
            </a:pPr>
            <a:r>
              <a:rPr lang="ar-IQ" sz="2400" dirty="0" smtClean="0">
                <a:cs typeface="+mj-cs"/>
              </a:rPr>
              <a:t> وفي </a:t>
            </a:r>
            <a:r>
              <a:rPr lang="ar-IQ" sz="2400" dirty="0">
                <a:cs typeface="+mj-cs"/>
              </a:rPr>
              <a:t>الصحاري نجد قليلا من الشجيرات او النباتات الخشبية العالية </a:t>
            </a:r>
            <a:r>
              <a:rPr lang="ar-IQ" sz="2400" dirty="0" smtClean="0">
                <a:cs typeface="+mj-cs"/>
              </a:rPr>
              <a:t>وتظهر </a:t>
            </a:r>
            <a:r>
              <a:rPr lang="ar-IQ" sz="2400" dirty="0">
                <a:cs typeface="+mj-cs"/>
              </a:rPr>
              <a:t>النباتات الحولية متوافقة مع زخات المطر لتبزغ الى الحياة خلال ساعات وايام . </a:t>
            </a:r>
          </a:p>
          <a:p>
            <a:endParaRPr lang="ar-IQ" dirty="0"/>
          </a:p>
        </p:txBody>
      </p:sp>
    </p:spTree>
    <p:extLst>
      <p:ext uri="{BB962C8B-B14F-4D97-AF65-F5344CB8AC3E}">
        <p14:creationId xmlns:p14="http://schemas.microsoft.com/office/powerpoint/2010/main" val="333174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b="1" dirty="0" smtClean="0"/>
              <a:t>عامل درجة الحرارة </a:t>
            </a:r>
            <a:endParaRPr lang="ar-IQ" b="1" dirty="0"/>
          </a:p>
        </p:txBody>
      </p:sp>
      <p:sp>
        <p:nvSpPr>
          <p:cNvPr id="3" name="Content Placeholder 2"/>
          <p:cNvSpPr>
            <a:spLocks noGrp="1"/>
          </p:cNvSpPr>
          <p:nvPr>
            <p:ph idx="1"/>
          </p:nvPr>
        </p:nvSpPr>
        <p:spPr/>
        <p:txBody>
          <a:bodyPr/>
          <a:lstStyle/>
          <a:p>
            <a:r>
              <a:rPr lang="ar-IQ" b="1" dirty="0" smtClean="0"/>
              <a:t>تعرف الحرارة بانها شكل من اشكال الطاقة الحركية التي يمكن تحويلها الى انواع اخرى من الطاقة ، او يمكن انتقالها من جسم الى اخر ابرد منه ، وهي عملية مستمرة الحدوث .</a:t>
            </a:r>
          </a:p>
          <a:p>
            <a:r>
              <a:rPr lang="ar-IQ" b="1" dirty="0" smtClean="0"/>
              <a:t>وحدة قياس الطاقة الحرارية هي غرام / سعرة ، و بذلك فهي قياس الطاقة الحركية للجزيئات او الذرات او الايونات التي تكون الاجسام او المواد .</a:t>
            </a:r>
          </a:p>
          <a:p>
            <a:r>
              <a:rPr lang="ar-IQ" b="1" dirty="0" smtClean="0"/>
              <a:t>ان الاشعة الشمسية هي مصدر حرارة المحيط ، لذلك فان المناطق الاستوائية تكون عالية درجة الحرارة لحصولها على اكبر كمية من الطاقة الشمسية .</a:t>
            </a:r>
          </a:p>
          <a:p>
            <a:endParaRPr lang="ar-IQ" dirty="0"/>
          </a:p>
        </p:txBody>
      </p:sp>
    </p:spTree>
    <p:extLst>
      <p:ext uri="{BB962C8B-B14F-4D97-AF65-F5344CB8AC3E}">
        <p14:creationId xmlns:p14="http://schemas.microsoft.com/office/powerpoint/2010/main" val="3933300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IQ" sz="3600" b="1" dirty="0" smtClean="0"/>
              <a:t>درجة الحرارة الملائمة وغير الملائمة للنباتات</a:t>
            </a:r>
            <a:endParaRPr lang="ar-IQ" sz="3600" b="1" dirty="0"/>
          </a:p>
        </p:txBody>
      </p:sp>
      <p:sp>
        <p:nvSpPr>
          <p:cNvPr id="3" name="Content Placeholder 2"/>
          <p:cNvSpPr>
            <a:spLocks noGrp="1"/>
          </p:cNvSpPr>
          <p:nvPr>
            <p:ph idx="1"/>
          </p:nvPr>
        </p:nvSpPr>
        <p:spPr/>
        <p:txBody>
          <a:bodyPr>
            <a:normAutofit/>
          </a:bodyPr>
          <a:lstStyle/>
          <a:p>
            <a:r>
              <a:rPr lang="ar-IQ" b="1" dirty="0" smtClean="0">
                <a:cs typeface="+mj-cs"/>
              </a:rPr>
              <a:t>تتكيف معظم النباتات لمديات واسعة من درجات الحرا</a:t>
            </a:r>
            <a:r>
              <a:rPr lang="en-US" b="1" dirty="0" smtClean="0">
                <a:cs typeface="+mj-cs"/>
              </a:rPr>
              <a:t>ر</a:t>
            </a:r>
            <a:r>
              <a:rPr lang="ar-IQ" b="1" dirty="0" smtClean="0">
                <a:cs typeface="+mj-cs"/>
              </a:rPr>
              <a:t>ة ، وان بعضا من الانواع النباتية اصبح لها القدرة على النمو في درجات حرارية منخفضة جدا او مرتفعة بمجرد حصولها على الماء بحالاته السائلة .</a:t>
            </a:r>
          </a:p>
          <a:p>
            <a:r>
              <a:rPr lang="ar-IQ" b="1" dirty="0" smtClean="0">
                <a:cs typeface="+mj-cs"/>
              </a:rPr>
              <a:t>تنمو الطحالب في مياه المسطحات الجليدية القطبية بدرجات تحت الصفر او تنمو في مياه المحيطات المالحة تحت درجات الانجماد وللمياه العادية .</a:t>
            </a:r>
          </a:p>
          <a:p>
            <a:r>
              <a:rPr lang="ar-IQ" b="1" dirty="0" smtClean="0">
                <a:cs typeface="+mj-cs"/>
              </a:rPr>
              <a:t>وعلى العكس من ذلك التي تعيش بعض انواع الطحالب و البكتريا في الينابيع الحارة 77</a:t>
            </a:r>
            <a:r>
              <a:rPr lang="ar-SA" b="1" dirty="0" smtClean="0">
                <a:cs typeface="+mj-cs"/>
              </a:rPr>
              <a:t> ⁰م وبعض الفطريات 89م</a:t>
            </a:r>
            <a:r>
              <a:rPr lang="ar-SA" b="1" dirty="0">
                <a:cs typeface="+mj-cs"/>
              </a:rPr>
              <a:t>⁰</a:t>
            </a:r>
            <a:r>
              <a:rPr lang="ar-SA" b="1" dirty="0" smtClean="0">
                <a:cs typeface="+mj-cs"/>
              </a:rPr>
              <a:t> .</a:t>
            </a:r>
          </a:p>
        </p:txBody>
      </p:sp>
    </p:spTree>
    <p:extLst>
      <p:ext uri="{BB962C8B-B14F-4D97-AF65-F5344CB8AC3E}">
        <p14:creationId xmlns:p14="http://schemas.microsoft.com/office/powerpoint/2010/main" val="2125094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IQ" sz="3600" b="1" dirty="0" smtClean="0"/>
              <a:t>درجة الحرارة المثلى </a:t>
            </a:r>
            <a:r>
              <a:rPr lang="en-US" sz="3600" b="1" dirty="0" smtClean="0"/>
              <a:t>Optimum Temperature</a:t>
            </a:r>
            <a:endParaRPr lang="ar-IQ" sz="3600" b="1" dirty="0"/>
          </a:p>
        </p:txBody>
      </p:sp>
      <p:sp>
        <p:nvSpPr>
          <p:cNvPr id="3" name="Content Placeholder 2"/>
          <p:cNvSpPr>
            <a:spLocks noGrp="1"/>
          </p:cNvSpPr>
          <p:nvPr>
            <p:ph idx="1"/>
          </p:nvPr>
        </p:nvSpPr>
        <p:spPr/>
        <p:txBody>
          <a:bodyPr>
            <a:normAutofit/>
          </a:bodyPr>
          <a:lstStyle/>
          <a:p>
            <a:pPr marL="0" indent="0">
              <a:buNone/>
            </a:pPr>
            <a:r>
              <a:rPr lang="ar-IQ" sz="2800" b="1" dirty="0" smtClean="0"/>
              <a:t>ان درجات الحرارة المثلى للنباتات هي تلك الدرجة التي يكون فيها الفعاليات النباتية على احسنها ، ونجد من الصعوبة تحديد الدرجات المثلى للعمليات الفسلجية كالبناء الضوئي و التنفس و التكاثر لان كل منها يعتمد على مجموعة من العوامل الفيزيائية و الكيميائية وان اي منها قد يكون عاملا محددا .</a:t>
            </a:r>
          </a:p>
        </p:txBody>
      </p:sp>
    </p:spTree>
    <p:extLst>
      <p:ext uri="{BB962C8B-B14F-4D97-AF65-F5344CB8AC3E}">
        <p14:creationId xmlns:p14="http://schemas.microsoft.com/office/powerpoint/2010/main" val="2612309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IQ" sz="3200" b="1" dirty="0" smtClean="0"/>
              <a:t>درجات الحرارة القصوى و الدنيا </a:t>
            </a:r>
            <a:r>
              <a:rPr lang="en-US" sz="3200" b="1" dirty="0" smtClean="0"/>
              <a:t>Maximum&amp; Minimum Temperature</a:t>
            </a:r>
            <a:endParaRPr lang="ar-IQ" sz="3200" b="1" dirty="0"/>
          </a:p>
        </p:txBody>
      </p:sp>
      <p:sp>
        <p:nvSpPr>
          <p:cNvPr id="3" name="Content Placeholder 2"/>
          <p:cNvSpPr>
            <a:spLocks noGrp="1"/>
          </p:cNvSpPr>
          <p:nvPr>
            <p:ph idx="1"/>
          </p:nvPr>
        </p:nvSpPr>
        <p:spPr/>
        <p:txBody>
          <a:bodyPr>
            <a:noAutofit/>
          </a:bodyPr>
          <a:lstStyle/>
          <a:p>
            <a:pPr>
              <a:buFont typeface="Wingdings" pitchFamily="2" charset="2"/>
              <a:buChar char="q"/>
            </a:pPr>
            <a:r>
              <a:rPr lang="ar-IQ" sz="2400" dirty="0" smtClean="0">
                <a:cs typeface="+mj-cs"/>
              </a:rPr>
              <a:t>تختلف الانواع النباتية فيما بينها بالنسبة لدرجة تحملها لدرجات الحرارة المتطرفة ، حيث يؤدي استمرار الدرجات الحراية المتطرفة ( عالية جدا او واطئةجدا) الى موت النباتات في النهاية ، وقد تنمو بتكيفها لدرجات الحرارة لانها تحمل صفات موروثة لنوعية البروتوبلازم ، لكنها تموت عند درحة الحرارة العالية ،اذا تحدث تبدلات ضارة في البروتوبلازم بحدود </a:t>
            </a:r>
            <a:r>
              <a:rPr lang="en-US" sz="2400" dirty="0" smtClean="0">
                <a:cs typeface="+mj-cs"/>
              </a:rPr>
              <a:t>40 </a:t>
            </a:r>
            <a:r>
              <a:rPr lang="ar-IQ" sz="2400" dirty="0" smtClean="0">
                <a:cs typeface="+mj-cs"/>
              </a:rPr>
              <a:t> م</a:t>
            </a:r>
            <a:r>
              <a:rPr lang="ar-SA" sz="2400" dirty="0">
                <a:cs typeface="+mj-cs"/>
              </a:rPr>
              <a:t> ⁰</a:t>
            </a:r>
            <a:r>
              <a:rPr lang="ar-IQ" sz="2400" dirty="0" smtClean="0">
                <a:cs typeface="+mj-cs"/>
              </a:rPr>
              <a:t> فما فوق الى </a:t>
            </a:r>
            <a:r>
              <a:rPr lang="en-US" sz="2400" dirty="0" smtClean="0">
                <a:cs typeface="+mj-cs"/>
              </a:rPr>
              <a:t>55</a:t>
            </a:r>
            <a:r>
              <a:rPr lang="ar-IQ" sz="2400" dirty="0" smtClean="0">
                <a:cs typeface="+mj-cs"/>
              </a:rPr>
              <a:t>م</a:t>
            </a:r>
            <a:r>
              <a:rPr lang="ar-SA" sz="2400" dirty="0">
                <a:cs typeface="+mj-cs"/>
              </a:rPr>
              <a:t> ⁰</a:t>
            </a:r>
            <a:r>
              <a:rPr lang="ar-IQ" sz="2400" dirty="0" smtClean="0">
                <a:cs typeface="+mj-cs"/>
              </a:rPr>
              <a:t> ..</a:t>
            </a:r>
          </a:p>
          <a:p>
            <a:pPr>
              <a:buFont typeface="Wingdings" pitchFamily="2" charset="2"/>
              <a:buChar char="q"/>
            </a:pPr>
            <a:r>
              <a:rPr lang="ar-IQ" sz="2400" dirty="0" smtClean="0">
                <a:cs typeface="+mj-cs"/>
              </a:rPr>
              <a:t>ان النباتات تكون اكثر تحملا للتطرف في درجات الحرارة عندما تكون في طور الكمون ، وتكون اقل تحملا للتطرف في درجات الحرارة عندما تكون في حالة من النشاط لكون انسجة النباتات ممتلئة بالماء .</a:t>
            </a:r>
            <a:endParaRPr lang="ar-IQ" sz="2400" dirty="0">
              <a:cs typeface="+mj-cs"/>
            </a:endParaRPr>
          </a:p>
        </p:txBody>
      </p:sp>
    </p:spTree>
    <p:extLst>
      <p:ext uri="{BB962C8B-B14F-4D97-AF65-F5344CB8AC3E}">
        <p14:creationId xmlns:p14="http://schemas.microsoft.com/office/powerpoint/2010/main" val="1191588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682581" y="1845733"/>
            <a:ext cx="7684180" cy="4361883"/>
          </a:xfrm>
        </p:spPr>
        <p:txBody>
          <a:bodyPr>
            <a:noAutofit/>
          </a:bodyPr>
          <a:lstStyle/>
          <a:p>
            <a:pPr>
              <a:buFont typeface="Wingdings" pitchFamily="2" charset="2"/>
              <a:buChar char="q"/>
            </a:pPr>
            <a:r>
              <a:rPr lang="ar-IQ" sz="2400" dirty="0" smtClean="0">
                <a:cs typeface="+mj-cs"/>
              </a:rPr>
              <a:t>ان بعض البذور يمكنها تحمل درجة حرارة تصل 100</a:t>
            </a:r>
            <a:r>
              <a:rPr lang="ar-SA" sz="2400" dirty="0" smtClean="0">
                <a:cs typeface="+mj-cs"/>
              </a:rPr>
              <a:t>م</a:t>
            </a:r>
            <a:r>
              <a:rPr lang="ar-SA" sz="2400" dirty="0">
                <a:cs typeface="+mj-cs"/>
              </a:rPr>
              <a:t> ⁰</a:t>
            </a:r>
            <a:r>
              <a:rPr lang="ar-SA" sz="2400" dirty="0" smtClean="0">
                <a:cs typeface="+mj-cs"/>
              </a:rPr>
              <a:t> ولكنها تموت في درجة 70 م</a:t>
            </a:r>
            <a:r>
              <a:rPr lang="ar-SA" sz="2400" dirty="0">
                <a:cs typeface="+mj-cs"/>
              </a:rPr>
              <a:t> </a:t>
            </a:r>
            <a:r>
              <a:rPr lang="ar-SA" sz="2400" dirty="0" smtClean="0">
                <a:cs typeface="+mj-cs"/>
              </a:rPr>
              <a:t>⁰.</a:t>
            </a:r>
          </a:p>
          <a:p>
            <a:pPr>
              <a:buFont typeface="Wingdings" pitchFamily="2" charset="2"/>
              <a:buChar char="q"/>
            </a:pPr>
            <a:r>
              <a:rPr lang="ar-SA" sz="2400" dirty="0" smtClean="0">
                <a:cs typeface="+mj-cs"/>
              </a:rPr>
              <a:t>يتعثر نمو </a:t>
            </a:r>
            <a:r>
              <a:rPr lang="ar-SA" sz="2400" b="1" dirty="0" smtClean="0">
                <a:cs typeface="+mj-cs"/>
              </a:rPr>
              <a:t>النباتات الاستوائية </a:t>
            </a:r>
            <a:r>
              <a:rPr lang="ar-SA" sz="2400" dirty="0" smtClean="0">
                <a:cs typeface="+mj-cs"/>
              </a:rPr>
              <a:t>في درجة 20 م</a:t>
            </a:r>
            <a:r>
              <a:rPr lang="ar-SA" sz="2400" dirty="0">
                <a:cs typeface="+mj-cs"/>
              </a:rPr>
              <a:t> ⁰</a:t>
            </a:r>
            <a:r>
              <a:rPr lang="ar-SA" sz="2400" dirty="0" smtClean="0">
                <a:cs typeface="+mj-cs"/>
              </a:rPr>
              <a:t> وغالبا ما تموت عند درجة حرارة 10 م</a:t>
            </a:r>
            <a:r>
              <a:rPr lang="ar-SA" sz="2400" dirty="0">
                <a:cs typeface="+mj-cs"/>
              </a:rPr>
              <a:t> ⁰</a:t>
            </a:r>
            <a:r>
              <a:rPr lang="ar-SA" sz="2400" dirty="0" smtClean="0">
                <a:cs typeface="+mj-cs"/>
              </a:rPr>
              <a:t> .</a:t>
            </a:r>
          </a:p>
          <a:p>
            <a:pPr>
              <a:buFont typeface="Wingdings" pitchFamily="2" charset="2"/>
              <a:buChar char="q"/>
            </a:pPr>
            <a:r>
              <a:rPr lang="ar-SA" sz="2400" dirty="0" smtClean="0">
                <a:cs typeface="+mj-cs"/>
              </a:rPr>
              <a:t>اما </a:t>
            </a:r>
            <a:r>
              <a:rPr lang="ar-SA" sz="2400" b="1" dirty="0" smtClean="0">
                <a:cs typeface="+mj-cs"/>
              </a:rPr>
              <a:t>النباتات المناطق الباردة </a:t>
            </a:r>
            <a:r>
              <a:rPr lang="ar-SA" sz="2400" dirty="0" smtClean="0">
                <a:cs typeface="+mj-cs"/>
              </a:rPr>
              <a:t>فيمكن ان تستمر بعملياتها الحيوية عند درجة انجماد الماء تقريبا ، فهي تشق طريقها في النمو بين الثلوج وتستمر بالحياة بالرغم من</a:t>
            </a:r>
            <a:r>
              <a:rPr lang="en-US" sz="2400" dirty="0" smtClean="0">
                <a:cs typeface="+mj-cs"/>
              </a:rPr>
              <a:t> </a:t>
            </a:r>
            <a:r>
              <a:rPr lang="ar-SA" sz="2400" dirty="0" smtClean="0">
                <a:cs typeface="+mj-cs"/>
              </a:rPr>
              <a:t> </a:t>
            </a:r>
            <a:r>
              <a:rPr lang="en-US" sz="2400" dirty="0" smtClean="0">
                <a:cs typeface="+mj-cs"/>
              </a:rPr>
              <a:t>ا</a:t>
            </a:r>
            <a:r>
              <a:rPr lang="ar-SA" sz="2400" dirty="0" smtClean="0">
                <a:cs typeface="+mj-cs"/>
              </a:rPr>
              <a:t>نخفاض درجات الحرارة .</a:t>
            </a:r>
          </a:p>
          <a:p>
            <a:pPr>
              <a:buFont typeface="Wingdings" pitchFamily="2" charset="2"/>
              <a:buChar char="Ø"/>
            </a:pPr>
            <a:r>
              <a:rPr lang="ar-SA" sz="2400" dirty="0" smtClean="0">
                <a:cs typeface="+mj-cs"/>
              </a:rPr>
              <a:t>على أي حال فان درجات الدنيا تتباين كثيرا في المناطق مختلفة من العالم ويعتمد ذلك على كمية الماء التي يحويها النبات ، فالاوراق ذات المحتوى المائي العالي و السيقان العشبية التي تتواجد في المناطق ذات المناخ المعتدل تموت عند الصفر المئوي وغالبا ما يحدث بين 2-4 م </a:t>
            </a:r>
            <a:r>
              <a:rPr lang="ar-SA" sz="2400" dirty="0">
                <a:cs typeface="+mj-cs"/>
              </a:rPr>
              <a:t>⁰ </a:t>
            </a:r>
            <a:r>
              <a:rPr lang="ar-SA" sz="2400" dirty="0" smtClean="0">
                <a:cs typeface="+mj-cs"/>
              </a:rPr>
              <a:t>فوق الانجماد </a:t>
            </a:r>
            <a:r>
              <a:rPr lang="ar-SA" sz="2400" b="1" dirty="0" smtClean="0"/>
              <a:t>.</a:t>
            </a:r>
            <a:endParaRPr lang="ar-IQ" sz="2400" b="1" dirty="0"/>
          </a:p>
        </p:txBody>
      </p:sp>
    </p:spTree>
    <p:extLst>
      <p:ext uri="{BB962C8B-B14F-4D97-AF65-F5344CB8AC3E}">
        <p14:creationId xmlns:p14="http://schemas.microsoft.com/office/powerpoint/2010/main" val="700806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t>تأثير درجة الحرارة على النبات </a:t>
            </a:r>
            <a:endParaRPr lang="ar-IQ" b="1" dirty="0"/>
          </a:p>
        </p:txBody>
      </p:sp>
      <p:sp>
        <p:nvSpPr>
          <p:cNvPr id="3" name="Content Placeholder 2"/>
          <p:cNvSpPr>
            <a:spLocks noGrp="1"/>
          </p:cNvSpPr>
          <p:nvPr>
            <p:ph idx="1"/>
          </p:nvPr>
        </p:nvSpPr>
        <p:spPr/>
        <p:txBody>
          <a:bodyPr/>
          <a:lstStyle/>
          <a:p>
            <a:r>
              <a:rPr lang="ar-IQ" b="1" dirty="0" smtClean="0"/>
              <a:t>ان </a:t>
            </a:r>
            <a:r>
              <a:rPr lang="ar-IQ" b="1" u="sng" dirty="0">
                <a:solidFill>
                  <a:srgbClr val="FF0000"/>
                </a:solidFill>
              </a:rPr>
              <a:t>النباتات في المناطق الالبية و المناطق المنجمدة الشمالية</a:t>
            </a:r>
            <a:r>
              <a:rPr lang="ar-IQ" b="1" dirty="0" smtClean="0"/>
              <a:t> تكاد مقتصرة على النباتات المعمرة قصيرة فترة النمو  والتي يكون فيها النمو سريعا بسبب استثمارها الغذاء المخزون من العام المنصرم . </a:t>
            </a:r>
          </a:p>
          <a:p>
            <a:r>
              <a:rPr lang="ar-IQ" b="1" dirty="0" smtClean="0"/>
              <a:t>اما </a:t>
            </a:r>
            <a:r>
              <a:rPr lang="ar-IQ" b="1" u="sng" dirty="0" smtClean="0">
                <a:solidFill>
                  <a:srgbClr val="FF0000"/>
                </a:solidFill>
              </a:rPr>
              <a:t>نباتات الصحاري الحارة </a:t>
            </a:r>
            <a:r>
              <a:rPr lang="ar-IQ" b="1" dirty="0" smtClean="0"/>
              <a:t>التي يتوقف نموها بسبب الحرارة الشديدة فان اجزاؤها الحية المدفونة في اعماق التربة سوف تجهز نموها السريع في الفصيل القادم عند توفر المياه ،إذ ستقوم احتياطي الغذاء الذي يساعدها على النمو السريع .</a:t>
            </a:r>
          </a:p>
        </p:txBody>
      </p:sp>
    </p:spTree>
    <p:extLst>
      <p:ext uri="{BB962C8B-B14F-4D97-AF65-F5344CB8AC3E}">
        <p14:creationId xmlns:p14="http://schemas.microsoft.com/office/powerpoint/2010/main" val="1329514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IQ" sz="3600" b="1" dirty="0" smtClean="0"/>
              <a:t>حرارة  الجسم النباتي </a:t>
            </a:r>
            <a:r>
              <a:rPr lang="en-US" sz="3600" b="1" dirty="0" smtClean="0"/>
              <a:t>Plant Temperature</a:t>
            </a:r>
            <a:endParaRPr lang="ar-IQ" sz="3600" b="1" dirty="0"/>
          </a:p>
        </p:txBody>
      </p:sp>
      <p:sp>
        <p:nvSpPr>
          <p:cNvPr id="3" name="Content Placeholder 2"/>
          <p:cNvSpPr>
            <a:spLocks noGrp="1"/>
          </p:cNvSpPr>
          <p:nvPr>
            <p:ph idx="1"/>
          </p:nvPr>
        </p:nvSpPr>
        <p:spPr/>
        <p:txBody>
          <a:bodyPr/>
          <a:lstStyle/>
          <a:p>
            <a:pPr marL="0" indent="0">
              <a:buNone/>
            </a:pPr>
            <a:r>
              <a:rPr lang="ar-IQ" b="1" dirty="0" smtClean="0"/>
              <a:t>ان حرارة الاجسام النباتية تكون مماثلة لدرجة ما حولها ، وينطبق هذا القول تماما على حرارة </a:t>
            </a:r>
            <a:r>
              <a:rPr lang="ar-IQ" b="1" u="sng" dirty="0" smtClean="0">
                <a:solidFill>
                  <a:srgbClr val="FF0000"/>
                </a:solidFill>
              </a:rPr>
              <a:t>جذور النباتات </a:t>
            </a:r>
            <a:r>
              <a:rPr lang="ar-IQ" b="1" dirty="0" smtClean="0"/>
              <a:t>التي تكون متطابقة تقريبا مع درجة حرارة التربة .</a:t>
            </a:r>
          </a:p>
          <a:p>
            <a:pPr marL="0" indent="0">
              <a:buNone/>
            </a:pPr>
            <a:r>
              <a:rPr lang="ar-IQ" b="1" dirty="0" smtClean="0"/>
              <a:t>اما درجة حرارة </a:t>
            </a:r>
            <a:r>
              <a:rPr lang="ar-IQ" b="1" u="sng" dirty="0">
                <a:solidFill>
                  <a:srgbClr val="FF0000"/>
                </a:solidFill>
              </a:rPr>
              <a:t>الساق</a:t>
            </a:r>
            <a:r>
              <a:rPr lang="ar-IQ" b="1" dirty="0" smtClean="0"/>
              <a:t> فقد تختلف بعدة درجات عن درجة حرارة الهواء المحيط به ، ويعتمد ذلك على عوامل عدة ، فقد ترتفع درجة حرارة نسيج الساق بسبب امتصاصه لاشعة الشمس، او قد تنخفض درجة الحرارة الى اقل من درجة حرارة الهواء بسبب حيوية الساق في عكس وارجاع الاشعاع وسبب التيخر ايضا .</a:t>
            </a:r>
          </a:p>
          <a:p>
            <a:pPr marL="0" indent="0">
              <a:buNone/>
            </a:pPr>
            <a:r>
              <a:rPr lang="ar-IQ" b="1" dirty="0" smtClean="0"/>
              <a:t>ان </a:t>
            </a:r>
            <a:r>
              <a:rPr lang="ar-IQ" b="1" u="sng" dirty="0">
                <a:solidFill>
                  <a:srgbClr val="FF0000"/>
                </a:solidFill>
              </a:rPr>
              <a:t>الاوراق الرقيقة </a:t>
            </a:r>
            <a:r>
              <a:rPr lang="ar-IQ" b="1" dirty="0" smtClean="0"/>
              <a:t>لبعض النباتات تبقى في درجات حرارية ابرد من الهواء ب15م اقل من المحيط بالرغم من تعرضها الاشعاع الشمسي الشديد ، لكن </a:t>
            </a:r>
            <a:r>
              <a:rPr lang="ar-IQ" b="1" u="sng" dirty="0">
                <a:solidFill>
                  <a:srgbClr val="FF0000"/>
                </a:solidFill>
              </a:rPr>
              <a:t>الاوراق السميكة </a:t>
            </a:r>
            <a:r>
              <a:rPr lang="ar-IQ" b="1" dirty="0" smtClean="0"/>
              <a:t>قد ترتفع حرارتها الى 30 م اكثر من حرارة الهواء .</a:t>
            </a:r>
          </a:p>
          <a:p>
            <a:pPr marL="0" indent="0">
              <a:buNone/>
            </a:pPr>
            <a:endParaRPr lang="ar-IQ" b="1" dirty="0"/>
          </a:p>
        </p:txBody>
      </p:sp>
    </p:spTree>
    <p:extLst>
      <p:ext uri="{BB962C8B-B14F-4D97-AF65-F5344CB8AC3E}">
        <p14:creationId xmlns:p14="http://schemas.microsoft.com/office/powerpoint/2010/main" val="1421915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r>
              <a:rPr lang="ar-IQ" sz="2400" b="1" dirty="0" smtClean="0"/>
              <a:t>ان </a:t>
            </a:r>
            <a:r>
              <a:rPr lang="ar-IQ" sz="2400" b="1" u="sng" dirty="0" smtClean="0">
                <a:solidFill>
                  <a:srgbClr val="FF0000"/>
                </a:solidFill>
              </a:rPr>
              <a:t>الاجزاء النباتية </a:t>
            </a:r>
            <a:r>
              <a:rPr lang="ar-IQ" sz="2400" b="1" dirty="0" smtClean="0"/>
              <a:t>التي تغطي الشعيرات و الفلين تساعد النبات على تحمل الاختلافات اليومية في درجات الحرارة لمنع اي ضرر يتعرض له النبات في درجات الحرارة المتطرفة لفترات طويلة .</a:t>
            </a:r>
          </a:p>
          <a:p>
            <a:r>
              <a:rPr lang="ar-IQ" sz="2400" b="1" dirty="0" smtClean="0"/>
              <a:t>ان عملية تنفس النبات السريع في النورات الزهرية لبعض الاجناس برفع درجة حرارة النبات الى حد الذي تكون فيه الاجزاء الجنسية بمأمن من تأثير الانجماد .</a:t>
            </a:r>
            <a:endParaRPr lang="ar-IQ" sz="2400" b="1" dirty="0"/>
          </a:p>
        </p:txBody>
      </p:sp>
    </p:spTree>
    <p:extLst>
      <p:ext uri="{BB962C8B-B14F-4D97-AF65-F5344CB8AC3E}">
        <p14:creationId xmlns:p14="http://schemas.microsoft.com/office/powerpoint/2010/main" val="3176652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8392" y="286603"/>
            <a:ext cx="8512935" cy="5714951"/>
          </a:xfrm>
        </p:spPr>
      </p:pic>
    </p:spTree>
    <p:extLst>
      <p:ext uri="{BB962C8B-B14F-4D97-AF65-F5344CB8AC3E}">
        <p14:creationId xmlns:p14="http://schemas.microsoft.com/office/powerpoint/2010/main" val="40884462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914" y="286605"/>
            <a:ext cx="7400845" cy="898252"/>
          </a:xfrm>
        </p:spPr>
        <p:txBody>
          <a:bodyPr>
            <a:normAutofit/>
          </a:bodyPr>
          <a:lstStyle/>
          <a:p>
            <a:pPr algn="ctr"/>
            <a:r>
              <a:rPr lang="ar-IQ" sz="3200" b="1" dirty="0" smtClean="0"/>
              <a:t>الحرارة ومظهر النبات </a:t>
            </a:r>
            <a:r>
              <a:rPr lang="en-US" sz="3200" b="1" dirty="0" smtClean="0"/>
              <a:t>Temperature  Phonology</a:t>
            </a:r>
            <a:endParaRPr lang="ar-IQ" sz="3200" b="1" dirty="0"/>
          </a:p>
        </p:txBody>
      </p:sp>
      <p:sp>
        <p:nvSpPr>
          <p:cNvPr id="3" name="Content Placeholder 2"/>
          <p:cNvSpPr>
            <a:spLocks noGrp="1"/>
          </p:cNvSpPr>
          <p:nvPr>
            <p:ph idx="1"/>
          </p:nvPr>
        </p:nvSpPr>
        <p:spPr/>
        <p:txBody>
          <a:bodyPr>
            <a:normAutofit/>
          </a:bodyPr>
          <a:lstStyle/>
          <a:p>
            <a:r>
              <a:rPr lang="ar-IQ" b="1" dirty="0" smtClean="0"/>
              <a:t>تتميز </a:t>
            </a:r>
            <a:r>
              <a:rPr lang="ar-IQ" b="1" u="sng" dirty="0" smtClean="0">
                <a:solidFill>
                  <a:srgbClr val="FF0000"/>
                </a:solidFill>
              </a:rPr>
              <a:t>النباتات الحولية </a:t>
            </a:r>
            <a:r>
              <a:rPr lang="ar-IQ" b="1" dirty="0" smtClean="0"/>
              <a:t>بقابليتها على اكمال دورة حياتها </a:t>
            </a:r>
            <a:r>
              <a:rPr lang="en-US" b="1" dirty="0" smtClean="0"/>
              <a:t>Life Cycle</a:t>
            </a:r>
            <a:r>
              <a:rPr lang="ar-IQ" b="1" dirty="0" smtClean="0"/>
              <a:t> بدون فترة كمون ما بين الانبات وحتى تكوين البذور .</a:t>
            </a:r>
          </a:p>
          <a:p>
            <a:r>
              <a:rPr lang="ar-IQ" b="1" dirty="0" smtClean="0"/>
              <a:t>ان اكثر </a:t>
            </a:r>
            <a:r>
              <a:rPr lang="ar-IQ" b="1" u="sng" dirty="0">
                <a:solidFill>
                  <a:srgbClr val="FF0000"/>
                </a:solidFill>
              </a:rPr>
              <a:t>النباتات المعمرة </a:t>
            </a:r>
            <a:r>
              <a:rPr lang="ar-IQ" b="1" dirty="0" smtClean="0"/>
              <a:t>تمر بفترات من السبات التي يتوقف فيها النمو الفعال وتتوقف عملية تكوين الازهار بالرغم من استمرار الظروف الملائمة للنمو</a:t>
            </a:r>
          </a:p>
        </p:txBody>
      </p:sp>
    </p:spTree>
    <p:extLst>
      <p:ext uri="{BB962C8B-B14F-4D97-AF65-F5344CB8AC3E}">
        <p14:creationId xmlns:p14="http://schemas.microsoft.com/office/powerpoint/2010/main" val="3513985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IQ" sz="3600" b="1" dirty="0" smtClean="0"/>
              <a:t>تاثير الضوء على بعض الصفات الفسولوجية للنبات </a:t>
            </a:r>
            <a:endParaRPr lang="ar-IQ" sz="3600" b="1" dirty="0"/>
          </a:p>
        </p:txBody>
      </p:sp>
      <p:sp>
        <p:nvSpPr>
          <p:cNvPr id="3" name="Content Placeholder 2"/>
          <p:cNvSpPr>
            <a:spLocks noGrp="1"/>
          </p:cNvSpPr>
          <p:nvPr>
            <p:ph idx="1"/>
          </p:nvPr>
        </p:nvSpPr>
        <p:spPr/>
        <p:txBody>
          <a:bodyPr/>
          <a:lstStyle/>
          <a:p>
            <a:r>
              <a:rPr lang="ar-IQ" b="1" dirty="0" smtClean="0"/>
              <a:t>لا بد ان نعرف ان هناك تداخل بين عامل الضوء و العوامل الاخرى في احداث بعض الصفات الفسلجية للنباتات ومنها :- </a:t>
            </a:r>
          </a:p>
          <a:p>
            <a:r>
              <a:rPr lang="ar-IQ" b="1" dirty="0" smtClean="0"/>
              <a:t>1- ا</a:t>
            </a:r>
            <a:r>
              <a:rPr lang="ar-IQ" b="1" u="sng" dirty="0" smtClean="0"/>
              <a:t>لانبات </a:t>
            </a:r>
            <a:r>
              <a:rPr lang="en-US" b="1" u="sng" dirty="0" smtClean="0"/>
              <a:t>Germination </a:t>
            </a:r>
            <a:r>
              <a:rPr lang="ar-IQ" b="1" dirty="0" smtClean="0"/>
              <a:t>:- لوحظ ان قسم من البذور تحتاج الى الضوء لاجل الانبات ويطلق عليها </a:t>
            </a:r>
            <a:r>
              <a:rPr lang="en-US" b="1" dirty="0" smtClean="0"/>
              <a:t>Light required seed</a:t>
            </a:r>
            <a:r>
              <a:rPr lang="ar-IQ" b="1" dirty="0" smtClean="0"/>
              <a:t> ، واما القسم الاخر فان عملية الانبات تتم تحت الظلام ويطلق عليها </a:t>
            </a:r>
            <a:r>
              <a:rPr lang="en-US" b="1" dirty="0"/>
              <a:t>Light </a:t>
            </a:r>
            <a:r>
              <a:rPr lang="en-US" b="1" dirty="0" smtClean="0"/>
              <a:t>retarded seed</a:t>
            </a:r>
            <a:r>
              <a:rPr lang="ar-IQ" b="1" dirty="0" smtClean="0"/>
              <a:t> ، اي انها لا تنبت عند وجود الضوء ، اي ان  البذور الناتجة تنبت بوجود او عدم وجود الضوء.</a:t>
            </a:r>
          </a:p>
          <a:p>
            <a:r>
              <a:rPr lang="ar-IQ" b="1" dirty="0" smtClean="0"/>
              <a:t>2- </a:t>
            </a:r>
            <a:r>
              <a:rPr lang="ar-IQ" b="1" u="sng" dirty="0" smtClean="0"/>
              <a:t>تكوين الكلوروفيل </a:t>
            </a:r>
            <a:r>
              <a:rPr lang="en-US" b="1" u="sng" dirty="0" smtClean="0"/>
              <a:t>Chlorophyll formation</a:t>
            </a:r>
            <a:r>
              <a:rPr lang="ar-IQ" b="1" u="sng" dirty="0" smtClean="0"/>
              <a:t> </a:t>
            </a:r>
            <a:r>
              <a:rPr lang="ar-IQ" b="1" dirty="0" smtClean="0"/>
              <a:t>:- يرتبط </a:t>
            </a:r>
            <a:r>
              <a:rPr lang="ar-IQ" b="1" dirty="0"/>
              <a:t>تكوين الكلوروفيل </a:t>
            </a:r>
            <a:r>
              <a:rPr lang="ar-IQ" b="1" dirty="0" smtClean="0"/>
              <a:t>بصورة عامة بوجود الضوء ، الا ان كميته تكون اكثر في النباتات الظلية مقارنة بالنباتات المعرضة لاشعة الشمس الشديدة .</a:t>
            </a:r>
          </a:p>
          <a:p>
            <a:endParaRPr lang="ar-IQ" b="1" dirty="0"/>
          </a:p>
        </p:txBody>
      </p:sp>
    </p:spTree>
    <p:extLst>
      <p:ext uri="{BB962C8B-B14F-4D97-AF65-F5344CB8AC3E}">
        <p14:creationId xmlns:p14="http://schemas.microsoft.com/office/powerpoint/2010/main" val="2350000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IQ" sz="3600" b="1" dirty="0"/>
              <a:t>تاثير الضوء على بعض الصفات الفسولوجية للنبات </a:t>
            </a:r>
          </a:p>
        </p:txBody>
      </p:sp>
      <p:sp>
        <p:nvSpPr>
          <p:cNvPr id="3" name="Content Placeholder 2"/>
          <p:cNvSpPr>
            <a:spLocks noGrp="1"/>
          </p:cNvSpPr>
          <p:nvPr>
            <p:ph idx="1"/>
          </p:nvPr>
        </p:nvSpPr>
        <p:spPr/>
        <p:txBody>
          <a:bodyPr/>
          <a:lstStyle/>
          <a:p>
            <a:r>
              <a:rPr lang="ar-IQ" b="1" u="sng" dirty="0" smtClean="0"/>
              <a:t>3- عملية البناء الضوئي </a:t>
            </a:r>
            <a:r>
              <a:rPr lang="en-US" b="1" u="sng" dirty="0" smtClean="0"/>
              <a:t>Photosynthesis(Ps</a:t>
            </a:r>
            <a:r>
              <a:rPr lang="en-US" dirty="0" smtClean="0"/>
              <a:t>)</a:t>
            </a:r>
            <a:r>
              <a:rPr lang="ar-IQ" dirty="0" smtClean="0"/>
              <a:t> : </a:t>
            </a:r>
            <a:r>
              <a:rPr lang="ar-IQ" dirty="0" smtClean="0">
                <a:cs typeface="+mj-cs"/>
              </a:rPr>
              <a:t>يجهز الضوء الطاقة اللازمة لعملية البناء الضوئي ، فقسم من النباتات يحتاج شدة إضاءة عالية ، ونباتات اخرى تحتاج الى شدة اضاءة اقل .</a:t>
            </a:r>
          </a:p>
          <a:p>
            <a:r>
              <a:rPr lang="ar-IQ" dirty="0" smtClean="0">
                <a:cs typeface="+mj-cs"/>
              </a:rPr>
              <a:t>ان موجات الضوئية الداخلة في هذه العملية بشكل رئيس هي موجات الحمراء وبعض الموجات الزرقاء </a:t>
            </a:r>
            <a:r>
              <a:rPr lang="ar-IQ" dirty="0">
                <a:cs typeface="+mj-cs"/>
              </a:rPr>
              <a:t>. تحدث عملية البناء الضوئي سواء كان الضوء شديدا او قليلا.</a:t>
            </a:r>
          </a:p>
          <a:p>
            <a:pPr marL="0" indent="0">
              <a:buNone/>
            </a:pPr>
            <a:endParaRPr lang="ar-IQ" dirty="0" smtClean="0"/>
          </a:p>
          <a:p>
            <a:r>
              <a:rPr lang="ar-IQ" b="1" u="sng" dirty="0" smtClean="0"/>
              <a:t>4- عملية فتح وغلق الثغور </a:t>
            </a:r>
            <a:r>
              <a:rPr lang="en-US" b="1" u="sng" dirty="0" smtClean="0"/>
              <a:t>Stomata</a:t>
            </a:r>
            <a:r>
              <a:rPr lang="ar-IQ" b="1" u="sng" dirty="0" smtClean="0"/>
              <a:t> </a:t>
            </a:r>
            <a:r>
              <a:rPr lang="ar-IQ" dirty="0" smtClean="0"/>
              <a:t>: </a:t>
            </a:r>
            <a:r>
              <a:rPr lang="ar-IQ" dirty="0" smtClean="0">
                <a:cs typeface="+mj-cs"/>
              </a:rPr>
              <a:t>يلعب الضوء دورا اساسيا في عملية فتح وغلق الثغور في معظم النباتات وكذلك العوامل الاخرى تلعب دورا مهما في احداث انتفاخ الخلايا الحارسة </a:t>
            </a:r>
            <a:r>
              <a:rPr lang="en-US" dirty="0" smtClean="0">
                <a:cs typeface="+mj-cs"/>
              </a:rPr>
              <a:t>Guard cell</a:t>
            </a:r>
            <a:r>
              <a:rPr lang="ar-IQ" dirty="0" smtClean="0">
                <a:cs typeface="+mj-cs"/>
              </a:rPr>
              <a:t> </a:t>
            </a:r>
            <a:r>
              <a:rPr lang="ar-IQ" dirty="0" smtClean="0"/>
              <a:t>.</a:t>
            </a:r>
          </a:p>
          <a:p>
            <a:r>
              <a:rPr lang="ar-IQ" dirty="0" smtClean="0"/>
              <a:t>لذلك نلاحظ ان معدل عملية تبادل الغازات وفقدان الماء في عملية النتح تزداد نسبتها في النهار .</a:t>
            </a:r>
            <a:endParaRPr lang="ar-IQ" dirty="0"/>
          </a:p>
        </p:txBody>
      </p:sp>
    </p:spTree>
    <p:extLst>
      <p:ext uri="{BB962C8B-B14F-4D97-AF65-F5344CB8AC3E}">
        <p14:creationId xmlns:p14="http://schemas.microsoft.com/office/powerpoint/2010/main" val="2414814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IQ" sz="3600" b="1" dirty="0"/>
              <a:t>تاثير الضوء على بعض الصفات الفسولوجية للنبات </a:t>
            </a:r>
          </a:p>
        </p:txBody>
      </p:sp>
      <p:sp>
        <p:nvSpPr>
          <p:cNvPr id="3" name="Content Placeholder 2"/>
          <p:cNvSpPr>
            <a:spLocks noGrp="1"/>
          </p:cNvSpPr>
          <p:nvPr>
            <p:ph idx="1"/>
          </p:nvPr>
        </p:nvSpPr>
        <p:spPr/>
        <p:txBody>
          <a:bodyPr/>
          <a:lstStyle/>
          <a:p>
            <a:r>
              <a:rPr lang="ar-IQ" b="1" u="sng" dirty="0" smtClean="0">
                <a:cs typeface="+mj-cs"/>
              </a:rPr>
              <a:t>5- تكوين الهرمونات </a:t>
            </a:r>
            <a:r>
              <a:rPr lang="en-US" b="1" u="sng" dirty="0" smtClean="0">
                <a:cs typeface="+mj-cs"/>
              </a:rPr>
              <a:t>Hormones formation</a:t>
            </a:r>
            <a:r>
              <a:rPr lang="ar-IQ" dirty="0" smtClean="0"/>
              <a:t> : يعيق الضوء تكوين الهرمونات في النباتات ، فالنباتات التي تنمو في الظلام الثام تستطيل بشكل كبير مع قلة تمايز اسجتها وانعدام الانسجة السائدة ( الداعمة ) تقريبا ، فهي تنمو بصورة متطاولة ومغزلية وعقدها واوراقها قليلة نسبيا ، وكلما كان الضوء اكثر كان النبات اصلب </a:t>
            </a:r>
          </a:p>
          <a:p>
            <a:r>
              <a:rPr lang="ar-IQ" b="1" u="sng" dirty="0">
                <a:cs typeface="+mj-cs"/>
              </a:rPr>
              <a:t>6- تركيب الاوراق </a:t>
            </a:r>
            <a:r>
              <a:rPr lang="en-US" b="1" u="sng" dirty="0">
                <a:cs typeface="+mj-cs"/>
              </a:rPr>
              <a:t>Leaves structure</a:t>
            </a:r>
            <a:r>
              <a:rPr lang="ar-IQ" b="1" u="sng" dirty="0">
                <a:cs typeface="+mj-cs"/>
              </a:rPr>
              <a:t> </a:t>
            </a:r>
            <a:r>
              <a:rPr lang="ar-IQ" dirty="0" smtClean="0"/>
              <a:t>:- ان الاوراق التي تنمو تحت إضاءة تامة لاشعة الشمس تميل لان تكون اصغر واكثر سمكا وخشونة من تلك الاوراق التي تنمو في الظل .</a:t>
            </a:r>
          </a:p>
          <a:p>
            <a:r>
              <a:rPr lang="ar-IQ" dirty="0" smtClean="0"/>
              <a:t>ويمكن ملاحظة ذلك حتى في افراد النوع الواحد عندما نقارن الاوراق العلوية مع الاوراق السفلية نجد الثانية اكبر</a:t>
            </a:r>
            <a:r>
              <a:rPr lang="ar-SA" dirty="0" smtClean="0"/>
              <a:t>.</a:t>
            </a:r>
          </a:p>
          <a:p>
            <a:r>
              <a:rPr lang="ar-SA" dirty="0" smtClean="0"/>
              <a:t>يوجد ايضا اختلاف في التركيب الداخلي للاوراق المعرضة للحالتين ، فالكثافة الضوئية العالية ترافق ظهور خلايا عمادية متطاولة وقد توجد طبقتين او اكثر من هذه الخلايا . وعلى العكس من ذلك يلاحظ ان الإضاءة الضعيفة يرافقها مثرة الخلايا الاسفنجية .</a:t>
            </a:r>
            <a:endParaRPr lang="ar-IQ" dirty="0"/>
          </a:p>
        </p:txBody>
      </p:sp>
    </p:spTree>
    <p:extLst>
      <p:ext uri="{BB962C8B-B14F-4D97-AF65-F5344CB8AC3E}">
        <p14:creationId xmlns:p14="http://schemas.microsoft.com/office/powerpoint/2010/main" val="3701930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59" y="679623"/>
            <a:ext cx="7543801" cy="5189472"/>
          </a:xfrm>
        </p:spPr>
        <p:txBody>
          <a:bodyPr>
            <a:normAutofit/>
          </a:bodyPr>
          <a:lstStyle/>
          <a:p>
            <a:r>
              <a:rPr lang="ar-IQ" b="1" u="sng" dirty="0">
                <a:cs typeface="+mj-cs"/>
              </a:rPr>
              <a:t>7- الاعضاء التكاثرية </a:t>
            </a:r>
            <a:r>
              <a:rPr lang="en-US" b="1" u="sng" dirty="0">
                <a:cs typeface="+mj-cs"/>
              </a:rPr>
              <a:t>Reproductive organs</a:t>
            </a:r>
            <a:r>
              <a:rPr lang="ar-IQ" b="1" u="sng" dirty="0">
                <a:cs typeface="+mj-cs"/>
              </a:rPr>
              <a:t> </a:t>
            </a:r>
            <a:r>
              <a:rPr lang="ar-IQ" dirty="0" smtClean="0"/>
              <a:t>: </a:t>
            </a:r>
            <a:r>
              <a:rPr lang="ar-IQ" dirty="0" smtClean="0">
                <a:cs typeface="+mj-cs"/>
              </a:rPr>
              <a:t>تحتاج النباتات التي تزرع للاستفادة من ازهارها وثمارها الى مناخ مشمس في فترات تكوين هذه الاعضاء كما هو الحال في محاصيل الحبوب او اشجار الفاكهة النفضية </a:t>
            </a:r>
            <a:r>
              <a:rPr lang="ar-IQ" dirty="0">
                <a:cs typeface="+mj-cs"/>
              </a:rPr>
              <a:t>. </a:t>
            </a:r>
            <a:endParaRPr lang="en-US" dirty="0" smtClean="0">
              <a:cs typeface="+mj-cs"/>
            </a:endParaRPr>
          </a:p>
          <a:p>
            <a:r>
              <a:rPr lang="ar-IQ" dirty="0" smtClean="0">
                <a:cs typeface="+mj-cs"/>
              </a:rPr>
              <a:t>تكون </a:t>
            </a:r>
            <a:r>
              <a:rPr lang="ar-IQ" dirty="0">
                <a:cs typeface="+mj-cs"/>
              </a:rPr>
              <a:t>النباتات المعرضة لضوء الشمس في المناطق المفتوحة ثمارا كبيرة بالمقارنة مع النباتات المتزاحمة على الضوء  والتي تقع في ظل </a:t>
            </a:r>
            <a:r>
              <a:rPr lang="ar-IQ" dirty="0" smtClean="0">
                <a:cs typeface="+mj-cs"/>
              </a:rPr>
              <a:t>شديد</a:t>
            </a:r>
          </a:p>
          <a:p>
            <a:r>
              <a:rPr lang="ar-IQ" b="1" u="sng" dirty="0">
                <a:cs typeface="+mj-cs"/>
              </a:rPr>
              <a:t>8- التواقت الضوئي </a:t>
            </a:r>
            <a:r>
              <a:rPr lang="en-US" b="1" u="sng" dirty="0">
                <a:cs typeface="+mj-cs"/>
              </a:rPr>
              <a:t>Photo </a:t>
            </a:r>
            <a:r>
              <a:rPr lang="en-US" b="1" u="sng" dirty="0" err="1">
                <a:cs typeface="+mj-cs"/>
              </a:rPr>
              <a:t>periodesim</a:t>
            </a:r>
            <a:r>
              <a:rPr lang="ar-IQ" b="1" u="sng" dirty="0">
                <a:cs typeface="+mj-cs"/>
              </a:rPr>
              <a:t> </a:t>
            </a:r>
            <a:r>
              <a:rPr lang="ar-IQ" dirty="0" smtClean="0"/>
              <a:t>: </a:t>
            </a:r>
            <a:r>
              <a:rPr lang="ar-IQ" dirty="0" smtClean="0">
                <a:cs typeface="+mj-cs"/>
              </a:rPr>
              <a:t>ان طول الفترة الضوئية ذو اهمية كبيرة لمعظم النباتات وان استجابة  مختلف النباتات لهذه الحالة يسمى بالتواقت الضوئي .</a:t>
            </a:r>
          </a:p>
          <a:p>
            <a:r>
              <a:rPr lang="ar-IQ" dirty="0" smtClean="0">
                <a:cs typeface="+mj-cs"/>
              </a:rPr>
              <a:t>ان فترة 12-14 ساعة من الضوء هي فترة جيدة لمعظم النباتات وما زاد عن هذه الفترة او نقصانها يمكن وصفها انه يوم طويل  او يوم قصير </a:t>
            </a:r>
            <a:r>
              <a:rPr lang="ar-IQ" dirty="0">
                <a:cs typeface="+mj-cs"/>
              </a:rPr>
              <a:t>. </a:t>
            </a:r>
            <a:endParaRPr lang="en-US" dirty="0" smtClean="0">
              <a:cs typeface="+mj-cs"/>
            </a:endParaRPr>
          </a:p>
          <a:p>
            <a:r>
              <a:rPr lang="ar-IQ" dirty="0" smtClean="0">
                <a:cs typeface="+mj-cs"/>
              </a:rPr>
              <a:t>في </a:t>
            </a:r>
            <a:r>
              <a:rPr lang="ar-IQ" dirty="0">
                <a:cs typeface="+mj-cs"/>
              </a:rPr>
              <a:t>المناطق الاستوائية يتساوى الليل و النهار فاليوم الضوئي 12 ساعة ضوء و12 ساعة ظلام . </a:t>
            </a:r>
            <a:r>
              <a:rPr lang="ar-IQ" dirty="0"/>
              <a:t>لكن عند عن خط الاستواء فان النباتات طورت تحسسها للتغير السنوي الضئيل </a:t>
            </a:r>
            <a:r>
              <a:rPr lang="ar-IQ" dirty="0" smtClean="0"/>
              <a:t>.</a:t>
            </a:r>
            <a:r>
              <a:rPr lang="ar-IQ" dirty="0"/>
              <a:t> </a:t>
            </a:r>
            <a:endParaRPr lang="en-US" dirty="0" smtClean="0"/>
          </a:p>
          <a:p>
            <a:r>
              <a:rPr lang="ar-IQ" dirty="0" smtClean="0"/>
              <a:t>ان </a:t>
            </a:r>
            <a:r>
              <a:rPr lang="ar-IQ" dirty="0"/>
              <a:t>التحسس يتم من خلال صبغة الفايتوكروم </a:t>
            </a:r>
            <a:r>
              <a:rPr lang="en-US" dirty="0" err="1"/>
              <a:t>Phytochrom</a:t>
            </a:r>
            <a:r>
              <a:rPr lang="ar-IQ" dirty="0"/>
              <a:t> التي تتواجد في البراعم و الاوراق التي ترسل التحسسات الى بقية اجزاء النبات </a:t>
            </a:r>
          </a:p>
          <a:p>
            <a:r>
              <a:rPr lang="ar-IQ" dirty="0" smtClean="0"/>
              <a:t>.</a:t>
            </a:r>
            <a:endParaRPr lang="ar-IQ" dirty="0"/>
          </a:p>
          <a:p>
            <a:endParaRPr lang="ar-IQ" dirty="0">
              <a:cs typeface="+mj-cs"/>
            </a:endParaRPr>
          </a:p>
          <a:p>
            <a:endParaRPr lang="ar-IQ" dirty="0" smtClean="0">
              <a:cs typeface="+mj-cs"/>
            </a:endParaRPr>
          </a:p>
          <a:p>
            <a:endParaRPr lang="ar-IQ" dirty="0"/>
          </a:p>
        </p:txBody>
      </p:sp>
    </p:spTree>
    <p:extLst>
      <p:ext uri="{BB962C8B-B14F-4D97-AF65-F5344CB8AC3E}">
        <p14:creationId xmlns:p14="http://schemas.microsoft.com/office/powerpoint/2010/main" val="4285645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solidFill>
                  <a:srgbClr val="FF0000"/>
                </a:solidFill>
              </a:rPr>
              <a:t>عامل الماء </a:t>
            </a:r>
            <a:endParaRPr lang="ar-IQ" dirty="0">
              <a:solidFill>
                <a:srgbClr val="FF0000"/>
              </a:solidFill>
            </a:endParaRPr>
          </a:p>
        </p:txBody>
      </p:sp>
      <p:sp>
        <p:nvSpPr>
          <p:cNvPr id="3" name="Content Placeholder 2"/>
          <p:cNvSpPr>
            <a:spLocks noGrp="1"/>
          </p:cNvSpPr>
          <p:nvPr>
            <p:ph idx="1"/>
          </p:nvPr>
        </p:nvSpPr>
        <p:spPr/>
        <p:txBody>
          <a:bodyPr/>
          <a:lstStyle/>
          <a:p>
            <a:pPr>
              <a:buFont typeface="Wingdings" pitchFamily="2" charset="2"/>
              <a:buChar char="q"/>
            </a:pPr>
            <a:r>
              <a:rPr lang="ar-SA" b="1" dirty="0" smtClean="0">
                <a:cs typeface="+mj-cs"/>
              </a:rPr>
              <a:t>ان الماء ذو اهمية عظمى في فسلجة النبات ، فهو بالاضافة الى كونه مذيبا عاما تقريبا ، فبمقدوره ان يذيب معظم المعادن الموجودة في التربة ،اذ يشكل الوسط الذي بواسطته تدخل تلك المواد المذابة الى جسم النبات وعند دخولها وتأينها داخل انسجة النبات فهي تعجل كثيرا في التفاعلات البسيطة او المعقدة . </a:t>
            </a:r>
          </a:p>
          <a:p>
            <a:pPr>
              <a:buFont typeface="Wingdings" pitchFamily="2" charset="2"/>
              <a:buChar char="q"/>
            </a:pPr>
            <a:r>
              <a:rPr lang="ar-SA" b="1" dirty="0" smtClean="0">
                <a:cs typeface="+mj-cs"/>
              </a:rPr>
              <a:t>ان الماء هو احد المواد في عملية البناء الضوئي ، وهو مهم جدا للحفاظ على انتفاخ الخلايا وكذلك وجود البروتوبلازم لان هناك القليل من الانسجة التي يمكنها العيش اذ انخفض محتواها المائي 10% فقط ، ولا يجب ان ننسى دور الماء في امتصاص الحرارة مما حوله في داخل النبات ، وهذا بدوره سيقلل من معدل التبدلات الحرارية في البروتوبلازم وفي النهاية ستتجانس الظروف الحرارية المؤثرة في التفاعلات الكيمائية الحياتية .</a:t>
            </a:r>
          </a:p>
          <a:p>
            <a:pPr>
              <a:buFont typeface="Wingdings" pitchFamily="2" charset="2"/>
              <a:buChar char="q"/>
            </a:pPr>
            <a:r>
              <a:rPr lang="ar-SA" b="1" dirty="0" smtClean="0">
                <a:cs typeface="+mj-cs"/>
              </a:rPr>
              <a:t>ان الماء في التربة متصل مع الماء الموجود داخل النبات وان عمليةصعود الماء الى اعلى هي دائمية ما دامت السيقان والاجزاء العلوية من النبات تفقد الماء الى الجو في كل الاوقات تقريبا ، وان اكثر هذا الماء المفقود هو عن طريق النتح ما عدا </a:t>
            </a:r>
            <a:r>
              <a:rPr lang="en-US" b="1" dirty="0" smtClean="0">
                <a:cs typeface="+mj-cs"/>
              </a:rPr>
              <a:t>0.1-0.3 </a:t>
            </a:r>
            <a:r>
              <a:rPr lang="ar-IQ" b="1" dirty="0" smtClean="0">
                <a:cs typeface="+mj-cs"/>
              </a:rPr>
              <a:t> % منه فيكون مرتبطا مع مركبات كيميائية .</a:t>
            </a:r>
            <a:endParaRPr lang="ar-IQ" b="1" dirty="0">
              <a:cs typeface="+mj-cs"/>
            </a:endParaRPr>
          </a:p>
        </p:txBody>
      </p:sp>
    </p:spTree>
    <p:extLst>
      <p:ext uri="{BB962C8B-B14F-4D97-AF65-F5344CB8AC3E}">
        <p14:creationId xmlns:p14="http://schemas.microsoft.com/office/powerpoint/2010/main" val="2765459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870" y="642551"/>
            <a:ext cx="7543800" cy="1203183"/>
          </a:xfrm>
        </p:spPr>
        <p:txBody>
          <a:bodyPr>
            <a:normAutofit fontScale="90000"/>
          </a:bodyPr>
          <a:lstStyle/>
          <a:p>
            <a:pPr algn="ctr"/>
            <a:r>
              <a:rPr lang="ar-IQ" sz="4000" b="1" dirty="0" smtClean="0"/>
              <a:t>الرطوبة </a:t>
            </a:r>
            <a:r>
              <a:rPr lang="ar-IQ" sz="4000" b="1" dirty="0"/>
              <a:t>الجوية : </a:t>
            </a:r>
            <a:r>
              <a:rPr lang="en-US" sz="4000" b="1" dirty="0"/>
              <a:t>Atmospheric </a:t>
            </a:r>
            <a:r>
              <a:rPr lang="en-US" sz="4000" b="1" dirty="0" smtClean="0"/>
              <a:t>Humidity</a:t>
            </a:r>
            <a:r>
              <a:rPr lang="ar-IQ" dirty="0" smtClean="0"/>
              <a:t> </a:t>
            </a:r>
            <a:r>
              <a:rPr lang="ar-IQ" dirty="0"/>
              <a:t/>
            </a:r>
            <a:br>
              <a:rPr lang="ar-IQ" dirty="0"/>
            </a:br>
            <a:endParaRPr lang="ar-IQ" dirty="0"/>
          </a:p>
        </p:txBody>
      </p:sp>
      <p:sp>
        <p:nvSpPr>
          <p:cNvPr id="3" name="Content Placeholder 2"/>
          <p:cNvSpPr>
            <a:spLocks noGrp="1"/>
          </p:cNvSpPr>
          <p:nvPr>
            <p:ph idx="1"/>
          </p:nvPr>
        </p:nvSpPr>
        <p:spPr/>
        <p:txBody>
          <a:bodyPr/>
          <a:lstStyle/>
          <a:p>
            <a:pPr>
              <a:buFont typeface="Wingdings" pitchFamily="2" charset="2"/>
              <a:buChar char="Ø"/>
            </a:pPr>
            <a:r>
              <a:rPr lang="ar-IQ" dirty="0" smtClean="0">
                <a:cs typeface="+mj-cs"/>
              </a:rPr>
              <a:t>يمكن التعبير عن الرطوبة الجوية اما كرطوبة مطلقة </a:t>
            </a:r>
            <a:r>
              <a:rPr lang="en-US" b="1" dirty="0" smtClean="0">
                <a:cs typeface="+mj-cs"/>
              </a:rPr>
              <a:t>Absolute Humidity</a:t>
            </a:r>
            <a:r>
              <a:rPr lang="ar-IQ" dirty="0" smtClean="0">
                <a:cs typeface="+mj-cs"/>
              </a:rPr>
              <a:t> و التي هي كمية بخار الماء الموجودة التي يمكن للهواء ان يحتويها للوصول الى الحالة التشبع تحت درجة حرارة و ضغط جوي معينين .</a:t>
            </a:r>
          </a:p>
          <a:p>
            <a:pPr>
              <a:buFont typeface="Wingdings" pitchFamily="2" charset="2"/>
              <a:buChar char="Ø"/>
            </a:pPr>
            <a:r>
              <a:rPr lang="ar-IQ" dirty="0" smtClean="0">
                <a:cs typeface="+mj-cs"/>
              </a:rPr>
              <a:t>ان المهم في موضوع الرطوبة يجب ان نعرف ان الهواء الحاوي على الرطوبة عندما يتعرض الى التبريد المستمر مما يؤدي الى تكثف كميات البخار الزائدة عن التشبع ( الرطوبة ) وستصل الى درجة الندى </a:t>
            </a:r>
            <a:r>
              <a:rPr lang="en-US" b="1" dirty="0" smtClean="0">
                <a:cs typeface="+mj-cs"/>
              </a:rPr>
              <a:t>Dew Point</a:t>
            </a:r>
            <a:r>
              <a:rPr lang="ar-IQ" dirty="0" smtClean="0">
                <a:cs typeface="+mj-cs"/>
              </a:rPr>
              <a:t> شكل قطرات سائلة يمكن ان يستفاد منها النبات ( كمياه) كمصدر للماء.</a:t>
            </a:r>
            <a:endParaRPr lang="en-US" dirty="0" smtClean="0">
              <a:cs typeface="+mj-cs"/>
            </a:endParaRPr>
          </a:p>
          <a:p>
            <a:pPr>
              <a:buFont typeface="Wingdings" pitchFamily="2" charset="2"/>
              <a:buChar char="Ø"/>
            </a:pPr>
            <a:r>
              <a:rPr lang="ar-IQ" dirty="0"/>
              <a:t>التساقط </a:t>
            </a:r>
            <a:r>
              <a:rPr lang="en-US" b="1" dirty="0"/>
              <a:t>Precipitation</a:t>
            </a:r>
            <a:r>
              <a:rPr lang="ar-IQ" dirty="0"/>
              <a:t> : نعرف ان المطر مهم جدا للنباتات كمصدر لماء تربة ويعد المطر من اهم اشكال التساقط ، ولكن هناك اشكال اخرى للتساقط منها بحالة سائلة كالندى ومنها بحالة صلبة كالثلج و الحالوب</a:t>
            </a:r>
            <a:endParaRPr lang="ar-IQ" dirty="0">
              <a:cs typeface="+mj-cs"/>
            </a:endParaRPr>
          </a:p>
        </p:txBody>
      </p:sp>
    </p:spTree>
    <p:extLst>
      <p:ext uri="{BB962C8B-B14F-4D97-AF65-F5344CB8AC3E}">
        <p14:creationId xmlns:p14="http://schemas.microsoft.com/office/powerpoint/2010/main" val="3302467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r>
              <a:rPr lang="ar-IQ" dirty="0" smtClean="0"/>
              <a:t>قد يكون للثلوج تأثير مضر او مفيد في مجالات عدة فبسبب ثقلها قد تتكسر الاغصان وخاصة عندما تهب الرياح بعد تساقط الثلوج الثقيلة عليها ، وكذلك تتأثر البادرات و الشتلات التي تكون سيقانها ضعيفة  والتي ممكن ان تنحني من وضعها القائم ثم بفعل الثلوج التي تحملها فروعها وتساقط الثلوج علىها سيؤدي الى انحناء الافقي او تنكسر ، واذا كانت الاشجار غير متراصة فأن انحنائها او انكسارها يؤدي الى تكسر الاشجار الواحدة تلو الاخرى .</a:t>
            </a:r>
          </a:p>
          <a:p>
            <a:r>
              <a:rPr lang="ar-IQ" dirty="0" smtClean="0"/>
              <a:t>ان بعض الانواع النباتية التي تتطلب ظرفا حراريا اكثر وفصل نمو اطول تفضل المواطن التي تذوب ثلوجها في وقت مبكر .</a:t>
            </a:r>
            <a:endParaRPr lang="ar-IQ" dirty="0"/>
          </a:p>
        </p:txBody>
      </p:sp>
    </p:spTree>
    <p:extLst>
      <p:ext uri="{BB962C8B-B14F-4D97-AF65-F5344CB8AC3E}">
        <p14:creationId xmlns:p14="http://schemas.microsoft.com/office/powerpoint/2010/main" val="2219840173"/>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
  <TotalTime>7666013</TotalTime>
  <Words>1848</Words>
  <Application>Microsoft Office PowerPoint</Application>
  <PresentationFormat>On-screen Show (4:3)</PresentationFormat>
  <Paragraphs>73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Retrospect</vt:lpstr>
      <vt:lpstr>تكملة العوامل البيئية </vt:lpstr>
      <vt:lpstr>PowerPoint Presentation</vt:lpstr>
      <vt:lpstr>تاثير الضوء على بعض الصفات الفسولوجية للنبات </vt:lpstr>
      <vt:lpstr>تاثير الضوء على بعض الصفات الفسولوجية للنبات </vt:lpstr>
      <vt:lpstr>تاثير الضوء على بعض الصفات الفسولوجية للنبات </vt:lpstr>
      <vt:lpstr>PowerPoint Presentation</vt:lpstr>
      <vt:lpstr>عامل الماء </vt:lpstr>
      <vt:lpstr>الرطوبة الجوية : Atmospheric Humidity  </vt:lpstr>
      <vt:lpstr>PowerPoint Presentation</vt:lpstr>
      <vt:lpstr>PowerPoint Presentation</vt:lpstr>
      <vt:lpstr>PowerPoint Presentation</vt:lpstr>
      <vt:lpstr>عامل درجة الحرارة </vt:lpstr>
      <vt:lpstr>درجة الحرارة الملائمة وغير الملائمة للنباتات</vt:lpstr>
      <vt:lpstr>درجة الحرارة المثلى Optimum Temperature</vt:lpstr>
      <vt:lpstr>درجات الحرارة القصوى و الدنيا Maximum&amp; Minimum Temperature</vt:lpstr>
      <vt:lpstr>PowerPoint Presentation</vt:lpstr>
      <vt:lpstr>تأثير درجة الحرارة على النبات </vt:lpstr>
      <vt:lpstr>حرارة  الجسم النباتي Plant Temperature</vt:lpstr>
      <vt:lpstr>PowerPoint Presentation</vt:lpstr>
      <vt:lpstr>الحرارة ومظهر النبات Temperature  Phonology</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ASUS</cp:lastModifiedBy>
  <cp:revision>224</cp:revision>
  <dcterms:created xsi:type="dcterms:W3CDTF">2021-05-04T07:30:29Z</dcterms:created>
  <dcterms:modified xsi:type="dcterms:W3CDTF">2024-11-12T17:48:18Z</dcterms:modified>
</cp:coreProperties>
</file>