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32" r:id="rId1"/>
  </p:sldMasterIdLst>
  <p:sldIdLst>
    <p:sldId id="312" r:id="rId2"/>
    <p:sldId id="299" r:id="rId3"/>
    <p:sldId id="271" r:id="rId4"/>
    <p:sldId id="272" r:id="rId5"/>
    <p:sldId id="273" r:id="rId6"/>
    <p:sldId id="274" r:id="rId7"/>
    <p:sldId id="275" r:id="rId8"/>
    <p:sldId id="277" r:id="rId9"/>
    <p:sldId id="278" r:id="rId10"/>
    <p:sldId id="279" r:id="rId11"/>
    <p:sldId id="288" r:id="rId12"/>
    <p:sldId id="293" r:id="rId13"/>
    <p:sldId id="294" r:id="rId14"/>
    <p:sldId id="292" r:id="rId15"/>
    <p:sldId id="290" r:id="rId16"/>
    <p:sldId id="287" r:id="rId17"/>
    <p:sldId id="298" r:id="rId18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39" autoAdjust="0"/>
    <p:restoredTop sz="94660"/>
  </p:normalViewPr>
  <p:slideViewPr>
    <p:cSldViewPr snapToGrid="0">
      <p:cViewPr>
        <p:scale>
          <a:sx n="77" d="100"/>
          <a:sy n="77" d="100"/>
        </p:scale>
        <p:origin x="-110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00AAC-F17E-4A31-A161-583AD8AAA1E2}" type="datetimeFigureOut">
              <a:rPr lang="ar-IQ" smtClean="0"/>
              <a:t>11/05/1446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24126-7864-41BE-A468-076317C69538}" type="slidenum">
              <a:rPr lang="ar-IQ" smtClean="0"/>
              <a:t>‹#›</a:t>
            </a:fld>
            <a:endParaRPr lang="ar-IQ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7129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00AAC-F17E-4A31-A161-583AD8AAA1E2}" type="datetimeFigureOut">
              <a:rPr lang="ar-IQ" smtClean="0"/>
              <a:t>11/05/1446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24126-7864-41BE-A468-076317C6953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63359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00AAC-F17E-4A31-A161-583AD8AAA1E2}" type="datetimeFigureOut">
              <a:rPr lang="ar-IQ" smtClean="0"/>
              <a:t>11/05/1446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24126-7864-41BE-A468-076317C6953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1109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00AAC-F17E-4A31-A161-583AD8AAA1E2}" type="datetimeFigureOut">
              <a:rPr lang="ar-IQ" smtClean="0"/>
              <a:t>11/05/1446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24126-7864-41BE-A468-076317C6953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527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00AAC-F17E-4A31-A161-583AD8AAA1E2}" type="datetimeFigureOut">
              <a:rPr lang="ar-IQ" smtClean="0"/>
              <a:t>11/05/1446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24126-7864-41BE-A468-076317C69538}" type="slidenum">
              <a:rPr lang="ar-IQ" smtClean="0"/>
              <a:t>‹#›</a:t>
            </a:fld>
            <a:endParaRPr lang="ar-IQ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0162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00AAC-F17E-4A31-A161-583AD8AAA1E2}" type="datetimeFigureOut">
              <a:rPr lang="ar-IQ" smtClean="0"/>
              <a:t>11/05/1446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24126-7864-41BE-A468-076317C6953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69969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00AAC-F17E-4A31-A161-583AD8AAA1E2}" type="datetimeFigureOut">
              <a:rPr lang="ar-IQ" smtClean="0"/>
              <a:t>11/05/1446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24126-7864-41BE-A468-076317C6953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51041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00AAC-F17E-4A31-A161-583AD8AAA1E2}" type="datetimeFigureOut">
              <a:rPr lang="ar-IQ" smtClean="0"/>
              <a:t>11/05/1446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24126-7864-41BE-A468-076317C6953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63682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00AAC-F17E-4A31-A161-583AD8AAA1E2}" type="datetimeFigureOut">
              <a:rPr lang="ar-IQ" smtClean="0"/>
              <a:t>11/05/1446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24126-7864-41BE-A468-076317C6953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96722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09800AAC-F17E-4A31-A161-583AD8AAA1E2}" type="datetimeFigureOut">
              <a:rPr lang="ar-IQ" smtClean="0"/>
              <a:t>11/05/1446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1024126-7864-41BE-A468-076317C6953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34410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00AAC-F17E-4A31-A161-583AD8AAA1E2}" type="datetimeFigureOut">
              <a:rPr lang="ar-IQ" smtClean="0"/>
              <a:t>11/05/1446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24126-7864-41BE-A468-076317C6953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81108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9800AAC-F17E-4A31-A161-583AD8AAA1E2}" type="datetimeFigureOut">
              <a:rPr lang="ar-IQ" smtClean="0"/>
              <a:t>11/05/1446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1024126-7864-41BE-A468-076317C69538}" type="slidenum">
              <a:rPr lang="ar-IQ" smtClean="0"/>
              <a:t>‹#›</a:t>
            </a:fld>
            <a:endParaRPr lang="ar-IQ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2325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1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r" defTabSz="914400" rtl="1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err="1" smtClean="0"/>
              <a:t>علم</a:t>
            </a:r>
            <a:r>
              <a:rPr lang="en-US" sz="4000" dirty="0" smtClean="0"/>
              <a:t> </a:t>
            </a:r>
            <a:r>
              <a:rPr lang="en-US" sz="4000" dirty="0" err="1" smtClean="0"/>
              <a:t>البيئة</a:t>
            </a:r>
            <a:r>
              <a:rPr lang="en-US" sz="4000" dirty="0" smtClean="0"/>
              <a:t> </a:t>
            </a:r>
            <a:r>
              <a:rPr lang="en-US" sz="4000" dirty="0" err="1" smtClean="0"/>
              <a:t>النباتية</a:t>
            </a:r>
            <a:r>
              <a:rPr lang="en-US" sz="4000" dirty="0" smtClean="0"/>
              <a:t> / </a:t>
            </a:r>
            <a:r>
              <a:rPr lang="en-US" sz="4000" dirty="0" err="1" smtClean="0"/>
              <a:t>الصف</a:t>
            </a:r>
            <a:r>
              <a:rPr lang="en-US" sz="4000" dirty="0" smtClean="0"/>
              <a:t> </a:t>
            </a:r>
            <a:r>
              <a:rPr lang="en-US" sz="4000" dirty="0" err="1" smtClean="0"/>
              <a:t>الرابع</a:t>
            </a:r>
            <a:r>
              <a:rPr lang="en-US" sz="4000" dirty="0" smtClean="0"/>
              <a:t> / </a:t>
            </a:r>
            <a:r>
              <a:rPr lang="en-US" sz="4000" dirty="0" err="1" smtClean="0"/>
              <a:t>قسم</a:t>
            </a:r>
            <a:r>
              <a:rPr lang="en-US" sz="4000" dirty="0" smtClean="0"/>
              <a:t> </a:t>
            </a:r>
            <a:r>
              <a:rPr lang="en-US" sz="4000" dirty="0" err="1" smtClean="0"/>
              <a:t>علوم</a:t>
            </a:r>
            <a:r>
              <a:rPr lang="en-US" sz="4000" dirty="0" smtClean="0"/>
              <a:t> </a:t>
            </a:r>
            <a:r>
              <a:rPr lang="en-US" sz="4000" dirty="0" err="1" smtClean="0"/>
              <a:t>الحياة</a:t>
            </a:r>
            <a:r>
              <a:rPr lang="en-US" sz="4000" dirty="0" smtClean="0"/>
              <a:t> 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b="1" dirty="0" err="1" smtClean="0"/>
              <a:t>المحاضرة</a:t>
            </a:r>
            <a:r>
              <a:rPr lang="en-US" b="1" dirty="0" smtClean="0"/>
              <a:t> </a:t>
            </a:r>
            <a:r>
              <a:rPr lang="en-US" b="1" dirty="0" err="1" smtClean="0"/>
              <a:t>الاولى</a:t>
            </a:r>
            <a:r>
              <a:rPr lang="en-US" b="1" dirty="0" smtClean="0"/>
              <a:t> </a:t>
            </a:r>
          </a:p>
          <a:p>
            <a:pPr algn="ctr"/>
            <a:r>
              <a:rPr lang="en-US" b="1" dirty="0" err="1" smtClean="0"/>
              <a:t>مقدمة</a:t>
            </a:r>
            <a:r>
              <a:rPr lang="en-US" b="1" dirty="0" smtClean="0"/>
              <a:t> </a:t>
            </a:r>
            <a:r>
              <a:rPr lang="en-US" b="1" dirty="0" err="1" smtClean="0"/>
              <a:t>عن</a:t>
            </a:r>
            <a:r>
              <a:rPr lang="en-US" b="1" dirty="0" smtClean="0"/>
              <a:t> </a:t>
            </a:r>
            <a:r>
              <a:rPr lang="en-US" b="1" dirty="0" err="1" smtClean="0"/>
              <a:t>البيئة</a:t>
            </a:r>
            <a:r>
              <a:rPr lang="en-US" b="1" dirty="0" smtClean="0"/>
              <a:t> </a:t>
            </a:r>
            <a:r>
              <a:rPr lang="en-US" b="1" dirty="0" err="1" smtClean="0"/>
              <a:t>النباتية</a:t>
            </a:r>
            <a:r>
              <a:rPr lang="en-US" b="1" dirty="0" smtClean="0"/>
              <a:t>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85684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04335"/>
            <a:ext cx="7543800" cy="1033026"/>
          </a:xfrm>
        </p:spPr>
        <p:txBody>
          <a:bodyPr>
            <a:normAutofit/>
          </a:bodyPr>
          <a:lstStyle/>
          <a:p>
            <a:pPr algn="ctr"/>
            <a:r>
              <a:rPr lang="ar-IQ" sz="3600" b="1" dirty="0"/>
              <a:t>14- الحالة الظاهرية و الموسمية </a:t>
            </a:r>
            <a:r>
              <a:rPr lang="en-US" sz="3600" b="1" dirty="0"/>
              <a:t>Phenology&amp; periodicity</a:t>
            </a:r>
            <a:endParaRPr lang="ar-IQ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dirty="0" smtClean="0"/>
              <a:t> </a:t>
            </a:r>
            <a:endParaRPr lang="ar-IQ" sz="2400" b="1" dirty="0"/>
          </a:p>
          <a:p>
            <a:pPr marL="0" indent="0">
              <a:buNone/>
            </a:pPr>
            <a:r>
              <a:rPr lang="ar-IQ" sz="2400" b="1" dirty="0"/>
              <a:t>تتغير هيئة او مظهر النبات مع تقدم العمر </a:t>
            </a:r>
            <a:r>
              <a:rPr lang="en-US" sz="2400" b="1" dirty="0"/>
              <a:t>Aging</a:t>
            </a:r>
            <a:r>
              <a:rPr lang="ar-IQ" sz="2400" b="1" dirty="0"/>
              <a:t> ، لهذا فان النوع في اطوار حياته المختلفة سوف يعطي تركيب مختلف للمجتمع ، </a:t>
            </a:r>
            <a:endParaRPr lang="en-US" sz="2400" b="1" dirty="0" smtClean="0"/>
          </a:p>
          <a:p>
            <a:pPr marL="0" indent="0">
              <a:buNone/>
            </a:pPr>
            <a:r>
              <a:rPr lang="ar-IQ" sz="2400" b="1" dirty="0" smtClean="0"/>
              <a:t>ان </a:t>
            </a:r>
            <a:r>
              <a:rPr lang="ar-IQ" sz="2400" b="1" dirty="0"/>
              <a:t>الموسمية </a:t>
            </a:r>
            <a:r>
              <a:rPr lang="en-US" sz="2400" b="1" dirty="0">
                <a:solidFill>
                  <a:srgbClr val="C00000"/>
                </a:solidFill>
              </a:rPr>
              <a:t>Periodicity</a:t>
            </a:r>
            <a:r>
              <a:rPr lang="ar-IQ" sz="2400" b="1" dirty="0"/>
              <a:t> تبين الظهور الفصلي المنتظم لمختلف الفعاليات و لمظاهر (الاوراق أو الازهار أو البذور ) . </a:t>
            </a:r>
            <a:endParaRPr lang="en-US" sz="2400" b="1" dirty="0" smtClean="0"/>
          </a:p>
          <a:p>
            <a:pPr marL="0" indent="0">
              <a:buNone/>
            </a:pPr>
            <a:r>
              <a:rPr lang="ar-IQ" sz="2400" b="1" dirty="0" smtClean="0"/>
              <a:t>اما </a:t>
            </a:r>
            <a:r>
              <a:rPr lang="ar-IQ" sz="2400" b="1" dirty="0"/>
              <a:t>الهيئة المظهرية </a:t>
            </a:r>
            <a:r>
              <a:rPr lang="en-US" sz="2400" b="1" dirty="0">
                <a:solidFill>
                  <a:srgbClr val="C00000"/>
                </a:solidFill>
              </a:rPr>
              <a:t>Phenology</a:t>
            </a:r>
            <a:r>
              <a:rPr lang="ar-IQ" sz="2400" b="1" dirty="0"/>
              <a:t> فهي مصطلح يوضح مظهر النوع النباتي في موعد  معين من السنة وهو بذلك يمثل الملاحظة الدقيقة لدورة حياة الانواع خلال عام .</a:t>
            </a:r>
          </a:p>
        </p:txBody>
      </p:sp>
    </p:spTree>
    <p:extLst>
      <p:ext uri="{BB962C8B-B14F-4D97-AF65-F5344CB8AC3E}">
        <p14:creationId xmlns:p14="http://schemas.microsoft.com/office/powerpoint/2010/main" val="274070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IQ" b="1" dirty="0" smtClean="0"/>
              <a:t>تصنيف المجتمعات النباتية </a:t>
            </a:r>
            <a:r>
              <a:rPr lang="en-US" b="1" dirty="0" smtClean="0"/>
              <a:t>Classification of plant communities</a:t>
            </a:r>
            <a:r>
              <a:rPr lang="ar-IQ" dirty="0" smtClean="0"/>
              <a:t> 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8339" y="1845734"/>
            <a:ext cx="7658422" cy="4194458"/>
          </a:xfrm>
        </p:spPr>
        <p:txBody>
          <a:bodyPr>
            <a:noAutofit/>
          </a:bodyPr>
          <a:lstStyle/>
          <a:p>
            <a:r>
              <a:rPr lang="ar-IQ" sz="2400" b="1" dirty="0" smtClean="0"/>
              <a:t>ان المجتمعات النباتية قابلة للتغير في الناحية الزمانية وفي الناحية المكانية </a:t>
            </a:r>
            <a:r>
              <a:rPr lang="en-US" sz="2400" b="1" dirty="0" smtClean="0"/>
              <a:t>Time and space</a:t>
            </a:r>
            <a:r>
              <a:rPr lang="ar-IQ" sz="2400" b="1" dirty="0" smtClean="0"/>
              <a:t> .</a:t>
            </a:r>
          </a:p>
          <a:p>
            <a:r>
              <a:rPr lang="ar-IQ" sz="2400" b="1" dirty="0" smtClean="0"/>
              <a:t>جرت محاولات عديدة لتصنيف المجتمعات النباتية على اسس معينة او صفات </a:t>
            </a:r>
            <a:r>
              <a:rPr lang="ar-IQ" sz="2400" b="1" dirty="0"/>
              <a:t>مشتركة . وضع العديد من العلماء عند التصنيف ، تركيب الانواع و الهيئة و العوامل البيئية و الديناميكية البيئية وغير ذلك من الاسس و الصفات .</a:t>
            </a:r>
            <a:endParaRPr lang="ar-IQ" sz="2400" b="1" dirty="0" smtClean="0"/>
          </a:p>
          <a:p>
            <a:r>
              <a:rPr lang="ar-IQ" sz="2400" b="1" dirty="0" smtClean="0"/>
              <a:t>هناك ثلاث انواع من النظم الرئيسة التي اتبعت لصنيف المجتمعات النباتية :-</a:t>
            </a:r>
          </a:p>
          <a:p>
            <a:r>
              <a:rPr lang="ar-IQ" sz="2400" b="1" dirty="0" smtClean="0"/>
              <a:t>1- التصنيف المعتمد على صفات الهيئة </a:t>
            </a:r>
            <a:r>
              <a:rPr lang="en-US" sz="2400" b="1" dirty="0" smtClean="0"/>
              <a:t>Physiognomic Classification</a:t>
            </a:r>
            <a:endParaRPr lang="ar-IQ" sz="2400" b="1" dirty="0" smtClean="0"/>
          </a:p>
          <a:p>
            <a:r>
              <a:rPr lang="ar-IQ" sz="2400" b="1" dirty="0" smtClean="0"/>
              <a:t>2- </a:t>
            </a:r>
            <a:r>
              <a:rPr lang="ar-IQ" sz="2400" b="1" dirty="0"/>
              <a:t>التصنيف المعتمد على </a:t>
            </a:r>
            <a:r>
              <a:rPr lang="ar-IQ" sz="2400" b="1" dirty="0" smtClean="0"/>
              <a:t>الانواع </a:t>
            </a:r>
            <a:r>
              <a:rPr lang="en-US" sz="2400" b="1" dirty="0" smtClean="0"/>
              <a:t>Floristic Species</a:t>
            </a:r>
            <a:r>
              <a:rPr lang="ar-IQ" sz="2400" b="1" dirty="0" smtClean="0"/>
              <a:t> </a:t>
            </a:r>
          </a:p>
          <a:p>
            <a:r>
              <a:rPr lang="ar-IQ" sz="2400" b="1" dirty="0" smtClean="0"/>
              <a:t>3- النظام الديناميكي </a:t>
            </a:r>
            <a:r>
              <a:rPr lang="en-US" sz="2400" b="1" dirty="0" smtClean="0"/>
              <a:t>Dynamic System </a:t>
            </a:r>
            <a:endParaRPr lang="ar-IQ" sz="2400" b="1" dirty="0"/>
          </a:p>
        </p:txBody>
      </p:sp>
    </p:spTree>
    <p:extLst>
      <p:ext uri="{BB962C8B-B14F-4D97-AF65-F5344CB8AC3E}">
        <p14:creationId xmlns:p14="http://schemas.microsoft.com/office/powerpoint/2010/main" val="32266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642551"/>
            <a:ext cx="7543800" cy="1094810"/>
          </a:xfrm>
        </p:spPr>
        <p:txBody>
          <a:bodyPr>
            <a:noAutofit/>
          </a:bodyPr>
          <a:lstStyle/>
          <a:p>
            <a:pPr algn="ctr"/>
            <a:r>
              <a:rPr lang="ar-IQ" sz="3600" b="1" dirty="0"/>
              <a:t/>
            </a:r>
            <a:br>
              <a:rPr lang="ar-IQ" sz="3600" b="1" dirty="0"/>
            </a:br>
            <a:r>
              <a:rPr lang="ar-IQ" sz="3600" b="1" dirty="0"/>
              <a:t>1- التصنيف المعتمد على صفات الهيئة</a:t>
            </a:r>
            <a:r>
              <a:rPr lang="en-US" sz="3600" b="1" dirty="0"/>
              <a:t/>
            </a:r>
            <a:br>
              <a:rPr lang="en-US" sz="3600" b="1" dirty="0"/>
            </a:br>
            <a:r>
              <a:rPr lang="ar-IQ" sz="3600" b="1" dirty="0"/>
              <a:t> </a:t>
            </a:r>
            <a:r>
              <a:rPr lang="en-US" sz="3600" b="1" dirty="0"/>
              <a:t>Physiognomic Classification</a:t>
            </a:r>
            <a:endParaRPr lang="ar-IQ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ar-IQ" sz="2400" b="1" dirty="0" smtClean="0"/>
              <a:t>اعتمد هذا  التصنيف على </a:t>
            </a:r>
            <a:r>
              <a:rPr lang="ar-IQ" sz="2400" b="1" dirty="0" smtClean="0">
                <a:solidFill>
                  <a:srgbClr val="C00000"/>
                </a:solidFill>
              </a:rPr>
              <a:t>الصفات العامة للهيئة</a:t>
            </a:r>
            <a:r>
              <a:rPr lang="ar-IQ" sz="2400" b="1" dirty="0" smtClean="0"/>
              <a:t> وتم </a:t>
            </a:r>
            <a:r>
              <a:rPr lang="ar-IQ" sz="2400" b="1" dirty="0" smtClean="0">
                <a:solidFill>
                  <a:srgbClr val="C00000"/>
                </a:solidFill>
              </a:rPr>
              <a:t>اضافة ايضا الى هذا التصيف المواصفات التي تتعلق بالمواطن البيئية </a:t>
            </a:r>
            <a:r>
              <a:rPr lang="ar-IQ" sz="2400" b="1" dirty="0" smtClean="0"/>
              <a:t>، اي</a:t>
            </a:r>
          </a:p>
          <a:p>
            <a:r>
              <a:rPr lang="ar-IQ" sz="2400" b="1" dirty="0" smtClean="0"/>
              <a:t>( هيئة النبات و مناخ  تلك المناطق التي تعيش فيها الانواع ).</a:t>
            </a:r>
          </a:p>
          <a:p>
            <a:r>
              <a:rPr lang="ar-IQ" sz="2400" b="1" dirty="0" smtClean="0"/>
              <a:t>وفقا لذلك تقسيم المجتمعات النباتية سيكون كما يلي :- </a:t>
            </a:r>
          </a:p>
          <a:p>
            <a:pPr marL="0" indent="0">
              <a:buNone/>
            </a:pPr>
            <a:r>
              <a:rPr lang="ar-IQ" sz="2400" b="1" dirty="0" smtClean="0"/>
              <a:t>1- في المناخ الحار و الممطر تكون نسبة العالية من النباتات تعود الى </a:t>
            </a:r>
            <a:r>
              <a:rPr lang="en-US" sz="2400" b="1" dirty="0" err="1" smtClean="0"/>
              <a:t>Phanerophytes</a:t>
            </a:r>
            <a:r>
              <a:rPr lang="ar-IQ" sz="2400" b="1" dirty="0" smtClean="0"/>
              <a:t> وهي عبارة عن الاشجارو الشجيرات التي براعمها المستديمة تصل الى ارتفاعات اكثر من 25 سم في مواسم غير الملائمة للنمو </a:t>
            </a:r>
          </a:p>
          <a:p>
            <a:pPr marL="0" indent="0">
              <a:buNone/>
            </a:pPr>
            <a:r>
              <a:rPr lang="ar-IQ" sz="2400" b="1" dirty="0" smtClean="0"/>
              <a:t>2- في بيئات المناخ البارد تكون النسبة  العالية من النباتات تعود الى </a:t>
            </a:r>
            <a:r>
              <a:rPr lang="en-US" sz="2400" b="1" dirty="0" err="1" smtClean="0"/>
              <a:t>Chamaephytes</a:t>
            </a:r>
            <a:r>
              <a:rPr lang="ar-IQ" sz="2400" b="1" dirty="0" smtClean="0"/>
              <a:t> تتكون من شجيرات قصيرة و</a:t>
            </a:r>
            <a:r>
              <a:rPr lang="ar-IQ" sz="2400" b="1" dirty="0"/>
              <a:t> براعمها المستديمة في مواسم غير </a:t>
            </a:r>
            <a:r>
              <a:rPr lang="ar-IQ" sz="2400" b="1" dirty="0" smtClean="0"/>
              <a:t>الملائمة للنمو تقع بين سطح الارض الى</a:t>
            </a:r>
            <a:r>
              <a:rPr lang="ar-IQ" sz="2400" b="1" dirty="0"/>
              <a:t> 25 سم </a:t>
            </a:r>
            <a:r>
              <a:rPr lang="ar-IQ" sz="2400" b="1" dirty="0" smtClean="0"/>
              <a:t>.</a:t>
            </a:r>
            <a:endParaRPr lang="ar-IQ" sz="2400" b="1" dirty="0"/>
          </a:p>
        </p:txBody>
      </p:sp>
    </p:spTree>
    <p:extLst>
      <p:ext uri="{BB962C8B-B14F-4D97-AF65-F5344CB8AC3E}">
        <p14:creationId xmlns:p14="http://schemas.microsoft.com/office/powerpoint/2010/main" val="3097147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3- </a:t>
            </a:r>
            <a:r>
              <a:rPr lang="ar-IQ" sz="2400" b="1" dirty="0" smtClean="0"/>
              <a:t>في البيئات الصحراوية تكون فيها نسبة عالية من النباتات تعود الى مجموعة </a:t>
            </a:r>
            <a:r>
              <a:rPr lang="en-US" sz="2400" b="1" dirty="0" err="1" smtClean="0"/>
              <a:t>Therophytes</a:t>
            </a:r>
            <a:r>
              <a:rPr lang="ar-IQ" sz="2400" b="1" dirty="0" smtClean="0"/>
              <a:t> ، النباتات الحولية التي تعتمد على البذور في ظهورها ثانية في الطبيعة .</a:t>
            </a:r>
          </a:p>
          <a:p>
            <a:pPr marL="0" indent="0">
              <a:buNone/>
            </a:pPr>
            <a:r>
              <a:rPr lang="ar-IQ" sz="2700" b="1" dirty="0"/>
              <a:t>2- التصنيف المعتمد على الانواع </a:t>
            </a:r>
            <a:r>
              <a:rPr lang="en-US" sz="2700" b="1" dirty="0"/>
              <a:t>Floristic Species</a:t>
            </a:r>
            <a:r>
              <a:rPr lang="ar-IQ" sz="2700" b="1" dirty="0"/>
              <a:t> : </a:t>
            </a:r>
            <a:r>
              <a:rPr lang="ar-IQ" b="1" dirty="0"/>
              <a:t>يستند هذا النظام على </a:t>
            </a:r>
            <a:r>
              <a:rPr lang="ar-IQ" b="1" dirty="0">
                <a:solidFill>
                  <a:srgbClr val="C00000"/>
                </a:solidFill>
              </a:rPr>
              <a:t>اهمية الانواع </a:t>
            </a:r>
            <a:r>
              <a:rPr lang="ar-IQ" b="1" dirty="0"/>
              <a:t>، وقد صنفت المجتمعات الى </a:t>
            </a:r>
            <a:r>
              <a:rPr lang="ar-IQ" b="1" dirty="0" smtClean="0"/>
              <a:t>وحدات </a:t>
            </a:r>
            <a:r>
              <a:rPr lang="ar-IQ" b="1" dirty="0"/>
              <a:t>اطلق عليها العشيرة </a:t>
            </a:r>
            <a:r>
              <a:rPr lang="en-US" b="1" dirty="0" smtClean="0">
                <a:solidFill>
                  <a:srgbClr val="C00000"/>
                </a:solidFill>
              </a:rPr>
              <a:t>Association</a:t>
            </a:r>
            <a:r>
              <a:rPr lang="ar-IQ" b="1" dirty="0" smtClean="0"/>
              <a:t> وتعرف هذه بأنها المجتمع النباتي المتكرر و المتميز بتجانس الانواع بصورة اساسية ، وقد ادخل مصطلح </a:t>
            </a:r>
            <a:r>
              <a:rPr lang="ar-IQ" b="1" dirty="0" smtClean="0">
                <a:solidFill>
                  <a:srgbClr val="C00000"/>
                </a:solidFill>
              </a:rPr>
              <a:t>العشيرة </a:t>
            </a:r>
            <a:r>
              <a:rPr lang="en-US" b="1" dirty="0" smtClean="0">
                <a:solidFill>
                  <a:srgbClr val="C00000"/>
                </a:solidFill>
              </a:rPr>
              <a:t>Association</a:t>
            </a:r>
            <a:r>
              <a:rPr lang="ar-IQ" b="1" dirty="0" smtClean="0"/>
              <a:t> المستند على تركيب الانواع النباتية لهذه الوحدات واكد العالم </a:t>
            </a:r>
            <a:r>
              <a:rPr lang="en-US" b="1" dirty="0" smtClean="0"/>
              <a:t>Braun-</a:t>
            </a:r>
            <a:r>
              <a:rPr lang="en-US" b="1" dirty="0" err="1" smtClean="0"/>
              <a:t>Blanquet</a:t>
            </a:r>
            <a:r>
              <a:rPr lang="ar-IQ" b="1" dirty="0" smtClean="0"/>
              <a:t> على الانواع المتميزة و السائدة في تلك العشائر .</a:t>
            </a:r>
            <a:endParaRPr lang="ar-IQ" b="1" dirty="0"/>
          </a:p>
        </p:txBody>
      </p:sp>
    </p:spTree>
    <p:extLst>
      <p:ext uri="{BB962C8B-B14F-4D97-AF65-F5344CB8AC3E}">
        <p14:creationId xmlns:p14="http://schemas.microsoft.com/office/powerpoint/2010/main" val="374209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691978"/>
            <a:ext cx="7543800" cy="1045383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/>
              <a:t>-3</a:t>
            </a:r>
            <a:r>
              <a:rPr lang="ar-IQ" sz="3600" b="1" dirty="0" smtClean="0"/>
              <a:t>النظام </a:t>
            </a:r>
            <a:r>
              <a:rPr lang="ar-IQ" sz="3600" b="1" dirty="0"/>
              <a:t>الديناميكي </a:t>
            </a:r>
            <a:r>
              <a:rPr lang="en-US" sz="3600" b="1" dirty="0"/>
              <a:t>Dynamic System</a:t>
            </a:r>
            <a:r>
              <a:rPr lang="ar-IQ" sz="3600" b="1" dirty="0"/>
              <a:t> :  </a:t>
            </a:r>
            <a:br>
              <a:rPr lang="ar-IQ" sz="3600" b="1" dirty="0"/>
            </a:br>
            <a:endParaRPr lang="ar-IQ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IQ" sz="2400" b="1" dirty="0" smtClean="0"/>
              <a:t>طور هذا النظام من قبل </a:t>
            </a:r>
            <a:r>
              <a:rPr lang="ar-IQ" sz="2400" b="1" dirty="0" smtClean="0">
                <a:solidFill>
                  <a:srgbClr val="C00000"/>
                </a:solidFill>
              </a:rPr>
              <a:t>العالم </a:t>
            </a:r>
            <a:r>
              <a:rPr lang="en-US" sz="2400" b="1" dirty="0" smtClean="0">
                <a:solidFill>
                  <a:srgbClr val="C00000"/>
                </a:solidFill>
              </a:rPr>
              <a:t>Clements</a:t>
            </a:r>
            <a:r>
              <a:rPr lang="ar-IQ" sz="2400" b="1" dirty="0" smtClean="0">
                <a:solidFill>
                  <a:srgbClr val="C00000"/>
                </a:solidFill>
              </a:rPr>
              <a:t> </a:t>
            </a:r>
            <a:r>
              <a:rPr lang="ar-IQ" sz="2400" b="1" dirty="0" smtClean="0"/>
              <a:t>الذ وضع اهتماما لديناميكية المجتمع، الذي تبنى </a:t>
            </a:r>
            <a:r>
              <a:rPr lang="ar-IQ" sz="2400" b="1" dirty="0" smtClean="0">
                <a:solidFill>
                  <a:srgbClr val="C00000"/>
                </a:solidFill>
              </a:rPr>
              <a:t>مسألة الغطاء الخضري الذروي </a:t>
            </a:r>
            <a:r>
              <a:rPr lang="en-US" sz="2400" b="1" dirty="0" smtClean="0"/>
              <a:t>Climax Vegetation</a:t>
            </a:r>
            <a:r>
              <a:rPr lang="ar-IQ" sz="2400" b="1" dirty="0" smtClean="0"/>
              <a:t> الذي يتصف </a:t>
            </a:r>
            <a:r>
              <a:rPr lang="ar-IQ" sz="2400" b="1" dirty="0" smtClean="0">
                <a:solidFill>
                  <a:srgbClr val="C00000"/>
                </a:solidFill>
              </a:rPr>
              <a:t>بالاستقرارية</a:t>
            </a:r>
            <a:r>
              <a:rPr lang="ar-IQ" sz="2400" b="1" dirty="0" smtClean="0"/>
              <a:t> ففي منطقة مناخية واسعة فأن </a:t>
            </a:r>
            <a:r>
              <a:rPr lang="ar-IQ" sz="2400" b="1" dirty="0" smtClean="0">
                <a:solidFill>
                  <a:srgbClr val="C00000"/>
                </a:solidFill>
              </a:rPr>
              <a:t>الغطاء النباتي </a:t>
            </a:r>
            <a:r>
              <a:rPr lang="ar-IQ" sz="2400" b="1" dirty="0" smtClean="0"/>
              <a:t>فيها يتكون بما يعرف </a:t>
            </a:r>
            <a:r>
              <a:rPr lang="ar-IQ" sz="2400" b="1" dirty="0" smtClean="0">
                <a:solidFill>
                  <a:srgbClr val="C00000"/>
                </a:solidFill>
              </a:rPr>
              <a:t>بالتكوين النباتي </a:t>
            </a:r>
            <a:r>
              <a:rPr lang="en-US" sz="2400" b="1" dirty="0" smtClean="0">
                <a:solidFill>
                  <a:srgbClr val="C00000"/>
                </a:solidFill>
              </a:rPr>
              <a:t>Plant formation</a:t>
            </a:r>
            <a:r>
              <a:rPr lang="ar-IQ" sz="2400" b="1" dirty="0" smtClean="0">
                <a:solidFill>
                  <a:srgbClr val="C00000"/>
                </a:solidFill>
              </a:rPr>
              <a:t> </a:t>
            </a:r>
            <a:r>
              <a:rPr lang="ar-IQ" sz="2400" b="1" dirty="0" smtClean="0"/>
              <a:t>ويتكون كل تكوين نباتي من بضعة عشائر نباتية </a:t>
            </a:r>
            <a:r>
              <a:rPr lang="en-US" sz="2400" b="1" dirty="0" smtClean="0"/>
              <a:t>Plant Association</a:t>
            </a:r>
            <a:r>
              <a:rPr lang="ar-IQ" sz="2400" b="1" dirty="0" smtClean="0"/>
              <a:t> و التي تعد وحدات للمجتمعات الذروية والتي فيها بعض الانواع تكون سائدة وتطلق اسماء العشائر على اساس نوعين او ثلاثة انواع سائدة فيها </a:t>
            </a:r>
            <a:r>
              <a:rPr lang="ar-IQ" sz="2400" b="1" dirty="0"/>
              <a:t>. تقسم العشائر الى وحدات اصغر فاصغر .</a:t>
            </a:r>
          </a:p>
          <a:p>
            <a:endParaRPr lang="ar-IQ" sz="2400" b="1" dirty="0" smtClean="0"/>
          </a:p>
          <a:p>
            <a:r>
              <a:rPr lang="ar-IQ" sz="2600" b="1" u="sng" dirty="0" smtClean="0"/>
              <a:t>ان دراسة العشيرة من قبل </a:t>
            </a:r>
            <a:r>
              <a:rPr lang="en-US" sz="2600" b="1" u="sng" dirty="0" smtClean="0"/>
              <a:t>Clements</a:t>
            </a:r>
            <a:r>
              <a:rPr lang="ar-IQ" sz="2600" b="1" u="sng" dirty="0" smtClean="0"/>
              <a:t> تعتمد على </a:t>
            </a:r>
            <a:r>
              <a:rPr lang="ar-IQ" sz="2600" b="1" u="sng" dirty="0" smtClean="0">
                <a:solidFill>
                  <a:srgbClr val="C00000"/>
                </a:solidFill>
              </a:rPr>
              <a:t>الانواع السائدة </a:t>
            </a:r>
            <a:r>
              <a:rPr lang="ar-IQ" sz="2600" b="1" u="sng" dirty="0" smtClean="0"/>
              <a:t>بينما دراسة العشائر من قبل </a:t>
            </a:r>
            <a:r>
              <a:rPr lang="en-US" sz="2600" b="1" u="sng" dirty="0" smtClean="0"/>
              <a:t>Braun-</a:t>
            </a:r>
            <a:r>
              <a:rPr lang="en-US" sz="2600" b="1" u="sng" dirty="0" err="1" smtClean="0"/>
              <a:t>Blanquet</a:t>
            </a:r>
            <a:r>
              <a:rPr lang="ar-IQ" sz="2600" b="1" u="sng" dirty="0" smtClean="0"/>
              <a:t> فتستند على </a:t>
            </a:r>
            <a:r>
              <a:rPr lang="ar-IQ" sz="2600" b="1" u="sng" dirty="0" smtClean="0">
                <a:solidFill>
                  <a:srgbClr val="C00000"/>
                </a:solidFill>
              </a:rPr>
              <a:t>الانواع المميزة لها.</a:t>
            </a:r>
          </a:p>
          <a:p>
            <a:pPr marL="0" indent="0">
              <a:buNone/>
            </a:pPr>
            <a:endParaRPr lang="ar-IQ" dirty="0" smtClean="0"/>
          </a:p>
          <a:p>
            <a:pPr marL="0" indent="0">
              <a:buNone/>
            </a:pPr>
            <a:r>
              <a:rPr lang="ar-IQ" dirty="0" smtClean="0"/>
              <a:t>.</a:t>
            </a:r>
          </a:p>
          <a:p>
            <a:pPr marL="0" indent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616864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النوع البيئي </a:t>
            </a:r>
            <a:r>
              <a:rPr lang="en-US" dirty="0" smtClean="0"/>
              <a:t>Ecological species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6694" y="1832855"/>
            <a:ext cx="4915222" cy="4023360"/>
          </a:xfrm>
        </p:spPr>
        <p:txBody>
          <a:bodyPr>
            <a:normAutofit fontScale="92500" lnSpcReduction="10000"/>
          </a:bodyPr>
          <a:lstStyle/>
          <a:p>
            <a:r>
              <a:rPr lang="ar-IQ" sz="2400" b="1" dirty="0" smtClean="0"/>
              <a:t>يستعمل علماء البيئة </a:t>
            </a:r>
            <a:r>
              <a:rPr lang="ar-IQ" sz="2400" b="1" dirty="0" smtClean="0">
                <a:solidFill>
                  <a:srgbClr val="C00000"/>
                </a:solidFill>
              </a:rPr>
              <a:t>الانواع </a:t>
            </a:r>
            <a:r>
              <a:rPr lang="ar-IQ" sz="2400" b="1" dirty="0" smtClean="0"/>
              <a:t>كأدوات استدلالية </a:t>
            </a:r>
            <a:r>
              <a:rPr lang="en-US" sz="2400" b="1" dirty="0" smtClean="0"/>
              <a:t>Detective tools</a:t>
            </a:r>
            <a:r>
              <a:rPr lang="ar-IQ" sz="2400" b="1" dirty="0" smtClean="0"/>
              <a:t> </a:t>
            </a:r>
            <a:r>
              <a:rPr lang="ar-IQ" sz="2400" b="1" dirty="0" smtClean="0">
                <a:solidFill>
                  <a:srgbClr val="C00000"/>
                </a:solidFill>
              </a:rPr>
              <a:t>لاجل فهم الانظمة البيئية </a:t>
            </a:r>
            <a:r>
              <a:rPr lang="ar-IQ" sz="2400" b="1" dirty="0" smtClean="0"/>
              <a:t>ولكن هذه الفكرة تجابه العديد من الاشكالات </a:t>
            </a:r>
            <a:r>
              <a:rPr lang="ar-IQ" sz="2400" b="1" dirty="0" smtClean="0">
                <a:solidFill>
                  <a:srgbClr val="C00000"/>
                </a:solidFill>
              </a:rPr>
              <a:t>بسبب اختلاف  طبيعة  افراد  النوع النباتي ومواعيد التزهير وغير ذلك من صفات متعلقة بمتغيرات مثل الكثافة الضوئية وخطوط العرض  و الارتفاع و الانخفاض عند مستوى سطح البحر او غير ذلك من الظروف المتعلقة بالمواطن البيئية التي تنتشر فيها الافراد.</a:t>
            </a:r>
            <a:endParaRPr lang="ar-IQ" dirty="0">
              <a:solidFill>
                <a:srgbClr val="C00000"/>
              </a:solidFill>
            </a:endParaRPr>
          </a:p>
          <a:p>
            <a:r>
              <a:rPr lang="ar-IQ" sz="2400" b="1" dirty="0">
                <a:solidFill>
                  <a:srgbClr val="C00000"/>
                </a:solidFill>
                <a:cs typeface="+mj-cs"/>
              </a:rPr>
              <a:t>تداخل الانواع </a:t>
            </a:r>
            <a:r>
              <a:rPr lang="en-US" sz="2400" b="1" dirty="0">
                <a:solidFill>
                  <a:srgbClr val="C00000"/>
                </a:solidFill>
                <a:cs typeface="+mj-cs"/>
              </a:rPr>
              <a:t>Species interaction</a:t>
            </a:r>
            <a:r>
              <a:rPr lang="ar-IQ" sz="2400" b="1" dirty="0">
                <a:cs typeface="+mj-cs"/>
              </a:rPr>
              <a:t>:- تتداخل الانواع التي تعيش سوية في موقع معين مع بعضها البعض في عدة اشكال ، وهذا التداخل قد يحدث لمجموغة نوع معين او قد تعود الى انواع متعددة ،أما اشكال التداخل فهي </a:t>
            </a:r>
            <a:r>
              <a:rPr lang="ar-IQ" sz="2400" b="1" dirty="0" smtClean="0">
                <a:cs typeface="+mj-cs"/>
              </a:rPr>
              <a:t>:-</a:t>
            </a:r>
            <a:endParaRPr lang="ar-IQ" sz="2400" b="1" dirty="0"/>
          </a:p>
          <a:p>
            <a:endParaRPr lang="ar-IQ" sz="2400" b="1" dirty="0">
              <a:cs typeface="+mj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78261" y="3198015"/>
            <a:ext cx="2551305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1600" b="1" dirty="0"/>
              <a:t>1- </a:t>
            </a:r>
            <a:r>
              <a:rPr lang="en-US" sz="1600" b="1" dirty="0" err="1"/>
              <a:t>Amensalism</a:t>
            </a:r>
            <a:r>
              <a:rPr lang="ar-IQ" sz="1600" b="1" dirty="0"/>
              <a:t> </a:t>
            </a:r>
          </a:p>
          <a:p>
            <a:r>
              <a:rPr lang="ar-IQ" sz="1600" b="1" dirty="0"/>
              <a:t>2- </a:t>
            </a:r>
            <a:r>
              <a:rPr lang="en-US" sz="1600" b="1" dirty="0"/>
              <a:t>Competition</a:t>
            </a:r>
            <a:r>
              <a:rPr lang="ar-IQ" sz="1600" b="1" dirty="0"/>
              <a:t> </a:t>
            </a:r>
          </a:p>
          <a:p>
            <a:r>
              <a:rPr lang="ar-IQ" sz="1600" b="1" dirty="0"/>
              <a:t>3- </a:t>
            </a:r>
            <a:r>
              <a:rPr lang="en-US" sz="1600" b="1" dirty="0"/>
              <a:t>Commensalism</a:t>
            </a:r>
            <a:r>
              <a:rPr lang="ar-IQ" sz="1600" b="1" dirty="0"/>
              <a:t> </a:t>
            </a:r>
          </a:p>
          <a:p>
            <a:r>
              <a:rPr lang="ar-IQ" sz="1600" b="1" dirty="0"/>
              <a:t>4- </a:t>
            </a:r>
            <a:r>
              <a:rPr lang="en-US" sz="1600" b="1" dirty="0" err="1"/>
              <a:t>Protocooperation</a:t>
            </a:r>
            <a:r>
              <a:rPr lang="ar-IQ" sz="1600" b="1" dirty="0"/>
              <a:t> </a:t>
            </a:r>
          </a:p>
          <a:p>
            <a:r>
              <a:rPr lang="ar-IQ" sz="1600" b="1" dirty="0"/>
              <a:t>5- </a:t>
            </a:r>
            <a:r>
              <a:rPr lang="en-US" sz="1600" b="1" dirty="0"/>
              <a:t>Mutualism</a:t>
            </a:r>
            <a:endParaRPr lang="ar-IQ" sz="1600" b="1" dirty="0"/>
          </a:p>
          <a:p>
            <a:r>
              <a:rPr lang="ar-IQ" sz="1600" b="1" dirty="0"/>
              <a:t>6- </a:t>
            </a:r>
            <a:r>
              <a:rPr lang="en-US" sz="1600" b="1" dirty="0"/>
              <a:t>Parasitism</a:t>
            </a:r>
            <a:r>
              <a:rPr lang="ar-IQ" sz="1600" b="1" dirty="0"/>
              <a:t> </a:t>
            </a:r>
          </a:p>
          <a:p>
            <a:r>
              <a:rPr lang="ar-IQ" sz="1600" b="1" dirty="0"/>
              <a:t>7- </a:t>
            </a:r>
            <a:r>
              <a:rPr lang="en-US" sz="1600" b="1" dirty="0" err="1"/>
              <a:t>Detrivores</a:t>
            </a:r>
            <a:r>
              <a:rPr lang="ar-IQ" sz="1600" b="1" dirty="0"/>
              <a:t> </a:t>
            </a:r>
          </a:p>
          <a:p>
            <a:r>
              <a:rPr lang="ar-IQ" sz="1600" b="1" dirty="0"/>
              <a:t>8- </a:t>
            </a:r>
            <a:r>
              <a:rPr lang="en-US" sz="1600" b="1" dirty="0" err="1"/>
              <a:t>Herbevores</a:t>
            </a:r>
            <a:endParaRPr lang="en-US" sz="1600" b="1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116688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939114"/>
            <a:ext cx="7543800" cy="798247"/>
          </a:xfrm>
        </p:spPr>
        <p:txBody>
          <a:bodyPr>
            <a:normAutofit/>
          </a:bodyPr>
          <a:lstStyle/>
          <a:p>
            <a:pPr algn="ctr"/>
            <a:r>
              <a:rPr lang="ar-IQ" sz="4400" b="1" dirty="0" smtClean="0"/>
              <a:t>عوامل المحيط </a:t>
            </a:r>
            <a:r>
              <a:rPr lang="en-US" sz="4400" b="1" dirty="0" smtClean="0"/>
              <a:t>Environmental Factors</a:t>
            </a:r>
            <a:endParaRPr lang="ar-IQ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IQ" b="1" dirty="0" smtClean="0"/>
              <a:t>تعريف المحيط </a:t>
            </a:r>
            <a:r>
              <a:rPr lang="en-US" b="1" dirty="0" smtClean="0"/>
              <a:t>Environment</a:t>
            </a:r>
            <a:r>
              <a:rPr lang="ar-IQ" b="1" dirty="0" smtClean="0"/>
              <a:t> : هو كل العوامل الخارجية التي تؤثر في الكائنات الحية على المدى القريب او البعيد ويتضمن جميع التغايرات من الناحية الموقعية و الزمانية .</a:t>
            </a:r>
          </a:p>
          <a:p>
            <a:r>
              <a:rPr lang="ar-IQ" b="1" dirty="0" smtClean="0"/>
              <a:t>ان المحيط عبارة عن عوامل معقدة لا يقتصر تفاعلها مع الكائن الحي فقط ولكن تتفاعل مع بعضها البعض ، ونتيجة لهذا فانه من الصعب عزل جزء واحد من المحيط او احداث تغيير فيه من دون التأثير على عوامل المحيط الاخرى .</a:t>
            </a:r>
          </a:p>
          <a:p>
            <a:r>
              <a:rPr lang="ar-IQ" b="1" dirty="0" smtClean="0"/>
              <a:t>قسم العلماء المحيط الى عوامل فيزيائية و عوامل الكيميائية و عوامل احيائية ، ان هذا التقسيم هو تقسيم اصطناعي لا الكثير من العوامل الاحيائية المؤثرة يمكن قياسها وتحسسها عن طريق العوامل الفيزيائية فمثلا ان الاشجار الشاهقة تؤثر على بادراتها و النباتات الاخرى التي تحتها وذلك من خلال تقليل وصول الضوء اليها </a:t>
            </a:r>
            <a:r>
              <a:rPr lang="ar-IQ" dirty="0" smtClean="0"/>
              <a:t>، </a:t>
            </a:r>
            <a:r>
              <a:rPr lang="ar-IQ" b="1" u="sng" dirty="0" smtClean="0"/>
              <a:t>وعلى هذا الاساس نعتبر ان المحيط عبارة عن نظام معقد متداخل ومؤثر على الكائنات الحية بصورة مستمرة ويتغير تبعا للزمان و المكان .</a:t>
            </a:r>
            <a:endParaRPr lang="ar-IQ" b="1" u="sng" dirty="0"/>
          </a:p>
        </p:txBody>
      </p:sp>
    </p:spTree>
    <p:extLst>
      <p:ext uri="{BB962C8B-B14F-4D97-AF65-F5344CB8AC3E}">
        <p14:creationId xmlns:p14="http://schemas.microsoft.com/office/powerpoint/2010/main" val="2872018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تشمل عوامل المحيط 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اولا : العوامل المناخية </a:t>
            </a:r>
            <a:r>
              <a:rPr lang="en-US" dirty="0" smtClean="0"/>
              <a:t>The Climate Factors</a:t>
            </a:r>
            <a:r>
              <a:rPr lang="ar-IQ" dirty="0" smtClean="0"/>
              <a:t> وهي :- </a:t>
            </a:r>
          </a:p>
          <a:p>
            <a:r>
              <a:rPr lang="ar-IQ" dirty="0" smtClean="0"/>
              <a:t>أ- الضوء</a:t>
            </a:r>
          </a:p>
          <a:p>
            <a:r>
              <a:rPr lang="ar-IQ" dirty="0" smtClean="0"/>
              <a:t>ب- الحرارة </a:t>
            </a:r>
          </a:p>
          <a:p>
            <a:r>
              <a:rPr lang="ar-IQ" dirty="0" smtClean="0"/>
              <a:t>ج- الامطار </a:t>
            </a:r>
          </a:p>
          <a:p>
            <a:r>
              <a:rPr lang="ar-IQ" dirty="0" smtClean="0"/>
              <a:t>د- الرياح </a:t>
            </a:r>
          </a:p>
          <a:p>
            <a:r>
              <a:rPr lang="ar-IQ" dirty="0" smtClean="0"/>
              <a:t>ه- الحرائق </a:t>
            </a:r>
          </a:p>
          <a:p>
            <a:endParaRPr lang="ar-IQ" dirty="0"/>
          </a:p>
          <a:p>
            <a:pPr marL="0" indent="0">
              <a:buNone/>
            </a:pPr>
            <a:r>
              <a:rPr lang="ar-IQ" dirty="0" smtClean="0"/>
              <a:t>ثانيا :- التربة </a:t>
            </a:r>
            <a:r>
              <a:rPr lang="en-US" dirty="0" smtClean="0"/>
              <a:t>Soil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740668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392" y="286603"/>
            <a:ext cx="8512935" cy="5714951"/>
          </a:xfrm>
        </p:spPr>
      </p:pic>
    </p:spTree>
    <p:extLst>
      <p:ext uri="{BB962C8B-B14F-4D97-AF65-F5344CB8AC3E}">
        <p14:creationId xmlns:p14="http://schemas.microsoft.com/office/powerpoint/2010/main" val="408844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sz="4000" dirty="0"/>
              <a:t>7</a:t>
            </a:r>
            <a:r>
              <a:rPr lang="ar-IQ" sz="4000" dirty="0" smtClean="0"/>
              <a:t>- الكثافة </a:t>
            </a:r>
            <a:r>
              <a:rPr lang="en-US" sz="4000" dirty="0" smtClean="0"/>
              <a:t>Density</a:t>
            </a:r>
            <a:endParaRPr lang="ar-IQ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IQ" sz="2400" b="1" dirty="0" smtClean="0"/>
              <a:t>يعبر عن </a:t>
            </a:r>
            <a:r>
              <a:rPr lang="ar-IQ" sz="2400" b="1" dirty="0" smtClean="0">
                <a:solidFill>
                  <a:srgbClr val="C00000"/>
                </a:solidFill>
              </a:rPr>
              <a:t>الكثافة النباتية </a:t>
            </a:r>
            <a:r>
              <a:rPr lang="ar-IQ" sz="2400" b="1" dirty="0" smtClean="0"/>
              <a:t>اجمالي عدد افراد النوع النباتي في وحدة المساحة .</a:t>
            </a:r>
          </a:p>
          <a:p>
            <a:r>
              <a:rPr lang="ar-IQ" sz="2400" b="1" dirty="0" smtClean="0"/>
              <a:t>الكثافة := اجمالي عدد افراد النوع النباتي \ وحدة المساحة .</a:t>
            </a:r>
          </a:p>
          <a:p>
            <a:r>
              <a:rPr lang="ar-IQ" sz="2400" b="1" dirty="0" smtClean="0">
                <a:solidFill>
                  <a:srgbClr val="C00000"/>
                </a:solidFill>
              </a:rPr>
              <a:t>الكثافة الكلية </a:t>
            </a:r>
            <a:r>
              <a:rPr lang="ar-IQ" sz="2400" b="1" dirty="0" smtClean="0"/>
              <a:t>: = اجمالي عدد افراد كل الانواع \ وحدة المساحة </a:t>
            </a:r>
          </a:p>
          <a:p>
            <a:r>
              <a:rPr lang="ar-IQ" sz="2400" b="1" dirty="0" smtClean="0"/>
              <a:t>ان صفة الكثافة قائمة بحد ذاتها ومستقلة عن صفة التغطية وذلك لكون بعض الانواع ذات هيئة نمو معين فتكون كثافتها كبيرة الا ان تغطيتها محدودة .</a:t>
            </a:r>
          </a:p>
          <a:p>
            <a:r>
              <a:rPr lang="ar-IQ" sz="2400" b="1" dirty="0" smtClean="0"/>
              <a:t>ان صفة  الغزارة او الوفرة </a:t>
            </a:r>
            <a:r>
              <a:rPr lang="en-US" sz="2400" b="1" dirty="0" smtClean="0">
                <a:solidFill>
                  <a:srgbClr val="C00000"/>
                </a:solidFill>
              </a:rPr>
              <a:t>Abundance</a:t>
            </a:r>
            <a:r>
              <a:rPr lang="ar-IQ" sz="2400" b="1" dirty="0" smtClean="0"/>
              <a:t> تحددها من خلال معرفة كثافة النباتات وهي اجمالي عدد افراد كل نوع من انواع النباتات في وحدة المساحة .</a:t>
            </a:r>
            <a:endParaRPr lang="ar-IQ" sz="2400" b="1" dirty="0"/>
          </a:p>
        </p:txBody>
      </p:sp>
    </p:spTree>
    <p:extLst>
      <p:ext uri="{BB962C8B-B14F-4D97-AF65-F5344CB8AC3E}">
        <p14:creationId xmlns:p14="http://schemas.microsoft.com/office/powerpoint/2010/main" val="1849170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sz="3600" dirty="0" smtClean="0">
                <a:solidFill>
                  <a:srgbClr val="FFFF00"/>
                </a:solidFill>
              </a:rPr>
              <a:t>8</a:t>
            </a:r>
            <a:r>
              <a:rPr lang="ar-IQ" sz="3600" dirty="0" smtClean="0">
                <a:solidFill>
                  <a:schemeClr val="tx1"/>
                </a:solidFill>
              </a:rPr>
              <a:t>- التكرار او التردد</a:t>
            </a:r>
            <a:r>
              <a:rPr lang="en-US" sz="3600" dirty="0"/>
              <a:t>Frequency</a:t>
            </a:r>
            <a:r>
              <a:rPr lang="en-US" dirty="0" smtClean="0"/>
              <a:t>  </a:t>
            </a:r>
            <a:r>
              <a:rPr lang="en-US" dirty="0" err="1" smtClean="0"/>
              <a:t>الى</a:t>
            </a:r>
            <a:r>
              <a:rPr lang="en-US" dirty="0" smtClean="0"/>
              <a:t> </a:t>
            </a:r>
            <a:r>
              <a:rPr lang="en-US" dirty="0" err="1" smtClean="0"/>
              <a:t>هنا</a:t>
            </a:r>
            <a:r>
              <a:rPr lang="en-US" smtClean="0"/>
              <a:t> 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IQ" sz="2400" b="1" dirty="0" smtClean="0"/>
              <a:t> في المجتمعات النباتية المعقدة (اي الكثيرة الانواع) لا يكون انتشار الانواع على كافة المساحة التي يحتلها المجتمع النباتي فبعضها يكون موزع بشكل متساوي ومتجانس وبعضها تكون غير متجانسة التوزيع ، </a:t>
            </a:r>
          </a:p>
          <a:p>
            <a:r>
              <a:rPr lang="ar-IQ" sz="2400" b="1" dirty="0" smtClean="0"/>
              <a:t>ان </a:t>
            </a:r>
            <a:r>
              <a:rPr lang="ar-IQ" sz="2400" b="1" dirty="0" smtClean="0">
                <a:solidFill>
                  <a:srgbClr val="C00000"/>
                </a:solidFill>
              </a:rPr>
              <a:t>صفة التردد او التكرار:- عبارة عن درجة احتمال وجود النوع النباتي في اي مربع من المجتمع المدروس ، ويعبر عنها بنسبة عدد المربعات التي يوجد عليها النوع الى عدد المربعات المدروسة</a:t>
            </a:r>
            <a:r>
              <a:rPr lang="ar-IQ" sz="2400" b="1" dirty="0" smtClean="0"/>
              <a:t>.</a:t>
            </a:r>
          </a:p>
          <a:p>
            <a:r>
              <a:rPr lang="ar-IQ" sz="2400" b="1" dirty="0" smtClean="0"/>
              <a:t>اذن </a:t>
            </a:r>
            <a:r>
              <a:rPr lang="ar-IQ" sz="2400" b="1" dirty="0" smtClean="0">
                <a:solidFill>
                  <a:srgbClr val="C00000"/>
                </a:solidFill>
              </a:rPr>
              <a:t>التردد النسبي </a:t>
            </a:r>
            <a:r>
              <a:rPr lang="en-US" sz="2400" b="1" dirty="0" smtClean="0">
                <a:solidFill>
                  <a:srgbClr val="C00000"/>
                </a:solidFill>
              </a:rPr>
              <a:t>Relative frequency</a:t>
            </a:r>
            <a:r>
              <a:rPr lang="ar-IQ" sz="2400" b="1" dirty="0" smtClean="0">
                <a:solidFill>
                  <a:srgbClr val="C00000"/>
                </a:solidFill>
              </a:rPr>
              <a:t> </a:t>
            </a:r>
            <a:r>
              <a:rPr lang="ar-IQ" sz="2400" b="1" dirty="0" smtClean="0"/>
              <a:t>: فانه يعبر عنه تكرار  نوع معين كنسبة مئوية للتكرار الكلي للنباتات .</a:t>
            </a:r>
          </a:p>
          <a:p>
            <a:r>
              <a:rPr lang="ar-IQ" sz="2400" b="1" dirty="0" smtClean="0"/>
              <a:t>ان </a:t>
            </a:r>
            <a:r>
              <a:rPr lang="ar-IQ" sz="2400" b="1" dirty="0" smtClean="0">
                <a:solidFill>
                  <a:srgbClr val="C00000"/>
                </a:solidFill>
              </a:rPr>
              <a:t>صفة التردد مرتبطة بمساحة المربع وهي صفة مستقلة عن صفتي الكثافة و التغطية </a:t>
            </a:r>
            <a:r>
              <a:rPr lang="ar-IQ" sz="2400" b="1" dirty="0" smtClean="0"/>
              <a:t>.</a:t>
            </a:r>
            <a:endParaRPr lang="ar-IQ" sz="2400" b="1" dirty="0"/>
          </a:p>
        </p:txBody>
      </p:sp>
    </p:spTree>
    <p:extLst>
      <p:ext uri="{BB962C8B-B14F-4D97-AF65-F5344CB8AC3E}">
        <p14:creationId xmlns:p14="http://schemas.microsoft.com/office/powerpoint/2010/main" val="172007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IQ" sz="3600" b="1" dirty="0" smtClean="0"/>
              <a:t>9- السيادة </a:t>
            </a:r>
            <a:r>
              <a:rPr lang="en-US" sz="3600" b="1" dirty="0" smtClean="0"/>
              <a:t>Dominance</a:t>
            </a:r>
            <a:endParaRPr lang="ar-IQ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IQ" sz="2400" b="1" dirty="0" smtClean="0"/>
              <a:t>ان النوع السائد في المجتمع هو الذي يشكل اعلى نسبة تغطية او مساحة قاعدية بالنسبة لذلك المجتمع بالمقارنة مع الانواع الاخرى .</a:t>
            </a:r>
          </a:p>
          <a:p>
            <a:r>
              <a:rPr lang="ar-IQ" sz="2400" b="1" dirty="0" smtClean="0"/>
              <a:t>اذا كان هناك نوعان متشابهان في نسبة التغطية فيكونان ذات سيادة مشتركة </a:t>
            </a:r>
            <a:r>
              <a:rPr lang="en-US" sz="2400" b="1" dirty="0" smtClean="0"/>
              <a:t>Co dominants</a:t>
            </a:r>
            <a:r>
              <a:rPr lang="ar-IQ" sz="2400" b="1" dirty="0" smtClean="0"/>
              <a:t> .</a:t>
            </a:r>
          </a:p>
          <a:p>
            <a:r>
              <a:rPr lang="ar-IQ" sz="2400" b="1" dirty="0" smtClean="0"/>
              <a:t>اما مصطلح السيادة المظهرية </a:t>
            </a:r>
            <a:r>
              <a:rPr lang="en-US" sz="2400" b="1" dirty="0" smtClean="0"/>
              <a:t>Aspect dominance</a:t>
            </a:r>
            <a:r>
              <a:rPr lang="ar-IQ" sz="2400" b="1" dirty="0" smtClean="0"/>
              <a:t> فيطلق على الانواع التي يمكن ملاحظتها وانها تشكل اكبر نسبة تغطية ، والحالة هذه شائعة في المجتمعات العشبية في اراضي الحشائش و المروج .</a:t>
            </a:r>
            <a:endParaRPr lang="ar-IQ" sz="2400" b="1" dirty="0"/>
          </a:p>
        </p:txBody>
      </p:sp>
    </p:spTree>
    <p:extLst>
      <p:ext uri="{BB962C8B-B14F-4D97-AF65-F5344CB8AC3E}">
        <p14:creationId xmlns:p14="http://schemas.microsoft.com/office/powerpoint/2010/main" val="593059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sz="3600" b="1" dirty="0"/>
              <a:t>10</a:t>
            </a:r>
            <a:r>
              <a:rPr lang="ar-IQ" sz="3600" b="1" dirty="0" smtClean="0"/>
              <a:t>- الكتلة الحية </a:t>
            </a:r>
            <a:r>
              <a:rPr lang="en-US" sz="3600" b="1" dirty="0" smtClean="0"/>
              <a:t>Biomass</a:t>
            </a:r>
            <a:endParaRPr lang="ar-IQ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8411" y="1845734"/>
            <a:ext cx="7798349" cy="402336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ar-IQ" dirty="0" smtClean="0"/>
              <a:t> </a:t>
            </a:r>
            <a:r>
              <a:rPr lang="ar-IQ" sz="2800" b="1" dirty="0" smtClean="0"/>
              <a:t>هي </a:t>
            </a:r>
            <a:r>
              <a:rPr lang="ar-IQ" sz="2800" b="1" dirty="0" smtClean="0">
                <a:solidFill>
                  <a:srgbClr val="FF0000"/>
                </a:solidFill>
              </a:rPr>
              <a:t>عبارة عن الوزن الرطب او الجاف للنبات (المجموع الخضري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ar-IQ" sz="2800" b="1" dirty="0" smtClean="0">
                <a:solidFill>
                  <a:srgbClr val="FF0000"/>
                </a:solidFill>
              </a:rPr>
              <a:t>و الجذري)  على المساحة التي يحتلها هذا النبات على الارض، 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ar-IQ" sz="2800" b="1" dirty="0" smtClean="0">
                <a:solidFill>
                  <a:srgbClr val="FF0000"/>
                </a:solidFill>
              </a:rPr>
              <a:t>او تعرف بأنها </a:t>
            </a:r>
            <a:r>
              <a:rPr lang="ar-IQ" sz="2800" b="1" dirty="0" smtClean="0"/>
              <a:t> وزن الغطاء النباتي في وحدة مساحة معينة ، </a:t>
            </a:r>
            <a:endParaRPr lang="en-US" sz="2800" b="1" dirty="0" smtClean="0"/>
          </a:p>
          <a:p>
            <a:pPr>
              <a:buFont typeface="Wingdings" pitchFamily="2" charset="2"/>
              <a:buChar char="q"/>
            </a:pPr>
            <a:r>
              <a:rPr lang="ar-IQ" sz="2800" b="1" dirty="0" smtClean="0"/>
              <a:t>المصطلح المرادف للكتلة الحية هو المحصول القائم </a:t>
            </a:r>
            <a:r>
              <a:rPr lang="en-US" sz="2800" b="1" dirty="0" smtClean="0"/>
              <a:t>Standing crop</a:t>
            </a:r>
            <a:r>
              <a:rPr lang="ar-IQ" sz="2800" b="1" dirty="0" smtClean="0"/>
              <a:t> وفي مجتمع مكون من نباتات عشبية فان مربعات صغيرة من هذا الغطاء النباتي  يمكن قياسها من خلال الاجزاء التي فوق التربة وتجفيفها ووزنها</a:t>
            </a:r>
            <a:endParaRPr lang="en-US" sz="2800" b="1" dirty="0" smtClean="0"/>
          </a:p>
          <a:p>
            <a:pPr>
              <a:buFont typeface="Wingdings" pitchFamily="2" charset="2"/>
              <a:buChar char="q"/>
            </a:pPr>
            <a:r>
              <a:rPr lang="ar-IQ" sz="2800" b="1" dirty="0" smtClean="0"/>
              <a:t> ان التغير في </a:t>
            </a:r>
            <a:r>
              <a:rPr lang="ar-IQ" sz="2800" b="1" dirty="0" smtClean="0">
                <a:solidFill>
                  <a:srgbClr val="C00000"/>
                </a:solidFill>
              </a:rPr>
              <a:t>الكتلة الحية </a:t>
            </a:r>
            <a:r>
              <a:rPr lang="ar-IQ" sz="2800" b="1" dirty="0" smtClean="0"/>
              <a:t>يمكن دراسته لموسم معين او لسنة واحدة</a:t>
            </a:r>
            <a:endParaRPr lang="en-US" sz="2800" b="1" dirty="0" smtClean="0"/>
          </a:p>
          <a:p>
            <a:pPr>
              <a:buFont typeface="Wingdings" pitchFamily="2" charset="2"/>
              <a:buChar char="q"/>
            </a:pPr>
            <a:r>
              <a:rPr lang="ar-IQ" sz="2800" b="1" dirty="0" smtClean="0"/>
              <a:t> </a:t>
            </a:r>
            <a:r>
              <a:rPr lang="en-US" sz="2800" b="1" dirty="0" err="1" smtClean="0"/>
              <a:t>قد</a:t>
            </a:r>
            <a:r>
              <a:rPr lang="en-US" sz="2800" b="1" dirty="0" smtClean="0"/>
              <a:t> لا تكون </a:t>
            </a:r>
            <a:r>
              <a:rPr lang="en-US" sz="2800" b="1" dirty="0" err="1" smtClean="0"/>
              <a:t>كل</a:t>
            </a:r>
            <a:r>
              <a:rPr lang="en-US" sz="2800" b="1" dirty="0" smtClean="0"/>
              <a:t>  </a:t>
            </a:r>
            <a:r>
              <a:rPr lang="en-US" sz="2800" b="1" dirty="0" err="1" smtClean="0"/>
              <a:t>من</a:t>
            </a:r>
            <a:r>
              <a:rPr lang="en-US" sz="2800" b="1" dirty="0" smtClean="0"/>
              <a:t> </a:t>
            </a:r>
            <a:r>
              <a:rPr lang="ar-IQ" sz="2800" b="1" dirty="0" smtClean="0"/>
              <a:t>الانتاجية و الكتلة الحية مترابطان فمثلا نباتات اراضي الحشائش تتكون من كتلة احيائية صغيرولكنها تكون ذات انتاجية كبيرة ، اما بالنسبة لغابة متكاملة فنها تتكون من كتلة احيائية كبيرة ولكنها ذات انتاجية قليلة . </a:t>
            </a:r>
            <a:endParaRPr lang="ar-IQ" sz="2800" b="1" dirty="0"/>
          </a:p>
        </p:txBody>
      </p:sp>
    </p:spTree>
    <p:extLst>
      <p:ext uri="{BB962C8B-B14F-4D97-AF65-F5344CB8AC3E}">
        <p14:creationId xmlns:p14="http://schemas.microsoft.com/office/powerpoint/2010/main" val="1301470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8311" y="543697"/>
            <a:ext cx="7258359" cy="538756"/>
          </a:xfrm>
        </p:spPr>
        <p:txBody>
          <a:bodyPr/>
          <a:lstStyle/>
          <a:p>
            <a:pPr algn="ctr"/>
            <a:r>
              <a:rPr lang="ar-IQ" sz="2800" b="1" dirty="0"/>
              <a:t>11- التشتت الاجتماعي </a:t>
            </a:r>
            <a:r>
              <a:rPr lang="en-US" sz="2800" b="1" dirty="0" smtClean="0"/>
              <a:t>Dispersion &amp; </a:t>
            </a:r>
            <a:r>
              <a:rPr lang="en-US" sz="2800" b="1" dirty="0" err="1" smtClean="0"/>
              <a:t>socilability</a:t>
            </a:r>
            <a:endParaRPr lang="ar-IQ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845734"/>
            <a:ext cx="7629063" cy="225670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ar-IQ" sz="2700" b="1" dirty="0">
                <a:cs typeface="+mj-cs"/>
              </a:rPr>
              <a:t>يعني بالتشتت توزيع الافراد في المجال الافقي ، وهذا التشتت ( التوزيع او الانتشار ) ربما يكون عشوائي </a:t>
            </a:r>
            <a:r>
              <a:rPr lang="en-US" sz="2700" b="1" dirty="0">
                <a:cs typeface="+mj-cs"/>
              </a:rPr>
              <a:t>Random</a:t>
            </a:r>
            <a:r>
              <a:rPr lang="ar-IQ" sz="2700" b="1" dirty="0">
                <a:cs typeface="+mj-cs"/>
              </a:rPr>
              <a:t> او منتظم </a:t>
            </a:r>
            <a:r>
              <a:rPr lang="en-US" sz="2700" b="1" dirty="0">
                <a:cs typeface="+mj-cs"/>
              </a:rPr>
              <a:t>Regular</a:t>
            </a:r>
            <a:r>
              <a:rPr lang="ar-IQ" sz="2700" b="1" dirty="0">
                <a:cs typeface="+mj-cs"/>
              </a:rPr>
              <a:t> او متجمع </a:t>
            </a:r>
            <a:r>
              <a:rPr lang="en-US" sz="2700" b="1" dirty="0">
                <a:cs typeface="+mj-cs"/>
              </a:rPr>
              <a:t>Aggregate</a:t>
            </a:r>
            <a:r>
              <a:rPr lang="ar-IQ" sz="2700" b="1" dirty="0">
                <a:cs typeface="+mj-cs"/>
              </a:rPr>
              <a:t> </a:t>
            </a:r>
            <a:endParaRPr lang="en-US" sz="2700" b="1" dirty="0" smtClean="0">
              <a:cs typeface="+mj-cs"/>
            </a:endParaRPr>
          </a:p>
          <a:p>
            <a:pPr marL="0" indent="0">
              <a:buNone/>
            </a:pPr>
            <a:r>
              <a:rPr lang="ar-IQ" sz="2700" b="1" dirty="0" smtClean="0">
                <a:cs typeface="+mj-cs"/>
              </a:rPr>
              <a:t>بينما </a:t>
            </a:r>
            <a:r>
              <a:rPr lang="ar-IQ" sz="2700" b="1" dirty="0">
                <a:cs typeface="+mj-cs"/>
              </a:rPr>
              <a:t>يقصد </a:t>
            </a:r>
            <a:r>
              <a:rPr lang="ar-IQ" sz="2700" b="1" dirty="0">
                <a:solidFill>
                  <a:srgbClr val="C00000"/>
                </a:solidFill>
                <a:cs typeface="+mj-cs"/>
              </a:rPr>
              <a:t>بالاجتماعية</a:t>
            </a:r>
            <a:r>
              <a:rPr lang="ar-IQ" sz="2700" b="1" dirty="0">
                <a:cs typeface="+mj-cs"/>
              </a:rPr>
              <a:t> هي تبين علاقة الافراد مع </a:t>
            </a:r>
            <a:r>
              <a:rPr lang="ar-IQ" sz="2700" b="1" dirty="0" smtClean="0">
                <a:cs typeface="+mj-cs"/>
              </a:rPr>
              <a:t>بعضه</a:t>
            </a:r>
            <a:r>
              <a:rPr lang="en-US" sz="2700" b="1" dirty="0" smtClean="0">
                <a:cs typeface="+mj-cs"/>
              </a:rPr>
              <a:t>ا</a:t>
            </a:r>
            <a:r>
              <a:rPr lang="ar-IQ" sz="2700" b="1" dirty="0" smtClean="0">
                <a:cs typeface="+mj-cs"/>
              </a:rPr>
              <a:t> </a:t>
            </a:r>
            <a:r>
              <a:rPr lang="ar-IQ" sz="2700" b="1" dirty="0">
                <a:cs typeface="+mj-cs"/>
              </a:rPr>
              <a:t>البعض وتوضح صلة القرابة بين الافراد فقد ينمو افراد النوع النباتي بشكل مفرد او على هيئة مجاميع ، اما التوزيع المنتظم فهو نادر الحدوث </a:t>
            </a:r>
            <a:r>
              <a:rPr lang="ar-IQ" sz="2700" b="1" dirty="0" smtClean="0">
                <a:cs typeface="+mj-cs"/>
              </a:rPr>
              <a:t>.</a:t>
            </a:r>
          </a:p>
          <a:p>
            <a:pPr marL="0" indent="0">
              <a:buNone/>
            </a:pPr>
            <a:endParaRPr lang="ar-IQ" sz="2700" b="1" dirty="0" smtClean="0">
              <a:cs typeface="+mj-cs"/>
            </a:endParaRPr>
          </a:p>
          <a:p>
            <a:pPr marL="0" indent="0">
              <a:buNone/>
            </a:pPr>
            <a:endParaRPr lang="ar-IQ" sz="2700" b="1" dirty="0">
              <a:cs typeface="+mj-cs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975359" y="4123497"/>
            <a:ext cx="7629063" cy="1128354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r" defTabSz="914400" rtl="1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r" defTabSz="914400" rtl="1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r" defTabSz="914400" rtl="1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r" defTabSz="914400" rtl="1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r" defTabSz="914400" rtl="1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r" defTabSz="914400" rtl="1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r" defTabSz="914400" rtl="1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r" defTabSz="914400" rtl="1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r" defTabSz="914400" rtl="1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Calibri" panose="020F0502020204030204" pitchFamily="34" charset="0"/>
              <a:buNone/>
            </a:pPr>
            <a:r>
              <a:rPr lang="ar-IQ" sz="2700" b="1" dirty="0" smtClean="0">
                <a:cs typeface="+mj-cs"/>
              </a:rPr>
              <a:t>12-</a:t>
            </a:r>
            <a:r>
              <a:rPr lang="ar-IQ" sz="2400" b="1" dirty="0" smtClean="0"/>
              <a:t>الحيوية </a:t>
            </a:r>
            <a:r>
              <a:rPr lang="en-US" sz="2400" b="1" dirty="0" smtClean="0"/>
              <a:t>Vitality</a:t>
            </a:r>
            <a:r>
              <a:rPr lang="ar-IQ" sz="2400" b="1" dirty="0" smtClean="0"/>
              <a:t>:تختص بالنمو الاعتيادي و القابلية التكاثرية للنوع و التي تساعد في بقاء النوع في المجتمع .</a:t>
            </a:r>
          </a:p>
          <a:p>
            <a:pPr marL="0" indent="0">
              <a:buFont typeface="Calibri" panose="020F0502020204030204" pitchFamily="34" charset="0"/>
              <a:buNone/>
            </a:pPr>
            <a:endParaRPr lang="ar-IQ" sz="2700" b="1" dirty="0" smtClean="0">
              <a:cs typeface="+mj-cs"/>
            </a:endParaRPr>
          </a:p>
          <a:p>
            <a:pPr marL="0" indent="0">
              <a:buFont typeface="Calibri" panose="020F0502020204030204" pitchFamily="34" charset="0"/>
              <a:buNone/>
            </a:pPr>
            <a:endParaRPr lang="ar-IQ" sz="2700" b="1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4120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1198605"/>
            <a:ext cx="7543800" cy="538756"/>
          </a:xfrm>
        </p:spPr>
        <p:txBody>
          <a:bodyPr>
            <a:noAutofit/>
          </a:bodyPr>
          <a:lstStyle/>
          <a:p>
            <a:pPr algn="ctr"/>
            <a:r>
              <a:rPr lang="ar-IQ" sz="3600" b="1" dirty="0"/>
              <a:t>13- الولاء </a:t>
            </a:r>
            <a:r>
              <a:rPr lang="en-US" sz="3600" b="1" dirty="0"/>
              <a:t>Fidelity</a:t>
            </a:r>
            <a:endParaRPr lang="ar-IQ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ar-IQ" sz="2400" b="1" dirty="0" smtClean="0">
                <a:cs typeface="+mj-cs"/>
              </a:rPr>
              <a:t>13- </a:t>
            </a:r>
            <a:r>
              <a:rPr lang="ar-IQ" sz="2400" b="1" dirty="0">
                <a:cs typeface="+mj-cs"/>
              </a:rPr>
              <a:t>الولاء </a:t>
            </a:r>
            <a:r>
              <a:rPr lang="en-US" sz="2400" b="1" dirty="0">
                <a:cs typeface="+mj-cs"/>
              </a:rPr>
              <a:t>Fidelity</a:t>
            </a:r>
            <a:r>
              <a:rPr lang="ar-IQ" sz="2400" b="1" dirty="0" smtClean="0">
                <a:cs typeface="+mj-cs"/>
              </a:rPr>
              <a:t> : تعني درجة ارتباط النوع بمجتمع نباتي معين </a:t>
            </a:r>
            <a:r>
              <a:rPr lang="ar-IQ" sz="2400" b="1" dirty="0" smtClean="0">
                <a:solidFill>
                  <a:srgbClr val="FF0000"/>
                </a:solidFill>
                <a:cs typeface="+mj-cs"/>
              </a:rPr>
              <a:t>فالنوع الذي ولاءه ضعيف يمكن ظهوره في العديد من المجتمعات </a:t>
            </a:r>
            <a:r>
              <a:rPr lang="ar-IQ" sz="2400" b="1" dirty="0" smtClean="0">
                <a:cs typeface="+mj-cs"/>
              </a:rPr>
              <a:t>، </a:t>
            </a:r>
            <a:r>
              <a:rPr lang="ar-IQ" sz="2400" b="1" dirty="0" smtClean="0">
                <a:solidFill>
                  <a:srgbClr val="7030A0"/>
                </a:solidFill>
                <a:cs typeface="+mj-cs"/>
              </a:rPr>
              <a:t>بينما النوع ذو الولاء العالي فيكون محصورا في مجتمعات معينة .</a:t>
            </a:r>
          </a:p>
          <a:p>
            <a:pPr marL="0" indent="0">
              <a:buNone/>
            </a:pPr>
            <a:r>
              <a:rPr lang="ar-IQ" sz="2400" b="1" u="sng" dirty="0" smtClean="0"/>
              <a:t>درجات الولاء المعروفة :-</a:t>
            </a:r>
          </a:p>
          <a:p>
            <a:pPr marL="0" indent="0">
              <a:buNone/>
            </a:pPr>
            <a:r>
              <a:rPr lang="ar-IQ" sz="2400" b="1" u="sng" dirty="0" smtClean="0"/>
              <a:t>1- الانواع الغريبة </a:t>
            </a:r>
            <a:r>
              <a:rPr lang="en-US" sz="2400" b="1" u="sng" dirty="0" smtClean="0"/>
              <a:t>Stranger Species</a:t>
            </a:r>
            <a:r>
              <a:rPr lang="ar-IQ" sz="2400" b="1" u="sng" dirty="0" smtClean="0"/>
              <a:t> :-</a:t>
            </a:r>
            <a:r>
              <a:rPr lang="ar-IQ" sz="2400" b="1" dirty="0" smtClean="0"/>
              <a:t> </a:t>
            </a:r>
            <a:r>
              <a:rPr lang="ar-IQ" sz="2400" b="1" dirty="0" smtClean="0">
                <a:cs typeface="+mj-cs"/>
              </a:rPr>
              <a:t>هي الانواع النادرة الظهور و التي قدمت من مجتمعات اخرى او عبارة عن مخلفات مجتمعات سابقة ناتجة عن مراحل تعاقبية .</a:t>
            </a:r>
          </a:p>
          <a:p>
            <a:pPr marL="0" indent="0">
              <a:buNone/>
            </a:pPr>
            <a:r>
              <a:rPr lang="ar-IQ" sz="2400" b="1" u="sng" dirty="0" smtClean="0">
                <a:cs typeface="+mj-cs"/>
              </a:rPr>
              <a:t>2- الانواع غير الاكتراثية </a:t>
            </a:r>
            <a:r>
              <a:rPr lang="en-US" sz="2400" b="1" u="sng" dirty="0" smtClean="0">
                <a:cs typeface="+mj-cs"/>
              </a:rPr>
              <a:t>Indifferent Species </a:t>
            </a:r>
            <a:r>
              <a:rPr lang="ar-IQ" sz="2400" b="1" u="sng" dirty="0" smtClean="0">
                <a:cs typeface="+mj-cs"/>
              </a:rPr>
              <a:t> : </a:t>
            </a:r>
            <a:r>
              <a:rPr lang="ar-IQ" sz="2400" b="1" dirty="0" smtClean="0">
                <a:cs typeface="+mj-cs"/>
              </a:rPr>
              <a:t>وهي الانواع التي توجد في اي مجتمع بدون ان تظهر اي تفضيل لاي مجتمع نباتي معين </a:t>
            </a:r>
            <a:r>
              <a:rPr lang="ar-IQ" sz="2400" b="1" dirty="0" smtClean="0"/>
              <a:t>.</a:t>
            </a:r>
            <a:endParaRPr lang="ar-IQ" sz="2400" b="1" dirty="0"/>
          </a:p>
        </p:txBody>
      </p:sp>
    </p:spTree>
    <p:extLst>
      <p:ext uri="{BB962C8B-B14F-4D97-AF65-F5344CB8AC3E}">
        <p14:creationId xmlns:p14="http://schemas.microsoft.com/office/powerpoint/2010/main" val="616125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ar-IQ" b="1" dirty="0" smtClean="0">
                <a:cs typeface="+mj-cs"/>
              </a:rPr>
              <a:t>3- </a:t>
            </a:r>
            <a:r>
              <a:rPr lang="ar-IQ" b="1" u="sng" dirty="0" smtClean="0">
                <a:cs typeface="+mj-cs"/>
              </a:rPr>
              <a:t>الانواع التفضلية</a:t>
            </a:r>
            <a:r>
              <a:rPr lang="en-US" b="1" u="sng" dirty="0" smtClean="0">
                <a:cs typeface="+mj-cs"/>
              </a:rPr>
              <a:t>Species </a:t>
            </a:r>
            <a:r>
              <a:rPr lang="ar-IQ" b="1" u="sng" dirty="0" smtClean="0">
                <a:cs typeface="+mj-cs"/>
              </a:rPr>
              <a:t> </a:t>
            </a:r>
            <a:r>
              <a:rPr lang="en-US" b="1" u="sng" dirty="0" smtClean="0">
                <a:cs typeface="+mj-cs"/>
              </a:rPr>
              <a:t>Preferentia</a:t>
            </a:r>
            <a:r>
              <a:rPr lang="en-US" b="1" dirty="0" smtClean="0">
                <a:cs typeface="+mj-cs"/>
              </a:rPr>
              <a:t>l</a:t>
            </a:r>
            <a:r>
              <a:rPr lang="ar-IQ" b="1" dirty="0" smtClean="0">
                <a:cs typeface="+mj-cs"/>
              </a:rPr>
              <a:t> : هي الانواع التي تظهر في كثير من المجتمعات ولكن تكون اكثر غزارة في بعض هذه المجتمعات .</a:t>
            </a:r>
          </a:p>
          <a:p>
            <a:pPr marL="0" indent="0">
              <a:buNone/>
            </a:pPr>
            <a:r>
              <a:rPr lang="ar-IQ" b="1" dirty="0" smtClean="0">
                <a:cs typeface="+mj-cs"/>
              </a:rPr>
              <a:t>4- </a:t>
            </a:r>
            <a:r>
              <a:rPr lang="ar-IQ" b="1" u="sng" dirty="0">
                <a:cs typeface="+mj-cs"/>
              </a:rPr>
              <a:t>الانواع الانتخابية </a:t>
            </a:r>
            <a:r>
              <a:rPr lang="en-US" b="1" u="sng" dirty="0">
                <a:cs typeface="+mj-cs"/>
              </a:rPr>
              <a:t>Selective Species</a:t>
            </a:r>
            <a:r>
              <a:rPr lang="ar-IQ" b="1" u="sng" dirty="0">
                <a:cs typeface="+mj-cs"/>
              </a:rPr>
              <a:t> </a:t>
            </a:r>
            <a:r>
              <a:rPr lang="ar-IQ" b="1" dirty="0" smtClean="0">
                <a:cs typeface="+mj-cs"/>
              </a:rPr>
              <a:t>: </a:t>
            </a:r>
            <a:r>
              <a:rPr lang="ar-IQ" b="1" dirty="0">
                <a:cs typeface="+mj-cs"/>
              </a:rPr>
              <a:t>هي الانواع التي تظهر في </a:t>
            </a:r>
            <a:r>
              <a:rPr lang="ar-IQ" b="1" dirty="0" smtClean="0">
                <a:cs typeface="+mj-cs"/>
              </a:rPr>
              <a:t>الغالب في نوع معين من لمجتمعات ، وفي بعض الاحيان في مجتمعات اخرى .</a:t>
            </a:r>
          </a:p>
          <a:p>
            <a:pPr marL="0" indent="0">
              <a:buNone/>
            </a:pPr>
            <a:r>
              <a:rPr lang="ar-IQ" b="1" u="sng" dirty="0">
                <a:cs typeface="+mj-cs"/>
              </a:rPr>
              <a:t>الانواع الاقتصارية </a:t>
            </a:r>
            <a:r>
              <a:rPr lang="en-US" b="1" u="sng" dirty="0">
                <a:cs typeface="+mj-cs"/>
              </a:rPr>
              <a:t>Exclusive Species</a:t>
            </a:r>
            <a:r>
              <a:rPr lang="ar-IQ" b="1" dirty="0" smtClean="0">
                <a:cs typeface="+mj-cs"/>
              </a:rPr>
              <a:t>: </a:t>
            </a:r>
            <a:r>
              <a:rPr lang="ar-IQ" b="1" dirty="0">
                <a:cs typeface="+mj-cs"/>
              </a:rPr>
              <a:t>هي الانواع التي </a:t>
            </a:r>
            <a:r>
              <a:rPr lang="ar-IQ" b="1" dirty="0" smtClean="0">
                <a:cs typeface="+mj-cs"/>
              </a:rPr>
              <a:t>تتواجد بشكل كلي في مجتمع نباتي واحد .</a:t>
            </a:r>
            <a:endParaRPr lang="ar-IQ" b="1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91248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7615351</TotalTime>
  <Words>1411</Words>
  <Application>Microsoft Office PowerPoint</Application>
  <PresentationFormat>On-screen Show (4:3)</PresentationFormat>
  <Paragraphs>86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Retrospect</vt:lpstr>
      <vt:lpstr>علم البيئة النباتية / الصف الرابع / قسم علوم الحياة </vt:lpstr>
      <vt:lpstr>PowerPoint Presentation</vt:lpstr>
      <vt:lpstr>7- الكثافة Density</vt:lpstr>
      <vt:lpstr>8- التكرار او الترددFrequency  الى هنا </vt:lpstr>
      <vt:lpstr>9- السيادة Dominance</vt:lpstr>
      <vt:lpstr>10- الكتلة الحية Biomass</vt:lpstr>
      <vt:lpstr>11- التشتت الاجتماعي Dispersion &amp; socilability</vt:lpstr>
      <vt:lpstr>13- الولاء Fidelity</vt:lpstr>
      <vt:lpstr>PowerPoint Presentation</vt:lpstr>
      <vt:lpstr>14- الحالة الظاهرية و الموسمية Phenology&amp; periodicity</vt:lpstr>
      <vt:lpstr>تصنيف المجتمعات النباتية Classification of plant communities </vt:lpstr>
      <vt:lpstr> 1- التصنيف المعتمد على صفات الهيئة  Physiognomic Classification</vt:lpstr>
      <vt:lpstr>PowerPoint Presentation</vt:lpstr>
      <vt:lpstr>-3النظام الديناميكي Dynamic System :   </vt:lpstr>
      <vt:lpstr>النوع البيئي Ecological species</vt:lpstr>
      <vt:lpstr>عوامل المحيط Environmental Factors</vt:lpstr>
      <vt:lpstr>تشمل عوامل المحيط 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ASUS</cp:lastModifiedBy>
  <cp:revision>132</cp:revision>
  <dcterms:created xsi:type="dcterms:W3CDTF">2021-05-04T07:30:29Z</dcterms:created>
  <dcterms:modified xsi:type="dcterms:W3CDTF">2024-11-12T18:03:02Z</dcterms:modified>
</cp:coreProperties>
</file>