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99" r:id="rId3"/>
    <p:sldId id="336" r:id="rId4"/>
    <p:sldId id="337" r:id="rId5"/>
    <p:sldId id="340" r:id="rId6"/>
    <p:sldId id="344" r:id="rId7"/>
    <p:sldId id="342" r:id="rId8"/>
    <p:sldId id="345" r:id="rId9"/>
    <p:sldId id="347" r:id="rId10"/>
    <p:sldId id="348" r:id="rId11"/>
    <p:sldId id="349" r:id="rId12"/>
    <p:sldId id="351" r:id="rId13"/>
    <p:sldId id="311" r:id="rId14"/>
    <p:sldId id="315" r:id="rId15"/>
    <p:sldId id="319"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09" autoAdjust="0"/>
    <p:restoredTop sz="94660"/>
  </p:normalViewPr>
  <p:slideViewPr>
    <p:cSldViewPr snapToGrid="0">
      <p:cViewPr>
        <p:scale>
          <a:sx n="77" d="100"/>
          <a:sy n="77" d="100"/>
        </p:scale>
        <p:origin x="-10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129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063359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26110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352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16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41699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800AAC-F17E-4A31-A161-583AD8AAA1E2}" type="datetimeFigureOut">
              <a:rPr lang="ar-IQ" smtClean="0"/>
              <a:t>11/05/1446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55104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800AAC-F17E-4A31-A161-583AD8AAA1E2}" type="datetimeFigureOut">
              <a:rPr lang="ar-IQ" smtClean="0"/>
              <a:t>11/05/1446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96368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800AAC-F17E-4A31-A161-583AD8AAA1E2}" type="datetimeFigureOut">
              <a:rPr lang="ar-IQ" smtClean="0"/>
              <a:t>11/05/1446</a:t>
            </a:fld>
            <a:endParaRPr lang="ar-IQ"/>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ar-IQ"/>
          </a:p>
        </p:txBody>
      </p:sp>
      <p:sp>
        <p:nvSpPr>
          <p:cNvPr id="9" name="Slide Number Placeholder 8"/>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396722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ar-IQ"/>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1024126-7864-41BE-A468-076317C69538}" type="slidenum">
              <a:rPr lang="ar-IQ" smtClean="0"/>
              <a:t>‹#›</a:t>
            </a:fld>
            <a:endParaRPr lang="ar-IQ"/>
          </a:p>
        </p:txBody>
      </p:sp>
    </p:spTree>
    <p:extLst>
      <p:ext uri="{BB962C8B-B14F-4D97-AF65-F5344CB8AC3E}">
        <p14:creationId xmlns:p14="http://schemas.microsoft.com/office/powerpoint/2010/main" val="393441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581108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9800AAC-F17E-4A31-A161-583AD8AAA1E2}" type="datetimeFigureOut">
              <a:rPr lang="ar-IQ" smtClean="0"/>
              <a:t>11/05/1446</a:t>
            </a:fld>
            <a:endParaRPr lang="ar-IQ"/>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ar-IQ"/>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1024126-7864-41BE-A468-076317C69538}" type="slidenum">
              <a:rPr lang="ar-IQ" smtClean="0"/>
              <a:t>‹#›</a:t>
            </a:fld>
            <a:endParaRPr lang="ar-IQ"/>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32509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78816" y="2626821"/>
            <a:ext cx="3822595" cy="1143000"/>
          </a:xfrm>
        </p:spPr>
        <p:txBody>
          <a:bodyPr>
            <a:noAutofit/>
          </a:bodyPr>
          <a:lstStyle/>
          <a:p>
            <a:r>
              <a:rPr lang="ar-IQ" sz="3600" b="1" dirty="0" smtClean="0"/>
              <a:t>الصف الرابع \ قسم علوم الحياة </a:t>
            </a:r>
            <a:endParaRPr lang="ar-IQ" sz="3600" b="1" dirty="0" smtClean="0"/>
          </a:p>
          <a:p>
            <a:endParaRPr lang="ar-IQ" sz="3600" b="1" dirty="0" smtClean="0"/>
          </a:p>
          <a:p>
            <a:r>
              <a:rPr lang="ar-IQ" sz="3600" b="1" dirty="0" smtClean="0"/>
              <a:t>الدراسة الصباحية </a:t>
            </a:r>
            <a:endParaRPr lang="ar-IQ" sz="3600" b="1" dirty="0"/>
          </a:p>
        </p:txBody>
      </p:sp>
      <p:sp>
        <p:nvSpPr>
          <p:cNvPr id="5" name="Rounded Rectangle 4"/>
          <p:cNvSpPr/>
          <p:nvPr/>
        </p:nvSpPr>
        <p:spPr>
          <a:xfrm>
            <a:off x="3658297" y="1047714"/>
            <a:ext cx="3387143" cy="113334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IQ" sz="3200" b="1" dirty="0" smtClean="0"/>
              <a:t>الصف الرابع \ الدراسة الصباحية </a:t>
            </a:r>
            <a:endParaRPr lang="ar-IQ" sz="3200" b="1" dirty="0"/>
          </a:p>
        </p:txBody>
      </p:sp>
      <p:sp>
        <p:nvSpPr>
          <p:cNvPr id="7" name="Title 6"/>
          <p:cNvSpPr>
            <a:spLocks noGrp="1"/>
          </p:cNvSpPr>
          <p:nvPr>
            <p:ph type="ctrTitle"/>
          </p:nvPr>
        </p:nvSpPr>
        <p:spPr>
          <a:xfrm>
            <a:off x="822960" y="758952"/>
            <a:ext cx="7703202" cy="5221718"/>
          </a:xfrm>
        </p:spPr>
        <p:txBody>
          <a:bodyPr>
            <a:normAutofit/>
          </a:bodyPr>
          <a:lstStyle/>
          <a:p>
            <a:pPr algn="ctr"/>
            <a:r>
              <a:rPr lang="en-US" sz="4400" dirty="0" err="1" smtClean="0"/>
              <a:t>عامل</a:t>
            </a:r>
            <a:r>
              <a:rPr lang="en-US" sz="4400" dirty="0" smtClean="0"/>
              <a:t> </a:t>
            </a:r>
            <a:r>
              <a:rPr lang="en-US" sz="4400" dirty="0" err="1" smtClean="0"/>
              <a:t>الضوء</a:t>
            </a:r>
            <a:r>
              <a:rPr lang="en-US" sz="4400" dirty="0" smtClean="0"/>
              <a:t> </a:t>
            </a:r>
            <a:r>
              <a:rPr lang="en-US" sz="4400" dirty="0" smtClean="0"/>
              <a:t>/</a:t>
            </a:r>
            <a:r>
              <a:rPr lang="en-US" sz="4400" dirty="0" err="1" smtClean="0"/>
              <a:t>المحاضرة</a:t>
            </a:r>
            <a:r>
              <a:rPr lang="en-US" sz="4400" dirty="0" smtClean="0"/>
              <a:t> </a:t>
            </a:r>
            <a:r>
              <a:rPr lang="en-US" sz="4400" dirty="0" err="1" smtClean="0"/>
              <a:t>الثالثة</a:t>
            </a:r>
            <a:r>
              <a:rPr lang="en-US" sz="4400" smtClean="0"/>
              <a:t> </a:t>
            </a:r>
            <a:endParaRPr lang="en-US" sz="4400" dirty="0"/>
          </a:p>
        </p:txBody>
      </p:sp>
    </p:spTree>
    <p:extLst>
      <p:ext uri="{BB962C8B-B14F-4D97-AF65-F5344CB8AC3E}">
        <p14:creationId xmlns:p14="http://schemas.microsoft.com/office/powerpoint/2010/main" val="455648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sz="2800" dirty="0"/>
              <a:t>4</a:t>
            </a:r>
            <a:r>
              <a:rPr lang="ar-IQ" sz="2800" b="1" dirty="0" smtClean="0"/>
              <a:t>- تأثير طبقات الغطاء الخضري </a:t>
            </a:r>
            <a:endParaRPr lang="ar-IQ" sz="2800" b="1" dirty="0"/>
          </a:p>
        </p:txBody>
      </p:sp>
      <p:sp>
        <p:nvSpPr>
          <p:cNvPr id="3" name="Content Placeholder 2"/>
          <p:cNvSpPr>
            <a:spLocks noGrp="1"/>
          </p:cNvSpPr>
          <p:nvPr>
            <p:ph idx="1"/>
          </p:nvPr>
        </p:nvSpPr>
        <p:spPr/>
        <p:txBody>
          <a:bodyPr/>
          <a:lstStyle/>
          <a:p>
            <a:r>
              <a:rPr lang="ar-IQ" dirty="0" smtClean="0"/>
              <a:t>ان معظم الضوء المتغلغل الى الاجزاء الخضرية السفلى يمر بين الاوراق على هيئة بقع شمسية او ضوء منتشر وينفذ من الضوء الساقط على الاوراق بحدود 10% . </a:t>
            </a:r>
          </a:p>
          <a:p>
            <a:r>
              <a:rPr lang="ar-IQ" dirty="0" smtClean="0">
                <a:solidFill>
                  <a:srgbClr val="FF0000"/>
                </a:solidFill>
              </a:rPr>
              <a:t>في الغابات المخروطية دائمة الخضرة ، نوعية الضوء لا تتأثر الا قليلا بفعل النفاذية و التغلغل ، اما بالنسبة للغابات النفضية فأن هناك اختلافات موسمية اضافة الى اختلافات تظهر خلال موسم النمو لاشجار الغابات بما له علاقة بظهور النباتات في ارض الغابة بشكل مبكر حتى يتكامل ظهور اوراق الاشجار العلوية .</a:t>
            </a:r>
          </a:p>
          <a:p>
            <a:r>
              <a:rPr lang="ar-IQ" dirty="0" smtClean="0"/>
              <a:t>في المجتمعات النباتية متعددة الطبقات فان وضعية كل طبقة نباتية يتحدد الى حد كبير بكمية الضوء الذي يتوفر لها ،اذ ان الاشجار تامة النضج للانواع المرتفغة تحضى بأشعة الشمس المباشرة ، بينما الشجيرات فان الضوء الذي يصلها يخضع  لتأثيرات الاشجار العالية ، ولا يصل الاعشاب وانواع النباتات غير الزهرية الا ضوء قليل كثافة . </a:t>
            </a:r>
            <a:endParaRPr lang="ar-IQ" dirty="0"/>
          </a:p>
        </p:txBody>
      </p:sp>
    </p:spTree>
    <p:extLst>
      <p:ext uri="{BB962C8B-B14F-4D97-AF65-F5344CB8AC3E}">
        <p14:creationId xmlns:p14="http://schemas.microsoft.com/office/powerpoint/2010/main" val="3141357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buFont typeface="Wingdings" pitchFamily="2" charset="2"/>
              <a:buChar char="q"/>
            </a:pPr>
            <a:r>
              <a:rPr lang="ar-IQ" sz="2400" dirty="0" smtClean="0">
                <a:cs typeface="+mj-cs"/>
              </a:rPr>
              <a:t>عندما تكون بقايا الاشجار كثيفة الاوراق في غابة متراصة الاشجار فان شدة الاضاءة قد تنخفض الى اقل من 1% من ضوء الشمس الساطعة وبهذه الكمية من الضوء لا تستطيع النباتات الارضية تحت الاشجار الكبيرة النمو لذلك غالبا ما تكون ارضية الغابة عارية من النباتات الى ان تتحسن الظروف البيئية المتعلقة بالضوء في تلك البقعة .</a:t>
            </a:r>
          </a:p>
          <a:p>
            <a:pPr>
              <a:buFont typeface="Wingdings" pitchFamily="2" charset="2"/>
              <a:buChar char="q"/>
            </a:pPr>
            <a:r>
              <a:rPr lang="ar-IQ" sz="2400" dirty="0" smtClean="0">
                <a:cs typeface="+mj-cs"/>
              </a:rPr>
              <a:t>ان انخفاض كمية الضوء بفعل الغطاء الخضري ذو اهمية كبيرة جدا فضلا عن اهمية بعض العوامل البيئية الاخرى كالرطوبة الجوية وماء التربة و الحرارة وغيرذلك من العوامل ال</a:t>
            </a:r>
            <a:r>
              <a:rPr lang="ar-IQ" sz="2400" dirty="0">
                <a:cs typeface="+mj-cs"/>
              </a:rPr>
              <a:t>بيئية</a:t>
            </a:r>
            <a:r>
              <a:rPr lang="ar-IQ" sz="2400" dirty="0" smtClean="0">
                <a:cs typeface="+mj-cs"/>
              </a:rPr>
              <a:t> </a:t>
            </a:r>
            <a:r>
              <a:rPr lang="ar-IQ" dirty="0" smtClean="0">
                <a:cs typeface="+mj-cs"/>
              </a:rPr>
              <a:t>.</a:t>
            </a:r>
            <a:endParaRPr lang="ar-IQ" dirty="0">
              <a:cs typeface="+mj-cs"/>
            </a:endParaRPr>
          </a:p>
        </p:txBody>
      </p:sp>
    </p:spTree>
    <p:extLst>
      <p:ext uri="{BB962C8B-B14F-4D97-AF65-F5344CB8AC3E}">
        <p14:creationId xmlns:p14="http://schemas.microsoft.com/office/powerpoint/2010/main" val="13215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744" y="827903"/>
            <a:ext cx="7543800" cy="563469"/>
          </a:xfrm>
        </p:spPr>
        <p:txBody>
          <a:bodyPr>
            <a:normAutofit/>
          </a:bodyPr>
          <a:lstStyle/>
          <a:p>
            <a:pPr algn="ctr"/>
            <a:r>
              <a:rPr lang="ar-IQ" sz="3200" dirty="0" smtClean="0"/>
              <a:t>علاقة الضوء بالغطاء الخضري </a:t>
            </a:r>
            <a:endParaRPr lang="ar-IQ" sz="3200" dirty="0"/>
          </a:p>
        </p:txBody>
      </p:sp>
      <p:sp>
        <p:nvSpPr>
          <p:cNvPr id="3" name="Content Placeholder 2"/>
          <p:cNvSpPr>
            <a:spLocks noGrp="1"/>
          </p:cNvSpPr>
          <p:nvPr>
            <p:ph idx="1"/>
          </p:nvPr>
        </p:nvSpPr>
        <p:spPr/>
        <p:txBody>
          <a:bodyPr>
            <a:normAutofit/>
          </a:bodyPr>
          <a:lstStyle/>
          <a:p>
            <a:pPr>
              <a:buFont typeface="Wingdings" pitchFamily="2" charset="2"/>
              <a:buChar char="q"/>
            </a:pPr>
            <a:r>
              <a:rPr lang="ar-IQ" sz="2400" dirty="0" smtClean="0"/>
              <a:t>يقوم النبات باداء عملياته الحيوية ضمن مدى معين من شدة الاضاءة ، وكذلك الحال تقوم المجاميع النباتية التي تمثل مجتمعا نباتيا او مجتمعات نباتية بإداء فعالياته ضمن مديات مجدودة ويعتمد ذلك </a:t>
            </a:r>
            <a:r>
              <a:rPr lang="ar-IQ" sz="2400" u="sng" dirty="0" smtClean="0"/>
              <a:t>على المواقع </a:t>
            </a:r>
            <a:r>
              <a:rPr lang="ar-IQ" sz="2400" dirty="0" smtClean="0"/>
              <a:t>( ارتفاعها وبعده عن خط الاستواء واتجاهه وغطائه النباتي )</a:t>
            </a:r>
            <a:r>
              <a:rPr lang="en-US" sz="2400" dirty="0" smtClean="0"/>
              <a:t>،</a:t>
            </a:r>
          </a:p>
          <a:p>
            <a:pPr>
              <a:buFont typeface="Wingdings" pitchFamily="2" charset="2"/>
              <a:buChar char="q"/>
            </a:pPr>
            <a:r>
              <a:rPr lang="ar-IQ" sz="2400" dirty="0" smtClean="0"/>
              <a:t> </a:t>
            </a:r>
            <a:r>
              <a:rPr lang="ar-IQ" sz="2400" u="sng" dirty="0" smtClean="0"/>
              <a:t>وكذلك على موقعها </a:t>
            </a:r>
            <a:r>
              <a:rPr lang="ar-IQ" sz="2400" dirty="0" smtClean="0"/>
              <a:t>بالنسبة لمواقع بقية المجتمعات النباتية او مكانها او طول فصل النمو او فترة بقاء الثلوج .</a:t>
            </a:r>
          </a:p>
          <a:p>
            <a:r>
              <a:rPr lang="ar-IQ" sz="2400" dirty="0" smtClean="0"/>
              <a:t>تبرز اهمية عامل الضوء كعامل مسيطر مهم على المجتمعات الطحالب و الحزازيات و الاعشاب في ارض الغابة ، فالاشجارالعالية تحجب الضوء من الوضول اليها لذا نجد ارض الغابة جرداء .</a:t>
            </a:r>
            <a:endParaRPr lang="ar-IQ" sz="2400" dirty="0"/>
          </a:p>
        </p:txBody>
      </p:sp>
    </p:spTree>
    <p:extLst>
      <p:ext uri="{BB962C8B-B14F-4D97-AF65-F5344CB8AC3E}">
        <p14:creationId xmlns:p14="http://schemas.microsoft.com/office/powerpoint/2010/main" val="919408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4000" b="1" dirty="0"/>
              <a:t>التكيف النباتي لعامل الضوء </a:t>
            </a:r>
            <a:r>
              <a:rPr lang="en-US" sz="4000" b="1" dirty="0"/>
              <a:t>Adaptation for light factor</a:t>
            </a:r>
            <a:endParaRPr lang="ar-IQ" sz="4000" b="1" dirty="0"/>
          </a:p>
        </p:txBody>
      </p:sp>
      <p:sp>
        <p:nvSpPr>
          <p:cNvPr id="3" name="Content Placeholder 2"/>
          <p:cNvSpPr>
            <a:spLocks noGrp="1"/>
          </p:cNvSpPr>
          <p:nvPr>
            <p:ph idx="1"/>
          </p:nvPr>
        </p:nvSpPr>
        <p:spPr/>
        <p:txBody>
          <a:bodyPr/>
          <a:lstStyle/>
          <a:p>
            <a:r>
              <a:rPr lang="ar-IQ" b="1" dirty="0" smtClean="0"/>
              <a:t>صنف النباتات بيئيا تبعا لمتطلباتها للضوء الى :</a:t>
            </a:r>
          </a:p>
          <a:p>
            <a:r>
              <a:rPr lang="ar-IQ" b="1" dirty="0" smtClean="0"/>
              <a:t>1- </a:t>
            </a:r>
            <a:r>
              <a:rPr lang="en-US" b="1" dirty="0" err="1" smtClean="0"/>
              <a:t>Heliophytes</a:t>
            </a:r>
            <a:r>
              <a:rPr lang="ar-IQ" b="1" dirty="0" smtClean="0"/>
              <a:t> : النباتات التي تنموعلى احسن حال في شمس ساطعة .</a:t>
            </a:r>
          </a:p>
          <a:p>
            <a:r>
              <a:rPr lang="ar-IQ" b="1" dirty="0" smtClean="0"/>
              <a:t>2- </a:t>
            </a:r>
            <a:r>
              <a:rPr lang="en-US" b="1" dirty="0" err="1" smtClean="0"/>
              <a:t>Sciophytes</a:t>
            </a:r>
            <a:r>
              <a:rPr lang="ar-IQ" b="1" dirty="0" smtClean="0"/>
              <a:t> : النباتات التي تكون ظروف نموها جيدة تحت مستويات منخفضة من شدة الإضاءة .</a:t>
            </a:r>
          </a:p>
          <a:p>
            <a:r>
              <a:rPr lang="ar-IQ" b="1" dirty="0" smtClean="0"/>
              <a:t>3- </a:t>
            </a:r>
            <a:r>
              <a:rPr lang="en-US" b="1" dirty="0" err="1" smtClean="0"/>
              <a:t>Obligative</a:t>
            </a:r>
            <a:r>
              <a:rPr lang="en-US" b="1" dirty="0" smtClean="0"/>
              <a:t> </a:t>
            </a:r>
            <a:r>
              <a:rPr lang="en-US" b="1" dirty="0" err="1" smtClean="0"/>
              <a:t>Heliophytes</a:t>
            </a:r>
            <a:r>
              <a:rPr lang="ar-IQ" b="1" dirty="0" smtClean="0"/>
              <a:t> : النباتات المجبرة على النمو في ضوء الشمس وليس لها القابلية للنمو في الظل .</a:t>
            </a:r>
          </a:p>
          <a:p>
            <a:r>
              <a:rPr lang="ar-IQ" b="1" dirty="0" smtClean="0"/>
              <a:t>4- </a:t>
            </a:r>
            <a:r>
              <a:rPr lang="en-US" b="1" dirty="0" smtClean="0"/>
              <a:t>Facultative </a:t>
            </a:r>
            <a:r>
              <a:rPr lang="en-US" b="1" dirty="0" err="1" smtClean="0"/>
              <a:t>Sciophytes</a:t>
            </a:r>
            <a:r>
              <a:rPr lang="ar-IQ" b="1" dirty="0" smtClean="0"/>
              <a:t> :</a:t>
            </a:r>
            <a:r>
              <a:rPr lang="ar-IQ" b="1" dirty="0"/>
              <a:t>النباتات التي </a:t>
            </a:r>
            <a:r>
              <a:rPr lang="ar-IQ" b="1" dirty="0" smtClean="0"/>
              <a:t>تنمو في الظل بشكل جيد ولكنها تنمو في احسن حال في الشمس .</a:t>
            </a:r>
            <a:endParaRPr lang="ar-IQ" b="1" dirty="0"/>
          </a:p>
        </p:txBody>
      </p:sp>
    </p:spTree>
    <p:extLst>
      <p:ext uri="{BB962C8B-B14F-4D97-AF65-F5344CB8AC3E}">
        <p14:creationId xmlns:p14="http://schemas.microsoft.com/office/powerpoint/2010/main" val="3612093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smtClean="0"/>
              <a:t>تاثير الضوء على بعض الصفات الفسولوجية للنبات </a:t>
            </a:r>
            <a:endParaRPr lang="ar-IQ" sz="3600" b="1" dirty="0"/>
          </a:p>
        </p:txBody>
      </p:sp>
      <p:sp>
        <p:nvSpPr>
          <p:cNvPr id="3" name="Content Placeholder 2"/>
          <p:cNvSpPr>
            <a:spLocks noGrp="1"/>
          </p:cNvSpPr>
          <p:nvPr>
            <p:ph idx="1"/>
          </p:nvPr>
        </p:nvSpPr>
        <p:spPr/>
        <p:txBody>
          <a:bodyPr/>
          <a:lstStyle/>
          <a:p>
            <a:r>
              <a:rPr lang="ar-IQ" b="1" dirty="0" smtClean="0"/>
              <a:t>لا بد ان نعرف ان هناك تداخل بين عامل الضوء و العوامل الاخرى في احداث بعض الصفات الفسلجية للنباتات ومنها :- </a:t>
            </a:r>
          </a:p>
          <a:p>
            <a:r>
              <a:rPr lang="ar-IQ" b="1" dirty="0" smtClean="0"/>
              <a:t>1- ا</a:t>
            </a:r>
            <a:r>
              <a:rPr lang="ar-IQ" b="1" u="sng" dirty="0" smtClean="0"/>
              <a:t>لانبات </a:t>
            </a:r>
            <a:r>
              <a:rPr lang="en-US" b="1" u="sng" dirty="0" smtClean="0"/>
              <a:t>Germination </a:t>
            </a:r>
            <a:r>
              <a:rPr lang="ar-IQ" b="1" dirty="0" smtClean="0"/>
              <a:t>:- لوحظ ان قسم من البذور تحتاج الى الضوء لاجل الانبات ويطلق عليها </a:t>
            </a:r>
            <a:r>
              <a:rPr lang="en-US" b="1" dirty="0" smtClean="0"/>
              <a:t>Light required seed</a:t>
            </a:r>
            <a:r>
              <a:rPr lang="ar-IQ" b="1" dirty="0" smtClean="0"/>
              <a:t> ، واما القسم الاخر فان عملية الانبات تتم تحت الظلام ويطلق عليها </a:t>
            </a:r>
            <a:r>
              <a:rPr lang="en-US" b="1" dirty="0"/>
              <a:t>Light </a:t>
            </a:r>
            <a:r>
              <a:rPr lang="en-US" b="1" dirty="0" smtClean="0"/>
              <a:t>retarded seed</a:t>
            </a:r>
            <a:r>
              <a:rPr lang="ar-IQ" b="1" dirty="0" smtClean="0"/>
              <a:t> ، اي انها لا تنبت عند وجود الضوء ، اي ان  البذور الناتجة تنبت بوجود او عدم وجود الضوء.</a:t>
            </a:r>
          </a:p>
          <a:p>
            <a:r>
              <a:rPr lang="ar-IQ" b="1" dirty="0" smtClean="0"/>
              <a:t>2- </a:t>
            </a:r>
            <a:r>
              <a:rPr lang="ar-IQ" b="1" u="sng" dirty="0" smtClean="0"/>
              <a:t>تكوين الكلوروفيل </a:t>
            </a:r>
            <a:r>
              <a:rPr lang="en-US" b="1" u="sng" dirty="0" smtClean="0"/>
              <a:t>Chlorophyll formation</a:t>
            </a:r>
            <a:r>
              <a:rPr lang="ar-IQ" b="1" u="sng" dirty="0" smtClean="0"/>
              <a:t> </a:t>
            </a:r>
            <a:r>
              <a:rPr lang="ar-IQ" b="1" dirty="0" smtClean="0"/>
              <a:t>:- يرتبط </a:t>
            </a:r>
            <a:r>
              <a:rPr lang="ar-IQ" b="1" dirty="0"/>
              <a:t>تكوين الكلوروفيل </a:t>
            </a:r>
            <a:r>
              <a:rPr lang="ar-IQ" b="1" dirty="0" smtClean="0"/>
              <a:t>بصورة عامة بوجود الضوء ، الا ان كميته تكون اكثر في النباتات الظلية مقارنة بالنباتات المعرضة لاشعة الشمس الشديدة .</a:t>
            </a:r>
          </a:p>
          <a:p>
            <a:endParaRPr lang="ar-IQ" b="1" dirty="0"/>
          </a:p>
        </p:txBody>
      </p:sp>
    </p:spTree>
    <p:extLst>
      <p:ext uri="{BB962C8B-B14F-4D97-AF65-F5344CB8AC3E}">
        <p14:creationId xmlns:p14="http://schemas.microsoft.com/office/powerpoint/2010/main" val="2350000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3600" b="1" dirty="0"/>
              <a:t>تاثير الضوء على بعض الصفات الفسولوجية للنبات </a:t>
            </a:r>
          </a:p>
        </p:txBody>
      </p:sp>
      <p:sp>
        <p:nvSpPr>
          <p:cNvPr id="3" name="Content Placeholder 2"/>
          <p:cNvSpPr>
            <a:spLocks noGrp="1"/>
          </p:cNvSpPr>
          <p:nvPr>
            <p:ph idx="1"/>
          </p:nvPr>
        </p:nvSpPr>
        <p:spPr/>
        <p:txBody>
          <a:bodyPr/>
          <a:lstStyle/>
          <a:p>
            <a:r>
              <a:rPr lang="ar-IQ" b="1" u="sng" dirty="0" smtClean="0"/>
              <a:t>3- عملية البناء الضوئي </a:t>
            </a:r>
            <a:r>
              <a:rPr lang="en-US" b="1" u="sng" dirty="0" smtClean="0"/>
              <a:t>Photosynthesis(Ps</a:t>
            </a:r>
            <a:r>
              <a:rPr lang="en-US" dirty="0" smtClean="0"/>
              <a:t>)</a:t>
            </a:r>
            <a:r>
              <a:rPr lang="ar-IQ" dirty="0" smtClean="0"/>
              <a:t> : </a:t>
            </a:r>
            <a:r>
              <a:rPr lang="ar-IQ" dirty="0" smtClean="0">
                <a:cs typeface="+mj-cs"/>
              </a:rPr>
              <a:t>يجهز الضوء الطاقة اللازمة لعملية البناء الضوئي ، فقسم من النباتات يحتاج شدة إضاءة عالية ، ونباتات اخرى تحتاج الى شدة اضاءة اقل .</a:t>
            </a:r>
          </a:p>
          <a:p>
            <a:r>
              <a:rPr lang="ar-IQ" dirty="0" smtClean="0">
                <a:cs typeface="+mj-cs"/>
              </a:rPr>
              <a:t>ان موجات الضوئية الداخلة في هذه العملية بشكل رئيس هي موجات الحمراء وبعض الموجات الزرقاء </a:t>
            </a:r>
            <a:r>
              <a:rPr lang="ar-IQ" dirty="0">
                <a:cs typeface="+mj-cs"/>
              </a:rPr>
              <a:t>. تحدث عملية البناء الضوئي سواء كان الضوء شديدا او قليلا.</a:t>
            </a:r>
          </a:p>
          <a:p>
            <a:pPr marL="0" indent="0">
              <a:buNone/>
            </a:pPr>
            <a:endParaRPr lang="ar-IQ" dirty="0" smtClean="0"/>
          </a:p>
          <a:p>
            <a:r>
              <a:rPr lang="ar-IQ" b="1" u="sng" dirty="0" smtClean="0"/>
              <a:t>4- عملية فتح وغلق الثغور </a:t>
            </a:r>
            <a:r>
              <a:rPr lang="en-US" b="1" u="sng" dirty="0" smtClean="0"/>
              <a:t>Stomata</a:t>
            </a:r>
            <a:r>
              <a:rPr lang="ar-IQ" b="1" u="sng" dirty="0" smtClean="0"/>
              <a:t> </a:t>
            </a:r>
            <a:r>
              <a:rPr lang="ar-IQ" dirty="0" smtClean="0"/>
              <a:t>: </a:t>
            </a:r>
            <a:r>
              <a:rPr lang="ar-IQ" dirty="0" smtClean="0">
                <a:cs typeface="+mj-cs"/>
              </a:rPr>
              <a:t>يلعب الضوء دورا اساسيا في عملية فتح وغلق الثغور في معظم النباتات وكذلك العوامل الاخرى تلعب دورا مهما في احداث انتفاخ الخلايا الحارسة </a:t>
            </a:r>
            <a:r>
              <a:rPr lang="en-US" dirty="0" smtClean="0">
                <a:cs typeface="+mj-cs"/>
              </a:rPr>
              <a:t>Guard cell</a:t>
            </a:r>
            <a:r>
              <a:rPr lang="ar-IQ" dirty="0" smtClean="0">
                <a:cs typeface="+mj-cs"/>
              </a:rPr>
              <a:t> </a:t>
            </a:r>
            <a:r>
              <a:rPr lang="ar-IQ" dirty="0" smtClean="0"/>
              <a:t>.</a:t>
            </a:r>
          </a:p>
          <a:p>
            <a:r>
              <a:rPr lang="ar-IQ" dirty="0" smtClean="0"/>
              <a:t>لذلك نلاحظ ان معدل عملية تبادل الغازات وفقدان الماء في عملية النتح تزداد نسبتها في النهار .</a:t>
            </a:r>
            <a:endParaRPr lang="ar-IQ" dirty="0"/>
          </a:p>
        </p:txBody>
      </p:sp>
    </p:spTree>
    <p:extLst>
      <p:ext uri="{BB962C8B-B14F-4D97-AF65-F5344CB8AC3E}">
        <p14:creationId xmlns:p14="http://schemas.microsoft.com/office/powerpoint/2010/main" val="2414814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392" y="286603"/>
            <a:ext cx="8512935" cy="5714951"/>
          </a:xfrm>
        </p:spPr>
      </p:pic>
    </p:spTree>
    <p:extLst>
      <p:ext uri="{BB962C8B-B14F-4D97-AF65-F5344CB8AC3E}">
        <p14:creationId xmlns:p14="http://schemas.microsoft.com/office/powerpoint/2010/main" val="4088446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457" y="778476"/>
            <a:ext cx="7332499" cy="835318"/>
          </a:xfrm>
        </p:spPr>
        <p:txBody>
          <a:bodyPr/>
          <a:lstStyle/>
          <a:p>
            <a:pPr algn="ctr"/>
            <a:r>
              <a:rPr lang="ar-IQ" dirty="0" smtClean="0"/>
              <a:t>الضوء </a:t>
            </a:r>
            <a:r>
              <a:rPr lang="en-US" dirty="0" smtClean="0"/>
              <a:t>The Light</a:t>
            </a:r>
            <a:endParaRPr lang="ar-IQ" dirty="0"/>
          </a:p>
        </p:txBody>
      </p:sp>
      <p:sp>
        <p:nvSpPr>
          <p:cNvPr id="3" name="Content Placeholder 2"/>
          <p:cNvSpPr>
            <a:spLocks noGrp="1"/>
          </p:cNvSpPr>
          <p:nvPr>
            <p:ph idx="1"/>
          </p:nvPr>
        </p:nvSpPr>
        <p:spPr>
          <a:xfrm>
            <a:off x="872386" y="1771593"/>
            <a:ext cx="7543801" cy="4023360"/>
          </a:xfrm>
        </p:spPr>
        <p:txBody>
          <a:bodyPr/>
          <a:lstStyle/>
          <a:p>
            <a:r>
              <a:rPr lang="ar-IQ" dirty="0" smtClean="0"/>
              <a:t> </a:t>
            </a:r>
            <a:r>
              <a:rPr lang="ar-IQ" b="1" dirty="0" smtClean="0"/>
              <a:t>يعرف </a:t>
            </a:r>
            <a:r>
              <a:rPr lang="ar-IQ" b="1" u="sng" dirty="0" smtClean="0">
                <a:solidFill>
                  <a:srgbClr val="FF0000"/>
                </a:solidFill>
              </a:rPr>
              <a:t>الضوء</a:t>
            </a:r>
            <a:r>
              <a:rPr lang="ar-IQ" b="1" dirty="0" smtClean="0"/>
              <a:t> بأنه الجزء المرئي من الطيف الشمسي الذي ينحصرطول موجاته بين 380- 700 نانو ميتر الذي يخترق الغلاف الجوي بأقل خسارة في الطاقة .</a:t>
            </a:r>
          </a:p>
          <a:p>
            <a:r>
              <a:rPr lang="ar-IQ" b="1" dirty="0" smtClean="0"/>
              <a:t>ان الشمس هي مصدر الطاقة الكلية للارض تقريبا تأتي هذه الطاقة على شكل موجات منها :</a:t>
            </a:r>
          </a:p>
          <a:p>
            <a:r>
              <a:rPr lang="ar-IQ" b="1" dirty="0" smtClean="0"/>
              <a:t>1- </a:t>
            </a:r>
            <a:r>
              <a:rPr lang="en-US" b="1" dirty="0" smtClean="0"/>
              <a:t> </a:t>
            </a:r>
            <a:r>
              <a:rPr lang="en-US" b="1" dirty="0" err="1" smtClean="0"/>
              <a:t>الموجات</a:t>
            </a:r>
            <a:r>
              <a:rPr lang="en-US" b="1" dirty="0" smtClean="0"/>
              <a:t> </a:t>
            </a:r>
            <a:r>
              <a:rPr lang="ar-IQ" b="1" dirty="0" smtClean="0"/>
              <a:t>المرئية تسمى الضوء </a:t>
            </a:r>
          </a:p>
          <a:p>
            <a:r>
              <a:rPr lang="ar-IQ" b="1" dirty="0" smtClean="0"/>
              <a:t>2- موجات اكثر طولا من الاشعة المرئية وتسمى تحت الحمراء </a:t>
            </a:r>
            <a:r>
              <a:rPr lang="en-US" b="1" dirty="0" err="1" smtClean="0"/>
              <a:t>Infera</a:t>
            </a:r>
            <a:r>
              <a:rPr lang="en-US" b="1" dirty="0" smtClean="0"/>
              <a:t>-Red</a:t>
            </a:r>
            <a:r>
              <a:rPr lang="ar-IQ" b="1" dirty="0" smtClean="0"/>
              <a:t> .</a:t>
            </a:r>
          </a:p>
          <a:p>
            <a:r>
              <a:rPr lang="ar-IQ" b="1" dirty="0" smtClean="0"/>
              <a:t>3- اشعة اقصر من ذلك وتسمى الاشعة فوق النبفسجية </a:t>
            </a:r>
            <a:r>
              <a:rPr lang="en-US" b="1" dirty="0" smtClean="0"/>
              <a:t>Ultra violate UV</a:t>
            </a:r>
            <a:r>
              <a:rPr lang="ar-IQ" b="1" dirty="0" smtClean="0"/>
              <a:t> </a:t>
            </a:r>
          </a:p>
          <a:p>
            <a:r>
              <a:rPr lang="en-US" b="1" dirty="0" smtClean="0"/>
              <a:t> </a:t>
            </a:r>
            <a:r>
              <a:rPr lang="ar-IQ" b="1" dirty="0" smtClean="0"/>
              <a:t> </a:t>
            </a:r>
            <a:endParaRPr lang="ar-IQ" b="1" dirty="0"/>
          </a:p>
        </p:txBody>
      </p:sp>
    </p:spTree>
    <p:extLst>
      <p:ext uri="{BB962C8B-B14F-4D97-AF65-F5344CB8AC3E}">
        <p14:creationId xmlns:p14="http://schemas.microsoft.com/office/powerpoint/2010/main" val="72573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5989" y="469557"/>
            <a:ext cx="8501449" cy="5609967"/>
          </a:xfrm>
        </p:spPr>
      </p:pic>
    </p:spTree>
    <p:extLst>
      <p:ext uri="{BB962C8B-B14F-4D97-AF65-F5344CB8AC3E}">
        <p14:creationId xmlns:p14="http://schemas.microsoft.com/office/powerpoint/2010/main" val="49214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الاختلافات الموقعية في شدة الضوء </a:t>
            </a:r>
            <a:endParaRPr lang="ar-IQ" dirty="0"/>
          </a:p>
        </p:txBody>
      </p:sp>
      <p:sp>
        <p:nvSpPr>
          <p:cNvPr id="3" name="Content Placeholder 2"/>
          <p:cNvSpPr>
            <a:spLocks noGrp="1"/>
          </p:cNvSpPr>
          <p:nvPr>
            <p:ph idx="1"/>
          </p:nvPr>
        </p:nvSpPr>
        <p:spPr/>
        <p:txBody>
          <a:bodyPr>
            <a:normAutofit/>
          </a:bodyPr>
          <a:lstStyle/>
          <a:p>
            <a:r>
              <a:rPr lang="ar-IQ" dirty="0" smtClean="0"/>
              <a:t>1- </a:t>
            </a:r>
            <a:r>
              <a:rPr lang="ar-IQ" b="1" dirty="0" smtClean="0"/>
              <a:t>تأثير الجو </a:t>
            </a:r>
          </a:p>
          <a:p>
            <a:r>
              <a:rPr lang="ar-IQ" b="1" dirty="0" smtClean="0"/>
              <a:t>ان الغازات الموجودة في الجو وبخاصة غازي الاوكسجين و النيتروجين تقوم بأمتصاص ونشر جزء صغير من اشعة الضوء ذات الامواج القصيرة عن</a:t>
            </a:r>
            <a:r>
              <a:rPr lang="en-US" b="1" dirty="0" smtClean="0"/>
              <a:t>د</a:t>
            </a:r>
            <a:r>
              <a:rPr lang="ar-IQ" b="1" dirty="0" smtClean="0"/>
              <a:t>ما تمر خلال الطبقة الغازية التي تغلف الارض .</a:t>
            </a:r>
          </a:p>
          <a:p>
            <a:r>
              <a:rPr lang="ar-IQ" b="1" dirty="0" smtClean="0"/>
              <a:t>- كلما ارتفعنا عن مستوى سطح البحر يتناقص سمك الطبقة الهوائية وتزداد رقته وهذا بدوره يزيد من شدة الضوء الساطع .</a:t>
            </a:r>
          </a:p>
          <a:p>
            <a:r>
              <a:rPr lang="ar-IQ" b="1" dirty="0" smtClean="0"/>
              <a:t>- كذلك تعمل الغيوم والضباب والرطوبة العالية على حجب الضوء .</a:t>
            </a:r>
            <a:endParaRPr lang="en-US" b="1" dirty="0" smtClean="0"/>
          </a:p>
          <a:p>
            <a:pPr>
              <a:buFont typeface="Wingdings" pitchFamily="2" charset="2"/>
              <a:buChar char="q"/>
            </a:pPr>
            <a:r>
              <a:rPr lang="ar-IQ" b="1" dirty="0" smtClean="0"/>
              <a:t> </a:t>
            </a:r>
          </a:p>
        </p:txBody>
      </p:sp>
    </p:spTree>
    <p:extLst>
      <p:ext uri="{BB962C8B-B14F-4D97-AF65-F5344CB8AC3E}">
        <p14:creationId xmlns:p14="http://schemas.microsoft.com/office/powerpoint/2010/main" val="42540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015946" y="1845734"/>
            <a:ext cx="4350814" cy="4023360"/>
          </a:xfrm>
        </p:spPr>
        <p:txBody>
          <a:bodyPr>
            <a:normAutofit fontScale="85000" lnSpcReduction="20000"/>
          </a:bodyPr>
          <a:lstStyle/>
          <a:p>
            <a:r>
              <a:rPr lang="ar-IQ" b="1" dirty="0" smtClean="0"/>
              <a:t>يدل اللون الاخضر او الازرق للمسطحات المائية على ان الموجات الرئيسة المنعكسة هي التي تقع في النهاية الصغرى للطيف الضوئي وهي بين 420- 550 ملي مايكرون (نانوميتر) .</a:t>
            </a:r>
          </a:p>
          <a:p>
            <a:r>
              <a:rPr lang="ar-IQ" dirty="0" smtClean="0"/>
              <a:t>- </a:t>
            </a:r>
            <a:r>
              <a:rPr lang="ar-IQ" b="1" dirty="0" smtClean="0"/>
              <a:t>اذا سطح الماء مضطربا وغير مستقر فيزداد انعكاس الضوء الى عدة مرات .</a:t>
            </a:r>
          </a:p>
          <a:p>
            <a:r>
              <a:rPr lang="ar-IQ" b="1" dirty="0" smtClean="0"/>
              <a:t>- تتضاءل شدة الضوء بزيادة عمق المياه حتى لو كان الماء صافيا رقراقا فان 50% فقط من الضوء الساقط على سطح الماء يمكنه ان ينفذ الى عمق 13م ، وعند عمق 120م تكون كمية الضوء بالكاد تكفي لعملية البناء الضوئي الضعيف ، وتحت  800م او اكثر في مياه المحيطات تقع في ظلام دائم بسبب عدم وصول ضوء الشمس الى هذا العمق .</a:t>
            </a:r>
          </a:p>
          <a:p>
            <a:r>
              <a:rPr lang="ar-IQ" b="1" dirty="0" smtClean="0"/>
              <a:t>اما الغطاء الثلجي فان اختراق الضوء له يعد كافيا لنمو بعض النباتات ذات المقاومة الجيدة قبل ان تذوب الثلوج عند مقدم الربيع وعند عمق 40 سم من الثلوج يمكن لعملية البناء الضوئي ان تتم على الرغم من الحالة الثلجية وقلة ما يخترقها من الضوء .</a:t>
            </a:r>
            <a:endParaRPr lang="ar-IQ" b="1"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11" y="1804085"/>
            <a:ext cx="3707027" cy="4065373"/>
          </a:xfrm>
          <a:prstGeom prst="rect">
            <a:avLst/>
          </a:prstGeom>
        </p:spPr>
      </p:pic>
    </p:spTree>
    <p:extLst>
      <p:ext uri="{BB962C8B-B14F-4D97-AF65-F5344CB8AC3E}">
        <p14:creationId xmlns:p14="http://schemas.microsoft.com/office/powerpoint/2010/main" val="3188620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 </a:t>
            </a:r>
            <a:r>
              <a:rPr lang="ar-IQ" b="1" dirty="0" smtClean="0"/>
              <a:t>ان الضوء المنتشر </a:t>
            </a:r>
            <a:r>
              <a:rPr lang="en-US" b="1" dirty="0" smtClean="0"/>
              <a:t>Diffuse Light</a:t>
            </a:r>
            <a:r>
              <a:rPr lang="ar-IQ" b="1" dirty="0" smtClean="0"/>
              <a:t> يتكون بفعل جزيئات الغاز او دقائق الماء العالقة في الهواء ، تختلف شدته عن الضوء المباشر</a:t>
            </a:r>
            <a:r>
              <a:rPr lang="en-US" b="1" dirty="0" smtClean="0"/>
              <a:t>Light</a:t>
            </a:r>
            <a:r>
              <a:rPr lang="ar-IQ" b="1" dirty="0" smtClean="0"/>
              <a:t> </a:t>
            </a:r>
            <a:r>
              <a:rPr lang="en-US" b="1" dirty="0" smtClean="0"/>
              <a:t>Direct</a:t>
            </a:r>
            <a:r>
              <a:rPr lang="ar-IQ" b="1" dirty="0" smtClean="0"/>
              <a:t> الذي يكون موجود في الايام الصحو.</a:t>
            </a:r>
          </a:p>
          <a:p>
            <a:r>
              <a:rPr lang="ar-IQ" b="1" dirty="0" smtClean="0"/>
              <a:t>- ان زاوية سقوط الاشعة الشمسية تحدد المساحة التي تنتشر عليها كمية ما من الضوء ، وتعد شدة الإضاءة تباينها بالنسبة لخطوط العرض ذات اهمية كبيرة ، ففي الاقاليم الاستوائية تكون الإضاءة على اشدها وذات نصيب اكبر من الضوء المباشر</a:t>
            </a:r>
            <a:r>
              <a:rPr lang="en-US" b="1" dirty="0"/>
              <a:t> </a:t>
            </a:r>
            <a:r>
              <a:rPr lang="en-US" b="1" dirty="0" smtClean="0"/>
              <a:t>Light</a:t>
            </a:r>
            <a:r>
              <a:rPr lang="ar-IQ" b="1" dirty="0" smtClean="0"/>
              <a:t> </a:t>
            </a:r>
            <a:r>
              <a:rPr lang="en-US" b="1" dirty="0"/>
              <a:t>Direct</a:t>
            </a:r>
            <a:r>
              <a:rPr lang="ar-IQ" b="1" dirty="0" smtClean="0"/>
              <a:t>  وتنخفض شدة الإضاءة وتزداد نسبة الضوء المنتشر</a:t>
            </a:r>
            <a:r>
              <a:rPr lang="en-US" b="1" dirty="0"/>
              <a:t> Diffuse </a:t>
            </a:r>
            <a:r>
              <a:rPr lang="en-US" b="1" dirty="0" smtClean="0"/>
              <a:t>Light</a:t>
            </a:r>
            <a:r>
              <a:rPr lang="ar-SA" b="1" dirty="0" smtClean="0"/>
              <a:t> كلما توجهنا نحو قطبي الارض .</a:t>
            </a:r>
            <a:r>
              <a:rPr lang="ar-IQ" b="1" dirty="0" smtClean="0"/>
              <a:t> </a:t>
            </a:r>
          </a:p>
          <a:p>
            <a:r>
              <a:rPr lang="ar-IQ" sz="2400" b="1" u="sng" dirty="0" smtClean="0"/>
              <a:t>2- تأثيرات طبقات الماء </a:t>
            </a:r>
          </a:p>
          <a:p>
            <a:r>
              <a:rPr lang="ar-IQ" b="1" dirty="0"/>
              <a:t>تعيش النباتات المغمورة </a:t>
            </a:r>
            <a:r>
              <a:rPr lang="ar-IQ" b="1" dirty="0" smtClean="0"/>
              <a:t>بالمياه ، </a:t>
            </a:r>
            <a:r>
              <a:rPr lang="en-US" b="1" dirty="0" err="1" smtClean="0"/>
              <a:t>تستلم</a:t>
            </a:r>
            <a:r>
              <a:rPr lang="en-US" b="1" dirty="0" smtClean="0"/>
              <a:t> </a:t>
            </a:r>
            <a:r>
              <a:rPr lang="ar-IQ" b="1" dirty="0" smtClean="0"/>
              <a:t>كميات </a:t>
            </a:r>
            <a:r>
              <a:rPr lang="ar-IQ" b="1" dirty="0"/>
              <a:t>من الضوء اقل من تلك التي تعيش على اليابسة </a:t>
            </a:r>
            <a:r>
              <a:rPr lang="ar-IQ" b="1" dirty="0" smtClean="0"/>
              <a:t>لان جزء من ذلك الضوء يعكسه سطح الماء ، وما تبقى من الضوء فان جزء كبيرا منه تمتصه  طبقات المياه  العليا .</a:t>
            </a:r>
            <a:endParaRPr lang="ar-IQ" b="1" dirty="0"/>
          </a:p>
        </p:txBody>
      </p:sp>
    </p:spTree>
    <p:extLst>
      <p:ext uri="{BB962C8B-B14F-4D97-AF65-F5344CB8AC3E}">
        <p14:creationId xmlns:p14="http://schemas.microsoft.com/office/powerpoint/2010/main" val="2273385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037968"/>
            <a:ext cx="7543800" cy="699393"/>
          </a:xfrm>
        </p:spPr>
        <p:txBody>
          <a:bodyPr>
            <a:normAutofit/>
          </a:bodyPr>
          <a:lstStyle/>
          <a:p>
            <a:pPr algn="ctr"/>
            <a:r>
              <a:rPr lang="ar-IQ" sz="3100" dirty="0" smtClean="0"/>
              <a:t>3</a:t>
            </a:r>
            <a:r>
              <a:rPr lang="ar-IQ" sz="3600" dirty="0" smtClean="0"/>
              <a:t>- تأثير الدقائق العالقة </a:t>
            </a:r>
            <a:endParaRPr lang="ar-IQ" sz="3600" dirty="0"/>
          </a:p>
        </p:txBody>
      </p:sp>
      <p:sp>
        <p:nvSpPr>
          <p:cNvPr id="3" name="Content Placeholder 2"/>
          <p:cNvSpPr>
            <a:spLocks noGrp="1"/>
          </p:cNvSpPr>
          <p:nvPr>
            <p:ph idx="1"/>
          </p:nvPr>
        </p:nvSpPr>
        <p:spPr/>
        <p:txBody>
          <a:bodyPr/>
          <a:lstStyle/>
          <a:p>
            <a:r>
              <a:rPr lang="ar-IQ" b="1" dirty="0" smtClean="0"/>
              <a:t>تكون الجزيئات الصلبة  المنتشرة،والعوالق النباتية و الحيوانية وغرويات اخرى في الماء  ، تكون ذات تأثير كونها تشكل ما يشبه الحواجز التي تجحب الضوء ، وهذا بحد ذاته يعتبر من العوامل المهمة في تقليل شدة الاضاءة .</a:t>
            </a:r>
          </a:p>
          <a:p>
            <a:r>
              <a:rPr lang="ar-IQ" b="1" dirty="0" smtClean="0"/>
              <a:t>في الاقاليم الجافة تتواجد المياه العكرة في قنوات البزل وذلك لكثرة آيونات الصوديوم التي تسبب انتشار الغرويات .</a:t>
            </a:r>
          </a:p>
          <a:p>
            <a:r>
              <a:rPr lang="ar-IQ" b="1" dirty="0" smtClean="0"/>
              <a:t>اما الاحجار الكلسية نجد المياه صافية غير عكرة في اغلب الاحيان بسبب تجمع وترسيب ايونات الكالسيوم بسبب انجراف التربة المتزايدة فان العديد من الجداول و الانهار التي يجب ان تبقى فيها المياه صافية ، اصبحت مثقلة بجزيئات التربة الغروية ، مما ادى الى اختفاء النباتات الغاطسة في تلك المياه واختفت معها الحيوانات المعتمدة عليها .</a:t>
            </a:r>
          </a:p>
          <a:p>
            <a:r>
              <a:rPr lang="ar-IQ" b="1" dirty="0" smtClean="0"/>
              <a:t>  </a:t>
            </a:r>
            <a:endParaRPr lang="ar-IQ" b="1" dirty="0"/>
          </a:p>
        </p:txBody>
      </p:sp>
    </p:spTree>
    <p:extLst>
      <p:ext uri="{BB962C8B-B14F-4D97-AF65-F5344CB8AC3E}">
        <p14:creationId xmlns:p14="http://schemas.microsoft.com/office/powerpoint/2010/main" val="2305878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b="1" dirty="0" smtClean="0"/>
              <a:t>كما ان الدخان  في الهواء يمكن  ان يحجب 90% من الضوء في المناطق الحضرية و الضرر الأكبر الذي يسببه يكمن في ترسيب دقائقه وتجمعها على هيئة طبقة رقيقة فوق سطح النباتات مما يسبب نقصان في كمية الضوء ، ويزداد نقص الضوء شدة اذا كانت سطوح تلك النباتات لزجة مكسوة بالشعيرات .</a:t>
            </a:r>
          </a:p>
          <a:p>
            <a:r>
              <a:rPr lang="ar-IQ" b="1" dirty="0" smtClean="0"/>
              <a:t>تتأثر النباتات الدائمة الخضرة بالدخان اكثر من النباتات النفضية لان الاولى سريعة التلف وراثيا لهذا المؤثر ، اما الثانية فلا تستعمل اوراقها الا لعدة شهور </a:t>
            </a:r>
            <a:r>
              <a:rPr lang="ar-IQ" dirty="0" smtClean="0"/>
              <a:t>.</a:t>
            </a:r>
            <a:endParaRPr lang="ar-IQ" dirty="0"/>
          </a:p>
        </p:txBody>
      </p:sp>
    </p:spTree>
    <p:extLst>
      <p:ext uri="{BB962C8B-B14F-4D97-AF65-F5344CB8AC3E}">
        <p14:creationId xmlns:p14="http://schemas.microsoft.com/office/powerpoint/2010/main" val="69558183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
  <TotalTime>7666015</TotalTime>
  <Words>1269</Words>
  <Application>Microsoft Office PowerPoint</Application>
  <PresentationFormat>On-screen Show (4:3)</PresentationFormat>
  <Paragraphs>59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Retrospect</vt:lpstr>
      <vt:lpstr>عامل الضوء /المحاضرة الثالثة </vt:lpstr>
      <vt:lpstr>PowerPoint Presentation</vt:lpstr>
      <vt:lpstr>الضوء The Light</vt:lpstr>
      <vt:lpstr>PowerPoint Presentation</vt:lpstr>
      <vt:lpstr>الاختلافات الموقعية في شدة الضوء </vt:lpstr>
      <vt:lpstr>PowerPoint Presentation</vt:lpstr>
      <vt:lpstr>PowerPoint Presentation</vt:lpstr>
      <vt:lpstr>3- تأثير الدقائق العالقة </vt:lpstr>
      <vt:lpstr>PowerPoint Presentation</vt:lpstr>
      <vt:lpstr>4- تأثير طبقات الغطاء الخضري </vt:lpstr>
      <vt:lpstr>PowerPoint Presentation</vt:lpstr>
      <vt:lpstr>علاقة الضوء بالغطاء الخضري </vt:lpstr>
      <vt:lpstr>التكيف النباتي لعامل الضوء Adaptation for light factor</vt:lpstr>
      <vt:lpstr>تاثير الضوء على بعض الصفات الفسولوجية للنبات </vt:lpstr>
      <vt:lpstr>تاثير الضوء على بعض الصفات الفسولوجية للنبات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ASUS</cp:lastModifiedBy>
  <cp:revision>226</cp:revision>
  <dcterms:created xsi:type="dcterms:W3CDTF">2021-05-04T07:30:29Z</dcterms:created>
  <dcterms:modified xsi:type="dcterms:W3CDTF">2024-11-12T18:15:29Z</dcterms:modified>
</cp:coreProperties>
</file>