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300" r:id="rId2"/>
    <p:sldId id="299" r:id="rId3"/>
    <p:sldId id="386" r:id="rId4"/>
    <p:sldId id="334" r:id="rId5"/>
    <p:sldId id="333" r:id="rId6"/>
    <p:sldId id="317" r:id="rId7"/>
    <p:sldId id="336" r:id="rId8"/>
    <p:sldId id="337" r:id="rId9"/>
    <p:sldId id="329" r:id="rId10"/>
    <p:sldId id="338" r:id="rId11"/>
    <p:sldId id="332" r:id="rId12"/>
    <p:sldId id="341" r:id="rId13"/>
    <p:sldId id="399" r:id="rId14"/>
    <p:sldId id="404"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p:scale>
          <a:sx n="80" d="100"/>
          <a:sy n="80" d="100"/>
        </p:scale>
        <p:origin x="-10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800AAC-F17E-4A31-A161-583AD8AAA1E2}" type="datetimeFigureOut">
              <a:rPr lang="ar-IQ" smtClean="0"/>
              <a:t>11/05/1446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024126-7864-41BE-A468-076317C69538}" type="slidenum">
              <a:rPr lang="ar-IQ" smtClean="0"/>
              <a:t>‹#›</a:t>
            </a:fld>
            <a:endParaRPr lang="ar-IQ"/>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12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800AAC-F17E-4A31-A161-583AD8AAA1E2}" type="datetimeFigureOut">
              <a:rPr lang="ar-IQ" smtClean="0"/>
              <a:t>11/05/1446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024126-7864-41BE-A468-076317C69538}" type="slidenum">
              <a:rPr lang="ar-IQ" smtClean="0"/>
              <a:t>‹#›</a:t>
            </a:fld>
            <a:endParaRPr lang="ar-IQ"/>
          </a:p>
        </p:txBody>
      </p:sp>
    </p:spTree>
    <p:extLst>
      <p:ext uri="{BB962C8B-B14F-4D97-AF65-F5344CB8AC3E}">
        <p14:creationId xmlns:p14="http://schemas.microsoft.com/office/powerpoint/2010/main" val="306335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800AAC-F17E-4A31-A161-583AD8AAA1E2}" type="datetimeFigureOut">
              <a:rPr lang="ar-IQ" smtClean="0"/>
              <a:t>11/05/1446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024126-7864-41BE-A468-076317C69538}" type="slidenum">
              <a:rPr lang="ar-IQ" smtClean="0"/>
              <a:t>‹#›</a:t>
            </a:fld>
            <a:endParaRPr lang="ar-IQ"/>
          </a:p>
        </p:txBody>
      </p:sp>
    </p:spTree>
    <p:extLst>
      <p:ext uri="{BB962C8B-B14F-4D97-AF65-F5344CB8AC3E}">
        <p14:creationId xmlns:p14="http://schemas.microsoft.com/office/powerpoint/2010/main" val="26110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800AAC-F17E-4A31-A161-583AD8AAA1E2}" type="datetimeFigureOut">
              <a:rPr lang="ar-IQ" smtClean="0"/>
              <a:t>11/05/1446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024126-7864-41BE-A468-076317C69538}" type="slidenum">
              <a:rPr lang="ar-IQ" smtClean="0"/>
              <a:t>‹#›</a:t>
            </a:fld>
            <a:endParaRPr lang="ar-IQ"/>
          </a:p>
        </p:txBody>
      </p:sp>
    </p:spTree>
    <p:extLst>
      <p:ext uri="{BB962C8B-B14F-4D97-AF65-F5344CB8AC3E}">
        <p14:creationId xmlns:p14="http://schemas.microsoft.com/office/powerpoint/2010/main" val="1352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00AAC-F17E-4A31-A161-583AD8AAA1E2}" type="datetimeFigureOut">
              <a:rPr lang="ar-IQ" smtClean="0"/>
              <a:t>11/05/1446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024126-7864-41BE-A468-076317C69538}" type="slidenum">
              <a:rPr lang="ar-IQ" smtClean="0"/>
              <a:t>‹#›</a:t>
            </a:fld>
            <a:endParaRPr lang="ar-IQ"/>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16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800AAC-F17E-4A31-A161-583AD8AAA1E2}" type="datetimeFigureOut">
              <a:rPr lang="ar-IQ" smtClean="0"/>
              <a:t>11/05/1446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1024126-7864-41BE-A468-076317C69538}" type="slidenum">
              <a:rPr lang="ar-IQ" smtClean="0"/>
              <a:t>‹#›</a:t>
            </a:fld>
            <a:endParaRPr lang="ar-IQ"/>
          </a:p>
        </p:txBody>
      </p:sp>
    </p:spTree>
    <p:extLst>
      <p:ext uri="{BB962C8B-B14F-4D97-AF65-F5344CB8AC3E}">
        <p14:creationId xmlns:p14="http://schemas.microsoft.com/office/powerpoint/2010/main" val="416996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800AAC-F17E-4A31-A161-583AD8AAA1E2}" type="datetimeFigureOut">
              <a:rPr lang="ar-IQ" smtClean="0"/>
              <a:t>11/05/1446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1024126-7864-41BE-A468-076317C69538}" type="slidenum">
              <a:rPr lang="ar-IQ" smtClean="0"/>
              <a:t>‹#›</a:t>
            </a:fld>
            <a:endParaRPr lang="ar-IQ"/>
          </a:p>
        </p:txBody>
      </p:sp>
    </p:spTree>
    <p:extLst>
      <p:ext uri="{BB962C8B-B14F-4D97-AF65-F5344CB8AC3E}">
        <p14:creationId xmlns:p14="http://schemas.microsoft.com/office/powerpoint/2010/main" val="355104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800AAC-F17E-4A31-A161-583AD8AAA1E2}" type="datetimeFigureOut">
              <a:rPr lang="ar-IQ" smtClean="0"/>
              <a:t>11/05/1446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1024126-7864-41BE-A468-076317C69538}" type="slidenum">
              <a:rPr lang="ar-IQ" smtClean="0"/>
              <a:t>‹#›</a:t>
            </a:fld>
            <a:endParaRPr lang="ar-IQ"/>
          </a:p>
        </p:txBody>
      </p:sp>
    </p:spTree>
    <p:extLst>
      <p:ext uri="{BB962C8B-B14F-4D97-AF65-F5344CB8AC3E}">
        <p14:creationId xmlns:p14="http://schemas.microsoft.com/office/powerpoint/2010/main" val="196368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800AAC-F17E-4A31-A161-583AD8AAA1E2}" type="datetimeFigureOut">
              <a:rPr lang="ar-IQ" smtClean="0"/>
              <a:t>11/05/1446</a:t>
            </a:fld>
            <a:endParaRPr lang="ar-IQ"/>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IQ"/>
          </a:p>
        </p:txBody>
      </p:sp>
      <p:sp>
        <p:nvSpPr>
          <p:cNvPr id="9" name="Slide Number Placeholder 8"/>
          <p:cNvSpPr>
            <a:spLocks noGrp="1"/>
          </p:cNvSpPr>
          <p:nvPr>
            <p:ph type="sldNum" sz="quarter" idx="12"/>
          </p:nvPr>
        </p:nvSpPr>
        <p:spPr/>
        <p:txBody>
          <a:bodyPr/>
          <a:lstStyle/>
          <a:p>
            <a:fld id="{01024126-7864-41BE-A468-076317C69538}" type="slidenum">
              <a:rPr lang="ar-IQ" smtClean="0"/>
              <a:t>‹#›</a:t>
            </a:fld>
            <a:endParaRPr lang="ar-IQ"/>
          </a:p>
        </p:txBody>
      </p:sp>
    </p:spTree>
    <p:extLst>
      <p:ext uri="{BB962C8B-B14F-4D97-AF65-F5344CB8AC3E}">
        <p14:creationId xmlns:p14="http://schemas.microsoft.com/office/powerpoint/2010/main" val="339672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9800AAC-F17E-4A31-A161-583AD8AAA1E2}" type="datetimeFigureOut">
              <a:rPr lang="ar-IQ" smtClean="0"/>
              <a:t>11/05/1446</a:t>
            </a:fld>
            <a:endParaRPr lang="ar-IQ"/>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ar-IQ"/>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1024126-7864-41BE-A468-076317C69538}" type="slidenum">
              <a:rPr lang="ar-IQ" smtClean="0"/>
              <a:t>‹#›</a:t>
            </a:fld>
            <a:endParaRPr lang="ar-IQ"/>
          </a:p>
        </p:txBody>
      </p:sp>
    </p:spTree>
    <p:extLst>
      <p:ext uri="{BB962C8B-B14F-4D97-AF65-F5344CB8AC3E}">
        <p14:creationId xmlns:p14="http://schemas.microsoft.com/office/powerpoint/2010/main" val="3934410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00AAC-F17E-4A31-A161-583AD8AAA1E2}" type="datetimeFigureOut">
              <a:rPr lang="ar-IQ" smtClean="0"/>
              <a:t>11/05/1446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1024126-7864-41BE-A468-076317C69538}" type="slidenum">
              <a:rPr lang="ar-IQ" smtClean="0"/>
              <a:t>‹#›</a:t>
            </a:fld>
            <a:endParaRPr lang="ar-IQ"/>
          </a:p>
        </p:txBody>
      </p:sp>
    </p:spTree>
    <p:extLst>
      <p:ext uri="{BB962C8B-B14F-4D97-AF65-F5344CB8AC3E}">
        <p14:creationId xmlns:p14="http://schemas.microsoft.com/office/powerpoint/2010/main" val="158110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9800AAC-F17E-4A31-A161-583AD8AAA1E2}" type="datetimeFigureOut">
              <a:rPr lang="ar-IQ" smtClean="0"/>
              <a:t>11/05/1446</a:t>
            </a:fld>
            <a:endParaRPr lang="ar-IQ"/>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IQ"/>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1024126-7864-41BE-A468-076317C69538}" type="slidenum">
              <a:rPr lang="ar-IQ" smtClean="0"/>
              <a:t>‹#›</a:t>
            </a:fld>
            <a:endParaRPr lang="ar-IQ"/>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3250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7" name="Snip Diagonal Corner Rectangle 6"/>
          <p:cNvSpPr/>
          <p:nvPr/>
        </p:nvSpPr>
        <p:spPr>
          <a:xfrm>
            <a:off x="2868644" y="2060672"/>
            <a:ext cx="3374265" cy="118485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solidFill>
                  <a:schemeClr val="tx1"/>
                </a:solidFill>
              </a:rPr>
              <a:t>PLANT  ECOLOGY</a:t>
            </a:r>
            <a:endParaRPr lang="ar-IQ" sz="3200" dirty="0">
              <a:solidFill>
                <a:schemeClr val="tx1"/>
              </a:solidFill>
            </a:endParaRPr>
          </a:p>
        </p:txBody>
      </p:sp>
      <p:sp>
        <p:nvSpPr>
          <p:cNvPr id="5" name="Snip Diagonal Corner Rectangle 4"/>
          <p:cNvSpPr/>
          <p:nvPr/>
        </p:nvSpPr>
        <p:spPr>
          <a:xfrm>
            <a:off x="2868644" y="3402583"/>
            <a:ext cx="3374265" cy="118485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b="1" dirty="0" smtClean="0">
                <a:solidFill>
                  <a:schemeClr val="tx1"/>
                </a:solidFill>
              </a:rPr>
              <a:t>عامل </a:t>
            </a:r>
            <a:r>
              <a:rPr lang="ar-IQ" sz="3600" b="1" dirty="0" smtClean="0">
                <a:solidFill>
                  <a:schemeClr val="tx1"/>
                </a:solidFill>
              </a:rPr>
              <a:t>الحرائق</a:t>
            </a:r>
            <a:endParaRPr lang="ar-IQ" sz="3600" b="1" dirty="0">
              <a:solidFill>
                <a:schemeClr val="tx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3546" y="523334"/>
            <a:ext cx="3621338" cy="134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132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084" y="510639"/>
            <a:ext cx="7543800" cy="739834"/>
          </a:xfrm>
        </p:spPr>
        <p:txBody>
          <a:bodyPr/>
          <a:lstStyle/>
          <a:p>
            <a:pPr algn="ctr"/>
            <a:r>
              <a:rPr lang="en-US" b="1" dirty="0" err="1" smtClean="0"/>
              <a:t>عامل</a:t>
            </a:r>
            <a:r>
              <a:rPr lang="en-US" b="1" dirty="0" smtClean="0"/>
              <a:t> </a:t>
            </a:r>
            <a:r>
              <a:rPr lang="en-US" b="1" dirty="0" err="1" smtClean="0"/>
              <a:t>الحرائق</a:t>
            </a:r>
            <a:r>
              <a:rPr lang="en-US" b="1" dirty="0" smtClean="0"/>
              <a:t> </a:t>
            </a:r>
            <a:endParaRPr lang="ar-IQ" b="1" dirty="0"/>
          </a:p>
        </p:txBody>
      </p:sp>
      <p:sp>
        <p:nvSpPr>
          <p:cNvPr id="3" name="Content Placeholder 2"/>
          <p:cNvSpPr>
            <a:spLocks noGrp="1"/>
          </p:cNvSpPr>
          <p:nvPr>
            <p:ph idx="1"/>
          </p:nvPr>
        </p:nvSpPr>
        <p:spPr/>
        <p:txBody>
          <a:bodyPr>
            <a:normAutofit fontScale="92500" lnSpcReduction="20000"/>
          </a:bodyPr>
          <a:lstStyle/>
          <a:p>
            <a:r>
              <a:rPr lang="ar-IQ" dirty="0" smtClean="0"/>
              <a:t>أبرز المعاييرالتي </a:t>
            </a:r>
            <a:r>
              <a:rPr lang="ar-IQ" dirty="0"/>
              <a:t>تُحدّد من خلالها نوع العاصفة النّاريّة </a:t>
            </a:r>
            <a:r>
              <a:rPr lang="ar-IQ" dirty="0" smtClean="0"/>
              <a:t> </a:t>
            </a:r>
            <a:r>
              <a:rPr lang="ar-IQ" dirty="0"/>
              <a:t>هي </a:t>
            </a:r>
            <a:r>
              <a:rPr lang="ar-IQ" b="1" dirty="0">
                <a:solidFill>
                  <a:srgbClr val="FF0000"/>
                </a:solidFill>
                <a:cs typeface="+mj-cs"/>
              </a:rPr>
              <a:t>طبيعة الأعشاب المُنتشرة</a:t>
            </a:r>
            <a:r>
              <a:rPr lang="ar-IQ" dirty="0"/>
              <a:t>، </a:t>
            </a:r>
            <a:r>
              <a:rPr lang="ar-IQ" sz="2100" b="1" dirty="0">
                <a:solidFill>
                  <a:srgbClr val="FF0000"/>
                </a:solidFill>
                <a:cs typeface="+mj-cs"/>
              </a:rPr>
              <a:t>علوِّها</a:t>
            </a:r>
            <a:r>
              <a:rPr lang="ar-IQ" dirty="0"/>
              <a:t> </a:t>
            </a:r>
            <a:r>
              <a:rPr lang="ar-IQ" sz="2100" b="1" dirty="0">
                <a:solidFill>
                  <a:srgbClr val="FF0000"/>
                </a:solidFill>
                <a:cs typeface="+mj-cs"/>
              </a:rPr>
              <a:t>عن</a:t>
            </a:r>
            <a:r>
              <a:rPr lang="ar-IQ" dirty="0"/>
              <a:t> </a:t>
            </a:r>
            <a:r>
              <a:rPr lang="ar-IQ" b="1" dirty="0">
                <a:solidFill>
                  <a:srgbClr val="FF0000"/>
                </a:solidFill>
              </a:rPr>
              <a:t>سطح الأرض</a:t>
            </a:r>
            <a:r>
              <a:rPr lang="ar-IQ" dirty="0"/>
              <a:t>، و </a:t>
            </a:r>
            <a:r>
              <a:rPr lang="ar-IQ" b="1" dirty="0">
                <a:solidFill>
                  <a:srgbClr val="FF0000"/>
                </a:solidFill>
              </a:rPr>
              <a:t>نسبة الرّطوبة</a:t>
            </a:r>
            <a:r>
              <a:rPr lang="ar-IQ" dirty="0"/>
              <a:t> فيها كما أن </a:t>
            </a:r>
            <a:r>
              <a:rPr lang="ar-IQ" b="1" dirty="0">
                <a:solidFill>
                  <a:srgbClr val="FF0000"/>
                </a:solidFill>
              </a:rPr>
              <a:t>شكل الأرض يلعب دوراً أساسيّاً في تحديد نسبة ضوء الشّمس </a:t>
            </a:r>
            <a:r>
              <a:rPr lang="ar-IQ" dirty="0"/>
              <a:t>التي تُصيب المنطقة ما يُؤثّر على كميّة المياه الموجودة هناك، إذا وجدَت. </a:t>
            </a:r>
            <a:endParaRPr lang="ar-IQ" dirty="0" smtClean="0"/>
          </a:p>
          <a:p>
            <a:r>
              <a:rPr lang="ar-IQ" b="1" dirty="0" smtClean="0">
                <a:solidFill>
                  <a:schemeClr val="tx1"/>
                </a:solidFill>
              </a:rPr>
              <a:t>أنواع </a:t>
            </a:r>
            <a:r>
              <a:rPr lang="ar-IQ" b="1" dirty="0">
                <a:solidFill>
                  <a:schemeClr val="tx1"/>
                </a:solidFill>
              </a:rPr>
              <a:t>الحرائق هي: </a:t>
            </a:r>
          </a:p>
          <a:p>
            <a:r>
              <a:rPr lang="ar-IQ" b="1" dirty="0">
                <a:solidFill>
                  <a:srgbClr val="FF0000"/>
                </a:solidFill>
              </a:rPr>
              <a:t>الحرائق التّاجيّة </a:t>
            </a:r>
            <a:r>
              <a:rPr lang="en-US" b="1" dirty="0" smtClean="0">
                <a:solidFill>
                  <a:srgbClr val="FF0000"/>
                </a:solidFill>
              </a:rPr>
              <a:t>Crown </a:t>
            </a:r>
            <a:r>
              <a:rPr lang="en-US" b="1" dirty="0">
                <a:solidFill>
                  <a:srgbClr val="FF0000"/>
                </a:solidFill>
              </a:rPr>
              <a:t>Fires</a:t>
            </a:r>
            <a:r>
              <a:rPr lang="en-US" b="1" dirty="0" smtClean="0">
                <a:solidFill>
                  <a:srgbClr val="FF0000"/>
                </a:solidFill>
              </a:rPr>
              <a:t>)</a:t>
            </a:r>
            <a:r>
              <a:rPr lang="ar-IQ" dirty="0" smtClean="0">
                <a:solidFill>
                  <a:srgbClr val="FF0000"/>
                </a:solidFill>
              </a:rPr>
              <a:t> </a:t>
            </a:r>
            <a:r>
              <a:rPr lang="ar-IQ" dirty="0" smtClean="0"/>
              <a:t>): هي </a:t>
            </a:r>
            <a:r>
              <a:rPr lang="ar-IQ" dirty="0"/>
              <a:t>الأكثر خطورةً خاصّةً إذا طالت المدن والمباني المجاورة. علاوةً على ذلك، من الممكن أن تُعطّل النّيران المُرتفعة حركة الملاحة الجويّة فوق المنطقة المنكوبة.</a:t>
            </a:r>
          </a:p>
          <a:p>
            <a:r>
              <a:rPr lang="ar-IQ" sz="2100" b="1" dirty="0">
                <a:solidFill>
                  <a:srgbClr val="FF0000"/>
                </a:solidFill>
              </a:rPr>
              <a:t>الحرائق المتوسّطة </a:t>
            </a:r>
            <a:r>
              <a:rPr lang="en-US" sz="2100" b="1" dirty="0">
                <a:solidFill>
                  <a:srgbClr val="FF0000"/>
                </a:solidFill>
              </a:rPr>
              <a:t>   :  (Ladder Fires) </a:t>
            </a:r>
            <a:r>
              <a:rPr lang="ar-IQ" dirty="0"/>
              <a:t>تلتهم ألسنة النّار كل النّباتات المتوسّطة والمنخفضة الارتفاع كما أن الأعشاب التي تتسلّق الأشجار تُساهم في تحويل هذه الشّعلات إلى حرائق تاجيّة.</a:t>
            </a:r>
          </a:p>
          <a:p>
            <a:r>
              <a:rPr lang="ar-IQ" sz="2100" b="1" dirty="0">
                <a:solidFill>
                  <a:srgbClr val="FF0000"/>
                </a:solidFill>
              </a:rPr>
              <a:t>الحرائق السّطحيّة </a:t>
            </a:r>
            <a:r>
              <a:rPr lang="en-US" sz="2100" b="1" dirty="0">
                <a:solidFill>
                  <a:srgbClr val="FF0000"/>
                </a:solidFill>
              </a:rPr>
              <a:t>  :  (Surface Fires) </a:t>
            </a:r>
            <a:r>
              <a:rPr lang="ar-IQ" dirty="0" smtClean="0"/>
              <a:t>تجتاح </a:t>
            </a:r>
            <a:r>
              <a:rPr lang="ar-IQ" dirty="0"/>
              <a:t>النّار في هذه الحالة الحياة النّباتيّة المنتشرة على المستوى الأرضيّ من الغابة.</a:t>
            </a:r>
          </a:p>
          <a:p>
            <a:r>
              <a:rPr lang="ar-IQ" sz="2100" b="1" dirty="0">
                <a:solidFill>
                  <a:srgbClr val="FF0000"/>
                </a:solidFill>
              </a:rPr>
              <a:t>الحرائق الأرضيّة </a:t>
            </a:r>
            <a:r>
              <a:rPr lang="en-US" sz="2100" b="1" dirty="0">
                <a:solidFill>
                  <a:srgbClr val="FF0000"/>
                </a:solidFill>
              </a:rPr>
              <a:t>   : (Ground Fires) </a:t>
            </a:r>
            <a:r>
              <a:rPr lang="ar-IQ" dirty="0"/>
              <a:t>يتغذّى هذا النّوع من الجذور الموَزّعة تحت الأرض ومن المواد العضويّة لكن هذا لا يعني أن هذا الصّنف غير مؤذي إذ بإمكان النّار أن تشتعل لأيّام أو أسابيع طويلة من دون أن يرصدها إنسان.</a:t>
            </a:r>
          </a:p>
          <a:p>
            <a:endParaRPr lang="ar-IQ" dirty="0"/>
          </a:p>
        </p:txBody>
      </p:sp>
    </p:spTree>
    <p:extLst>
      <p:ext uri="{BB962C8B-B14F-4D97-AF65-F5344CB8AC3E}">
        <p14:creationId xmlns:p14="http://schemas.microsoft.com/office/powerpoint/2010/main" val="2780649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IQ" b="1" smtClean="0">
                <a:solidFill>
                  <a:srgbClr val="FF0000"/>
                </a:solidFill>
              </a:rPr>
              <a:t/>
            </a:r>
            <a:br>
              <a:rPr lang="ar-IQ" b="1" smtClean="0">
                <a:solidFill>
                  <a:srgbClr val="FF0000"/>
                </a:solidFill>
              </a:rPr>
            </a:br>
            <a:r>
              <a:rPr lang="ar-IQ" b="1" smtClean="0">
                <a:solidFill>
                  <a:srgbClr val="FF0000"/>
                </a:solidFill>
              </a:rPr>
              <a:t>التكيفات </a:t>
            </a:r>
            <a:r>
              <a:rPr lang="ar-IQ" b="1" dirty="0">
                <a:solidFill>
                  <a:srgbClr val="FF0000"/>
                </a:solidFill>
              </a:rPr>
              <a:t>البيئية ضد الحرائق</a:t>
            </a:r>
            <a:r>
              <a:rPr lang="en-US" dirty="0"/>
              <a:t/>
            </a:r>
            <a:br>
              <a:rPr lang="en-US" dirty="0"/>
            </a:br>
            <a:endParaRPr lang="ar-IQ" dirty="0"/>
          </a:p>
        </p:txBody>
      </p:sp>
      <p:sp>
        <p:nvSpPr>
          <p:cNvPr id="3" name="Content Placeholder 2"/>
          <p:cNvSpPr>
            <a:spLocks noGrp="1"/>
          </p:cNvSpPr>
          <p:nvPr>
            <p:ph idx="1"/>
          </p:nvPr>
        </p:nvSpPr>
        <p:spPr>
          <a:xfrm>
            <a:off x="822960" y="1845734"/>
            <a:ext cx="7715398" cy="3486287"/>
          </a:xfrm>
        </p:spPr>
        <p:txBody>
          <a:bodyPr/>
          <a:lstStyle/>
          <a:p>
            <a:pPr lvl="0">
              <a:buFont typeface="Wingdings" pitchFamily="2" charset="2"/>
              <a:buChar char="v"/>
            </a:pPr>
            <a:r>
              <a:rPr lang="ar-IQ" b="1" dirty="0" smtClean="0"/>
              <a:t>بعض </a:t>
            </a:r>
            <a:r>
              <a:rPr lang="ar-IQ" b="1" dirty="0"/>
              <a:t>الاشجار سيما الصنوبر تكون مواد تقاوم الحرائق او الحرارة العالية مع زيادة طول النبات لتقليل تاثير الحريق</a:t>
            </a:r>
            <a:endParaRPr lang="en-US" b="1" dirty="0"/>
          </a:p>
          <a:p>
            <a:pPr lvl="0">
              <a:buFont typeface="Wingdings" pitchFamily="2" charset="2"/>
              <a:buChar char="v"/>
            </a:pPr>
            <a:r>
              <a:rPr lang="ar-IQ" b="1" dirty="0">
                <a:solidFill>
                  <a:srgbClr val="FF0000"/>
                </a:solidFill>
              </a:rPr>
              <a:t>تكوين براعم سبات </a:t>
            </a:r>
            <a:r>
              <a:rPr lang="ar-IQ" b="1" dirty="0"/>
              <a:t>كما في اشجار </a:t>
            </a:r>
            <a:r>
              <a:rPr lang="ar-IQ" b="1" dirty="0" smtClean="0"/>
              <a:t>اليوكالب</a:t>
            </a:r>
            <a:r>
              <a:rPr lang="en-US" b="1" dirty="0" smtClean="0"/>
              <a:t>ت</a:t>
            </a:r>
            <a:r>
              <a:rPr lang="ar-IQ" b="1" dirty="0" smtClean="0"/>
              <a:t>وز </a:t>
            </a:r>
            <a:r>
              <a:rPr lang="ar-IQ" b="1" dirty="0"/>
              <a:t>في المناطق لتي تتعرض لحرائق مستمرة</a:t>
            </a:r>
            <a:endParaRPr lang="en-US" b="1" dirty="0"/>
          </a:p>
          <a:p>
            <a:pPr lvl="0">
              <a:buFont typeface="Wingdings" pitchFamily="2" charset="2"/>
              <a:buChar char="v"/>
            </a:pPr>
            <a:r>
              <a:rPr lang="en-US" b="1" dirty="0" smtClean="0">
                <a:solidFill>
                  <a:srgbClr val="FF0000"/>
                </a:solidFill>
              </a:rPr>
              <a:t> </a:t>
            </a:r>
            <a:r>
              <a:rPr lang="ar-IQ" b="1" dirty="0" smtClean="0">
                <a:solidFill>
                  <a:srgbClr val="FF0000"/>
                </a:solidFill>
              </a:rPr>
              <a:t>بعض </a:t>
            </a:r>
            <a:r>
              <a:rPr lang="ar-IQ" b="1" dirty="0">
                <a:solidFill>
                  <a:srgbClr val="FF0000"/>
                </a:solidFill>
              </a:rPr>
              <a:t>شجيرات اوربا واسيا طورت براعم </a:t>
            </a:r>
            <a:r>
              <a:rPr lang="ar-IQ" b="1" dirty="0"/>
              <a:t>في اعضاء خاصة تشبه براعم السبات</a:t>
            </a:r>
            <a:endParaRPr lang="en-US" b="1" dirty="0"/>
          </a:p>
          <a:p>
            <a:pPr lvl="0">
              <a:buFont typeface="Wingdings" pitchFamily="2" charset="2"/>
              <a:buChar char="v"/>
            </a:pPr>
            <a:r>
              <a:rPr lang="ar-IQ" b="1" dirty="0"/>
              <a:t>مقاومة الحريق من خلال تقليل محتوى الزيت وزيادة نسبة الماء</a:t>
            </a:r>
            <a:endParaRPr lang="en-US" b="1" dirty="0"/>
          </a:p>
          <a:p>
            <a:pPr lvl="0">
              <a:buFont typeface="Wingdings" pitchFamily="2" charset="2"/>
              <a:buChar char="v"/>
            </a:pPr>
            <a:r>
              <a:rPr lang="ar-IQ" b="1" dirty="0">
                <a:solidFill>
                  <a:srgbClr val="FF0000"/>
                </a:solidFill>
              </a:rPr>
              <a:t>تكوين بذور ذات محافظ صلبة </a:t>
            </a:r>
            <a:r>
              <a:rPr lang="ar-IQ" b="1" dirty="0"/>
              <a:t>تمنع وصول تاثير الحرارة عليها سيما عندما تكون تحت التربة</a:t>
            </a:r>
            <a:endParaRPr lang="en-US" b="1" dirty="0"/>
          </a:p>
          <a:p>
            <a:pPr lvl="0">
              <a:buFont typeface="Wingdings" pitchFamily="2" charset="2"/>
              <a:buChar char="v"/>
            </a:pPr>
            <a:r>
              <a:rPr lang="ar-IQ" b="1" dirty="0"/>
              <a:t>تقليل التنافس على المصادر اذ ان الحرائق تزيل الانواع غير المتكيفة للحرائق.</a:t>
            </a:r>
            <a:endParaRPr lang="en-US" b="1" dirty="0"/>
          </a:p>
          <a:p>
            <a:endParaRPr lang="en-US" b="1" dirty="0"/>
          </a:p>
          <a:p>
            <a:endParaRPr lang="ar-IQ" dirty="0"/>
          </a:p>
        </p:txBody>
      </p:sp>
    </p:spTree>
    <p:extLst>
      <p:ext uri="{BB962C8B-B14F-4D97-AF65-F5344CB8AC3E}">
        <p14:creationId xmlns:p14="http://schemas.microsoft.com/office/powerpoint/2010/main" val="1452791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525" y="475013"/>
            <a:ext cx="7357357" cy="1128155"/>
          </a:xfrm>
        </p:spPr>
        <p:txBody>
          <a:bodyPr>
            <a:normAutofit fontScale="90000"/>
          </a:bodyPr>
          <a:lstStyle/>
          <a:p>
            <a:pPr algn="ctr"/>
            <a:r>
              <a:rPr lang="en-US" dirty="0" smtClean="0"/>
              <a:t/>
            </a:r>
            <a:br>
              <a:rPr lang="en-US" dirty="0" smtClean="0"/>
            </a:br>
            <a:r>
              <a:rPr lang="en-US" dirty="0" smtClean="0"/>
              <a:t>-</a:t>
            </a:r>
            <a:r>
              <a:rPr lang="ar-IQ" sz="3600" b="1" dirty="0" smtClean="0"/>
              <a:t>تلوث </a:t>
            </a:r>
            <a:r>
              <a:rPr lang="ar-IQ" sz="3600" b="1" dirty="0"/>
              <a:t>الهواء الناجم عن الحرائق</a:t>
            </a:r>
            <a:r>
              <a:rPr lang="en-US" sz="3600" b="1" dirty="0"/>
              <a:t/>
            </a:r>
            <a:br>
              <a:rPr lang="en-US" sz="3600" b="1" dirty="0"/>
            </a:br>
            <a:r>
              <a:rPr lang="en-US" sz="3600" b="1" dirty="0" smtClean="0"/>
              <a:t>-</a:t>
            </a:r>
            <a:r>
              <a:rPr lang="ar-IQ" sz="3600" b="1" dirty="0" smtClean="0"/>
              <a:t>التعاقب البيئي بعد الحرائق في الغابات</a:t>
            </a:r>
            <a:endParaRPr lang="ar-IQ"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3786" y="1720170"/>
            <a:ext cx="6466073" cy="2127435"/>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160" y="3895106"/>
            <a:ext cx="6495803" cy="1913266"/>
          </a:xfrm>
          <a:prstGeom prst="rect">
            <a:avLst/>
          </a:prstGeom>
        </p:spPr>
      </p:pic>
    </p:spTree>
    <p:extLst>
      <p:ext uri="{BB962C8B-B14F-4D97-AF65-F5344CB8AC3E}">
        <p14:creationId xmlns:p14="http://schemas.microsoft.com/office/powerpoint/2010/main" val="3427139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34389"/>
            <a:ext cx="7543800" cy="700645"/>
          </a:xfrm>
        </p:spPr>
        <p:txBody>
          <a:bodyPr>
            <a:normAutofit fontScale="90000"/>
          </a:bodyPr>
          <a:lstStyle/>
          <a:p>
            <a:pPr algn="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a:t/>
            </a:r>
            <a:br>
              <a:rPr lang="en-US" sz="4000" b="1" dirty="0"/>
            </a:br>
            <a:r>
              <a:rPr lang="ar-IQ" b="1" dirty="0"/>
              <a:t/>
            </a:r>
            <a:br>
              <a:rPr lang="ar-IQ" b="1" dirty="0"/>
            </a:br>
            <a:r>
              <a:rPr lang="ar-IQ" b="1" dirty="0"/>
              <a:t>العوامل البشرية وتاثيرها على النباتات :</a:t>
            </a:r>
            <a:endParaRPr lang="en-US" dirty="0"/>
          </a:p>
        </p:txBody>
      </p:sp>
      <p:sp>
        <p:nvSpPr>
          <p:cNvPr id="3" name="Content Placeholder 2"/>
          <p:cNvSpPr>
            <a:spLocks noGrp="1"/>
          </p:cNvSpPr>
          <p:nvPr>
            <p:ph idx="1"/>
          </p:nvPr>
        </p:nvSpPr>
        <p:spPr/>
        <p:txBody>
          <a:bodyPr>
            <a:normAutofit fontScale="92500" lnSpcReduction="20000"/>
          </a:bodyPr>
          <a:lstStyle/>
          <a:p>
            <a:r>
              <a:rPr lang="ar-IQ" dirty="0" smtClean="0"/>
              <a:t>للإنسان </a:t>
            </a:r>
            <a:r>
              <a:rPr lang="ar-IQ" dirty="0"/>
              <a:t>تأثير كبير على نمو وتطور النباتات </a:t>
            </a:r>
            <a:r>
              <a:rPr lang="ar-IQ" b="1" dirty="0"/>
              <a:t>وهذا التأثير أما أن يكون إيجابي</a:t>
            </a:r>
            <a:r>
              <a:rPr lang="ar-IQ" dirty="0"/>
              <a:t> </a:t>
            </a:r>
            <a:r>
              <a:rPr lang="ar-IQ" dirty="0" smtClean="0"/>
              <a:t>  </a:t>
            </a:r>
            <a:r>
              <a:rPr lang="ar-IQ" dirty="0"/>
              <a:t>:</a:t>
            </a:r>
          </a:p>
          <a:p>
            <a:r>
              <a:rPr lang="ar-IQ" dirty="0"/>
              <a:t>• من خلال قيامه بالعمليات الزراعية المختلفة التي تجعل الوسط الزراعي أكثر ملائمة لنمو وتطور</a:t>
            </a:r>
          </a:p>
          <a:p>
            <a:r>
              <a:rPr lang="ar-IQ" dirty="0"/>
              <a:t>هذه النباتات .</a:t>
            </a:r>
          </a:p>
          <a:p>
            <a:r>
              <a:rPr lang="ar-IQ" dirty="0"/>
              <a:t>• أو من خلال إدخاله لبعض الأصناف المحسنة ذات الإنتاجية العالية والنوعية الجيدة والمقاومة</a:t>
            </a:r>
          </a:p>
          <a:p>
            <a:r>
              <a:rPr lang="ar-IQ" dirty="0"/>
              <a:t>للأمراض.</a:t>
            </a:r>
          </a:p>
          <a:p>
            <a:r>
              <a:rPr lang="ar-IQ" dirty="0"/>
              <a:t>• قام ويقوم الانسان وخاصة في المناطق الجافة بأستصلاح الأراضي واستنباط أصناف جديدة .</a:t>
            </a:r>
          </a:p>
          <a:p>
            <a:r>
              <a:rPr lang="ar-IQ" dirty="0"/>
              <a:t>• يقوم الانسان بنقل البذور او الثمار او النبات الكامل من مكان الى اخر وبذلك يؤثر على نشرالنباتات .</a:t>
            </a:r>
          </a:p>
          <a:p>
            <a:r>
              <a:rPr lang="ar-IQ" b="1" dirty="0"/>
              <a:t>أو أن يكون تأثير الإنسان سلبيا في نمو وتطور النباتات :</a:t>
            </a:r>
          </a:p>
          <a:p>
            <a:r>
              <a:rPr lang="ar-IQ" dirty="0"/>
              <a:t>• تغيير المجتمعات النباتية عن طريق الاحتطاب أو قطع الأشجار .</a:t>
            </a:r>
          </a:p>
          <a:p>
            <a:r>
              <a:rPr lang="ar-IQ" dirty="0"/>
              <a:t>• من خلال زيادة التلوث البيئي للمياه والتربة والهواء بالمخلفات الصناعية والمواد السامة نتيجة</a:t>
            </a:r>
            <a:endParaRPr lang="en-US" dirty="0"/>
          </a:p>
        </p:txBody>
      </p:sp>
    </p:spTree>
    <p:extLst>
      <p:ext uri="{BB962C8B-B14F-4D97-AF65-F5344CB8AC3E}">
        <p14:creationId xmlns:p14="http://schemas.microsoft.com/office/powerpoint/2010/main" val="84753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IQ" sz="3200" b="1" dirty="0"/>
              <a:t>مثال على ذلك تقسيم النباتات اعتمادا على نوعية التربة الى خمس مجموعات هي:</a:t>
            </a:r>
            <a:endParaRPr lang="en-US" sz="32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325" y="1869054"/>
            <a:ext cx="7543800" cy="397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99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392" y="286603"/>
            <a:ext cx="8512935" cy="5714951"/>
          </a:xfrm>
        </p:spPr>
      </p:pic>
    </p:spTree>
    <p:extLst>
      <p:ext uri="{BB962C8B-B14F-4D97-AF65-F5344CB8AC3E}">
        <p14:creationId xmlns:p14="http://schemas.microsoft.com/office/powerpoint/2010/main" val="408844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639671"/>
          </a:xfrm>
        </p:spPr>
        <p:txBody>
          <a:bodyPr>
            <a:normAutofit/>
          </a:bodyPr>
          <a:lstStyle/>
          <a:p>
            <a:pPr algn="ctr"/>
            <a:r>
              <a:rPr lang="en-US" sz="3200" b="1" dirty="0" smtClean="0"/>
              <a:t>تداخل العوامل </a:t>
            </a:r>
            <a:r>
              <a:rPr lang="en-US" sz="3200" b="1" dirty="0" err="1" smtClean="0"/>
              <a:t>مع</a:t>
            </a:r>
            <a:r>
              <a:rPr lang="en-US" sz="3200" b="1" dirty="0" smtClean="0"/>
              <a:t> بعضها وتأثيره على مجتمع النباتات </a:t>
            </a:r>
            <a:endParaRPr lang="en-US" sz="3200" b="1" dirty="0"/>
          </a:p>
        </p:txBody>
      </p:sp>
      <p:pic>
        <p:nvPicPr>
          <p:cNvPr id="1027" name="Picture 3" descr="C:\Users\ASUS\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3165" y="1721923"/>
            <a:ext cx="6875812" cy="395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83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الحرائق </a:t>
            </a:r>
            <a:r>
              <a:rPr lang="en-US" dirty="0" smtClean="0"/>
              <a:t>Fire</a:t>
            </a:r>
            <a:endParaRPr lang="ar-IQ" dirty="0"/>
          </a:p>
        </p:txBody>
      </p:sp>
      <p:sp>
        <p:nvSpPr>
          <p:cNvPr id="3" name="Content Placeholder 2"/>
          <p:cNvSpPr>
            <a:spLocks noGrp="1"/>
          </p:cNvSpPr>
          <p:nvPr>
            <p:ph idx="1"/>
          </p:nvPr>
        </p:nvSpPr>
        <p:spPr/>
        <p:txBody>
          <a:bodyPr/>
          <a:lstStyle/>
          <a:p>
            <a:endParaRPr lang="ar-IQ" dirty="0"/>
          </a:p>
        </p:txBody>
      </p:sp>
      <p:sp>
        <p:nvSpPr>
          <p:cNvPr id="4" name="Rectangle 3"/>
          <p:cNvSpPr/>
          <p:nvPr/>
        </p:nvSpPr>
        <p:spPr>
          <a:xfrm>
            <a:off x="882595" y="1717482"/>
            <a:ext cx="7402664" cy="3170099"/>
          </a:xfrm>
          <a:prstGeom prst="rect">
            <a:avLst/>
          </a:prstGeom>
        </p:spPr>
        <p:txBody>
          <a:bodyPr wrap="square">
            <a:spAutoFit/>
          </a:bodyPr>
          <a:lstStyle/>
          <a:p>
            <a:r>
              <a:rPr lang="ar-IQ" sz="2000" b="1" dirty="0" smtClean="0">
                <a:solidFill>
                  <a:srgbClr val="202122"/>
                </a:solidFill>
                <a:latin typeface="Arial" panose="020B0604020202020204" pitchFamily="34" charset="0"/>
              </a:rPr>
              <a:t>عرفَت </a:t>
            </a:r>
            <a:r>
              <a:rPr lang="ar-IQ" sz="2000" b="1" dirty="0">
                <a:solidFill>
                  <a:srgbClr val="202122"/>
                </a:solidFill>
                <a:latin typeface="Arial" panose="020B0604020202020204" pitchFamily="34" charset="0"/>
              </a:rPr>
              <a:t>هذه الظّاهرة في الماضي بأسماء مُختلفة أبرزها حرائق الغابات أو حرائق البراري </a:t>
            </a:r>
            <a:r>
              <a:rPr lang="en-US" sz="2000" b="1" dirty="0" smtClean="0">
                <a:solidFill>
                  <a:srgbClr val="202122"/>
                </a:solidFill>
                <a:latin typeface="Arial" panose="020B0604020202020204" pitchFamily="34" charset="0"/>
              </a:rPr>
              <a:t>(Wildfire</a:t>
            </a:r>
            <a:r>
              <a:rPr lang="en-US" sz="2000" b="1" dirty="0">
                <a:solidFill>
                  <a:srgbClr val="202122"/>
                </a:solidFill>
                <a:latin typeface="Arial" panose="020B0604020202020204" pitchFamily="34" charset="0"/>
              </a:rPr>
              <a:t>)‏ </a:t>
            </a:r>
            <a:r>
              <a:rPr lang="ar-IQ" sz="2000" b="1" dirty="0">
                <a:solidFill>
                  <a:srgbClr val="202122"/>
                </a:solidFill>
                <a:latin typeface="Arial" panose="020B0604020202020204" pitchFamily="34" charset="0"/>
              </a:rPr>
              <a:t>لكن هذه المصطلحات لا تعكس حقيقة هذا النّوع من الكوارث و لهذا يُطلق عليه اليوم اسم </a:t>
            </a:r>
            <a:r>
              <a:rPr lang="ar-IQ" sz="2000" b="1" dirty="0">
                <a:solidFill>
                  <a:srgbClr val="FF0000"/>
                </a:solidFill>
                <a:latin typeface="Arial" panose="020B0604020202020204" pitchFamily="34" charset="0"/>
              </a:rPr>
              <a:t>العواصف </a:t>
            </a:r>
            <a:r>
              <a:rPr lang="ar-IQ" sz="2000" b="1" dirty="0" smtClean="0">
                <a:solidFill>
                  <a:srgbClr val="FF0000"/>
                </a:solidFill>
                <a:latin typeface="Arial" panose="020B0604020202020204" pitchFamily="34" charset="0"/>
              </a:rPr>
              <a:t>النّاريّة</a:t>
            </a:r>
            <a:r>
              <a:rPr lang="ar-IQ" sz="2000" b="1" dirty="0" smtClean="0">
                <a:solidFill>
                  <a:srgbClr val="202122"/>
                </a:solidFill>
                <a:latin typeface="Arial" panose="020B0604020202020204" pitchFamily="34" charset="0"/>
              </a:rPr>
              <a:t>.</a:t>
            </a:r>
          </a:p>
          <a:p>
            <a:r>
              <a:rPr lang="ar-IQ" sz="2000" b="1" dirty="0" smtClean="0">
                <a:solidFill>
                  <a:srgbClr val="202122"/>
                </a:solidFill>
                <a:latin typeface="Arial" panose="020B0604020202020204" pitchFamily="34" charset="0"/>
              </a:rPr>
              <a:t>هذه </a:t>
            </a:r>
            <a:r>
              <a:rPr lang="ar-IQ" sz="2000" b="1" dirty="0">
                <a:solidFill>
                  <a:srgbClr val="202122"/>
                </a:solidFill>
                <a:latin typeface="Arial" panose="020B0604020202020204" pitchFamily="34" charset="0"/>
              </a:rPr>
              <a:t>التّسمية تُمثّل بطريقة صحيحة قوّة هذه الحوادث لأن هذه الأخيرة تتمتّع بخاصيّات تمتاز بها العواصف المناخيّة الاعتيادية </a:t>
            </a:r>
            <a:r>
              <a:rPr lang="ar-IQ" sz="2000" b="1" dirty="0" smtClean="0">
                <a:solidFill>
                  <a:srgbClr val="FF0000"/>
                </a:solidFill>
                <a:latin typeface="Arial" panose="020B0604020202020204" pitchFamily="34" charset="0"/>
              </a:rPr>
              <a:t>كالاعاصير</a:t>
            </a:r>
            <a:r>
              <a:rPr lang="ar-IQ" sz="2000" b="1" dirty="0" smtClean="0">
                <a:solidFill>
                  <a:srgbClr val="202122"/>
                </a:solidFill>
                <a:latin typeface="Arial" panose="020B0604020202020204" pitchFamily="34" charset="0"/>
              </a:rPr>
              <a:t> </a:t>
            </a:r>
            <a:r>
              <a:rPr lang="ar-IQ" sz="2000" b="1" dirty="0">
                <a:solidFill>
                  <a:srgbClr val="202122"/>
                </a:solidFill>
                <a:latin typeface="Arial" panose="020B0604020202020204" pitchFamily="34" charset="0"/>
              </a:rPr>
              <a:t>مثلاً</a:t>
            </a:r>
            <a:r>
              <a:rPr lang="ar-IQ" sz="2000" b="1" dirty="0" smtClean="0">
                <a:solidFill>
                  <a:srgbClr val="202122"/>
                </a:solidFill>
                <a:latin typeface="Arial" panose="020B0604020202020204" pitchFamily="34" charset="0"/>
              </a:rPr>
              <a:t>.</a:t>
            </a:r>
          </a:p>
          <a:p>
            <a:r>
              <a:rPr lang="ar-IQ" sz="2000" b="1" dirty="0" smtClean="0">
                <a:solidFill>
                  <a:srgbClr val="202122"/>
                </a:solidFill>
                <a:latin typeface="Arial" panose="020B0604020202020204" pitchFamily="34" charset="0"/>
              </a:rPr>
              <a:t> </a:t>
            </a:r>
            <a:r>
              <a:rPr lang="ar-IQ" sz="2000" b="1" dirty="0">
                <a:solidFill>
                  <a:srgbClr val="202122"/>
                </a:solidFill>
                <a:latin typeface="Arial" panose="020B0604020202020204" pitchFamily="34" charset="0"/>
              </a:rPr>
              <a:t>نذكر من هذه الخصائص استحالة السّيطرة على هذه الحرائق إذا وقعت، </a:t>
            </a:r>
            <a:r>
              <a:rPr lang="ar-IQ" sz="2000" b="1" dirty="0" smtClean="0">
                <a:solidFill>
                  <a:srgbClr val="202122"/>
                </a:solidFill>
                <a:latin typeface="Arial" panose="020B0604020202020204" pitchFamily="34" charset="0"/>
              </a:rPr>
              <a:t>فضلا عن  </a:t>
            </a:r>
            <a:r>
              <a:rPr lang="ar-IQ" sz="2000" b="1" dirty="0">
                <a:solidFill>
                  <a:srgbClr val="202122"/>
                </a:solidFill>
                <a:latin typeface="Arial" panose="020B0604020202020204" pitchFamily="34" charset="0"/>
              </a:rPr>
              <a:t>الدّمار الذي تُلحِقه بالبشر والحجر</a:t>
            </a:r>
            <a:r>
              <a:rPr lang="ar-IQ" sz="2000" b="1" dirty="0" smtClean="0">
                <a:solidFill>
                  <a:srgbClr val="202122"/>
                </a:solidFill>
                <a:latin typeface="Arial" panose="020B0604020202020204" pitchFamily="34" charset="0"/>
              </a:rPr>
              <a:t>.</a:t>
            </a:r>
          </a:p>
          <a:p>
            <a:r>
              <a:rPr lang="ar-IQ" sz="2000" b="1" dirty="0" smtClean="0">
                <a:solidFill>
                  <a:srgbClr val="202122"/>
                </a:solidFill>
                <a:latin typeface="Arial" panose="020B0604020202020204" pitchFamily="34" charset="0"/>
              </a:rPr>
              <a:t> </a:t>
            </a:r>
            <a:r>
              <a:rPr lang="ar-IQ" sz="2000" b="1" dirty="0">
                <a:solidFill>
                  <a:srgbClr val="202122"/>
                </a:solidFill>
                <a:latin typeface="Arial" panose="020B0604020202020204" pitchFamily="34" charset="0"/>
              </a:rPr>
              <a:t>تتعدّد أنواع العواصف النّاريّة وتنشأ إجمالاً من تلقاء نفسها في الطّبيعة والمناطق </a:t>
            </a:r>
            <a:r>
              <a:rPr lang="ar-IQ" sz="2000" b="1" dirty="0" smtClean="0">
                <a:solidFill>
                  <a:srgbClr val="202122"/>
                </a:solidFill>
                <a:latin typeface="Arial" panose="020B0604020202020204" pitchFamily="34" charset="0"/>
              </a:rPr>
              <a:t>الحرجة</a:t>
            </a:r>
            <a:r>
              <a:rPr lang="ar-IQ" sz="2000" b="1" dirty="0">
                <a:solidFill>
                  <a:srgbClr val="202122"/>
                </a:solidFill>
                <a:latin typeface="Arial" panose="020B0604020202020204" pitchFamily="34" charset="0"/>
              </a:rPr>
              <a:t>، التي تحتوي على كميّة كبيرة من النّبات سّريع الاشتعال ولهذا السّبب تتأخّر فِرق الطّوارئ للتّدخّل ما يُصعِّب مهمّتهم في إخماد النّار. </a:t>
            </a:r>
            <a:endParaRPr lang="ar-IQ" sz="2000" b="1" dirty="0"/>
          </a:p>
        </p:txBody>
      </p:sp>
    </p:spTree>
    <p:extLst>
      <p:ext uri="{BB962C8B-B14F-4D97-AF65-F5344CB8AC3E}">
        <p14:creationId xmlns:p14="http://schemas.microsoft.com/office/powerpoint/2010/main" val="763293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a:t>أسباب </a:t>
            </a:r>
            <a:r>
              <a:rPr lang="ar-IQ" b="1" dirty="0" smtClean="0"/>
              <a:t>الحرائق</a:t>
            </a:r>
            <a:endParaRPr lang="ar-IQ" b="1" dirty="0"/>
          </a:p>
        </p:txBody>
      </p:sp>
      <p:sp>
        <p:nvSpPr>
          <p:cNvPr id="3" name="Content Placeholder 2"/>
          <p:cNvSpPr>
            <a:spLocks noGrp="1"/>
          </p:cNvSpPr>
          <p:nvPr>
            <p:ph idx="1"/>
          </p:nvPr>
        </p:nvSpPr>
        <p:spPr>
          <a:xfrm>
            <a:off x="3979572" y="1845733"/>
            <a:ext cx="4387188" cy="4387641"/>
          </a:xfrm>
        </p:spPr>
        <p:txBody>
          <a:bodyPr>
            <a:noAutofit/>
          </a:bodyPr>
          <a:lstStyle/>
          <a:p>
            <a:r>
              <a:rPr lang="ar-IQ" sz="3200" dirty="0"/>
              <a:t>نقسم أسباب هذه الحرائق إلى </a:t>
            </a:r>
            <a:r>
              <a:rPr lang="ar-IQ" sz="3200" dirty="0" smtClean="0"/>
              <a:t>مجموعتَين:-</a:t>
            </a:r>
          </a:p>
          <a:p>
            <a:r>
              <a:rPr lang="ar-IQ" sz="1800" dirty="0" smtClean="0"/>
              <a:t> </a:t>
            </a:r>
            <a:r>
              <a:rPr lang="ar-IQ" sz="1800" b="1" dirty="0">
                <a:solidFill>
                  <a:srgbClr val="FF0000"/>
                </a:solidFill>
                <a:cs typeface="+mj-cs"/>
              </a:rPr>
              <a:t>الأولى طبيعيّة </a:t>
            </a:r>
            <a:r>
              <a:rPr lang="ar-IQ" sz="1800" b="1" dirty="0">
                <a:cs typeface="+mj-cs"/>
              </a:rPr>
              <a:t>وتضم ضربات </a:t>
            </a:r>
            <a:r>
              <a:rPr lang="ar-IQ" sz="1800" b="1" dirty="0" smtClean="0">
                <a:cs typeface="+mj-cs"/>
              </a:rPr>
              <a:t> الرعد التي </a:t>
            </a:r>
            <a:r>
              <a:rPr lang="ar-IQ" sz="1800" b="1" dirty="0">
                <a:cs typeface="+mj-cs"/>
              </a:rPr>
              <a:t>تُطلق الشّرارة الأولى، و إلى جانب البريق الذي يَنتج عن الأحجار المُتدحرجة، و الاشتعال التّلقائي والثّورات البركانيّة</a:t>
            </a:r>
            <a:r>
              <a:rPr lang="ar-IQ" sz="1800" b="1" dirty="0" smtClean="0">
                <a:cs typeface="+mj-cs"/>
              </a:rPr>
              <a:t>.</a:t>
            </a:r>
            <a:r>
              <a:rPr lang="ar-IQ" sz="1800" dirty="0"/>
              <a:t> </a:t>
            </a:r>
            <a:r>
              <a:rPr lang="ar-IQ" sz="1800" dirty="0" smtClean="0"/>
              <a:t>اي  </a:t>
            </a:r>
            <a:r>
              <a:rPr lang="ar-IQ" sz="1800" dirty="0"/>
              <a:t>المناخ الجاف والتصحر والبرق والصواعق</a:t>
            </a:r>
            <a:endParaRPr lang="ar-IQ" sz="1800" b="1" dirty="0" smtClean="0">
              <a:cs typeface="+mj-cs"/>
            </a:endParaRPr>
          </a:p>
          <a:p>
            <a:r>
              <a:rPr lang="ar-IQ" sz="1800" b="1" dirty="0" smtClean="0">
                <a:cs typeface="+mj-cs"/>
              </a:rPr>
              <a:t> </a:t>
            </a:r>
            <a:r>
              <a:rPr lang="ar-IQ" sz="1800" b="1" dirty="0">
                <a:cs typeface="+mj-cs"/>
              </a:rPr>
              <a:t>أمّا </a:t>
            </a:r>
            <a:r>
              <a:rPr lang="ar-IQ" sz="1800" b="1" dirty="0">
                <a:solidFill>
                  <a:srgbClr val="FF0000"/>
                </a:solidFill>
                <a:cs typeface="+mj-cs"/>
              </a:rPr>
              <a:t>المجموعة الثّانية فهي الحرائق التي يُسبّبها الإنسان بطريقة مباشرة أو غير مباشرة من خلال الحريق المُتعمّد</a:t>
            </a:r>
            <a:r>
              <a:rPr lang="ar-IQ" sz="1800" b="1" dirty="0">
                <a:cs typeface="+mj-cs"/>
              </a:rPr>
              <a:t>، </a:t>
            </a:r>
            <a:r>
              <a:rPr lang="ar-IQ" sz="1800" dirty="0"/>
              <a:t>مثل الإشعال المتعمد للحرائق وإلقاء أعقاب السجائر دون إطفائها والتخلص من المخلفات بطريق الحرق، فضلا عن عبث الأطفال بالنيران.ولاشك أن هناك عوامل تساعد على انتشار حرائق الغابات، مثل قصور الوعي لدى من يقومون بإشعال النيران في أماكن التنزه الغابية دون أخذ الاحتياطات الضرورية لتجنب امتداد النيران وانتشارها. </a:t>
            </a:r>
          </a:p>
          <a:p>
            <a:r>
              <a:rPr lang="ar-IQ" sz="1800" dirty="0"/>
              <a:t/>
            </a:r>
            <a:br>
              <a:rPr lang="ar-IQ" sz="1800" dirty="0"/>
            </a:br>
            <a:r>
              <a:rPr lang="ar-IQ" sz="1800" dirty="0"/>
              <a:t/>
            </a:r>
            <a:br>
              <a:rPr lang="ar-IQ" sz="1800" dirty="0"/>
            </a:br>
            <a:endParaRPr lang="ar-IQ" sz="1800" b="1" dirty="0" smtClean="0">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7361"/>
            <a:ext cx="4069724" cy="4496012"/>
          </a:xfrm>
          <a:prstGeom prst="rect">
            <a:avLst/>
          </a:prstGeom>
        </p:spPr>
      </p:pic>
    </p:spTree>
    <p:extLst>
      <p:ext uri="{BB962C8B-B14F-4D97-AF65-F5344CB8AC3E}">
        <p14:creationId xmlns:p14="http://schemas.microsoft.com/office/powerpoint/2010/main" val="582909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a:t>أسباب الحرائق</a:t>
            </a:r>
            <a:endParaRPr lang="ar-IQ" dirty="0"/>
          </a:p>
        </p:txBody>
      </p:sp>
      <p:sp>
        <p:nvSpPr>
          <p:cNvPr id="3" name="Content Placeholder 2"/>
          <p:cNvSpPr>
            <a:spLocks noGrp="1"/>
          </p:cNvSpPr>
          <p:nvPr>
            <p:ph idx="1"/>
          </p:nvPr>
        </p:nvSpPr>
        <p:spPr/>
        <p:txBody>
          <a:bodyPr>
            <a:normAutofit/>
          </a:bodyPr>
          <a:lstStyle/>
          <a:p>
            <a:r>
              <a:rPr lang="ar-IQ" dirty="0"/>
              <a:t/>
            </a:r>
            <a:br>
              <a:rPr lang="ar-IQ" dirty="0"/>
            </a:br>
            <a:r>
              <a:rPr lang="ar-IQ" b="1" dirty="0"/>
              <a:t>، و النّار المُهملة بدون رقابة، و الشّرارة النّاتجة عن سلك كهربائي مقطوع، و قطع مساحات شاسعة من الأشجار، كما أن الحطب المهجور بين النّبات يُسرّع الحريق ويُساعد على نموِّه.</a:t>
            </a:r>
          </a:p>
          <a:p>
            <a:r>
              <a:rPr lang="ar-IQ" b="1" dirty="0"/>
              <a:t> كما أن هناك عوامل أخرى تزيد من اشتعال الحرائق مثل </a:t>
            </a:r>
            <a:r>
              <a:rPr lang="ar-IQ" b="1" dirty="0">
                <a:solidFill>
                  <a:srgbClr val="FF0000"/>
                </a:solidFill>
              </a:rPr>
              <a:t>سرعة الرياح واتجاهها وكثافة الأشجار والأعشاب المحيطة بالموقع ودرجة جفاف النباتات؛ ونوعية المواد المشتعلة</a:t>
            </a:r>
            <a:r>
              <a:rPr lang="ar-IQ" b="1" dirty="0"/>
              <a:t>، فكلما احتوت الغابة على نباتات بها عطور أو زيوت سريعة الاشتعال كان الحريق سريعاً وقوياً، وكذا الغابات التي تحتوي على شجر الصنوبر، </a:t>
            </a:r>
            <a:r>
              <a:rPr lang="ar-IQ" b="1" dirty="0" smtClean="0"/>
              <a:t>إذ  </a:t>
            </a:r>
            <a:r>
              <a:rPr lang="ar-IQ" b="1" dirty="0"/>
              <a:t>إن جوزة الصنوبر تفرقع وتتناثر شظاياها المشتعلة، فتعمل على انتشار واتساع رقعة </a:t>
            </a:r>
            <a:r>
              <a:rPr lang="ar-IQ" b="1" dirty="0" smtClean="0"/>
              <a:t>الحريق.</a:t>
            </a:r>
          </a:p>
          <a:p>
            <a:r>
              <a:rPr lang="ar-IQ" b="1" dirty="0" smtClean="0"/>
              <a:t> </a:t>
            </a:r>
            <a:r>
              <a:rPr lang="ar-IQ" b="1" dirty="0"/>
              <a:t>تجدر الإشارة إلى أن هذه الأسباب تختلف بحسب المناطق لأنّها متعلّقة بطبيعة الأرض، و نوع التّربة، </a:t>
            </a:r>
            <a:r>
              <a:rPr lang="en-US" b="1" dirty="0" smtClean="0"/>
              <a:t>و</a:t>
            </a:r>
            <a:r>
              <a:rPr lang="ar-IQ" b="1" dirty="0" smtClean="0"/>
              <a:t> </a:t>
            </a:r>
            <a:r>
              <a:rPr lang="ar-IQ" b="1" dirty="0"/>
              <a:t>الوضع المناخي العالم في هذا الجزء من العالم. </a:t>
            </a:r>
          </a:p>
        </p:txBody>
      </p:sp>
    </p:spTree>
    <p:extLst>
      <p:ext uri="{BB962C8B-B14F-4D97-AF65-F5344CB8AC3E}">
        <p14:creationId xmlns:p14="http://schemas.microsoft.com/office/powerpoint/2010/main" val="4285645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056904"/>
            <a:ext cx="7543800" cy="680457"/>
          </a:xfrm>
        </p:spPr>
        <p:txBody>
          <a:bodyPr>
            <a:normAutofit fontScale="90000"/>
          </a:bodyPr>
          <a:lstStyle/>
          <a:p>
            <a:pPr algn="ctr"/>
            <a:r>
              <a:rPr lang="en-US" b="1" dirty="0" err="1" smtClean="0"/>
              <a:t>الحرائق</a:t>
            </a:r>
            <a:r>
              <a:rPr lang="en-US" dirty="0" smtClean="0"/>
              <a:t> </a:t>
            </a:r>
            <a:endParaRPr lang="ar-IQ" dirty="0"/>
          </a:p>
        </p:txBody>
      </p:sp>
      <p:sp>
        <p:nvSpPr>
          <p:cNvPr id="3" name="Content Placeholder 2"/>
          <p:cNvSpPr>
            <a:spLocks noGrp="1"/>
          </p:cNvSpPr>
          <p:nvPr>
            <p:ph idx="1"/>
          </p:nvPr>
        </p:nvSpPr>
        <p:spPr/>
        <p:txBody>
          <a:bodyPr/>
          <a:lstStyle/>
          <a:p>
            <a:r>
              <a:rPr lang="ar-IQ" b="1" dirty="0" smtClean="0"/>
              <a:t>تؤدي </a:t>
            </a:r>
            <a:r>
              <a:rPr lang="ar-IQ" b="1" dirty="0">
                <a:solidFill>
                  <a:srgbClr val="FF0000"/>
                </a:solidFill>
              </a:rPr>
              <a:t>حرائق الغابات إلى تدمير الأنظمة البيئية </a:t>
            </a:r>
            <a:r>
              <a:rPr lang="ar-IQ" b="1" dirty="0"/>
              <a:t>التي تعيش بداخلها بالكامل، حيث لا يتبق سوى الرماد و تؤدي إلى موت الكائنات الحية بداخلها و هجرتها إلى أماكن أخرى</a:t>
            </a:r>
            <a:r>
              <a:rPr lang="ar-IQ" b="1" dirty="0" smtClean="0"/>
              <a:t>.</a:t>
            </a:r>
          </a:p>
          <a:p>
            <a:r>
              <a:rPr lang="ar-IQ" b="1" dirty="0" smtClean="0"/>
              <a:t> </a:t>
            </a:r>
            <a:r>
              <a:rPr lang="ar-IQ" b="1" dirty="0"/>
              <a:t>وكذلك </a:t>
            </a:r>
            <a:r>
              <a:rPr lang="ar-IQ" b="1" dirty="0">
                <a:solidFill>
                  <a:srgbClr val="FF0000"/>
                </a:solidFill>
              </a:rPr>
              <a:t>تؤدي حرائق الغابات إلى فقدان العديد من الأخشاب </a:t>
            </a:r>
            <a:r>
              <a:rPr lang="ar-IQ" b="1" dirty="0"/>
              <a:t>القيّمة التي تصل أعمارها إلى مئات السنين مما يؤدي إلى الخسائر المادية الكبيرة للدول التي تحتويها بسبب أهمية الأخشاب في صناعة العديد من المواد الخام. </a:t>
            </a:r>
            <a:endParaRPr lang="ar-IQ" b="1" dirty="0" smtClean="0"/>
          </a:p>
          <a:p>
            <a:r>
              <a:rPr lang="ar-IQ" b="1" dirty="0" smtClean="0"/>
              <a:t>كما </a:t>
            </a:r>
            <a:r>
              <a:rPr lang="ar-IQ" b="1" dirty="0">
                <a:solidFill>
                  <a:srgbClr val="FF0000"/>
                </a:solidFill>
              </a:rPr>
              <a:t>تشكل حرائق الغابات عامل كبير من عوامل الزحف الصحراوي </a:t>
            </a:r>
            <a:r>
              <a:rPr lang="ar-IQ" b="1" dirty="0"/>
              <a:t>للقارات، </a:t>
            </a:r>
            <a:r>
              <a:rPr lang="ar-IQ" b="1" dirty="0" smtClean="0"/>
              <a:t>إذ </a:t>
            </a:r>
            <a:r>
              <a:rPr lang="ar-IQ" b="1" dirty="0"/>
              <a:t>تمثل الغابات موانع لزحف الكثبان الرملية تمثل العديد من مصادر التربة الخصبة، وكذلك تتسبب الحرائق في تدمير العديد من المناطق السكنية المجاورة للغابات. </a:t>
            </a:r>
          </a:p>
        </p:txBody>
      </p:sp>
    </p:spTree>
    <p:extLst>
      <p:ext uri="{BB962C8B-B14F-4D97-AF65-F5344CB8AC3E}">
        <p14:creationId xmlns:p14="http://schemas.microsoft.com/office/powerpoint/2010/main" val="167272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85652"/>
            <a:ext cx="7543800" cy="751709"/>
          </a:xfrm>
        </p:spPr>
        <p:txBody>
          <a:bodyPr/>
          <a:lstStyle/>
          <a:p>
            <a:pPr algn="ctr"/>
            <a:r>
              <a:rPr lang="en-US" dirty="0" err="1" smtClean="0"/>
              <a:t>الحرائق</a:t>
            </a:r>
            <a:endParaRPr lang="ar-IQ" dirty="0"/>
          </a:p>
        </p:txBody>
      </p:sp>
      <p:sp>
        <p:nvSpPr>
          <p:cNvPr id="3" name="Content Placeholder 2"/>
          <p:cNvSpPr>
            <a:spLocks noGrp="1"/>
          </p:cNvSpPr>
          <p:nvPr>
            <p:ph idx="1"/>
          </p:nvPr>
        </p:nvSpPr>
        <p:spPr/>
        <p:txBody>
          <a:bodyPr/>
          <a:lstStyle/>
          <a:p>
            <a:r>
              <a:rPr lang="ar-IQ" b="1" dirty="0"/>
              <a:t>بعض الحرائق </a:t>
            </a:r>
            <a:r>
              <a:rPr lang="ar-IQ" b="1" dirty="0">
                <a:solidFill>
                  <a:srgbClr val="FF0000"/>
                </a:solidFill>
              </a:rPr>
              <a:t>تساعد على التخلص من بعض الأشجار الكثيفة التي تحجب الضوء عن بقية النباتات والأشجار والتي لا تعطيها الفرصة للنمو والانتشار</a:t>
            </a:r>
            <a:r>
              <a:rPr lang="ar-IQ" b="1" dirty="0"/>
              <a:t>، </a:t>
            </a:r>
            <a:endParaRPr lang="ar-IQ" b="1" dirty="0" smtClean="0"/>
          </a:p>
          <a:p>
            <a:r>
              <a:rPr lang="ar-IQ" b="1" dirty="0" smtClean="0"/>
              <a:t>وكذلك </a:t>
            </a:r>
            <a:r>
              <a:rPr lang="ar-IQ" b="1" dirty="0">
                <a:solidFill>
                  <a:srgbClr val="FF0000"/>
                </a:solidFill>
              </a:rPr>
              <a:t>النباتات التي تعتمد في تكاثرها على الحرائق </a:t>
            </a:r>
            <a:r>
              <a:rPr lang="ar-IQ" b="1" dirty="0"/>
              <a:t>مثل مخاريط بذور بعض أنواع الصنوبر التي لا تتفتح سوى في درجات الحرارة العالية. ولذلك فهي تساهم بتشكيل غابات جديدة في مساحات جديدة، وبهذا تنشأ حياة جديدة مع أماكن نمو الأشجار</a:t>
            </a:r>
            <a:r>
              <a:rPr lang="ar-IQ" b="1" dirty="0" smtClean="0"/>
              <a:t>.</a:t>
            </a:r>
          </a:p>
          <a:p>
            <a:r>
              <a:rPr lang="ar-IQ" b="1" dirty="0" smtClean="0"/>
              <a:t>هناك </a:t>
            </a:r>
            <a:r>
              <a:rPr lang="ar-IQ" b="1" dirty="0"/>
              <a:t>بعض </a:t>
            </a:r>
            <a:r>
              <a:rPr lang="ar-IQ" b="1" dirty="0" smtClean="0"/>
              <a:t>الح</a:t>
            </a:r>
            <a:r>
              <a:rPr lang="en-US" b="1" dirty="0" smtClean="0"/>
              <a:t>ر</a:t>
            </a:r>
            <a:r>
              <a:rPr lang="ar-IQ" b="1" dirty="0" smtClean="0"/>
              <a:t>ائق </a:t>
            </a:r>
            <a:r>
              <a:rPr lang="ar-IQ" b="1" dirty="0"/>
              <a:t>التي يقوم المسؤولون عنها بعمل بعض الحرائق المصطنعة </a:t>
            </a:r>
            <a:r>
              <a:rPr lang="en-US" b="1" dirty="0" smtClean="0"/>
              <a:t> </a:t>
            </a:r>
            <a:r>
              <a:rPr lang="ar-IQ" b="1" dirty="0" smtClean="0">
                <a:solidFill>
                  <a:srgbClr val="FF0000"/>
                </a:solidFill>
              </a:rPr>
              <a:t>بالقضاء </a:t>
            </a:r>
            <a:r>
              <a:rPr lang="ar-IQ" b="1" dirty="0">
                <a:solidFill>
                  <a:srgbClr val="FF0000"/>
                </a:solidFill>
              </a:rPr>
              <a:t>على العديد من الحشرات التي تعيش متطفلة داخل جذوع الأشجار متنقلة بينها لإصابتها </a:t>
            </a:r>
            <a:r>
              <a:rPr lang="ar-IQ" b="1" dirty="0" smtClean="0">
                <a:solidFill>
                  <a:srgbClr val="FF0000"/>
                </a:solidFill>
              </a:rPr>
              <a:t>بالعدوى</a:t>
            </a:r>
            <a:r>
              <a:rPr lang="en-US" b="1" dirty="0" smtClean="0">
                <a:solidFill>
                  <a:srgbClr val="FF0000"/>
                </a:solidFill>
              </a:rPr>
              <a:t> ت</a:t>
            </a:r>
            <a:r>
              <a:rPr lang="ar-IQ" b="1" dirty="0" smtClean="0"/>
              <a:t>حقيق </a:t>
            </a:r>
            <a:r>
              <a:rPr lang="ar-IQ" b="1" dirty="0"/>
              <a:t>الفائدة المرجوة منها. </a:t>
            </a:r>
          </a:p>
        </p:txBody>
      </p:sp>
    </p:spTree>
    <p:extLst>
      <p:ext uri="{BB962C8B-B14F-4D97-AF65-F5344CB8AC3E}">
        <p14:creationId xmlns:p14="http://schemas.microsoft.com/office/powerpoint/2010/main" val="184832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094" y="605642"/>
            <a:ext cx="7543800" cy="799210"/>
          </a:xfrm>
        </p:spPr>
        <p:txBody>
          <a:bodyPr/>
          <a:lstStyle/>
          <a:p>
            <a:pPr algn="ctr"/>
            <a:r>
              <a:rPr lang="en-US" b="1" dirty="0" err="1"/>
              <a:t>عامل</a:t>
            </a:r>
            <a:r>
              <a:rPr lang="en-US" b="1" dirty="0"/>
              <a:t> </a:t>
            </a:r>
            <a:r>
              <a:rPr lang="en-US" b="1" dirty="0" err="1"/>
              <a:t>الحرائق</a:t>
            </a:r>
            <a:r>
              <a:rPr lang="en-US" b="1" dirty="0"/>
              <a:t> </a:t>
            </a:r>
            <a:endParaRPr lang="ar-IQ" dirty="0"/>
          </a:p>
        </p:txBody>
      </p:sp>
      <p:sp>
        <p:nvSpPr>
          <p:cNvPr id="3" name="Content Placeholder 2"/>
          <p:cNvSpPr>
            <a:spLocks noGrp="1"/>
          </p:cNvSpPr>
          <p:nvPr>
            <p:ph idx="1"/>
          </p:nvPr>
        </p:nvSpPr>
        <p:spPr/>
        <p:txBody>
          <a:bodyPr/>
          <a:lstStyle/>
          <a:p>
            <a:r>
              <a:rPr lang="ar-IQ" b="1" dirty="0"/>
              <a:t>تاثير الحرائق على نظام التربة :</a:t>
            </a:r>
            <a:endParaRPr lang="en-US" dirty="0"/>
          </a:p>
          <a:p>
            <a:r>
              <a:rPr lang="ar-IQ" dirty="0"/>
              <a:t>ان تاثير اي حريق يتاثر  الامور الاتية:</a:t>
            </a:r>
            <a:endParaRPr lang="en-US" dirty="0"/>
          </a:p>
          <a:p>
            <a:pPr lvl="0"/>
            <a:r>
              <a:rPr lang="ar-IQ" dirty="0"/>
              <a:t>كمية الحرارة المنبعثة </a:t>
            </a:r>
            <a:endParaRPr lang="en-US" dirty="0"/>
          </a:p>
          <a:p>
            <a:pPr lvl="0"/>
            <a:r>
              <a:rPr lang="ar-IQ" dirty="0"/>
              <a:t>نوع الحريق</a:t>
            </a:r>
            <a:endParaRPr lang="en-US" dirty="0"/>
          </a:p>
          <a:p>
            <a:pPr lvl="0"/>
            <a:r>
              <a:rPr lang="ar-IQ" dirty="0"/>
              <a:t>ظروف الطقس</a:t>
            </a:r>
            <a:endParaRPr lang="en-US" dirty="0"/>
          </a:p>
          <a:p>
            <a:r>
              <a:rPr lang="ar-IQ" dirty="0"/>
              <a:t>طبوغرافية المنطقة</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12094" y="2021624"/>
            <a:ext cx="4191000" cy="3149600"/>
          </a:xfrm>
          <a:prstGeom prst="rect">
            <a:avLst/>
          </a:prstGeom>
        </p:spPr>
      </p:pic>
    </p:spTree>
    <p:extLst>
      <p:ext uri="{BB962C8B-B14F-4D97-AF65-F5344CB8AC3E}">
        <p14:creationId xmlns:p14="http://schemas.microsoft.com/office/powerpoint/2010/main" val="703213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
  <TotalTime>3621</TotalTime>
  <Words>867</Words>
  <Application>Microsoft Office PowerPoint</Application>
  <PresentationFormat>On-screen Show (4:3)</PresentationFormat>
  <Paragraphs>59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Retrospect</vt:lpstr>
      <vt:lpstr>PowerPoint Presentation</vt:lpstr>
      <vt:lpstr>PowerPoint Presentation</vt:lpstr>
      <vt:lpstr>تداخل العوامل مع بعضها وتأثيره على مجتمع النباتات </vt:lpstr>
      <vt:lpstr>الحرائق Fire</vt:lpstr>
      <vt:lpstr>أسباب الحرائق</vt:lpstr>
      <vt:lpstr>أسباب الحرائق</vt:lpstr>
      <vt:lpstr>الحرائق </vt:lpstr>
      <vt:lpstr>الحرائق</vt:lpstr>
      <vt:lpstr>عامل الحرائق </vt:lpstr>
      <vt:lpstr>عامل الحرائق </vt:lpstr>
      <vt:lpstr> التكيفات البيئية ضد الحرائق </vt:lpstr>
      <vt:lpstr> -تلوث الهواء الناجم عن الحرائق -التعاقب البيئي بعد الحرائق في الغابات</vt:lpstr>
      <vt:lpstr>     العوامل البشرية وتاثيرها على النباتات :</vt:lpstr>
      <vt:lpstr>مثال على ذلك تقسيم النباتات اعتمادا على نوعية التربة الى خمس مجموعات هي:</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ASUS</cp:lastModifiedBy>
  <cp:revision>305</cp:revision>
  <dcterms:created xsi:type="dcterms:W3CDTF">2021-05-04T07:30:29Z</dcterms:created>
  <dcterms:modified xsi:type="dcterms:W3CDTF">2024-11-12T17:42:07Z</dcterms:modified>
</cp:coreProperties>
</file>