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312" r:id="rId2"/>
    <p:sldId id="299" r:id="rId3"/>
    <p:sldId id="306" r:id="rId4"/>
    <p:sldId id="307" r:id="rId5"/>
    <p:sldId id="308" r:id="rId6"/>
    <p:sldId id="309" r:id="rId7"/>
    <p:sldId id="310" r:id="rId8"/>
    <p:sldId id="257" r:id="rId9"/>
    <p:sldId id="302" r:id="rId10"/>
    <p:sldId id="258" r:id="rId11"/>
    <p:sldId id="259" r:id="rId12"/>
    <p:sldId id="260" r:id="rId13"/>
    <p:sldId id="261" r:id="rId14"/>
    <p:sldId id="262" r:id="rId15"/>
    <p:sldId id="264" r:id="rId16"/>
    <p:sldId id="287"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39" autoAdjust="0"/>
    <p:restoredTop sz="94660"/>
  </p:normalViewPr>
  <p:slideViewPr>
    <p:cSldViewPr snapToGrid="0">
      <p:cViewPr>
        <p:scale>
          <a:sx n="77" d="100"/>
          <a:sy n="77" d="100"/>
        </p:scale>
        <p:origin x="-11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12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063359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26110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352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800AAC-F17E-4A31-A161-583AD8AAA1E2}" type="datetimeFigureOut">
              <a:rPr lang="ar-IQ" smtClean="0"/>
              <a:t>11/05/1446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1024126-7864-41BE-A468-076317C69538}" type="slidenum">
              <a:rPr lang="ar-IQ" smtClean="0"/>
              <a:t>‹#›</a:t>
            </a:fld>
            <a:endParaRPr lang="ar-IQ"/>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16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416996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800AAC-F17E-4A31-A161-583AD8AAA1E2}" type="datetimeFigureOut">
              <a:rPr lang="ar-IQ" smtClean="0"/>
              <a:t>11/05/1446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55104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800AAC-F17E-4A31-A161-583AD8AAA1E2}" type="datetimeFigureOut">
              <a:rPr lang="ar-IQ" smtClean="0"/>
              <a:t>11/05/1446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96368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800AAC-F17E-4A31-A161-583AD8AAA1E2}" type="datetimeFigureOut">
              <a:rPr lang="ar-IQ" smtClean="0"/>
              <a:t>11/05/1446</a:t>
            </a:fld>
            <a:endParaRPr lang="ar-IQ"/>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ar-IQ"/>
          </a:p>
        </p:txBody>
      </p:sp>
      <p:sp>
        <p:nvSpPr>
          <p:cNvPr id="9" name="Slide Number Placeholder 8"/>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339672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ar-IQ"/>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1024126-7864-41BE-A468-076317C69538}" type="slidenum">
              <a:rPr lang="ar-IQ" smtClean="0"/>
              <a:t>‹#›</a:t>
            </a:fld>
            <a:endParaRPr lang="ar-IQ"/>
          </a:p>
        </p:txBody>
      </p:sp>
    </p:spTree>
    <p:extLst>
      <p:ext uri="{BB962C8B-B14F-4D97-AF65-F5344CB8AC3E}">
        <p14:creationId xmlns:p14="http://schemas.microsoft.com/office/powerpoint/2010/main" val="393441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00AAC-F17E-4A31-A161-583AD8AAA1E2}" type="datetimeFigureOut">
              <a:rPr lang="ar-IQ" smtClean="0"/>
              <a:t>11/05/1446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1024126-7864-41BE-A468-076317C69538}" type="slidenum">
              <a:rPr lang="ar-IQ" smtClean="0"/>
              <a:t>‹#›</a:t>
            </a:fld>
            <a:endParaRPr lang="ar-IQ"/>
          </a:p>
        </p:txBody>
      </p:sp>
    </p:spTree>
    <p:extLst>
      <p:ext uri="{BB962C8B-B14F-4D97-AF65-F5344CB8AC3E}">
        <p14:creationId xmlns:p14="http://schemas.microsoft.com/office/powerpoint/2010/main" val="158110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9800AAC-F17E-4A31-A161-583AD8AAA1E2}" type="datetimeFigureOut">
              <a:rPr lang="ar-IQ" smtClean="0"/>
              <a:t>11/05/1446</a:t>
            </a:fld>
            <a:endParaRPr lang="ar-IQ"/>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ar-IQ"/>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1024126-7864-41BE-A468-076317C69538}" type="slidenum">
              <a:rPr lang="ar-IQ" smtClean="0"/>
              <a:t>‹#›</a:t>
            </a:fld>
            <a:endParaRPr lang="ar-IQ"/>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232509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err="1" smtClean="0"/>
              <a:t>علم</a:t>
            </a:r>
            <a:r>
              <a:rPr lang="en-US" sz="4000" dirty="0" smtClean="0"/>
              <a:t> </a:t>
            </a:r>
            <a:r>
              <a:rPr lang="en-US" sz="4000" dirty="0" err="1" smtClean="0"/>
              <a:t>البيئة</a:t>
            </a:r>
            <a:r>
              <a:rPr lang="en-US" sz="4000" dirty="0" smtClean="0"/>
              <a:t> </a:t>
            </a:r>
            <a:r>
              <a:rPr lang="en-US" sz="4000" dirty="0" err="1" smtClean="0"/>
              <a:t>النباتية</a:t>
            </a:r>
            <a:r>
              <a:rPr lang="en-US" sz="4000" dirty="0" smtClean="0"/>
              <a:t> / </a:t>
            </a:r>
            <a:r>
              <a:rPr lang="en-US" sz="4000" dirty="0" err="1" smtClean="0"/>
              <a:t>الصف</a:t>
            </a:r>
            <a:r>
              <a:rPr lang="en-US" sz="4000" dirty="0" smtClean="0"/>
              <a:t> </a:t>
            </a:r>
            <a:r>
              <a:rPr lang="en-US" sz="4000" dirty="0" err="1" smtClean="0"/>
              <a:t>الرابع</a:t>
            </a:r>
            <a:r>
              <a:rPr lang="en-US" sz="4000" dirty="0" smtClean="0"/>
              <a:t> / </a:t>
            </a:r>
            <a:r>
              <a:rPr lang="en-US" sz="4000" dirty="0" err="1" smtClean="0"/>
              <a:t>قسم</a:t>
            </a:r>
            <a:r>
              <a:rPr lang="en-US" sz="4000" dirty="0" smtClean="0"/>
              <a:t> </a:t>
            </a:r>
            <a:r>
              <a:rPr lang="en-US" sz="4000" dirty="0" err="1" smtClean="0"/>
              <a:t>علوم</a:t>
            </a:r>
            <a:r>
              <a:rPr lang="en-US" sz="4000" dirty="0" smtClean="0"/>
              <a:t> </a:t>
            </a:r>
            <a:r>
              <a:rPr lang="en-US" sz="4000" dirty="0" err="1" smtClean="0"/>
              <a:t>الحياة</a:t>
            </a:r>
            <a:r>
              <a:rPr lang="en-US" sz="4000" dirty="0" smtClean="0"/>
              <a:t> </a:t>
            </a:r>
            <a:endParaRPr lang="en-US" sz="4000" dirty="0"/>
          </a:p>
        </p:txBody>
      </p:sp>
      <p:sp>
        <p:nvSpPr>
          <p:cNvPr id="3" name="Subtitle 2"/>
          <p:cNvSpPr>
            <a:spLocks noGrp="1"/>
          </p:cNvSpPr>
          <p:nvPr>
            <p:ph type="subTitle" idx="1"/>
          </p:nvPr>
        </p:nvSpPr>
        <p:spPr/>
        <p:txBody>
          <a:bodyPr/>
          <a:lstStyle/>
          <a:p>
            <a:pPr algn="ctr"/>
            <a:r>
              <a:rPr lang="en-US" b="1" dirty="0" err="1" smtClean="0"/>
              <a:t>المحاضرة</a:t>
            </a:r>
            <a:r>
              <a:rPr lang="en-US" b="1" dirty="0" smtClean="0"/>
              <a:t> </a:t>
            </a:r>
            <a:r>
              <a:rPr lang="en-US" b="1" dirty="0" err="1" smtClean="0"/>
              <a:t>الثانية</a:t>
            </a:r>
            <a:r>
              <a:rPr lang="en-US" b="1" dirty="0" smtClean="0"/>
              <a:t> </a:t>
            </a:r>
            <a:endParaRPr lang="en-US" b="1" dirty="0" smtClean="0"/>
          </a:p>
          <a:p>
            <a:pPr algn="ctr"/>
            <a:r>
              <a:rPr lang="en-US" b="1" dirty="0" err="1" smtClean="0"/>
              <a:t>مقدمة</a:t>
            </a:r>
            <a:r>
              <a:rPr lang="en-US" b="1" dirty="0" smtClean="0"/>
              <a:t> </a:t>
            </a:r>
            <a:r>
              <a:rPr lang="en-US" b="1" dirty="0" err="1" smtClean="0"/>
              <a:t>عن</a:t>
            </a:r>
            <a:r>
              <a:rPr lang="en-US" b="1" dirty="0" smtClean="0"/>
              <a:t> </a:t>
            </a:r>
            <a:r>
              <a:rPr lang="en-US" b="1" dirty="0" err="1" smtClean="0"/>
              <a:t>البيئة</a:t>
            </a:r>
            <a:r>
              <a:rPr lang="en-US" b="1" dirty="0" smtClean="0"/>
              <a:t> </a:t>
            </a:r>
            <a:r>
              <a:rPr lang="en-US" b="1" dirty="0" err="1" smtClean="0"/>
              <a:t>النباتية</a:t>
            </a:r>
            <a:r>
              <a:rPr lang="en-US" b="1" dirty="0" smtClean="0"/>
              <a:t> </a:t>
            </a:r>
            <a:endParaRPr lang="en-US" b="1" dirty="0"/>
          </a:p>
        </p:txBody>
      </p:sp>
    </p:spTree>
    <p:extLst>
      <p:ext uri="{BB962C8B-B14F-4D97-AF65-F5344CB8AC3E}">
        <p14:creationId xmlns:p14="http://schemas.microsoft.com/office/powerpoint/2010/main" val="78568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Plant  Ecology</a:t>
            </a:r>
            <a:endParaRPr lang="ar-IQ" dirty="0"/>
          </a:p>
        </p:txBody>
      </p:sp>
      <p:sp>
        <p:nvSpPr>
          <p:cNvPr id="3" name="Content Placeholder 2"/>
          <p:cNvSpPr>
            <a:spLocks noGrp="1"/>
          </p:cNvSpPr>
          <p:nvPr>
            <p:ph idx="1"/>
          </p:nvPr>
        </p:nvSpPr>
        <p:spPr>
          <a:xfrm>
            <a:off x="566671" y="1845734"/>
            <a:ext cx="8487178" cy="4078548"/>
          </a:xfrm>
        </p:spPr>
        <p:txBody>
          <a:bodyPr>
            <a:noAutofit/>
          </a:bodyPr>
          <a:lstStyle/>
          <a:p>
            <a:r>
              <a:rPr lang="ar-IQ" sz="2400" b="1" dirty="0" smtClean="0"/>
              <a:t>يعرف </a:t>
            </a:r>
            <a:r>
              <a:rPr lang="ar-IQ" sz="2400" b="1" u="sng" dirty="0" smtClean="0">
                <a:solidFill>
                  <a:srgbClr val="FF0000"/>
                </a:solidFill>
              </a:rPr>
              <a:t>علم البيئة النباتية </a:t>
            </a:r>
            <a:r>
              <a:rPr lang="ar-IQ" sz="2400" b="1" dirty="0" smtClean="0"/>
              <a:t>بأنه دراسة المحيط المؤثر على النبات وطريقة استفادة ذلك النبات من العوامل المحيطة وما سوف ينتج عن تلك الاستفادة .</a:t>
            </a:r>
          </a:p>
          <a:p>
            <a:r>
              <a:rPr lang="ar-IQ" sz="2400" b="1" dirty="0" smtClean="0"/>
              <a:t>او </a:t>
            </a:r>
            <a:r>
              <a:rPr lang="ar-IQ" sz="2400" b="1" u="sng" dirty="0" smtClean="0">
                <a:solidFill>
                  <a:srgbClr val="FF0000"/>
                </a:solidFill>
              </a:rPr>
              <a:t>يعرف على انه </a:t>
            </a:r>
            <a:r>
              <a:rPr lang="ar-IQ" sz="2400" b="1" dirty="0" smtClean="0"/>
              <a:t>: الدراسة المتعلقة بأهمية عوامل المحيط المختلفة للنوع النباتي </a:t>
            </a:r>
            <a:r>
              <a:rPr lang="en-US" sz="2400" b="1" dirty="0" smtClean="0"/>
              <a:t>Plant species</a:t>
            </a:r>
            <a:r>
              <a:rPr lang="ar-IQ" sz="2400" b="1" dirty="0" smtClean="0"/>
              <a:t> او المجتمع النباتي </a:t>
            </a:r>
            <a:r>
              <a:rPr lang="en-US" sz="2400" b="1" dirty="0" smtClean="0"/>
              <a:t>Plant community</a:t>
            </a:r>
            <a:r>
              <a:rPr lang="ar-IQ" sz="2400" b="1" dirty="0" smtClean="0"/>
              <a:t> وقابلية ذلك النوع او المجتمع لاستثمار تلك العوامل و التفاعل معها .</a:t>
            </a:r>
          </a:p>
          <a:p>
            <a:r>
              <a:rPr lang="ar-IQ" sz="2400" b="1" dirty="0" smtClean="0"/>
              <a:t>ويمكن </a:t>
            </a:r>
            <a:r>
              <a:rPr lang="ar-IQ" sz="2400" b="1" u="sng" dirty="0" smtClean="0">
                <a:solidFill>
                  <a:srgbClr val="FF0000"/>
                </a:solidFill>
              </a:rPr>
              <a:t>تعريف علم البيئة النباتية </a:t>
            </a:r>
            <a:r>
              <a:rPr lang="ar-IQ" sz="2400" b="1" dirty="0" smtClean="0"/>
              <a:t>: دراسة الوسائل التي مكنت النباتات من النجاح في بيئاتها ومنها تكيفها لها ومنافستها مع بعضها .</a:t>
            </a:r>
          </a:p>
          <a:p>
            <a:r>
              <a:rPr lang="ar-IQ" sz="2400" b="1" u="sng" dirty="0" smtClean="0">
                <a:solidFill>
                  <a:srgbClr val="FF0000"/>
                </a:solidFill>
              </a:rPr>
              <a:t>او تعرف </a:t>
            </a:r>
            <a:r>
              <a:rPr lang="ar-IQ" sz="2400" b="1" u="sng" dirty="0" smtClean="0"/>
              <a:t>على </a:t>
            </a:r>
            <a:r>
              <a:rPr lang="ar-IQ" sz="2400" b="1" dirty="0" smtClean="0"/>
              <a:t>انها النتيجة  المتأتية من العلاقات المتبادلة بين النبات ومحيطه و المنعكسة في انتشار او انحسار النوع او المجموعة .</a:t>
            </a:r>
            <a:endParaRPr lang="ar-IQ" sz="2400" b="1" dirty="0"/>
          </a:p>
        </p:txBody>
      </p:sp>
    </p:spTree>
    <p:extLst>
      <p:ext uri="{BB962C8B-B14F-4D97-AF65-F5344CB8AC3E}">
        <p14:creationId xmlns:p14="http://schemas.microsoft.com/office/powerpoint/2010/main" val="3009817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Plant  Ecology</a:t>
            </a:r>
            <a:endParaRPr lang="ar-IQ" dirty="0"/>
          </a:p>
        </p:txBody>
      </p:sp>
      <p:sp>
        <p:nvSpPr>
          <p:cNvPr id="3" name="Content Placeholder 2"/>
          <p:cNvSpPr>
            <a:spLocks noGrp="1"/>
          </p:cNvSpPr>
          <p:nvPr>
            <p:ph idx="1"/>
          </p:nvPr>
        </p:nvSpPr>
        <p:spPr>
          <a:xfrm>
            <a:off x="3425780" y="1845734"/>
            <a:ext cx="4940980" cy="4023360"/>
          </a:xfrm>
        </p:spPr>
        <p:txBody>
          <a:bodyPr>
            <a:normAutofit fontScale="92500" lnSpcReduction="20000"/>
          </a:bodyPr>
          <a:lstStyle/>
          <a:p>
            <a:r>
              <a:rPr lang="ar-IQ" sz="2400" b="1" dirty="0" smtClean="0"/>
              <a:t>نستخلص مما سبق ان </a:t>
            </a:r>
            <a:r>
              <a:rPr lang="ar-IQ" sz="2400" b="1" u="sng" dirty="0" smtClean="0">
                <a:solidFill>
                  <a:srgbClr val="FF0000"/>
                </a:solidFill>
              </a:rPr>
              <a:t>علم البيئة النباتية </a:t>
            </a:r>
            <a:r>
              <a:rPr lang="ar-IQ" sz="2400" b="1" dirty="0" smtClean="0"/>
              <a:t>:دراسة العلاقة بين </a:t>
            </a:r>
            <a:r>
              <a:rPr lang="ar-IQ" sz="2400" b="1" dirty="0" smtClean="0">
                <a:solidFill>
                  <a:srgbClr val="FF0000"/>
                </a:solidFill>
              </a:rPr>
              <a:t>النبات ومحيطه </a:t>
            </a:r>
            <a:r>
              <a:rPr lang="en-US" sz="2400" b="1" dirty="0" smtClean="0">
                <a:solidFill>
                  <a:srgbClr val="FF0000"/>
                </a:solidFill>
              </a:rPr>
              <a:t>Environment</a:t>
            </a:r>
            <a:r>
              <a:rPr lang="ar-IQ" sz="2400" b="1" dirty="0" smtClean="0"/>
              <a:t>  وأهمية ذلك المحيط في وجود وتطور و توزيع النباتات في البيئات محدودة </a:t>
            </a:r>
          </a:p>
          <a:p>
            <a:r>
              <a:rPr lang="ar-IQ" sz="2400" b="1" dirty="0" smtClean="0"/>
              <a:t>وينقسم  علم البيئة النباتية إلى قسمين :-</a:t>
            </a:r>
          </a:p>
          <a:p>
            <a:r>
              <a:rPr lang="ar-IQ" sz="2400" b="1" dirty="0" smtClean="0"/>
              <a:t>الاول – </a:t>
            </a:r>
            <a:r>
              <a:rPr lang="ar-IQ" sz="2400" b="1" dirty="0" smtClean="0">
                <a:solidFill>
                  <a:srgbClr val="FF0000"/>
                </a:solidFill>
              </a:rPr>
              <a:t>علم البيئة الذاتي </a:t>
            </a:r>
            <a:r>
              <a:rPr lang="en-US" sz="2400" b="1" dirty="0" err="1" smtClean="0">
                <a:solidFill>
                  <a:srgbClr val="FF0000"/>
                </a:solidFill>
              </a:rPr>
              <a:t>Autoecology</a:t>
            </a:r>
            <a:r>
              <a:rPr lang="ar-IQ" sz="2400" b="1" dirty="0" smtClean="0"/>
              <a:t>: دراسة النباتات بذاتها (افراد) ، لمعرفة </a:t>
            </a:r>
            <a:r>
              <a:rPr lang="ar-IQ" sz="2400" b="1" dirty="0" smtClean="0">
                <a:solidFill>
                  <a:schemeClr val="accent6">
                    <a:lumMod val="50000"/>
                  </a:schemeClr>
                </a:solidFill>
              </a:rPr>
              <a:t>احوال معيشتها في بيئاتها الطبيعية </a:t>
            </a:r>
            <a:r>
              <a:rPr lang="ar-IQ" sz="2400" b="1" dirty="0" smtClean="0"/>
              <a:t>، </a:t>
            </a:r>
            <a:r>
              <a:rPr lang="ar-IQ" sz="2400" b="1" dirty="0" smtClean="0">
                <a:solidFill>
                  <a:schemeClr val="accent6">
                    <a:lumMod val="50000"/>
                  </a:schemeClr>
                </a:solidFill>
              </a:rPr>
              <a:t>ومدى تأثرها بمختلف العوامل البيئية وكيفية استجابتها لها وتفاعلها معها </a:t>
            </a:r>
            <a:r>
              <a:rPr lang="ar-IQ" sz="2400" b="1" dirty="0" smtClean="0"/>
              <a:t>.</a:t>
            </a:r>
          </a:p>
          <a:p>
            <a:r>
              <a:rPr lang="ar-IQ" sz="2400" b="1" dirty="0" smtClean="0"/>
              <a:t>الثاني – </a:t>
            </a:r>
            <a:r>
              <a:rPr lang="ar-IQ" sz="2400" b="1" dirty="0" smtClean="0">
                <a:solidFill>
                  <a:srgbClr val="FF0000"/>
                </a:solidFill>
              </a:rPr>
              <a:t>علم البيئة الاجتماعية </a:t>
            </a:r>
            <a:r>
              <a:rPr lang="en-US" sz="2400" b="1" dirty="0" smtClean="0">
                <a:solidFill>
                  <a:srgbClr val="FF0000"/>
                </a:solidFill>
              </a:rPr>
              <a:t>Synecology</a:t>
            </a:r>
            <a:r>
              <a:rPr lang="ar-IQ" sz="2400" b="1" dirty="0" smtClean="0">
                <a:solidFill>
                  <a:srgbClr val="FF0000"/>
                </a:solidFill>
              </a:rPr>
              <a:t> </a:t>
            </a:r>
            <a:r>
              <a:rPr lang="ar-IQ" sz="2400" b="1" dirty="0" smtClean="0"/>
              <a:t>: دراسة المجتمعات النباتية </a:t>
            </a:r>
            <a:r>
              <a:rPr lang="en-US" sz="2400" b="1" dirty="0" smtClean="0"/>
              <a:t>Plant communities </a:t>
            </a:r>
            <a:r>
              <a:rPr lang="ar-IQ" sz="2400" b="1" dirty="0" smtClean="0"/>
              <a:t> بأقسامها المختلفة ، لمعرفة تركيبها ونشأته ونموها ، و العوامل البيئية وكيفية استجابتها لها وتفاعلها معها .</a:t>
            </a:r>
            <a:endParaRPr lang="ar-IQ"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851" y="1845734"/>
            <a:ext cx="2975019" cy="3511877"/>
          </a:xfrm>
          <a:prstGeom prst="rect">
            <a:avLst/>
          </a:prstGeom>
        </p:spPr>
      </p:pic>
    </p:spTree>
    <p:extLst>
      <p:ext uri="{BB962C8B-B14F-4D97-AF65-F5344CB8AC3E}">
        <p14:creationId xmlns:p14="http://schemas.microsoft.com/office/powerpoint/2010/main" val="2822945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Plant  Ecology</a:t>
            </a:r>
            <a:endParaRPr lang="ar-IQ" dirty="0"/>
          </a:p>
        </p:txBody>
      </p:sp>
      <p:sp>
        <p:nvSpPr>
          <p:cNvPr id="3" name="Content Placeholder 2"/>
          <p:cNvSpPr>
            <a:spLocks noGrp="1"/>
          </p:cNvSpPr>
          <p:nvPr>
            <p:ph idx="1"/>
          </p:nvPr>
        </p:nvSpPr>
        <p:spPr/>
        <p:txBody>
          <a:bodyPr>
            <a:normAutofit/>
          </a:bodyPr>
          <a:lstStyle/>
          <a:p>
            <a:r>
              <a:rPr lang="ar-IQ" sz="2400" b="1" dirty="0" smtClean="0">
                <a:solidFill>
                  <a:srgbClr val="FF0000"/>
                </a:solidFill>
              </a:rPr>
              <a:t>لا يمكن ان يعد علم البيئة النباتية فرعا مستقلا من فروع علم البيئة </a:t>
            </a:r>
            <a:r>
              <a:rPr lang="ar-IQ" sz="2400" b="1" dirty="0" smtClean="0"/>
              <a:t>، لانه وثيق الاتصال بجميع فروع ذلك العلم بل وبغيره من العلوم .</a:t>
            </a:r>
          </a:p>
          <a:p>
            <a:pPr>
              <a:buFont typeface="Wingdings" panose="05000000000000000000" pitchFamily="2" charset="2"/>
              <a:buChar char="v"/>
            </a:pPr>
            <a:r>
              <a:rPr lang="ar-IQ" sz="2400" b="1" dirty="0" smtClean="0"/>
              <a:t>ان </a:t>
            </a:r>
            <a:r>
              <a:rPr lang="ar-IQ" sz="2400" b="1" dirty="0" smtClean="0">
                <a:solidFill>
                  <a:srgbClr val="FF0000"/>
                </a:solidFill>
              </a:rPr>
              <a:t>علم البيئة النباتية </a:t>
            </a:r>
            <a:r>
              <a:rPr lang="ar-IQ" sz="2400" b="1" dirty="0" smtClean="0"/>
              <a:t>هو نتيجة لتطور علم الجغرافية النبات او الدراسة الحقلية للنبات من خلال الاستكشافات </a:t>
            </a:r>
            <a:r>
              <a:rPr lang="ar-IQ" sz="2400" b="1" dirty="0"/>
              <a:t>.</a:t>
            </a:r>
            <a:endParaRPr lang="ar-IQ" sz="2400" b="1" dirty="0" smtClean="0"/>
          </a:p>
          <a:p>
            <a:r>
              <a:rPr lang="ar-IQ" sz="2400" b="1" dirty="0" smtClean="0"/>
              <a:t>لقد </a:t>
            </a:r>
            <a:r>
              <a:rPr lang="ar-IQ" sz="2400" b="1" dirty="0" smtClean="0">
                <a:solidFill>
                  <a:srgbClr val="FF0000"/>
                </a:solidFill>
              </a:rPr>
              <a:t>بدأت علامات ظهور علم بيئة النباتات </a:t>
            </a:r>
            <a:r>
              <a:rPr lang="ar-IQ" sz="2400" b="1" dirty="0" smtClean="0"/>
              <a:t>عندما بدأ المعنيون بجمع النباتات ينتبهون لاهمية المحيط و البيئة من النواحي العلمية عند تدوين ملاحظاتهم عن مميزات مواقع الجمع </a:t>
            </a:r>
            <a:r>
              <a:rPr lang="en-US" sz="2400" b="1" dirty="0" smtClean="0"/>
              <a:t>Localities</a:t>
            </a:r>
            <a:r>
              <a:rPr lang="ar-IQ" sz="2400" b="1" dirty="0" smtClean="0"/>
              <a:t> و التي سميت في ما بعد بالموطن البيئي </a:t>
            </a:r>
            <a:r>
              <a:rPr lang="en-US" sz="2400" b="1" dirty="0" smtClean="0"/>
              <a:t>Habitat</a:t>
            </a:r>
            <a:r>
              <a:rPr lang="ar-IQ" sz="2400" b="1" dirty="0" smtClean="0"/>
              <a:t> .</a:t>
            </a:r>
          </a:p>
          <a:p>
            <a:endParaRPr lang="ar-IQ" sz="2400" b="1" dirty="0"/>
          </a:p>
        </p:txBody>
      </p:sp>
    </p:spTree>
    <p:extLst>
      <p:ext uri="{BB962C8B-B14F-4D97-AF65-F5344CB8AC3E}">
        <p14:creationId xmlns:p14="http://schemas.microsoft.com/office/powerpoint/2010/main" val="386757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550523"/>
          </a:xfrm>
        </p:spPr>
        <p:txBody>
          <a:bodyPr>
            <a:normAutofit/>
          </a:bodyPr>
          <a:lstStyle/>
          <a:p>
            <a:pPr algn="ctr"/>
            <a:r>
              <a:rPr lang="en-US" sz="3200" b="1" dirty="0"/>
              <a:t>Plant  Ecology</a:t>
            </a:r>
            <a:endParaRPr lang="ar-IQ" sz="3200" b="1" dirty="0"/>
          </a:p>
        </p:txBody>
      </p:sp>
      <p:sp>
        <p:nvSpPr>
          <p:cNvPr id="3" name="Content Placeholder 2"/>
          <p:cNvSpPr>
            <a:spLocks noGrp="1"/>
          </p:cNvSpPr>
          <p:nvPr>
            <p:ph idx="1"/>
          </p:nvPr>
        </p:nvSpPr>
        <p:spPr>
          <a:xfrm>
            <a:off x="592429" y="1056068"/>
            <a:ext cx="7774332" cy="5962917"/>
          </a:xfrm>
        </p:spPr>
        <p:txBody>
          <a:bodyPr>
            <a:noAutofit/>
          </a:bodyPr>
          <a:lstStyle/>
          <a:p>
            <a:pPr>
              <a:buFont typeface="Wingdings" panose="05000000000000000000" pitchFamily="2" charset="2"/>
              <a:buChar char="v"/>
            </a:pPr>
            <a:r>
              <a:rPr lang="ar-IQ" sz="2400" b="1" dirty="0" smtClean="0"/>
              <a:t>لقد برز </a:t>
            </a:r>
            <a:r>
              <a:rPr lang="ar-IQ" sz="2400" b="1" dirty="0" smtClean="0">
                <a:solidFill>
                  <a:srgbClr val="FF0000"/>
                </a:solidFill>
              </a:rPr>
              <a:t>علم بيئة النبات </a:t>
            </a:r>
            <a:r>
              <a:rPr lang="ar-IQ" sz="2400" b="1" dirty="0" smtClean="0"/>
              <a:t>عندما تم ملاحظة : ان النباتات في الطبيعة توجد متجمعة </a:t>
            </a:r>
            <a:r>
              <a:rPr lang="en-US" sz="2400" b="1" dirty="0" smtClean="0"/>
              <a:t>Aggregated</a:t>
            </a:r>
            <a:r>
              <a:rPr lang="ar-IQ" sz="2400" b="1" dirty="0" smtClean="0"/>
              <a:t> بعضها مع بعض لتكوين ما يسمى بالمجتمع النباتي .</a:t>
            </a:r>
          </a:p>
          <a:p>
            <a:pPr>
              <a:buFont typeface="Wingdings" panose="05000000000000000000" pitchFamily="2" charset="2"/>
              <a:buChar char="v"/>
            </a:pPr>
            <a:r>
              <a:rPr lang="ar-IQ" sz="2400" b="1" dirty="0" smtClean="0"/>
              <a:t>ان وجود هذه المجتمعات تحدده مجموعة من العوامل المحيطية </a:t>
            </a:r>
            <a:r>
              <a:rPr lang="en-US" sz="2400" b="1" dirty="0" smtClean="0"/>
              <a:t>Environmental factors</a:t>
            </a:r>
            <a:r>
              <a:rPr lang="ar-IQ" sz="2400" b="1" dirty="0" smtClean="0"/>
              <a:t> كالمناخ ونوع التربة و التضاريس .</a:t>
            </a:r>
          </a:p>
          <a:p>
            <a:pPr>
              <a:buFont typeface="Wingdings" panose="05000000000000000000" pitchFamily="2" charset="2"/>
              <a:buChar char="v"/>
            </a:pPr>
            <a:r>
              <a:rPr lang="ar-IQ" sz="2400" b="1" dirty="0" smtClean="0"/>
              <a:t>ان عوامل وظروف الموطن هي </a:t>
            </a:r>
            <a:r>
              <a:rPr lang="ar-IQ" sz="2400" b="1" dirty="0" smtClean="0">
                <a:solidFill>
                  <a:srgbClr val="FF0000"/>
                </a:solidFill>
              </a:rPr>
              <a:t>عرضة للتبدل بمرور الزمن ،إذ ينعكس ذلك على النباتات فتتعرض هي الاخرى للتبدلات</a:t>
            </a:r>
            <a:r>
              <a:rPr lang="ar-IQ" sz="2400" b="1" dirty="0"/>
              <a:t>. </a:t>
            </a:r>
            <a:endParaRPr lang="ar-IQ" sz="2400" b="1" dirty="0" smtClean="0"/>
          </a:p>
          <a:p>
            <a:pPr>
              <a:buFont typeface="Wingdings" panose="05000000000000000000" pitchFamily="2" charset="2"/>
              <a:buChar char="v"/>
            </a:pPr>
            <a:r>
              <a:rPr lang="ar-IQ" sz="2400" b="1" dirty="0" smtClean="0"/>
              <a:t>ان </a:t>
            </a:r>
            <a:r>
              <a:rPr lang="ar-IQ" sz="2400" b="1" dirty="0"/>
              <a:t>اصل </a:t>
            </a:r>
            <a:r>
              <a:rPr lang="ar-IQ" sz="2400" b="1" dirty="0" smtClean="0"/>
              <a:t>تطور </a:t>
            </a:r>
            <a:r>
              <a:rPr lang="ar-IQ" sz="2400" b="1" dirty="0"/>
              <a:t>علم البيئة الحديث يمكن القول بدأ منذ ان وضعت الاسس لتحديد  وتوزيع الانواع النباتية من قبل علماء التصنيف ، اذا قامت تلك الدراسات على جغرافيا النبات </a:t>
            </a:r>
            <a:r>
              <a:rPr lang="en-US" sz="2400" b="1" dirty="0"/>
              <a:t>Plant Geography</a:t>
            </a:r>
            <a:r>
              <a:rPr lang="ar-IQ" sz="2400" b="1" dirty="0"/>
              <a:t> التي عنيت بدراسة اصل وانتشار الانواع النباتية </a:t>
            </a:r>
            <a:r>
              <a:rPr lang="ar-IQ" sz="2400" b="1" dirty="0" smtClean="0"/>
              <a:t>.</a:t>
            </a:r>
          </a:p>
          <a:p>
            <a:pPr>
              <a:buFont typeface="Wingdings" panose="05000000000000000000" pitchFamily="2" charset="2"/>
              <a:buChar char="v"/>
            </a:pPr>
            <a:r>
              <a:rPr lang="ar-IQ" sz="2400" b="1" dirty="0" smtClean="0"/>
              <a:t>اما </a:t>
            </a:r>
            <a:r>
              <a:rPr lang="ar-IQ" sz="2400" b="1" dirty="0"/>
              <a:t>الخطوة الثانية التي تلت ذلك فكانت بأتجاه دراسة التفسيرات المتعلقة بتوزيع تلك الانواع </a:t>
            </a:r>
            <a:r>
              <a:rPr lang="ar-IQ" sz="2400" b="1" dirty="0" smtClean="0"/>
              <a:t>.</a:t>
            </a:r>
          </a:p>
          <a:p>
            <a:endParaRPr lang="ar-IQ" sz="2400" b="1" dirty="0" smtClean="0"/>
          </a:p>
        </p:txBody>
      </p:sp>
    </p:spTree>
    <p:extLst>
      <p:ext uri="{BB962C8B-B14F-4D97-AF65-F5344CB8AC3E}">
        <p14:creationId xmlns:p14="http://schemas.microsoft.com/office/powerpoint/2010/main" val="1633617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Plant  Ecology</a:t>
            </a:r>
            <a:endParaRPr lang="ar-IQ"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q"/>
            </a:pPr>
            <a:r>
              <a:rPr lang="ar-IQ" sz="2400" b="1" dirty="0" smtClean="0"/>
              <a:t>حدد العالم</a:t>
            </a:r>
            <a:r>
              <a:rPr lang="en-US" sz="2400" b="1" dirty="0">
                <a:solidFill>
                  <a:srgbClr val="C00000"/>
                </a:solidFill>
              </a:rPr>
              <a:t>Warming</a:t>
            </a:r>
            <a:r>
              <a:rPr lang="ar-IQ" sz="2400" b="1" dirty="0" smtClean="0"/>
              <a:t> (</a:t>
            </a:r>
            <a:r>
              <a:rPr lang="en-US" sz="2400" b="1" dirty="0" smtClean="0"/>
              <a:t>(1895</a:t>
            </a:r>
            <a:r>
              <a:rPr lang="ar-IQ" sz="2400" b="1" dirty="0" smtClean="0"/>
              <a:t> </a:t>
            </a:r>
            <a:r>
              <a:rPr lang="ar-IQ" sz="2400" b="1" dirty="0" smtClean="0">
                <a:solidFill>
                  <a:srgbClr val="FF0000"/>
                </a:solidFill>
              </a:rPr>
              <a:t>بداية علم البيئة النباتية الحديث </a:t>
            </a:r>
            <a:r>
              <a:rPr lang="ar-IQ" sz="2400" b="1" dirty="0" smtClean="0"/>
              <a:t>في كتاب </a:t>
            </a:r>
            <a:r>
              <a:rPr lang="en-US" sz="2400" b="1" dirty="0" err="1" smtClean="0">
                <a:solidFill>
                  <a:srgbClr val="C00000"/>
                </a:solidFill>
              </a:rPr>
              <a:t>Oecology</a:t>
            </a:r>
            <a:r>
              <a:rPr lang="en-US" sz="2400" b="1" dirty="0" smtClean="0">
                <a:solidFill>
                  <a:srgbClr val="C00000"/>
                </a:solidFill>
              </a:rPr>
              <a:t> of plant   </a:t>
            </a:r>
            <a:r>
              <a:rPr lang="ar-IQ" sz="2400" b="1" dirty="0" smtClean="0">
                <a:solidFill>
                  <a:srgbClr val="C00000"/>
                </a:solidFill>
              </a:rPr>
              <a:t> </a:t>
            </a:r>
            <a:r>
              <a:rPr lang="ar-IQ" sz="2400" b="1" dirty="0" smtClean="0"/>
              <a:t>الذي عني بالعلاقات بين الكائن الحي ومحيطه ، لكنه </a:t>
            </a:r>
            <a:r>
              <a:rPr lang="ar-SA" sz="2400" b="1" dirty="0" smtClean="0"/>
              <a:t>وضع ثقلا كبيرا على الماء كعامل مسيطر.</a:t>
            </a:r>
            <a:r>
              <a:rPr lang="ar-IQ" sz="2400" b="1" dirty="0" smtClean="0"/>
              <a:t> </a:t>
            </a:r>
          </a:p>
          <a:p>
            <a:pPr>
              <a:buFont typeface="Wingdings" panose="05000000000000000000" pitchFamily="2" charset="2"/>
              <a:buChar char="q"/>
            </a:pPr>
            <a:r>
              <a:rPr lang="ar-IQ" sz="2400" b="1" dirty="0" smtClean="0"/>
              <a:t>بعدها وضحها العالم </a:t>
            </a:r>
            <a:r>
              <a:rPr lang="en-US" sz="2400" b="1" dirty="0" smtClean="0">
                <a:solidFill>
                  <a:srgbClr val="C00000"/>
                </a:solidFill>
              </a:rPr>
              <a:t>Cowles</a:t>
            </a:r>
            <a:r>
              <a:rPr lang="ar-IQ" sz="2400" b="1" dirty="0" smtClean="0"/>
              <a:t> كتابه </a:t>
            </a:r>
            <a:r>
              <a:rPr lang="ar-IQ" sz="2400" b="1" dirty="0" smtClean="0">
                <a:solidFill>
                  <a:srgbClr val="C00000"/>
                </a:solidFill>
              </a:rPr>
              <a:t>التعاقب البيئي النباتي </a:t>
            </a:r>
            <a:r>
              <a:rPr lang="en-US" sz="2400" b="1" dirty="0" smtClean="0">
                <a:solidFill>
                  <a:srgbClr val="C00000"/>
                </a:solidFill>
              </a:rPr>
              <a:t>Plant succession</a:t>
            </a:r>
            <a:r>
              <a:rPr lang="ar-IQ" sz="2400" b="1" dirty="0" smtClean="0"/>
              <a:t>. </a:t>
            </a:r>
          </a:p>
          <a:p>
            <a:pPr>
              <a:buFont typeface="Wingdings" panose="05000000000000000000" pitchFamily="2" charset="2"/>
              <a:buChar char="q"/>
            </a:pPr>
            <a:r>
              <a:rPr lang="ar-IQ" sz="2400" b="1" dirty="0" smtClean="0"/>
              <a:t>كذلك  وضحها العالم </a:t>
            </a:r>
            <a:r>
              <a:rPr lang="en-US" sz="2400" b="1" dirty="0" smtClean="0">
                <a:solidFill>
                  <a:srgbClr val="FF0000"/>
                </a:solidFill>
              </a:rPr>
              <a:t>Clements</a:t>
            </a:r>
            <a:r>
              <a:rPr lang="ar-IQ" sz="2400" b="1" dirty="0" smtClean="0"/>
              <a:t> الذي الف كتابا عن </a:t>
            </a:r>
            <a:r>
              <a:rPr lang="ar-IQ" sz="2400" b="1" dirty="0" smtClean="0">
                <a:solidFill>
                  <a:srgbClr val="FF0000"/>
                </a:solidFill>
              </a:rPr>
              <a:t>التعاقب البيئي </a:t>
            </a:r>
            <a:r>
              <a:rPr lang="ar-IQ" sz="2400" b="1" dirty="0" smtClean="0"/>
              <a:t>.</a:t>
            </a:r>
          </a:p>
          <a:p>
            <a:pPr>
              <a:buFont typeface="Wingdings" panose="05000000000000000000" pitchFamily="2" charset="2"/>
              <a:buChar char="q"/>
            </a:pPr>
            <a:r>
              <a:rPr lang="ar-SA" sz="2400" b="1" dirty="0" smtClean="0">
                <a:solidFill>
                  <a:srgbClr val="C00000"/>
                </a:solidFill>
              </a:rPr>
              <a:t>المجتمع </a:t>
            </a:r>
            <a:r>
              <a:rPr lang="en-US" sz="2400" b="1" dirty="0">
                <a:solidFill>
                  <a:srgbClr val="C00000"/>
                </a:solidFill>
              </a:rPr>
              <a:t>Community</a:t>
            </a:r>
            <a:r>
              <a:rPr lang="ar-IQ" sz="2400" b="1" dirty="0">
                <a:solidFill>
                  <a:srgbClr val="C00000"/>
                </a:solidFill>
              </a:rPr>
              <a:t> </a:t>
            </a:r>
            <a:r>
              <a:rPr lang="ar-IQ" sz="2400" b="1" dirty="0"/>
              <a:t>: تجمع لعدد من الكائنات التي تعود الى انواع مختلفة وتشغل موطن بيئي مشترك ، ذات علاقات متداخلة بعضها مع البعض ومع العوامل البيئية التي تعيش فيها .</a:t>
            </a:r>
          </a:p>
          <a:p>
            <a:r>
              <a:rPr lang="ar-IQ" sz="2400" b="1" dirty="0" smtClean="0"/>
              <a:t>اذن  </a:t>
            </a:r>
            <a:r>
              <a:rPr lang="ar-IQ" sz="2400" b="1" dirty="0">
                <a:solidFill>
                  <a:srgbClr val="FF0000"/>
                </a:solidFill>
              </a:rPr>
              <a:t>المجتمع</a:t>
            </a:r>
            <a:r>
              <a:rPr lang="ar-IQ" sz="2400" b="1" dirty="0"/>
              <a:t> هو </a:t>
            </a:r>
            <a:r>
              <a:rPr lang="ar-IQ" sz="2400" b="1" dirty="0" smtClean="0"/>
              <a:t>تجمع </a:t>
            </a:r>
            <a:r>
              <a:rPr lang="ar-IQ" sz="2400" b="1" dirty="0"/>
              <a:t>احيائي وذلك لان النباتات و الحيوانات و الاحياء المجهرية وكذلك الانسان يتفاعلون مع بعضهم البعض في الموطن البيئي المشتر</a:t>
            </a:r>
            <a:r>
              <a:rPr lang="ar-IQ" sz="2400" dirty="0"/>
              <a:t>ك</a:t>
            </a:r>
            <a:endParaRPr lang="ar-IQ" sz="2400" b="1" dirty="0"/>
          </a:p>
          <a:p>
            <a:pPr>
              <a:buFont typeface="Wingdings" panose="05000000000000000000" pitchFamily="2" charset="2"/>
              <a:buChar char="q"/>
            </a:pPr>
            <a:endParaRPr lang="ar-IQ" sz="2400" b="1" dirty="0"/>
          </a:p>
          <a:p>
            <a:pPr>
              <a:buFont typeface="Wingdings" panose="05000000000000000000" pitchFamily="2" charset="2"/>
              <a:buChar char="q"/>
            </a:pPr>
            <a:endParaRPr lang="ar-SA" sz="2400" b="1" dirty="0" smtClean="0"/>
          </a:p>
        </p:txBody>
      </p:sp>
    </p:spTree>
    <p:extLst>
      <p:ext uri="{BB962C8B-B14F-4D97-AF65-F5344CB8AC3E}">
        <p14:creationId xmlns:p14="http://schemas.microsoft.com/office/powerpoint/2010/main" val="1049073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المجتمع النباتي </a:t>
            </a:r>
            <a:r>
              <a:rPr lang="en-US" b="1" dirty="0" smtClean="0"/>
              <a:t>Pant Community</a:t>
            </a:r>
            <a:endParaRPr lang="ar-IQ" b="1" dirty="0"/>
          </a:p>
        </p:txBody>
      </p:sp>
      <p:sp>
        <p:nvSpPr>
          <p:cNvPr id="3" name="Content Placeholder 2"/>
          <p:cNvSpPr>
            <a:spLocks noGrp="1"/>
          </p:cNvSpPr>
          <p:nvPr>
            <p:ph idx="1"/>
          </p:nvPr>
        </p:nvSpPr>
        <p:spPr/>
        <p:txBody>
          <a:bodyPr>
            <a:normAutofit lnSpcReduction="10000"/>
          </a:bodyPr>
          <a:lstStyle/>
          <a:p>
            <a:r>
              <a:rPr lang="ar-IQ" b="1" dirty="0" smtClean="0"/>
              <a:t>ان اي مجموعة من النباتات تعيش معا كوحدة  ولافرادها علاقات ببعضها البعض وبظروف البيئة التي تعيش فيها </a:t>
            </a:r>
            <a:r>
              <a:rPr lang="ar-IQ" b="1" dirty="0" smtClean="0">
                <a:solidFill>
                  <a:srgbClr val="C00000"/>
                </a:solidFill>
              </a:rPr>
              <a:t>تعد مجتمعا نباتيا </a:t>
            </a:r>
            <a:r>
              <a:rPr lang="ar-IQ" b="1" u="sng" dirty="0" smtClean="0">
                <a:solidFill>
                  <a:srgbClr val="C00000"/>
                </a:solidFill>
              </a:rPr>
              <a:t>والمجتمع وحدة عامة لا تتقيد بحجم او مرتبة </a:t>
            </a:r>
            <a:r>
              <a:rPr lang="ar-IQ" b="1" dirty="0" smtClean="0"/>
              <a:t>، </a:t>
            </a:r>
            <a:r>
              <a:rPr lang="ar-IQ" b="1" u="sng" dirty="0" smtClean="0"/>
              <a:t>فالغابات متساقطة الاوراق </a:t>
            </a:r>
            <a:r>
              <a:rPr lang="ar-IQ" b="1" dirty="0" smtClean="0"/>
              <a:t>المنتشرة في اواسط اوربا وغربها تعد كل واحدة منها مجتمعا نباتيا ، </a:t>
            </a:r>
            <a:r>
              <a:rPr lang="ar-IQ" b="1" u="sng" dirty="0" smtClean="0"/>
              <a:t>مجموعة الاشنات او الطحالب الخضر </a:t>
            </a:r>
            <a:r>
              <a:rPr lang="ar-IQ" b="1" dirty="0" smtClean="0"/>
              <a:t>على جذع اي شجرة من اشجار تلك الغابة، كذلك </a:t>
            </a:r>
            <a:r>
              <a:rPr lang="ar-IQ" b="1" u="sng" dirty="0" smtClean="0"/>
              <a:t>مجموعات النباتية المائية الطافية او المغمورة </a:t>
            </a:r>
            <a:r>
              <a:rPr lang="ar-IQ" b="1" dirty="0" smtClean="0"/>
              <a:t>في بركة ما تعد كل مجموعة منها مجتمعا نباتيا قائما بحد ذاته .</a:t>
            </a:r>
          </a:p>
          <a:p>
            <a:r>
              <a:rPr lang="ar-IQ" b="1" dirty="0" smtClean="0"/>
              <a:t>يشمل </a:t>
            </a:r>
            <a:r>
              <a:rPr lang="ar-IQ" b="1" dirty="0" smtClean="0">
                <a:solidFill>
                  <a:srgbClr val="FF0000"/>
                </a:solidFill>
              </a:rPr>
              <a:t>الغطاء الخضري </a:t>
            </a:r>
            <a:r>
              <a:rPr lang="ar-IQ" b="1" dirty="0" smtClean="0"/>
              <a:t>لاي منطقة من المناطق عددا من المجتمعات ذات الاحجام و المراتب المختلفة ، واهم مراتب المتمعات النباتية :-</a:t>
            </a:r>
          </a:p>
          <a:p>
            <a:r>
              <a:rPr lang="ar-IQ" b="1" dirty="0" smtClean="0"/>
              <a:t>1- التكوين النباتي </a:t>
            </a:r>
            <a:r>
              <a:rPr lang="en-US" b="1" dirty="0" smtClean="0"/>
              <a:t>Plant formation</a:t>
            </a:r>
            <a:endParaRPr lang="ar-IQ" b="1" dirty="0" smtClean="0"/>
          </a:p>
          <a:p>
            <a:r>
              <a:rPr lang="ar-IQ" b="1" dirty="0" smtClean="0"/>
              <a:t>2- العشيرة </a:t>
            </a:r>
            <a:r>
              <a:rPr lang="en-US" b="1" dirty="0" smtClean="0"/>
              <a:t>Association</a:t>
            </a:r>
            <a:r>
              <a:rPr lang="ar-IQ" b="1" dirty="0" smtClean="0"/>
              <a:t> </a:t>
            </a:r>
          </a:p>
          <a:p>
            <a:r>
              <a:rPr lang="ar-IQ" b="1" dirty="0" smtClean="0"/>
              <a:t>3- الجماعة السكانية </a:t>
            </a:r>
            <a:r>
              <a:rPr lang="en-US" b="1" dirty="0" smtClean="0"/>
              <a:t>Population</a:t>
            </a:r>
            <a:endParaRPr lang="ar-IQ" b="1" dirty="0" smtClean="0"/>
          </a:p>
          <a:p>
            <a:r>
              <a:rPr lang="ar-IQ" b="1" dirty="0" smtClean="0"/>
              <a:t>4- المجتمع </a:t>
            </a:r>
            <a:r>
              <a:rPr lang="en-US" b="1" dirty="0" smtClean="0"/>
              <a:t>Community</a:t>
            </a:r>
            <a:r>
              <a:rPr lang="ar-IQ" b="1" dirty="0" smtClean="0"/>
              <a:t> </a:t>
            </a:r>
          </a:p>
          <a:p>
            <a:pPr marL="0" indent="0">
              <a:buNone/>
            </a:pPr>
            <a:endParaRPr lang="ar-IQ" dirty="0" smtClean="0"/>
          </a:p>
          <a:p>
            <a:pPr marL="0" indent="0">
              <a:buNone/>
            </a:pPr>
            <a:endParaRPr lang="ar-IQ" dirty="0"/>
          </a:p>
        </p:txBody>
      </p:sp>
    </p:spTree>
    <p:extLst>
      <p:ext uri="{BB962C8B-B14F-4D97-AF65-F5344CB8AC3E}">
        <p14:creationId xmlns:p14="http://schemas.microsoft.com/office/powerpoint/2010/main" val="631592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39114"/>
            <a:ext cx="7543800" cy="798247"/>
          </a:xfrm>
        </p:spPr>
        <p:txBody>
          <a:bodyPr>
            <a:normAutofit/>
          </a:bodyPr>
          <a:lstStyle/>
          <a:p>
            <a:pPr algn="ctr"/>
            <a:r>
              <a:rPr lang="ar-IQ" sz="4400" b="1" dirty="0" smtClean="0"/>
              <a:t>عوامل المحيط </a:t>
            </a:r>
            <a:r>
              <a:rPr lang="en-US" sz="4400" b="1" dirty="0" smtClean="0"/>
              <a:t>Environmental Factors</a:t>
            </a:r>
            <a:endParaRPr lang="ar-IQ" sz="4400" b="1" dirty="0"/>
          </a:p>
        </p:txBody>
      </p:sp>
      <p:sp>
        <p:nvSpPr>
          <p:cNvPr id="3" name="Content Placeholder 2"/>
          <p:cNvSpPr>
            <a:spLocks noGrp="1"/>
          </p:cNvSpPr>
          <p:nvPr>
            <p:ph idx="1"/>
          </p:nvPr>
        </p:nvSpPr>
        <p:spPr/>
        <p:txBody>
          <a:bodyPr>
            <a:normAutofit/>
          </a:bodyPr>
          <a:lstStyle/>
          <a:p>
            <a:r>
              <a:rPr lang="ar-IQ" b="1" dirty="0" smtClean="0"/>
              <a:t>تعريف المحيط </a:t>
            </a:r>
            <a:r>
              <a:rPr lang="en-US" b="1" dirty="0" smtClean="0"/>
              <a:t>Environment</a:t>
            </a:r>
            <a:r>
              <a:rPr lang="ar-IQ" b="1" dirty="0" smtClean="0"/>
              <a:t> : هو كل العوامل الخارجية التي تؤثر في الكائنات الحية على المدى القريب او البعيد ويتضمن جميع التغايرات من الناحية الموقعية و الزمانية .</a:t>
            </a:r>
          </a:p>
          <a:p>
            <a:r>
              <a:rPr lang="ar-IQ" b="1" dirty="0" smtClean="0"/>
              <a:t>ان المحيط عبارة عن عوامل معقدة لا يقتصر تفاعلها مع الكائن الحي فقط ولكن تتفاعل مع بعضها البعض ، ونتيجة لهذا فانه من الصعب عزل جزء واحد من المحيط او احداث تغيير فيه من دون التأثير على عوامل المحيط الاخرى .</a:t>
            </a:r>
          </a:p>
          <a:p>
            <a:r>
              <a:rPr lang="ar-IQ" b="1" dirty="0" smtClean="0"/>
              <a:t>قسم العلماء المحيط الى عوامل فيزيائية و عوامل الكيميائية و عوامل احيائية ، ان هذا التقسيم هو تقسيم اصطناعي لا الكثير من العوامل الاحيائية المؤثرة يمكن قياسها وتحسسها عن طريق العوامل الفيزيائية فمثلا ان الاشجار الشاهقة تؤثر على بادراتها و النباتات الاخرى التي تحتها وذلك من خلال تقليل وصول الضوء اليها </a:t>
            </a:r>
            <a:r>
              <a:rPr lang="ar-IQ" dirty="0" smtClean="0"/>
              <a:t>، </a:t>
            </a:r>
            <a:r>
              <a:rPr lang="ar-IQ" b="1" u="sng" dirty="0" smtClean="0"/>
              <a:t>وعلى هذا الاساس نعتبر ان المحيط عبارة عن نظام معقد متداخل ومؤثر على الكائنات الحية بصورة مستمرة ويتغير تبعا للزمان و المكان .</a:t>
            </a:r>
            <a:endParaRPr lang="ar-IQ" b="1" u="sng" dirty="0"/>
          </a:p>
        </p:txBody>
      </p:sp>
    </p:spTree>
    <p:extLst>
      <p:ext uri="{BB962C8B-B14F-4D97-AF65-F5344CB8AC3E}">
        <p14:creationId xmlns:p14="http://schemas.microsoft.com/office/powerpoint/2010/main" val="2872018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392" y="286603"/>
            <a:ext cx="8512935" cy="5714951"/>
          </a:xfrm>
        </p:spPr>
      </p:pic>
    </p:spTree>
    <p:extLst>
      <p:ext uri="{BB962C8B-B14F-4D97-AF65-F5344CB8AC3E}">
        <p14:creationId xmlns:p14="http://schemas.microsoft.com/office/powerpoint/2010/main" val="4088446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528" y="953870"/>
            <a:ext cx="7543800" cy="825504"/>
          </a:xfrm>
        </p:spPr>
        <p:txBody>
          <a:bodyPr>
            <a:normAutofit/>
          </a:bodyPr>
          <a:lstStyle/>
          <a:p>
            <a:pPr algn="ctr"/>
            <a:r>
              <a:rPr lang="ar-SY" sz="3200" b="1" dirty="0"/>
              <a:t>تعريف علم البيئة </a:t>
            </a:r>
            <a:r>
              <a:rPr lang="en-US" sz="3200" b="1" dirty="0"/>
              <a:t>Ecology</a:t>
            </a:r>
            <a:endParaRPr lang="en-US" sz="3200" dirty="0"/>
          </a:p>
        </p:txBody>
      </p:sp>
      <p:sp>
        <p:nvSpPr>
          <p:cNvPr id="3" name="Content Placeholder 2"/>
          <p:cNvSpPr>
            <a:spLocks noGrp="1"/>
          </p:cNvSpPr>
          <p:nvPr>
            <p:ph idx="1"/>
          </p:nvPr>
        </p:nvSpPr>
        <p:spPr/>
        <p:txBody>
          <a:bodyPr>
            <a:normAutofit fontScale="92500" lnSpcReduction="20000"/>
          </a:bodyPr>
          <a:lstStyle/>
          <a:p>
            <a:r>
              <a:rPr lang="en-US" sz="2400" dirty="0"/>
              <a:t/>
            </a:r>
            <a:br>
              <a:rPr lang="en-US" sz="2400" dirty="0"/>
            </a:br>
            <a:r>
              <a:rPr lang="ar-SY" b="1" dirty="0"/>
              <a:t>تعريف علم البيئة </a:t>
            </a:r>
            <a:r>
              <a:rPr lang="en-US" b="1" dirty="0"/>
              <a:t>Ecology</a:t>
            </a:r>
            <a:r>
              <a:rPr lang="ar-SY" b="1" dirty="0"/>
              <a:t>:</a:t>
            </a:r>
            <a:r>
              <a:rPr lang="ar-SY" dirty="0"/>
              <a:t> هو العلم الذي يدرس العلاقات المتبادلة بين الكائنات الحية (حيوانات ، نباتات ، كائنات دقيقة) والمحيط.</a:t>
            </a:r>
            <a:r>
              <a:rPr lang="en-US" dirty="0"/>
              <a:t/>
            </a:r>
            <a:br>
              <a:rPr lang="en-US" dirty="0"/>
            </a:br>
            <a:r>
              <a:rPr lang="ar-SY" dirty="0" smtClean="0"/>
              <a:t>استخدمت </a:t>
            </a:r>
            <a:r>
              <a:rPr lang="ar-SY" dirty="0"/>
              <a:t>كلمة </a:t>
            </a:r>
            <a:r>
              <a:rPr lang="en-US" dirty="0"/>
              <a:t>Ecology  </a:t>
            </a:r>
            <a:r>
              <a:rPr lang="ar-SY" dirty="0"/>
              <a:t>لأول مرة  من قبل عالم الحيوان الألماني </a:t>
            </a:r>
            <a:r>
              <a:rPr lang="en-US" dirty="0"/>
              <a:t>Ernst</a:t>
            </a:r>
            <a:r>
              <a:rPr lang="ar-SY" dirty="0"/>
              <a:t> عام (1869) لتعني علاقة الكائن الحي مع المكونات العضوية واللاعضوية في البيئة . إلا أن هذا العلم لم يصبح قائماً بذاته إلا في بداية القرن العشرين. واصل الكلمة مشتقة من المقطع اليوناني </a:t>
            </a:r>
            <a:r>
              <a:rPr lang="en-US" dirty="0" err="1"/>
              <a:t>Oikes</a:t>
            </a:r>
            <a:r>
              <a:rPr lang="en-US" dirty="0"/>
              <a:t>  </a:t>
            </a:r>
            <a:r>
              <a:rPr lang="ar-SY" dirty="0"/>
              <a:t>(بمعنى بيت) و </a:t>
            </a:r>
            <a:r>
              <a:rPr lang="en-US" dirty="0"/>
              <a:t>Logos</a:t>
            </a:r>
            <a:r>
              <a:rPr lang="ar-SY" dirty="0"/>
              <a:t>  بمعنى علم. وبذلك تكون كلمة </a:t>
            </a:r>
            <a:r>
              <a:rPr lang="en-US" dirty="0"/>
              <a:t> Ecology</a:t>
            </a:r>
            <a:r>
              <a:rPr lang="ar-SY" dirty="0"/>
              <a:t>هي علم دراسة أماكن معيشة الكائنات الحية وكل ما يحيط بها.</a:t>
            </a:r>
            <a:r>
              <a:rPr lang="ar-IQ" dirty="0"/>
              <a:t/>
            </a:r>
            <a:br>
              <a:rPr lang="ar-IQ" dirty="0"/>
            </a:br>
            <a:r>
              <a:rPr lang="ar-SY" b="1" dirty="0"/>
              <a:t>تطور علم البيئة:</a:t>
            </a:r>
            <a:r>
              <a:rPr lang="en-US" dirty="0"/>
              <a:t/>
            </a:r>
            <a:br>
              <a:rPr lang="en-US" dirty="0"/>
            </a:br>
            <a:r>
              <a:rPr lang="ar-IQ" dirty="0"/>
              <a:t>يمكن إرجاع بداية الاهتمام بعلم البيئة إلى إنسان ما قبل التاريخ حيث استعمل الإنسان القديم المعلومات التي حصل عليها عن طريق الملاحظة والصدفة في بعض الأحيان والخبرة في منطقة سكناه لأغراض الحصول على مصادر الغذاء النباتية والحيوانية وكذلك لأغراض الصيد وتعيين البيئة التي توفر له الحماية الكافية من الظواهر الطبيعية التي تحدث في بيئته وبدا استعمال المعلومات البيئية وأهمية المحيط عند الأديان والفلسفات القديمة . إذ نشر هايبوكريتس مؤلفا عن الماء والهواء وتطرق إلى تأثير الفصول على الأحياء كما ألف ارسطو كتابا حول طبائع الحيوانات ومتطلباتها المتعلقة بالمحيط وأشار دارون في كتابه أصل الأنواع إلى تأثير التداخل ما بين الحياة والمحيط الطبيعي</a:t>
            </a:r>
            <a:r>
              <a:rPr lang="ar-IQ" b="1" dirty="0"/>
              <a:t> </a:t>
            </a:r>
            <a:r>
              <a:rPr lang="ar-IQ" sz="1800" b="1" dirty="0"/>
              <a:t>.</a:t>
            </a:r>
            <a:endParaRPr lang="en-US" dirty="0"/>
          </a:p>
        </p:txBody>
      </p:sp>
    </p:spTree>
    <p:extLst>
      <p:ext uri="{BB962C8B-B14F-4D97-AF65-F5344CB8AC3E}">
        <p14:creationId xmlns:p14="http://schemas.microsoft.com/office/powerpoint/2010/main" val="2535158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-1</a:t>
            </a:r>
            <a:r>
              <a:rPr lang="ar-SY" b="1" dirty="0" smtClean="0"/>
              <a:t>أقسام </a:t>
            </a:r>
            <a:r>
              <a:rPr lang="ar-SY" b="1" dirty="0"/>
              <a:t>علم البيئة اعتماداً على نوع أو مجموعة أنواع من الأحياء:</a:t>
            </a:r>
            <a:r>
              <a:rPr lang="ar-SA" b="1" dirty="0"/>
              <a:t/>
            </a:r>
            <a:br>
              <a:rPr lang="ar-SA" b="1" dirty="0"/>
            </a:br>
            <a:r>
              <a:rPr lang="ar-SY" dirty="0"/>
              <a:t>أ-</a:t>
            </a:r>
            <a:r>
              <a:rPr lang="ar-SY" b="1" dirty="0"/>
              <a:t> علم البيئة الذاتية </a:t>
            </a:r>
            <a:r>
              <a:rPr lang="en-US" b="1" dirty="0" err="1"/>
              <a:t>Aut</a:t>
            </a:r>
            <a:r>
              <a:rPr lang="en-US" b="1" dirty="0"/>
              <a:t> ecology </a:t>
            </a:r>
            <a:r>
              <a:rPr lang="ar-SY" dirty="0"/>
              <a:t>: يعني بدراسة نباتات بذاتها لمعرفة أحوال معيشتها في بيئتها الطبيعية ومدى تأثيرها بمختلف عوامل البيئة وكيفية استجابتها لها وتفاعلها معها.</a:t>
            </a:r>
            <a:r>
              <a:rPr lang="en-US" dirty="0"/>
              <a:t/>
            </a:r>
            <a:br>
              <a:rPr lang="en-US" dirty="0"/>
            </a:br>
            <a:r>
              <a:rPr lang="ar-SY" b="1" dirty="0"/>
              <a:t>ب- علم البيئة الاجتماعية </a:t>
            </a:r>
            <a:r>
              <a:rPr lang="en-US" b="1" dirty="0" err="1"/>
              <a:t>Syn</a:t>
            </a:r>
            <a:r>
              <a:rPr lang="en-US" b="1" dirty="0"/>
              <a:t> ecology</a:t>
            </a:r>
            <a:r>
              <a:rPr lang="ar-SY" b="1" dirty="0"/>
              <a:t>: </a:t>
            </a:r>
            <a:r>
              <a:rPr lang="ar-SY" dirty="0"/>
              <a:t>ويتناول دراسة المجتمعات النباتية بأقسامها المختلفة لمعرفة تركيبها ونشأتها ونموها والعوامل التي تتحكم في توزيعها.</a:t>
            </a:r>
            <a:r>
              <a:rPr lang="en-US" dirty="0"/>
              <a:t/>
            </a:r>
            <a:br>
              <a:rPr lang="en-US" dirty="0"/>
            </a:br>
            <a:r>
              <a:rPr lang="ar-SY" b="1" dirty="0"/>
              <a:t>2- أقسام علم البيئة اعتماداً على الكائن الحي نوعاً وعدداً:</a:t>
            </a:r>
            <a:r>
              <a:rPr lang="en-US" dirty="0"/>
              <a:t/>
            </a:r>
            <a:br>
              <a:rPr lang="en-US" dirty="0"/>
            </a:br>
            <a:r>
              <a:rPr lang="ar-SY" dirty="0"/>
              <a:t>أ-علم بيئة الفرد ب- علم بيئة الجماعة ج- علم بيئة المجتمع د- علم بيئة المحيط الحيوي</a:t>
            </a:r>
            <a:r>
              <a:rPr lang="en-US" dirty="0"/>
              <a:t/>
            </a:r>
            <a:br>
              <a:rPr lang="en-US" dirty="0"/>
            </a:br>
            <a:r>
              <a:rPr lang="ar-SY" b="1" dirty="0"/>
              <a:t>3- أقسام علم البيئة من خلال علاقته بالعلوم الأخرى:</a:t>
            </a:r>
            <a:r>
              <a:rPr lang="en-US" dirty="0"/>
              <a:t/>
            </a:r>
            <a:br>
              <a:rPr lang="en-US" dirty="0"/>
            </a:br>
            <a:r>
              <a:rPr lang="ar-SY" dirty="0"/>
              <a:t>أ-علم البيئة الفسيولوجي ب-علم البيئة الجغرافي ج-علم بيئة المتحجرات د-علم البيئة السلوكية ه- علم البيئة التطبيقي</a:t>
            </a:r>
            <a:r>
              <a:rPr lang="en-US" dirty="0"/>
              <a:t/>
            </a:r>
            <a:br>
              <a:rPr lang="en-US" dirty="0"/>
            </a:br>
            <a:endParaRPr lang="en-US" dirty="0"/>
          </a:p>
        </p:txBody>
      </p:sp>
    </p:spTree>
    <p:extLst>
      <p:ext uri="{BB962C8B-B14F-4D97-AF65-F5344CB8AC3E}">
        <p14:creationId xmlns:p14="http://schemas.microsoft.com/office/powerpoint/2010/main" val="142001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r-SY" b="1" dirty="0"/>
              <a:t>4- أقسام علم البيئة من خلال الكائنات الحية في الطبيعة:</a:t>
            </a:r>
            <a:r>
              <a:rPr lang="en-US" dirty="0"/>
              <a:t/>
            </a:r>
            <a:br>
              <a:rPr lang="en-US" dirty="0"/>
            </a:br>
            <a:r>
              <a:rPr lang="ar-SY" dirty="0"/>
              <a:t>أ-علم البيئة النباتية ب- علم البيئة الحيوانية</a:t>
            </a:r>
            <a:r>
              <a:rPr lang="en-US" dirty="0"/>
              <a:t/>
            </a:r>
            <a:br>
              <a:rPr lang="en-US" dirty="0"/>
            </a:br>
            <a:r>
              <a:rPr lang="ar-SY" b="1" dirty="0"/>
              <a:t> المصطلحات المهمة في علم البيئة وهي:</a:t>
            </a:r>
            <a:r>
              <a:rPr lang="en-US" dirty="0"/>
              <a:t/>
            </a:r>
            <a:br>
              <a:rPr lang="en-US" dirty="0"/>
            </a:br>
            <a:r>
              <a:rPr lang="ar-SY" dirty="0"/>
              <a:t>1</a:t>
            </a:r>
            <a:r>
              <a:rPr lang="ar-SY" b="1" dirty="0"/>
              <a:t>-النوع </a:t>
            </a:r>
            <a:r>
              <a:rPr lang="en-US" b="1" dirty="0"/>
              <a:t>Species</a:t>
            </a:r>
            <a:r>
              <a:rPr lang="ar-SY" dirty="0"/>
              <a:t>: هو أفراد الكائن الحي التي لها القابلية على التزاوج وتكوين ذريه خصبة.</a:t>
            </a:r>
            <a:r>
              <a:rPr lang="en-US" dirty="0"/>
              <a:t/>
            </a:r>
            <a:br>
              <a:rPr lang="en-US" dirty="0"/>
            </a:br>
            <a:r>
              <a:rPr lang="ar-SY" b="1" dirty="0"/>
              <a:t>2- الموطن </a:t>
            </a:r>
            <a:r>
              <a:rPr lang="en-US" b="1" dirty="0"/>
              <a:t>Habitat</a:t>
            </a:r>
            <a:r>
              <a:rPr lang="ar-SY" b="1" dirty="0"/>
              <a:t>: </a:t>
            </a:r>
            <a:r>
              <a:rPr lang="ar-SY" dirty="0"/>
              <a:t>هو المكان الذي يعيش فيه الكائن الحي بكل ما يعنيه هذا المكان من عوامل المحيط.</a:t>
            </a:r>
            <a:r>
              <a:rPr lang="en-US" dirty="0"/>
              <a:t/>
            </a:r>
            <a:br>
              <a:rPr lang="en-US" dirty="0"/>
            </a:br>
            <a:r>
              <a:rPr lang="ar-SY" b="1" dirty="0"/>
              <a:t>3- البيئة أو المحيط الذي يعيش فيه الكائن الحي </a:t>
            </a:r>
            <a:r>
              <a:rPr lang="en-US" b="1" dirty="0"/>
              <a:t>Environment</a:t>
            </a:r>
            <a:r>
              <a:rPr lang="ar-SY" b="1" dirty="0"/>
              <a:t>:</a:t>
            </a:r>
            <a:r>
              <a:rPr lang="ar-SY" dirty="0"/>
              <a:t> هو ظروف المكان الذي يعيش فيه الكائن الحي . وهذا المحيط ينقسم إلى قسمين : محيط حي و المحيط غير الحي.</a:t>
            </a:r>
            <a:r>
              <a:rPr lang="en-US" dirty="0"/>
              <a:t/>
            </a:r>
            <a:br>
              <a:rPr lang="en-US" dirty="0"/>
            </a:br>
            <a:r>
              <a:rPr lang="ar-SY" b="1" dirty="0"/>
              <a:t>4- الجماعة </a:t>
            </a:r>
            <a:r>
              <a:rPr lang="en-US" b="1" dirty="0"/>
              <a:t>Population</a:t>
            </a:r>
            <a:r>
              <a:rPr lang="ar-SY" dirty="0"/>
              <a:t>: هو أفراد النوع الواحد الذي يعيش في مكان معين.</a:t>
            </a:r>
            <a:r>
              <a:rPr lang="en-US" dirty="0"/>
              <a:t/>
            </a:r>
            <a:br>
              <a:rPr lang="en-US" dirty="0"/>
            </a:br>
            <a:r>
              <a:rPr lang="ar-SY" b="1" dirty="0"/>
              <a:t>5- المجتمع </a:t>
            </a:r>
            <a:r>
              <a:rPr lang="en-US" b="1" dirty="0"/>
              <a:t>Community </a:t>
            </a:r>
            <a:r>
              <a:rPr lang="ar-SY" b="1" dirty="0"/>
              <a:t>: </a:t>
            </a:r>
            <a:r>
              <a:rPr lang="ar-SA" dirty="0"/>
              <a:t>هو أفراد عدة أنواع تعيش مع بعضها في مكان معين</a:t>
            </a:r>
            <a:r>
              <a:rPr lang="ar-SA" b="1" dirty="0"/>
              <a:t>.</a:t>
            </a:r>
            <a:r>
              <a:rPr lang="en-US" dirty="0"/>
              <a:t/>
            </a:r>
            <a:br>
              <a:rPr lang="en-US" dirty="0"/>
            </a:br>
            <a:endParaRPr lang="en-US" dirty="0"/>
          </a:p>
        </p:txBody>
      </p:sp>
    </p:spTree>
    <p:extLst>
      <p:ext uri="{BB962C8B-B14F-4D97-AF65-F5344CB8AC3E}">
        <p14:creationId xmlns:p14="http://schemas.microsoft.com/office/powerpoint/2010/main" val="312862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07880"/>
            <a:ext cx="7543800" cy="788434"/>
          </a:xfrm>
        </p:spPr>
        <p:txBody>
          <a:bodyPr>
            <a:normAutofit/>
          </a:bodyPr>
          <a:lstStyle/>
          <a:p>
            <a:pPr algn="ctr"/>
            <a:r>
              <a:rPr lang="en-US" sz="3200" dirty="0" err="1" smtClean="0"/>
              <a:t>النظام</a:t>
            </a:r>
            <a:r>
              <a:rPr lang="en-US" sz="3200" dirty="0" smtClean="0"/>
              <a:t> </a:t>
            </a:r>
            <a:r>
              <a:rPr lang="en-US" sz="3200" dirty="0" err="1" smtClean="0"/>
              <a:t>البيئي</a:t>
            </a:r>
            <a:r>
              <a:rPr lang="en-US" sz="3200" dirty="0" smtClean="0"/>
              <a:t> </a:t>
            </a:r>
            <a:r>
              <a:rPr lang="en-CA" sz="3200" dirty="0" smtClean="0"/>
              <a:t>Ecosystem </a:t>
            </a:r>
            <a:endParaRPr lang="en-US" sz="3200" dirty="0"/>
          </a:p>
        </p:txBody>
      </p:sp>
      <p:sp>
        <p:nvSpPr>
          <p:cNvPr id="3" name="Content Placeholder 2"/>
          <p:cNvSpPr>
            <a:spLocks noGrp="1"/>
          </p:cNvSpPr>
          <p:nvPr>
            <p:ph idx="1"/>
          </p:nvPr>
        </p:nvSpPr>
        <p:spPr/>
        <p:txBody>
          <a:bodyPr>
            <a:normAutofit lnSpcReduction="10000"/>
          </a:bodyPr>
          <a:lstStyle/>
          <a:p>
            <a:r>
              <a:rPr lang="ar-IQ" dirty="0"/>
              <a:t>يقصد به تواجد المجموعات الحية ضمن وسط طبيعي غير حي ( ماء وهواء وتربة وطاقة ) وبالتالي فهو كيان متكامل يتألف من كائنات حية ومكونات غير حية وطاقة شمسية ومن التفاعلات المتبادلة فيه . </a:t>
            </a:r>
            <a:r>
              <a:rPr lang="en-US" dirty="0"/>
              <a:t/>
            </a:r>
            <a:br>
              <a:rPr lang="en-US" dirty="0"/>
            </a:br>
            <a:r>
              <a:rPr lang="ar-SY" dirty="0"/>
              <a:t>وتعتمد المبادئ التي تبنى عليها دراسة النظم البيئية على فكرة محددة. هي أن جميع عناصر أي وسط تقوم فيه الحياة أيا كان حجمه وسواء يتفاعل فيها كل عنصر مع بقية العناصر أما بصورة مباشرة أو غير مباشرة بحيث يؤدي دوراً في وظيفة الجهاز البيئي ككل.</a:t>
            </a:r>
            <a:r>
              <a:rPr lang="en-US" dirty="0"/>
              <a:t/>
            </a:r>
            <a:br>
              <a:rPr lang="en-US" dirty="0"/>
            </a:br>
            <a:r>
              <a:rPr lang="ar-SY" dirty="0"/>
              <a:t>يتألف النظام البيئي من:</a:t>
            </a:r>
            <a:r>
              <a:rPr lang="en-US" dirty="0"/>
              <a:t/>
            </a:r>
            <a:br>
              <a:rPr lang="en-US" dirty="0"/>
            </a:br>
            <a:r>
              <a:rPr lang="ar-SY" dirty="0"/>
              <a:t>الكائنات النباتية – الكائنات الحيوانية (التي تستوطن في بيئة معينة)</a:t>
            </a:r>
            <a:r>
              <a:rPr lang="en-US" dirty="0"/>
              <a:t/>
            </a:r>
            <a:br>
              <a:rPr lang="en-US" dirty="0"/>
            </a:br>
            <a:r>
              <a:rPr lang="ar-SY" dirty="0"/>
              <a:t>المكونات غير العضوية لتلك البيئة.</a:t>
            </a:r>
            <a:r>
              <a:rPr lang="en-US" dirty="0"/>
              <a:t/>
            </a:r>
            <a:br>
              <a:rPr lang="en-US" dirty="0"/>
            </a:br>
            <a:r>
              <a:rPr lang="ar-SY" b="1" dirty="0"/>
              <a:t>بصورة عامة تقسم الأنظمة البيئية إلى نوعين رئيسين هما:</a:t>
            </a:r>
            <a:r>
              <a:rPr lang="en-US" dirty="0"/>
              <a:t/>
            </a:r>
            <a:br>
              <a:rPr lang="en-US" dirty="0"/>
            </a:br>
            <a:r>
              <a:rPr lang="ar-SY" b="1" dirty="0"/>
              <a:t>الأنظمة البيئية الأرضية وتضم:</a:t>
            </a:r>
            <a:r>
              <a:rPr lang="en-US" dirty="0"/>
              <a:t/>
            </a:r>
            <a:br>
              <a:rPr lang="en-US" dirty="0"/>
            </a:br>
            <a:r>
              <a:rPr lang="ar-SY" dirty="0"/>
              <a:t>بيئة الجبال  ب- بيئة الهضاب  ج- بيئة التلال  د- بيئة السهول  ه- بيئة الصحاري</a:t>
            </a:r>
            <a:r>
              <a:rPr lang="en-US" dirty="0"/>
              <a:t/>
            </a:r>
            <a:br>
              <a:rPr lang="en-US" dirty="0"/>
            </a:br>
            <a:r>
              <a:rPr lang="ar-SY" b="1" dirty="0"/>
              <a:t>الأنظمة البيئية المائية وتضم:</a:t>
            </a:r>
            <a:r>
              <a:rPr lang="en-US" dirty="0"/>
              <a:t/>
            </a:r>
            <a:br>
              <a:rPr lang="en-US" dirty="0"/>
            </a:br>
            <a:r>
              <a:rPr lang="ar-SY" dirty="0"/>
              <a:t>أ-البيئة البحرية  ب- بيئة المصبات  ج- بيئة المياه العذبة </a:t>
            </a:r>
            <a:r>
              <a:rPr lang="en-US" sz="1800" dirty="0"/>
              <a:t/>
            </a:r>
            <a:br>
              <a:rPr lang="en-US" sz="1800" dirty="0"/>
            </a:br>
            <a:endParaRPr lang="en-US" dirty="0"/>
          </a:p>
        </p:txBody>
      </p:sp>
    </p:spTree>
    <p:extLst>
      <p:ext uri="{BB962C8B-B14F-4D97-AF65-F5344CB8AC3E}">
        <p14:creationId xmlns:p14="http://schemas.microsoft.com/office/powerpoint/2010/main" val="3266529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ar-SY" b="1" dirty="0"/>
              <a:t>وهناك ثلاثة أقسام من الكائنات الحية داخل كل نظام بيئي تختلف من حيث الدور الذي تؤديه داخل النظام وهي الأقسام الآتية:</a:t>
            </a:r>
            <a:r>
              <a:rPr lang="en-US" dirty="0"/>
              <a:t/>
            </a:r>
            <a:br>
              <a:rPr lang="en-US" dirty="0"/>
            </a:br>
            <a:r>
              <a:rPr lang="ar-SY" b="1" dirty="0"/>
              <a:t>1- كائنات منتجة </a:t>
            </a:r>
            <a:r>
              <a:rPr lang="en-US" b="1" dirty="0"/>
              <a:t>Producers</a:t>
            </a:r>
            <a:r>
              <a:rPr lang="ar-SY" b="1" dirty="0"/>
              <a:t> : </a:t>
            </a:r>
            <a:r>
              <a:rPr lang="ar-SY" dirty="0"/>
              <a:t>وهي الأحياء التي يمكنها تحويل المواد اللاعضوية إلى المواد العضوية بمساعدة الطاقة الشمسية وتخزنها في أجسامها بشكل جزيئات عضوية معقدة وهي السكريات فهي طاقة كامنة وإنتاجها لهذه الطاقة هو سبب تسميتها بالمنتجات والتي تضم النباتات الخضر المزهرة كالأشجار وغيرها والطحالب.</a:t>
            </a:r>
            <a:r>
              <a:rPr lang="en-US" dirty="0"/>
              <a:t/>
            </a:r>
            <a:br>
              <a:rPr lang="en-US" dirty="0"/>
            </a:br>
            <a:r>
              <a:rPr lang="ar-SY" b="1" dirty="0"/>
              <a:t>2- كائنات مستهلكة </a:t>
            </a:r>
            <a:r>
              <a:rPr lang="en-US" b="1" dirty="0"/>
              <a:t>Consumers</a:t>
            </a:r>
            <a:r>
              <a:rPr lang="ar-SY" b="1" dirty="0"/>
              <a:t>:</a:t>
            </a:r>
            <a:r>
              <a:rPr lang="en-US" dirty="0"/>
              <a:t>  </a:t>
            </a:r>
            <a:r>
              <a:rPr lang="ar-SY" dirty="0"/>
              <a:t>هي جميع أنواع الكائنات التي لا تستطيع صنع غذائها بنفسها وتعتمد في تغذيتها على غيرها من الأحياء النباتية والحيوانية فتحصل منها على الطاقة وبذلك فهي متعددة التغذية فمنها ما يعتمد على اللحوم ومنها ما يعتمد على الأعشاب ومنها ما يعتمد على كلا النوعين.</a:t>
            </a:r>
            <a:r>
              <a:rPr lang="en-US" dirty="0"/>
              <a:t/>
            </a:r>
            <a:br>
              <a:rPr lang="en-US" dirty="0"/>
            </a:br>
            <a:r>
              <a:rPr lang="ar-SY" b="1" dirty="0"/>
              <a:t>3- كائنات محللة </a:t>
            </a:r>
            <a:r>
              <a:rPr lang="en-US" b="1" dirty="0"/>
              <a:t>Decomposers</a:t>
            </a:r>
            <a:r>
              <a:rPr lang="ar-SY" b="1" dirty="0"/>
              <a:t>:</a:t>
            </a:r>
            <a:r>
              <a:rPr lang="en-US" dirty="0"/>
              <a:t>  </a:t>
            </a:r>
            <a:r>
              <a:rPr lang="ar-SY" dirty="0"/>
              <a:t>وتسمى أحيانا بالكائنات الرمية وهي كائنات حية دقيقة مجهرية كالبكتريا والفطريات وبعض الابتدائيات، ولها دور مهم جداً في النظام البيئي إذ تعمل على تكسير المواد العضوية الميتة والمتجمعة نتيجة موت النباتات أو الحيوانات وإعادتها إلى النظام البيئي جاهزة للاستخدام من قبل المنتجات مرة أخرى سواء كانت تلك الإعادة إلى التربة أو على شكل غازات إلى الجو و لو لا هذه المحللات لبقيت المواد العضوية متجمعة منذ ملايين السنين ولانتهى النظام البيئي في العالم.</a:t>
            </a:r>
            <a:r>
              <a:rPr lang="en-US" dirty="0"/>
              <a:t/>
            </a:r>
            <a:br>
              <a:rPr lang="en-US" dirty="0"/>
            </a:br>
            <a:endParaRPr lang="en-US" dirty="0"/>
          </a:p>
        </p:txBody>
      </p:sp>
    </p:spTree>
    <p:extLst>
      <p:ext uri="{BB962C8B-B14F-4D97-AF65-F5344CB8AC3E}">
        <p14:creationId xmlns:p14="http://schemas.microsoft.com/office/powerpoint/2010/main" val="3851764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Plant  Ecology</a:t>
            </a:r>
            <a:endParaRPr lang="ar-IQ" dirty="0"/>
          </a:p>
        </p:txBody>
      </p:sp>
      <p:sp>
        <p:nvSpPr>
          <p:cNvPr id="3" name="Content Placeholder 2"/>
          <p:cNvSpPr>
            <a:spLocks noGrp="1"/>
          </p:cNvSpPr>
          <p:nvPr>
            <p:ph idx="1"/>
          </p:nvPr>
        </p:nvSpPr>
        <p:spPr>
          <a:xfrm>
            <a:off x="3670479" y="1845734"/>
            <a:ext cx="4696281" cy="4023360"/>
          </a:xfrm>
        </p:spPr>
        <p:txBody>
          <a:bodyPr>
            <a:normAutofit lnSpcReduction="10000"/>
          </a:bodyPr>
          <a:lstStyle/>
          <a:p>
            <a:r>
              <a:rPr lang="ar-IQ" sz="2400" b="1" dirty="0" smtClean="0"/>
              <a:t>يتزايد الاهتمام يوما بعد يوم بعلوم البيئة في مجالاتها المختلفة من حيث تأثير متغيراتها على حياة الكائنات الحية ( الانسان ، الحيوان ، النبات ).</a:t>
            </a:r>
          </a:p>
          <a:p>
            <a:r>
              <a:rPr lang="ar-IQ" sz="2400" b="1" dirty="0" smtClean="0"/>
              <a:t>مكونات  اي نظام بيئي مراتبطة ومتلازمة ، يؤثر كل منها في غيره من المكونات التي تشاركه نفس البيئة ويتأثر بها .</a:t>
            </a:r>
          </a:p>
          <a:p>
            <a:r>
              <a:rPr lang="ar-IQ" sz="2400" b="1" dirty="0" smtClean="0"/>
              <a:t>يختص </a:t>
            </a:r>
            <a:r>
              <a:rPr lang="ar-IQ" sz="2400" b="1" dirty="0" smtClean="0">
                <a:solidFill>
                  <a:srgbClr val="FF0000"/>
                </a:solidFill>
              </a:rPr>
              <a:t>علم البيئة النباتية </a:t>
            </a:r>
            <a:r>
              <a:rPr lang="en-US" sz="2400" b="1" dirty="0" smtClean="0">
                <a:solidFill>
                  <a:srgbClr val="FF0000"/>
                </a:solidFill>
              </a:rPr>
              <a:t>Plant  Ecology </a:t>
            </a:r>
            <a:r>
              <a:rPr lang="ar-IQ" sz="2400" b="1" dirty="0" smtClean="0"/>
              <a:t> بدراسة النباتات في مواطنها الطبيعية ، من حيث علاقتها ببعضها البعض وبظروف المحيط او الوسط الذي تعيش فيه.</a:t>
            </a:r>
          </a:p>
          <a:p>
            <a:endParaRPr lang="ar-IQ"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972" y="1845734"/>
            <a:ext cx="3245476" cy="3680869"/>
          </a:xfrm>
          <a:prstGeom prst="rect">
            <a:avLst/>
          </a:prstGeom>
        </p:spPr>
      </p:pic>
    </p:spTree>
    <p:extLst>
      <p:ext uri="{BB962C8B-B14F-4D97-AF65-F5344CB8AC3E}">
        <p14:creationId xmlns:p14="http://schemas.microsoft.com/office/powerpoint/2010/main" val="2624900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437883" y="1841679"/>
            <a:ext cx="7928877" cy="4481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88174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7615351</TotalTime>
  <Words>952</Words>
  <Application>Microsoft Office PowerPoint</Application>
  <PresentationFormat>On-screen Show (4:3)</PresentationFormat>
  <Paragraphs>51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Retrospect</vt:lpstr>
      <vt:lpstr>علم البيئة النباتية / الصف الرابع / قسم علوم الحياة </vt:lpstr>
      <vt:lpstr>PowerPoint Presentation</vt:lpstr>
      <vt:lpstr>تعريف علم البيئة Ecology</vt:lpstr>
      <vt:lpstr>PowerPoint Presentation</vt:lpstr>
      <vt:lpstr>PowerPoint Presentation</vt:lpstr>
      <vt:lpstr>النظام البيئي Ecosystem </vt:lpstr>
      <vt:lpstr>PowerPoint Presentation</vt:lpstr>
      <vt:lpstr>Plant  Ecology</vt:lpstr>
      <vt:lpstr>PowerPoint Presentation</vt:lpstr>
      <vt:lpstr>Plant  Ecology</vt:lpstr>
      <vt:lpstr>Plant  Ecology</vt:lpstr>
      <vt:lpstr>Plant  Ecology</vt:lpstr>
      <vt:lpstr>Plant  Ecology</vt:lpstr>
      <vt:lpstr>Plant  Ecology</vt:lpstr>
      <vt:lpstr>المجتمع النباتي Pant Community</vt:lpstr>
      <vt:lpstr>عوامل المحيط Environmental Factors</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ASUS</cp:lastModifiedBy>
  <cp:revision>133</cp:revision>
  <dcterms:created xsi:type="dcterms:W3CDTF">2021-05-04T07:30:29Z</dcterms:created>
  <dcterms:modified xsi:type="dcterms:W3CDTF">2024-11-12T18:01:24Z</dcterms:modified>
</cp:coreProperties>
</file>