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7" r:id="rId4"/>
    <p:sldId id="268" r:id="rId5"/>
    <p:sldId id="269" r:id="rId6"/>
    <p:sldId id="258" r:id="rId7"/>
    <p:sldId id="259" r:id="rId8"/>
    <p:sldId id="260" r:id="rId9"/>
    <p:sldId id="261" r:id="rId10"/>
    <p:sldId id="262" r:id="rId11"/>
    <p:sldId id="263"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E7D1E-ED85-4A47-A1A5-F79EF5EACEB2}"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47968-A0B8-458A-92BB-505C8BB6B2C1}" type="slidenum">
              <a:rPr lang="en-US" smtClean="0"/>
              <a:t>‹#›</a:t>
            </a:fld>
            <a:endParaRPr lang="en-US"/>
          </a:p>
        </p:txBody>
      </p:sp>
    </p:spTree>
    <p:extLst>
      <p:ext uri="{BB962C8B-B14F-4D97-AF65-F5344CB8AC3E}">
        <p14:creationId xmlns:p14="http://schemas.microsoft.com/office/powerpoint/2010/main" val="72829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182256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225678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477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234411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335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15831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201568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33444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143817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87748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F572FF-D297-4415-805C-8CC5627B5B1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61542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F572FF-D297-4415-805C-8CC5627B5B1D}"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1754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F572FF-D297-4415-805C-8CC5627B5B1D}"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8881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572FF-D297-4415-805C-8CC5627B5B1D}"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6395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572FF-D297-4415-805C-8CC5627B5B1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6381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572FF-D297-4415-805C-8CC5627B5B1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46549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F572FF-D297-4415-805C-8CC5627B5B1D}" type="datetimeFigureOut">
              <a:rPr lang="en-US" smtClean="0"/>
              <a:t>11/2/2023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3A9330-3E1E-4DE4-95C0-D6574D9CCE99}" type="slidenum">
              <a:rPr lang="en-US" smtClean="0"/>
              <a:t>‹#›</a:t>
            </a:fld>
            <a:endParaRPr lang="en-US"/>
          </a:p>
        </p:txBody>
      </p:sp>
    </p:spTree>
    <p:extLst>
      <p:ext uri="{BB962C8B-B14F-4D97-AF65-F5344CB8AC3E}">
        <p14:creationId xmlns:p14="http://schemas.microsoft.com/office/powerpoint/2010/main" val="408368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68FC-5CC1-CA0B-7011-44BBE34A5CFA}"/>
              </a:ext>
            </a:extLst>
          </p:cNvPr>
          <p:cNvSpPr>
            <a:spLocks noGrp="1"/>
          </p:cNvSpPr>
          <p:nvPr>
            <p:ph type="ctrTitle"/>
          </p:nvPr>
        </p:nvSpPr>
        <p:spPr/>
        <p:txBody>
          <a:bodyPr/>
          <a:lstStyle/>
          <a:p>
            <a:pPr algn="ctr"/>
            <a:r>
              <a:rPr lang="ar-IQ" sz="7200" dirty="0">
                <a:latin typeface="Times New Roman" panose="02020603050405020304" pitchFamily="18" charset="0"/>
                <a:cs typeface="Times New Roman" panose="02020603050405020304" pitchFamily="18" charset="0"/>
              </a:rPr>
              <a:t>علم الطحالب </a:t>
            </a:r>
            <a:endParaRPr lang="en-US" sz="7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A680CC2-B5D0-52BC-BB7B-87C58A092141}"/>
              </a:ext>
            </a:extLst>
          </p:cNvPr>
          <p:cNvSpPr>
            <a:spLocks noGrp="1"/>
          </p:cNvSpPr>
          <p:nvPr>
            <p:ph type="subTitle" idx="1"/>
          </p:nvPr>
        </p:nvSpPr>
        <p:spPr/>
        <p:txBody>
          <a:bodyPr>
            <a:normAutofit/>
          </a:bodyPr>
          <a:lstStyle/>
          <a:p>
            <a:pPr algn="ctr"/>
            <a:r>
              <a:rPr lang="ar-IQ" sz="2800" b="1" dirty="0"/>
              <a:t>المختبر الرابع</a:t>
            </a:r>
            <a:endParaRPr lang="en-US" sz="2800" b="1" dirty="0"/>
          </a:p>
        </p:txBody>
      </p:sp>
    </p:spTree>
    <p:extLst>
      <p:ext uri="{BB962C8B-B14F-4D97-AF65-F5344CB8AC3E}">
        <p14:creationId xmlns:p14="http://schemas.microsoft.com/office/powerpoint/2010/main" val="19442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19"/>
          <p:cNvGraphicFramePr/>
          <p:nvPr>
            <p:extLst>
              <p:ext uri="{D42A27DB-BD31-4B8C-83A1-F6EECF244321}">
                <p14:modId xmlns:p14="http://schemas.microsoft.com/office/powerpoint/2010/main" val="1577499531"/>
              </p:ext>
            </p:extLst>
          </p:nvPr>
        </p:nvGraphicFramePr>
        <p:xfrm>
          <a:off x="319489" y="762001"/>
          <a:ext cx="11677880" cy="4066058"/>
        </p:xfrm>
        <a:graphic>
          <a:graphicData uri="http://schemas.openxmlformats.org/drawingml/2006/table">
            <a:tbl>
              <a:tblPr firstRow="1" bandRow="1">
                <a:noFill/>
              </a:tblPr>
              <a:tblGrid>
                <a:gridCol w="5838940">
                  <a:extLst>
                    <a:ext uri="{9D8B030D-6E8A-4147-A177-3AD203B41FA5}">
                      <a16:colId xmlns:a16="http://schemas.microsoft.com/office/drawing/2014/main" val="20000"/>
                    </a:ext>
                  </a:extLst>
                </a:gridCol>
                <a:gridCol w="5838940">
                  <a:extLst>
                    <a:ext uri="{9D8B030D-6E8A-4147-A177-3AD203B41FA5}">
                      <a16:colId xmlns:a16="http://schemas.microsoft.com/office/drawing/2014/main" val="20001"/>
                    </a:ext>
                  </a:extLst>
                </a:gridCol>
              </a:tblGrid>
              <a:tr h="433773">
                <a:tc>
                  <a:txBody>
                    <a:bodyPr/>
                    <a:lstStyle/>
                    <a:p>
                      <a:pPr marL="0" marR="0" lvl="0" indent="0" algn="ctr" rtl="1">
                        <a:lnSpc>
                          <a:spcPct val="115000"/>
                        </a:lnSpc>
                        <a:spcBef>
                          <a:spcPts val="0"/>
                        </a:spcBef>
                        <a:spcAft>
                          <a:spcPts val="0"/>
                        </a:spcAft>
                        <a:buNone/>
                      </a:pP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Order: Centrales</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1">
                        <a:lnSpc>
                          <a:spcPct val="115000"/>
                        </a:lnSpc>
                        <a:spcBef>
                          <a:spcPts val="0"/>
                        </a:spcBef>
                        <a:spcAft>
                          <a:spcPts val="0"/>
                        </a:spcAft>
                        <a:buNone/>
                      </a:pP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Order: Pennales</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0"/>
                  </a:ext>
                </a:extLst>
              </a:tr>
              <a:tr h="457366">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تضم اجناس شعاعية التناظر </a:t>
                      </a:r>
                      <a:r>
                        <a:rPr lang="ar-IQ" sz="2000" b="1" u="none" strike="noStrike" cap="none" dirty="0">
                          <a:latin typeface="Times New Roman" panose="02020603050405020304" pitchFamily="18" charset="0"/>
                          <a:ea typeface="Simplified Arabic"/>
                          <a:cs typeface="Times New Roman" panose="02020603050405020304" pitchFamily="18" charset="0"/>
                          <a:sym typeface="Simplified Arabic"/>
                        </a:rPr>
                        <a:t>Radial Summetry </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تضم هذه الرتبة اجناس جانبية التناظر </a:t>
                      </a:r>
                      <a:r>
                        <a:rPr lang="ar-IQ" sz="2000" b="1" u="none" strike="noStrike" cap="none" dirty="0">
                          <a:latin typeface="Times New Roman" panose="02020603050405020304" pitchFamily="18" charset="0"/>
                          <a:ea typeface="Simplified Arabic"/>
                          <a:cs typeface="Times New Roman" panose="02020603050405020304" pitchFamily="18" charset="0"/>
                          <a:sym typeface="Simplified Arabic"/>
                        </a:rPr>
                        <a:t>Bilateral Summetry</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1"/>
                  </a:ext>
                </a:extLst>
              </a:tr>
              <a:tr h="402918">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تكون النقوش او التثخنات ذات اشكال شعاعية</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تكون النقوش او التثخنات بشكل ريشي او شعري</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2"/>
                  </a:ext>
                </a:extLst>
              </a:tr>
              <a:tr h="402918">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لاتحتوي الخلية الطحلبية على الاخدود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Raphe</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تحتوي الخلية على اخدود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Raphe</a:t>
                      </a:r>
                      <a:r>
                        <a:rPr lang="ar-IQ" sz="2000" b="1" u="none" strike="noStrike" cap="none">
                          <a:latin typeface="Times New Roman" panose="02020603050405020304" pitchFamily="18" charset="0"/>
                          <a:ea typeface="Calibri"/>
                          <a:cs typeface="Times New Roman" panose="02020603050405020304" pitchFamily="18" charset="0"/>
                          <a:sym typeface="Calibri"/>
                        </a:rPr>
                        <a:t> حقيقي او كاذب</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3"/>
                  </a:ext>
                </a:extLst>
              </a:tr>
              <a:tr h="479146">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تحتوي الخلية على بلاستيدات متعددة غالبا تكون قرصية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تحتوي الخلية على بلاستيدة او بلاستيدتين غالبا تكون جدارية </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4"/>
                  </a:ext>
                </a:extLst>
              </a:tr>
              <a:tr h="446477">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لاتتحرك حركة تزحلقية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تتحرك الاجناس حركة تزحلقية </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5"/>
                  </a:ext>
                </a:extLst>
              </a:tr>
              <a:tr h="538038">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غالبية الاجناس بحرية المعيشة واغلبها هائمة</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غالبا الاجناس التابعة لهذه الرتبة تتواجد في المياه العذبة وغالبا ملتصقة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6"/>
                  </a:ext>
                </a:extLst>
              </a:tr>
              <a:tr h="770550">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التكاثر الجنسي من نوع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Oogamous</a:t>
                      </a:r>
                      <a:r>
                        <a:rPr lang="ar-IQ" sz="2000" b="1" u="none" strike="noStrike" cap="none">
                          <a:latin typeface="Times New Roman" panose="02020603050405020304" pitchFamily="18" charset="0"/>
                          <a:ea typeface="Calibri"/>
                          <a:cs typeface="Times New Roman" panose="02020603050405020304" pitchFamily="18" charset="0"/>
                          <a:sym typeface="Calibri"/>
                        </a:rPr>
                        <a:t>و الامشاج الذكرية تكون احادية السوط.....</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يكون التكاثر الجنسي من نوع  </a:t>
                      </a:r>
                      <a:r>
                        <a:rPr lang="ar-IQ" sz="2000" b="1" u="none" strike="noStrike" cap="none" dirty="0">
                          <a:latin typeface="Times New Roman" panose="02020603050405020304" pitchFamily="18" charset="0"/>
                          <a:ea typeface="Simplified Arabic"/>
                          <a:cs typeface="Times New Roman" panose="02020603050405020304" pitchFamily="18" charset="0"/>
                          <a:sym typeface="Simplified Arabic"/>
                        </a:rPr>
                        <a:t>Isogmous</a:t>
                      </a:r>
                      <a:r>
                        <a:rPr lang="ar-IQ" sz="2000" b="1" u="none" strike="noStrike" cap="none" dirty="0">
                          <a:latin typeface="Times New Roman" panose="02020603050405020304" pitchFamily="18" charset="0"/>
                          <a:ea typeface="Calibri"/>
                          <a:cs typeface="Times New Roman" panose="02020603050405020304" pitchFamily="18" charset="0"/>
                          <a:sym typeface="Calibri"/>
                        </a:rPr>
                        <a:t>و الامشاج تكون فاقدة الاسواط وتتحرك حركة اميبية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0A1DE7C6-61FB-0E21-DBCC-032B024514A4}"/>
              </a:ext>
            </a:extLst>
          </p:cNvPr>
          <p:cNvSpPr txBox="1"/>
          <p:nvPr/>
        </p:nvSpPr>
        <p:spPr>
          <a:xfrm>
            <a:off x="3619958" y="275138"/>
            <a:ext cx="4572000" cy="523220"/>
          </a:xfrm>
          <a:prstGeom prst="rect">
            <a:avLst/>
          </a:prstGeom>
          <a:noFill/>
        </p:spPr>
        <p:txBody>
          <a:bodyPr wrap="square">
            <a:spAutoFit/>
          </a:bodyPr>
          <a:lstStyle/>
          <a:p>
            <a:pPr marL="342900" indent="-342900" algn="r" rtl="1">
              <a:spcBef>
                <a:spcPts val="640"/>
              </a:spcBef>
              <a:buClr>
                <a:schemeClr val="dk1"/>
              </a:buClr>
              <a:buSzPts val="3200"/>
              <a:buChar char="•"/>
            </a:pPr>
            <a:r>
              <a:rPr lang="ar-IQ" sz="2800" b="1" dirty="0">
                <a:latin typeface="Times New Roman" panose="02020603050405020304" pitchFamily="18" charset="0"/>
                <a:cs typeface="Times New Roman" panose="02020603050405020304" pitchFamily="18" charset="0"/>
              </a:rPr>
              <a:t>وفي ما يلي الفرق بين الرتبتين </a:t>
            </a:r>
          </a:p>
        </p:txBody>
      </p:sp>
      <p:pic>
        <p:nvPicPr>
          <p:cNvPr id="6" name="Picture 5">
            <a:extLst>
              <a:ext uri="{FF2B5EF4-FFF2-40B4-BE49-F238E27FC236}">
                <a16:creationId xmlns:a16="http://schemas.microsoft.com/office/drawing/2014/main" id="{248CB309-EC04-2660-2153-CA6A2031116B}"/>
              </a:ext>
            </a:extLst>
          </p:cNvPr>
          <p:cNvPicPr>
            <a:picLocks noChangeAspect="1"/>
          </p:cNvPicPr>
          <p:nvPr/>
        </p:nvPicPr>
        <p:blipFill>
          <a:blip r:embed="rId3"/>
          <a:stretch>
            <a:fillRect/>
          </a:stretch>
        </p:blipFill>
        <p:spPr>
          <a:xfrm rot="10800000">
            <a:off x="2465942" y="4887662"/>
            <a:ext cx="6880033" cy="18771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981200" y="76200"/>
            <a:ext cx="8229600" cy="8683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i="1" dirty="0">
                <a:latin typeface="Times New Roman" panose="02020603050405020304" pitchFamily="18" charset="0"/>
                <a:cs typeface="Times New Roman" panose="02020603050405020304" pitchFamily="18" charset="0"/>
              </a:rPr>
              <a:t>Navicula </a:t>
            </a:r>
            <a:endParaRPr i="1" dirty="0">
              <a:latin typeface="Times New Roman" panose="02020603050405020304" pitchFamily="18" charset="0"/>
              <a:cs typeface="Times New Roman" panose="02020603050405020304" pitchFamily="18" charset="0"/>
            </a:endParaRPr>
          </a:p>
        </p:txBody>
      </p:sp>
      <p:sp>
        <p:nvSpPr>
          <p:cNvPr id="125" name="Google Shape;125;p20"/>
          <p:cNvSpPr txBox="1">
            <a:spLocks noGrp="1"/>
          </p:cNvSpPr>
          <p:nvPr>
            <p:ph idx="1"/>
          </p:nvPr>
        </p:nvSpPr>
        <p:spPr>
          <a:xfrm>
            <a:off x="363557" y="1143001"/>
            <a:ext cx="10075843" cy="4983163"/>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2800"/>
            </a:pPr>
            <a:r>
              <a:rPr lang="ar-IQ" sz="3200" dirty="0">
                <a:latin typeface="Times New Roman" panose="02020603050405020304" pitchFamily="18" charset="0"/>
                <a:cs typeface="Times New Roman" panose="02020603050405020304" pitchFamily="18" charset="0"/>
              </a:rPr>
              <a:t>يكون شكل المصراع رمحي الشكل يحتوي على striae رفيعة شعاعية عند منطقة المركز وتكون متوازية  باتجاة نهاية الخلية (الاقطاب ). تابع لرتبة </a:t>
            </a:r>
            <a:r>
              <a:rPr lang="ar-IQ" sz="3200" dirty="0">
                <a:latin typeface="Times New Roman" panose="02020603050405020304" pitchFamily="18" charset="0"/>
                <a:ea typeface="Simplified Arabic"/>
                <a:cs typeface="Times New Roman" panose="02020603050405020304" pitchFamily="18" charset="0"/>
                <a:sym typeface="Simplified Arabic"/>
              </a:rPr>
              <a:t>Pennales</a:t>
            </a:r>
            <a:endParaRPr sz="3200" dirty="0">
              <a:latin typeface="Times New Roman" panose="02020603050405020304" pitchFamily="18" charset="0"/>
              <a:cs typeface="Times New Roman" panose="02020603050405020304" pitchFamily="18" charset="0"/>
            </a:endParaRPr>
          </a:p>
        </p:txBody>
      </p:sp>
      <p:pic>
        <p:nvPicPr>
          <p:cNvPr id="126" name="Google Shape;126;p20"/>
          <p:cNvPicPr preferRelativeResize="0"/>
          <p:nvPr/>
        </p:nvPicPr>
        <p:blipFill rotWithShape="1">
          <a:blip r:embed="rId3">
            <a:alphaModFix/>
          </a:blip>
          <a:srcRect/>
          <a:stretch/>
        </p:blipFill>
        <p:spPr>
          <a:xfrm>
            <a:off x="7805928" y="3048001"/>
            <a:ext cx="1968674" cy="2905125"/>
          </a:xfrm>
          <a:prstGeom prst="rect">
            <a:avLst/>
          </a:prstGeom>
          <a:noFill/>
          <a:ln>
            <a:noFill/>
          </a:ln>
        </p:spPr>
      </p:pic>
      <p:pic>
        <p:nvPicPr>
          <p:cNvPr id="127" name="Google Shape;127;p20"/>
          <p:cNvPicPr preferRelativeResize="0"/>
          <p:nvPr/>
        </p:nvPicPr>
        <p:blipFill rotWithShape="1">
          <a:blip r:embed="rId4">
            <a:alphaModFix/>
          </a:blip>
          <a:srcRect/>
          <a:stretch/>
        </p:blipFill>
        <p:spPr>
          <a:xfrm>
            <a:off x="4876801" y="4305300"/>
            <a:ext cx="2466975" cy="1847850"/>
          </a:xfrm>
          <a:prstGeom prst="rect">
            <a:avLst/>
          </a:prstGeom>
          <a:noFill/>
          <a:ln>
            <a:noFill/>
          </a:ln>
        </p:spPr>
      </p:pic>
      <p:pic>
        <p:nvPicPr>
          <p:cNvPr id="128" name="Google Shape;128;p20"/>
          <p:cNvPicPr preferRelativeResize="0"/>
          <p:nvPr/>
        </p:nvPicPr>
        <p:blipFill rotWithShape="1">
          <a:blip r:embed="rId5">
            <a:alphaModFix/>
          </a:blip>
          <a:srcRect/>
          <a:stretch/>
        </p:blipFill>
        <p:spPr>
          <a:xfrm>
            <a:off x="1981201" y="2462976"/>
            <a:ext cx="2409825" cy="1895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981200" y="152400"/>
            <a:ext cx="8229600" cy="762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i="1" dirty="0">
                <a:latin typeface="Times New Roman" panose="02020603050405020304" pitchFamily="18" charset="0"/>
                <a:cs typeface="Times New Roman" panose="02020603050405020304" pitchFamily="18" charset="0"/>
              </a:rPr>
              <a:t>cyclotella</a:t>
            </a:r>
            <a:endParaRPr i="1" dirty="0">
              <a:latin typeface="Times New Roman" panose="02020603050405020304" pitchFamily="18" charset="0"/>
              <a:cs typeface="Times New Roman" panose="02020603050405020304" pitchFamily="18" charset="0"/>
            </a:endParaRPr>
          </a:p>
        </p:txBody>
      </p:sp>
      <p:sp>
        <p:nvSpPr>
          <p:cNvPr id="144" name="Google Shape;144;p22"/>
          <p:cNvSpPr txBox="1">
            <a:spLocks noGrp="1"/>
          </p:cNvSpPr>
          <p:nvPr>
            <p:ph idx="1"/>
          </p:nvPr>
        </p:nvSpPr>
        <p:spPr>
          <a:xfrm>
            <a:off x="1676400" y="990600"/>
            <a:ext cx="10001480" cy="56388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2400"/>
            </a:pPr>
            <a:r>
              <a:rPr lang="ar-IQ" sz="2800" dirty="0">
                <a:latin typeface="Times New Roman" panose="02020603050405020304" pitchFamily="18" charset="0"/>
                <a:cs typeface="Times New Roman" panose="02020603050405020304" pitchFamily="18" charset="0"/>
              </a:rPr>
              <a:t>الخلية قرصية الشكل في المنظر المصرعي تكون دائرية الشكل المنطقة المركزية   central area  تكون متميزة وتبدو منتظمة والمنطقة المحيطية periphera area  تحوي خطوط  costa  او  ribs وهو تابع لرتبة </a:t>
            </a:r>
            <a:r>
              <a:rPr lang="ar-IQ" sz="2800" dirty="0">
                <a:latin typeface="Times New Roman" panose="02020603050405020304" pitchFamily="18" charset="0"/>
                <a:ea typeface="Simplified Arabic"/>
                <a:cs typeface="Times New Roman" panose="02020603050405020304" pitchFamily="18" charset="0"/>
                <a:sym typeface="Simplified Arabic"/>
              </a:rPr>
              <a:t>Centrales</a:t>
            </a:r>
            <a:endParaRPr sz="2800" dirty="0">
              <a:latin typeface="Times New Roman" panose="02020603050405020304" pitchFamily="18" charset="0"/>
              <a:cs typeface="Times New Roman" panose="02020603050405020304" pitchFamily="18" charset="0"/>
            </a:endParaRPr>
          </a:p>
        </p:txBody>
      </p:sp>
      <p:pic>
        <p:nvPicPr>
          <p:cNvPr id="145" name="Google Shape;145;p22"/>
          <p:cNvPicPr preferRelativeResize="0"/>
          <p:nvPr/>
        </p:nvPicPr>
        <p:blipFill rotWithShape="1">
          <a:blip r:embed="rId3">
            <a:alphaModFix/>
          </a:blip>
          <a:srcRect l="42873" b="42228"/>
          <a:stretch/>
        </p:blipFill>
        <p:spPr>
          <a:xfrm>
            <a:off x="8021960" y="3763952"/>
            <a:ext cx="2982816" cy="2633031"/>
          </a:xfrm>
          <a:prstGeom prst="rect">
            <a:avLst/>
          </a:prstGeom>
          <a:noFill/>
          <a:ln>
            <a:noFill/>
          </a:ln>
        </p:spPr>
      </p:pic>
      <p:pic>
        <p:nvPicPr>
          <p:cNvPr id="146" name="Google Shape;146;p22"/>
          <p:cNvPicPr preferRelativeResize="0"/>
          <p:nvPr/>
        </p:nvPicPr>
        <p:blipFill rotWithShape="1">
          <a:blip r:embed="rId4">
            <a:alphaModFix/>
          </a:blip>
          <a:srcRect/>
          <a:stretch/>
        </p:blipFill>
        <p:spPr>
          <a:xfrm>
            <a:off x="325398" y="3810000"/>
            <a:ext cx="3311603" cy="2540937"/>
          </a:xfrm>
          <a:prstGeom prst="rect">
            <a:avLst/>
          </a:prstGeom>
          <a:noFill/>
          <a:ln>
            <a:noFill/>
          </a:ln>
        </p:spPr>
      </p:pic>
      <p:pic>
        <p:nvPicPr>
          <p:cNvPr id="147" name="Google Shape;147;p22"/>
          <p:cNvPicPr preferRelativeResize="0"/>
          <p:nvPr/>
        </p:nvPicPr>
        <p:blipFill rotWithShape="1">
          <a:blip r:embed="rId5">
            <a:alphaModFix/>
          </a:blip>
          <a:srcRect/>
          <a:stretch/>
        </p:blipFill>
        <p:spPr>
          <a:xfrm>
            <a:off x="3929381" y="3810000"/>
            <a:ext cx="3419475" cy="2409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19"/>
          <p:cNvSpPr txBox="1">
            <a:spLocks noGrp="1"/>
          </p:cNvSpPr>
          <p:nvPr>
            <p:ph idx="1"/>
          </p:nvPr>
        </p:nvSpPr>
        <p:spPr>
          <a:xfrm>
            <a:off x="1752600" y="3624549"/>
            <a:ext cx="8686800" cy="2928651"/>
          </a:xfrm>
          <a:prstGeom prst="rect">
            <a:avLst/>
          </a:prstGeom>
          <a:noFill/>
          <a:ln>
            <a:noFill/>
          </a:ln>
        </p:spPr>
        <p:txBody>
          <a:bodyPr spcFirstLastPara="1" vert="horz" wrap="square" lIns="91425" tIns="45700" rIns="91425" bIns="45700" rtlCol="0" anchor="t" anchorCtr="0">
            <a:normAutofit fontScale="92500" lnSpcReduction="20000"/>
          </a:bodyPr>
          <a:lstStyle/>
          <a:p>
            <a:pPr marL="342900" indent="-342900" algn="r" rtl="1">
              <a:spcBef>
                <a:spcPts val="0"/>
              </a:spcBef>
              <a:buClr>
                <a:schemeClr val="dk1"/>
              </a:buClr>
              <a:buSzPts val="3200"/>
            </a:pPr>
            <a:r>
              <a:rPr lang="ar-IQ" sz="2800" dirty="0">
                <a:latin typeface="Times New Roman" panose="02020603050405020304" pitchFamily="18" charset="0"/>
                <a:cs typeface="Times New Roman" panose="02020603050405020304" pitchFamily="18" charset="0"/>
              </a:rPr>
              <a:t>الصفات العامة </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افرادها متعددة الخلايا خيطية الشكل</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البلاستيدة قرصية </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يتكاثر افراد هذه الشعبة لا جنسيا وجنسيا بعدة طرق </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الغذاء المخزون بشكل قطيرات زيتية leucosin</a:t>
            </a:r>
            <a:endParaRPr lang="en-US"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الصبغات السائدة التي تعطيها اللون الذهبي </a:t>
            </a:r>
            <a:r>
              <a:rPr lang="en-US" sz="2800" dirty="0">
                <a:latin typeface="Times New Roman" panose="02020603050405020304" pitchFamily="18" charset="0"/>
                <a:cs typeface="Times New Roman" panose="02020603050405020304" pitchFamily="18" charset="0"/>
              </a:rPr>
              <a:t>Fucoxanthin</a:t>
            </a:r>
            <a:r>
              <a:rPr lang="ar-IQ" sz="2800" dirty="0">
                <a:latin typeface="Times New Roman" panose="02020603050405020304" pitchFamily="18" charset="0"/>
                <a:cs typeface="Times New Roman" panose="02020603050405020304" pitchFamily="18" charset="0"/>
              </a:rPr>
              <a:t> بالاضافة الى كلوروفيل </a:t>
            </a:r>
            <a:r>
              <a:rPr lang="en-US" sz="2800" dirty="0">
                <a:latin typeface="Times New Roman" panose="02020603050405020304" pitchFamily="18" charset="0"/>
                <a:cs typeface="Times New Roman" panose="02020603050405020304" pitchFamily="18" charset="0"/>
              </a:rPr>
              <a:t>A,B</a:t>
            </a:r>
            <a:endParaRPr sz="2800" dirty="0">
              <a:latin typeface="Times New Roman" panose="02020603050405020304" pitchFamily="18" charset="0"/>
              <a:cs typeface="Times New Roman" panose="02020603050405020304" pitchFamily="18" charset="0"/>
            </a:endParaRPr>
          </a:p>
          <a:p>
            <a:pPr marL="342900" indent="-139700" algn="r">
              <a:spcBef>
                <a:spcPts val="640"/>
              </a:spcBef>
              <a:buClr>
                <a:schemeClr val="dk1"/>
              </a:buClr>
              <a:buSzPts val="3200"/>
              <a:buNone/>
            </a:pPr>
            <a:endParaRPr sz="2800" dirty="0">
              <a:latin typeface="Times New Roman" panose="02020603050405020304" pitchFamily="18" charset="0"/>
              <a:cs typeface="Times New Roman" panose="02020603050405020304" pitchFamily="18" charset="0"/>
            </a:endParaRPr>
          </a:p>
        </p:txBody>
      </p:sp>
      <p:sp>
        <p:nvSpPr>
          <p:cNvPr id="2" name="Google Shape;85;p13">
            <a:extLst>
              <a:ext uri="{FF2B5EF4-FFF2-40B4-BE49-F238E27FC236}">
                <a16:creationId xmlns:a16="http://schemas.microsoft.com/office/drawing/2014/main" id="{F396267B-BB52-F6C3-E88F-2FAB56DFF136}"/>
              </a:ext>
            </a:extLst>
          </p:cNvPr>
          <p:cNvSpPr txBox="1">
            <a:spLocks/>
          </p:cNvSpPr>
          <p:nvPr/>
        </p:nvSpPr>
        <p:spPr>
          <a:xfrm>
            <a:off x="1524000" y="132203"/>
            <a:ext cx="9144000" cy="32967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fontAlgn="t">
              <a:lnSpc>
                <a:spcPct val="150000"/>
              </a:lnSpc>
              <a:spcBef>
                <a:spcPts val="0"/>
              </a:spcBef>
            </a:pPr>
            <a:r>
              <a:rPr lang="en-US" sz="2800" b="1" dirty="0">
                <a:solidFill>
                  <a:schemeClr val="tx2"/>
                </a:solidFill>
                <a:latin typeface="Times New Roman" panose="02020603050405020304" pitchFamily="18" charset="0"/>
                <a:cs typeface="Times New Roman" panose="02020603050405020304" pitchFamily="18" charset="0"/>
              </a:rPr>
              <a:t>  Division: </a:t>
            </a:r>
            <a:r>
              <a:rPr lang="ar-IQ" sz="2800" b="1" dirty="0">
                <a:solidFill>
                  <a:schemeClr val="tx2"/>
                </a:solidFill>
                <a:latin typeface="Times New Roman" panose="02020603050405020304" pitchFamily="18" charset="0"/>
                <a:cs typeface="Times New Roman" panose="02020603050405020304" pitchFamily="18" charset="0"/>
              </a:rPr>
              <a:t>Chrysophyta </a:t>
            </a:r>
            <a:endParaRPr lang="en-US" sz="2800" b="1" u="sng" dirty="0">
              <a:solidFill>
                <a:schemeClr val="tx2"/>
              </a:solidFill>
              <a:latin typeface="Times New Roman" panose="02020603050405020304" pitchFamily="18" charset="0"/>
              <a:cs typeface="Times New Roman" panose="02020603050405020304" pitchFamily="18" charset="0"/>
            </a:endParaRPr>
          </a:p>
          <a:p>
            <a:pPr marL="114300" indent="0" fontAlgn="t">
              <a:lnSpc>
                <a:spcPct val="150000"/>
              </a:lnSpc>
              <a:spcBef>
                <a:spcPts val="0"/>
              </a:spcBef>
              <a:buNone/>
            </a:pPr>
            <a:r>
              <a:rPr lang="en-US" sz="2800" b="1" dirty="0">
                <a:solidFill>
                  <a:schemeClr val="accent1">
                    <a:lumMod val="75000"/>
                  </a:schemeClr>
                </a:solidFill>
                <a:latin typeface="Times New Roman" panose="02020603050405020304" pitchFamily="18" charset="0"/>
                <a:cs typeface="Times New Roman" panose="02020603050405020304" pitchFamily="18" charset="0"/>
              </a:rPr>
              <a:t>      Class  :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xanthophyceae</a:t>
            </a:r>
            <a:r>
              <a:rPr lang="en-US" sz="2800" b="1" dirty="0">
                <a:solidFill>
                  <a:schemeClr val="accent1">
                    <a:lumMod val="75000"/>
                  </a:schemeClr>
                </a:solidFill>
                <a:latin typeface="Times New Roman" panose="02020603050405020304" pitchFamily="18" charset="0"/>
                <a:cs typeface="Times New Roman" panose="02020603050405020304" pitchFamily="18" charset="0"/>
              </a:rPr>
              <a:t> (yellow-green-algae)</a:t>
            </a:r>
            <a:endParaRPr lang="en-US" sz="2800" b="1" u="sng" dirty="0">
              <a:solidFill>
                <a:schemeClr val="accent1">
                  <a:lumMod val="75000"/>
                </a:schemeClr>
              </a:solidFill>
              <a:latin typeface="Times New Roman" panose="02020603050405020304" pitchFamily="18" charset="0"/>
              <a:cs typeface="Times New Roman" panose="02020603050405020304" pitchFamily="18" charset="0"/>
            </a:endParaRPr>
          </a:p>
          <a:p>
            <a:pPr fontAlgn="t">
              <a:lnSpc>
                <a:spcPct val="150000"/>
              </a:lnSpc>
              <a:spcBef>
                <a:spcPts val="0"/>
              </a:spcBef>
            </a:pPr>
            <a:r>
              <a:rPr lang="en-US" sz="2800" b="1" dirty="0">
                <a:solidFill>
                  <a:schemeClr val="accent1">
                    <a:lumMod val="75000"/>
                  </a:schemeClr>
                </a:solidFill>
                <a:latin typeface="Times New Roman" panose="02020603050405020304" pitchFamily="18" charset="0"/>
                <a:cs typeface="Times New Roman" panose="02020603050405020304" pitchFamily="18" charset="0"/>
                <a:sym typeface="Arial"/>
              </a:rPr>
              <a:t>Order :       </a:t>
            </a:r>
            <a:r>
              <a:rPr lang="en-US" sz="2800" b="1" dirty="0" err="1">
                <a:solidFill>
                  <a:schemeClr val="accent1">
                    <a:lumMod val="75000"/>
                  </a:schemeClr>
                </a:solidFill>
                <a:latin typeface="Times New Roman" panose="02020603050405020304" pitchFamily="18" charset="0"/>
                <a:cs typeface="Times New Roman" panose="02020603050405020304" pitchFamily="18" charset="0"/>
                <a:sym typeface="Arial"/>
              </a:rPr>
              <a:t>Vuacheriales</a:t>
            </a:r>
            <a:endParaRPr lang="en-US" sz="2800" b="1" dirty="0">
              <a:solidFill>
                <a:schemeClr val="accent1">
                  <a:lumMod val="75000"/>
                </a:schemeClr>
              </a:solidFill>
              <a:latin typeface="Times New Roman" panose="02020603050405020304" pitchFamily="18" charset="0"/>
              <a:cs typeface="Times New Roman" panose="02020603050405020304" pitchFamily="18" charset="0"/>
              <a:sym typeface="Arial"/>
            </a:endParaRPr>
          </a:p>
          <a:p>
            <a:pPr fontAlgn="t">
              <a:lnSpc>
                <a:spcPct val="150000"/>
              </a:lnSpc>
              <a:spcBef>
                <a:spcPts val="0"/>
              </a:spcBef>
            </a:pPr>
            <a:r>
              <a:rPr lang="en-US" sz="2800" b="1" dirty="0">
                <a:solidFill>
                  <a:schemeClr val="accent1">
                    <a:lumMod val="75000"/>
                  </a:schemeClr>
                </a:solidFill>
                <a:latin typeface="Times New Roman" panose="02020603050405020304" pitchFamily="18" charset="0"/>
                <a:cs typeface="Times New Roman" panose="02020603050405020304" pitchFamily="18" charset="0"/>
              </a:rPr>
              <a:t>Genus: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Vaucheria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Sessile   and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Geminata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p>
          <a:p>
            <a:pPr fontAlgn="t">
              <a:lnSpc>
                <a:spcPct val="150000"/>
              </a:lnSpc>
              <a:spcBef>
                <a:spcPts val="0"/>
              </a:spcBef>
            </a:pPr>
            <a:endParaRPr lang="en-US" sz="2800" b="1" dirty="0">
              <a:solidFill>
                <a:schemeClr val="tx2"/>
              </a:solidFill>
              <a:latin typeface="Times New Roman" panose="02020603050405020304" pitchFamily="18" charset="0"/>
              <a:ea typeface="+mn-ea"/>
              <a:cs typeface="Times New Roman" panose="02020603050405020304" pitchFamily="18" charset="0"/>
              <a:sym typeface="Arial"/>
            </a:endParaRPr>
          </a:p>
          <a:p>
            <a:pPr fontAlgn="t">
              <a:spcBef>
                <a:spcPts val="0"/>
              </a:spcBef>
            </a:pPr>
            <a:endParaRPr lang="en-US" sz="2000" dirty="0">
              <a:solidFill>
                <a:schemeClr val="tx2"/>
              </a:solidFill>
              <a:latin typeface="Times New Roman" panose="02020603050405020304" pitchFamily="18" charset="0"/>
              <a:cs typeface="Times New Roman" panose="02020603050405020304" pitchFamily="18" charset="0"/>
            </a:endParaRPr>
          </a:p>
          <a:p>
            <a:pPr marL="0" indent="0">
              <a:spcBef>
                <a:spcPts val="0"/>
              </a:spcBef>
              <a:buClr>
                <a:srgbClr val="888888"/>
              </a:buClr>
              <a:buSzPts val="3200"/>
              <a:buNone/>
            </a:pPr>
            <a:endParaRPr lang="en-US" sz="2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1981200" y="152400"/>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i="1" dirty="0">
                <a:latin typeface="Times New Roman" panose="02020603050405020304" pitchFamily="18" charset="0"/>
                <a:cs typeface="Times New Roman" panose="02020603050405020304" pitchFamily="18" charset="0"/>
              </a:rPr>
              <a:t>vaucheria</a:t>
            </a:r>
            <a:r>
              <a:rPr lang="ar-IQ"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136" name="Google Shape;136;p20"/>
          <p:cNvSpPr txBox="1">
            <a:spLocks noGrp="1"/>
          </p:cNvSpPr>
          <p:nvPr>
            <p:ph idx="1"/>
          </p:nvPr>
        </p:nvSpPr>
        <p:spPr>
          <a:xfrm>
            <a:off x="1828800" y="762000"/>
            <a:ext cx="8610600" cy="5791200"/>
          </a:xfrm>
          <a:prstGeom prst="rect">
            <a:avLst/>
          </a:prstGeom>
          <a:noFill/>
          <a:ln>
            <a:noFill/>
          </a:ln>
        </p:spPr>
        <p:txBody>
          <a:bodyPr spcFirstLastPara="1" vert="horz" wrap="square" lIns="91425" tIns="45700" rIns="91425" bIns="45700" rtlCol="0" anchor="t" anchorCtr="0">
            <a:noAutofit/>
          </a:bodyPr>
          <a:lstStyle/>
          <a:p>
            <a:pPr marL="342900" indent="-342900" algn="r" rtl="1">
              <a:spcBef>
                <a:spcPts val="0"/>
              </a:spcBef>
              <a:buClr>
                <a:schemeClr val="dk1"/>
              </a:buClr>
              <a:buSzPts val="2400"/>
            </a:pPr>
            <a:r>
              <a:rPr lang="ar-IQ" sz="2800" dirty="0">
                <a:latin typeface="Times New Roman" panose="02020603050405020304" pitchFamily="18" charset="0"/>
                <a:cs typeface="Times New Roman" panose="02020603050405020304" pitchFamily="18" charset="0"/>
              </a:rPr>
              <a:t> طحلب خيطي اسطواني الشكل fialmen</a:t>
            </a:r>
            <a:r>
              <a:rPr lang="en-US" sz="2800" dirty="0">
                <a:latin typeface="Times New Roman" panose="02020603050405020304" pitchFamily="18" charset="0"/>
                <a:cs typeface="Times New Roman" panose="02020603050405020304" pitchFamily="18" charset="0"/>
              </a:rPr>
              <a:t>t</a:t>
            </a:r>
            <a:r>
              <a:rPr lang="ar-IQ" sz="2800" dirty="0">
                <a:latin typeface="Times New Roman" panose="02020603050405020304" pitchFamily="18" charset="0"/>
                <a:cs typeface="Times New Roman" panose="02020603050405020304" pitchFamily="18" charset="0"/>
              </a:rPr>
              <a:t>s cylindrical form غير متفرع, </a:t>
            </a:r>
            <a:r>
              <a:rPr lang="ar-IQ" sz="2800" u="sng" dirty="0">
                <a:latin typeface="Times New Roman" panose="02020603050405020304" pitchFamily="18" charset="0"/>
                <a:cs typeface="Times New Roman" panose="02020603050405020304" pitchFamily="18" charset="0"/>
              </a:rPr>
              <a:t>الصفة المميزة لهذا الطحلب انعدام الحواجز بين الخلايا في الخيط الطحلبي lack cross wall ، اذ تدعى هذه الظاهره بالمدمج الخلوي Coenocytic  </a:t>
            </a:r>
            <a:r>
              <a:rPr lang="ar-IQ" sz="2800" dirty="0">
                <a:latin typeface="Times New Roman" panose="02020603050405020304" pitchFamily="18" charset="0"/>
                <a:cs typeface="Times New Roman" panose="02020603050405020304" pitchFamily="18" charset="0"/>
              </a:rPr>
              <a:t>ممايعطي الخيط مظهر سايفوني الشكل siphone form , </a:t>
            </a:r>
            <a:r>
              <a:rPr lang="ar-IQ" sz="2800" u="sng" dirty="0">
                <a:latin typeface="Times New Roman" panose="02020603050405020304" pitchFamily="18" charset="0"/>
                <a:cs typeface="Times New Roman" panose="02020603050405020304" pitchFamily="18" charset="0"/>
              </a:rPr>
              <a:t>البلاستيدة بيضوية الشكل oval  او قرصية </a:t>
            </a:r>
            <a:r>
              <a:rPr lang="ar-IQ" sz="2800" dirty="0">
                <a:latin typeface="Times New Roman" panose="02020603050405020304" pitchFamily="18" charset="0"/>
                <a:cs typeface="Times New Roman" panose="02020603050405020304" pitchFamily="18" charset="0"/>
              </a:rPr>
              <a:t>,الانوية متعددة والغذاء المخزون بشكل قطرات دهنية وزيتية. </a:t>
            </a:r>
            <a:endParaRPr sz="2800" dirty="0">
              <a:latin typeface="Times New Roman" panose="02020603050405020304" pitchFamily="18" charset="0"/>
              <a:cs typeface="Times New Roman" panose="02020603050405020304" pitchFamily="18" charset="0"/>
            </a:endParaRPr>
          </a:p>
          <a:p>
            <a:pPr marL="342900" indent="-190500" algn="r">
              <a:spcBef>
                <a:spcPts val="480"/>
              </a:spcBef>
              <a:buClr>
                <a:schemeClr val="dk1"/>
              </a:buClr>
              <a:buSzPts val="2400"/>
              <a:buNone/>
            </a:pPr>
            <a:endParaRP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F144092-63B4-EE8A-D2AE-FE5E01D7857B}"/>
              </a:ext>
            </a:extLst>
          </p:cNvPr>
          <p:cNvPicPr>
            <a:picLocks noChangeAspect="1"/>
          </p:cNvPicPr>
          <p:nvPr/>
        </p:nvPicPr>
        <p:blipFill>
          <a:blip r:embed="rId3"/>
          <a:stretch>
            <a:fillRect/>
          </a:stretch>
        </p:blipFill>
        <p:spPr>
          <a:xfrm>
            <a:off x="1752600" y="3795144"/>
            <a:ext cx="4464586" cy="2715004"/>
          </a:xfrm>
          <a:prstGeom prst="rect">
            <a:avLst/>
          </a:prstGeom>
        </p:spPr>
      </p:pic>
      <p:pic>
        <p:nvPicPr>
          <p:cNvPr id="7" name="Picture 6">
            <a:extLst>
              <a:ext uri="{FF2B5EF4-FFF2-40B4-BE49-F238E27FC236}">
                <a16:creationId xmlns:a16="http://schemas.microsoft.com/office/drawing/2014/main" id="{DFD2CCEE-6749-4600-749E-B16A08645887}"/>
              </a:ext>
            </a:extLst>
          </p:cNvPr>
          <p:cNvPicPr>
            <a:picLocks noChangeAspect="1"/>
          </p:cNvPicPr>
          <p:nvPr/>
        </p:nvPicPr>
        <p:blipFill>
          <a:blip r:embed="rId4"/>
          <a:stretch>
            <a:fillRect/>
          </a:stretch>
        </p:blipFill>
        <p:spPr>
          <a:xfrm>
            <a:off x="6217186" y="3795144"/>
            <a:ext cx="4298414" cy="27580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981200" y="274638"/>
            <a:ext cx="8229600" cy="715962"/>
          </a:xfrm>
          <a:prstGeom prst="rect">
            <a:avLst/>
          </a:prstGeom>
          <a:noFill/>
          <a:ln>
            <a:noFill/>
          </a:ln>
        </p:spPr>
        <p:txBody>
          <a:bodyPr spcFirstLastPara="1" vert="horz" wrap="square" lIns="91425" tIns="45700" rIns="91425" bIns="45700" rtlCol="0" anchor="ctr" anchorCtr="0">
            <a:normAutofit/>
          </a:bodyPr>
          <a:lstStyle/>
          <a:p>
            <a:pPr marL="342900" indent="-342900" algn="r" rtl="1">
              <a:spcBef>
                <a:spcPts val="0"/>
              </a:spcBef>
              <a:buClr>
                <a:schemeClr val="dk1"/>
              </a:buClr>
              <a:buSzPts val="2400"/>
              <a:buChar char="•"/>
            </a:pPr>
            <a:r>
              <a:rPr lang="ar-IQ" sz="3600" dirty="0">
                <a:latin typeface="Times New Roman" panose="02020603050405020304" pitchFamily="18" charset="0"/>
                <a:cs typeface="Times New Roman" panose="02020603050405020304" pitchFamily="18" charset="0"/>
              </a:rPr>
              <a:t>ينقسم التكاثر الجنسي الى نوعين :-</a:t>
            </a:r>
          </a:p>
        </p:txBody>
      </p:sp>
      <p:sp>
        <p:nvSpPr>
          <p:cNvPr id="150" name="Google Shape;150;p22"/>
          <p:cNvSpPr txBox="1">
            <a:spLocks noGrp="1"/>
          </p:cNvSpPr>
          <p:nvPr>
            <p:ph idx="1"/>
          </p:nvPr>
        </p:nvSpPr>
        <p:spPr>
          <a:xfrm>
            <a:off x="4463730" y="1219200"/>
            <a:ext cx="5975670" cy="5638800"/>
          </a:xfrm>
          <a:prstGeom prst="rect">
            <a:avLst/>
          </a:prstGeom>
          <a:noFill/>
          <a:ln>
            <a:noFill/>
          </a:ln>
        </p:spPr>
        <p:txBody>
          <a:bodyPr spcFirstLastPara="1" vert="horz" wrap="square" lIns="91425" tIns="45700" rIns="91425" bIns="45700" rtlCol="0" anchor="t" anchorCtr="0">
            <a:normAutofit fontScale="92500"/>
          </a:bodyPr>
          <a:lstStyle/>
          <a:p>
            <a:pPr marL="514350" indent="-514350" algn="r" rtl="1">
              <a:spcBef>
                <a:spcPts val="480"/>
              </a:spcBef>
              <a:buClr>
                <a:schemeClr val="dk1"/>
              </a:buClr>
              <a:buSzPts val="2400"/>
              <a:buFont typeface="+mj-lt"/>
              <a:buAutoNum type="arabicPeriod"/>
            </a:pPr>
            <a:r>
              <a:rPr lang="en-US" sz="2400" u="sng" dirty="0">
                <a:latin typeface="Times New Roman" panose="02020603050405020304" pitchFamily="18" charset="0"/>
                <a:cs typeface="Times New Roman" panose="02020603050405020304" pitchFamily="18" charset="0"/>
              </a:rPr>
              <a:t> Sessile   </a:t>
            </a:r>
            <a:r>
              <a:rPr lang="ar-IQ" sz="2400" u="sng" dirty="0">
                <a:latin typeface="Times New Roman" panose="02020603050405020304" pitchFamily="18" charset="0"/>
                <a:cs typeface="Times New Roman" panose="02020603050405020304" pitchFamily="18" charset="0"/>
              </a:rPr>
              <a:t>النوع الجالس</a:t>
            </a:r>
            <a:r>
              <a:rPr lang="ar-IQ"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rtl="1">
              <a:lnSpc>
                <a:spcPct val="170000"/>
              </a:lnSpc>
              <a:spcBef>
                <a:spcPts val="480"/>
              </a:spcBef>
              <a:buClr>
                <a:schemeClr val="dk1"/>
              </a:buClr>
              <a:buSzPts val="2400"/>
              <a:buNone/>
            </a:pPr>
            <a:r>
              <a:rPr lang="ar-IQ" sz="2400" dirty="0">
                <a:latin typeface="Times New Roman" panose="02020603050405020304" pitchFamily="18" charset="0"/>
                <a:cs typeface="Times New Roman" panose="02020603050405020304" pitchFamily="18" charset="0"/>
              </a:rPr>
              <a:t> يحوي الخيط على </a:t>
            </a:r>
            <a:r>
              <a:rPr lang="ar-IQ" sz="2400" u="sng" dirty="0">
                <a:latin typeface="Times New Roman" panose="02020603050405020304" pitchFamily="18" charset="0"/>
                <a:cs typeface="Times New Roman" panose="02020603050405020304" pitchFamily="18" charset="0"/>
              </a:rPr>
              <a:t>عضو تكاثري ذكري واحد جالس </a:t>
            </a:r>
            <a:r>
              <a:rPr lang="ar-IQ" sz="2400" dirty="0">
                <a:latin typeface="Times New Roman" panose="02020603050405020304" pitchFamily="18" charset="0"/>
                <a:cs typeface="Times New Roman" panose="02020603050405020304" pitchFamily="18" charset="0"/>
              </a:rPr>
              <a:t>ويكون بشكل خيط صغير منحني يحوي بداخله على عدد من الامشاج ،اما </a:t>
            </a:r>
            <a:r>
              <a:rPr lang="ar-IQ" sz="2400" u="sng" dirty="0">
                <a:latin typeface="Times New Roman" panose="02020603050405020304" pitchFamily="18" charset="0"/>
                <a:cs typeface="Times New Roman" panose="02020603050405020304" pitchFamily="18" charset="0"/>
              </a:rPr>
              <a:t>الانثوي </a:t>
            </a:r>
            <a:r>
              <a:rPr lang="en-US" sz="2400" u="sng" dirty="0">
                <a:latin typeface="Times New Roman" panose="02020603050405020304" pitchFamily="18" charset="0"/>
                <a:cs typeface="Times New Roman" panose="02020603050405020304" pitchFamily="18" charset="0"/>
              </a:rPr>
              <a:t>Oogonia</a:t>
            </a:r>
            <a:r>
              <a:rPr lang="ar-IQ" sz="2400" u="sng" dirty="0">
                <a:latin typeface="Times New Roman" panose="02020603050405020304" pitchFamily="18" charset="0"/>
                <a:cs typeface="Times New Roman" panose="02020603050405020304" pitchFamily="18" charset="0"/>
              </a:rPr>
              <a:t>عددها اثنان تقع على جانبي الـ  </a:t>
            </a:r>
            <a:r>
              <a:rPr lang="en-US" sz="2400" u="sng" dirty="0">
                <a:latin typeface="Times New Roman" panose="02020603050405020304" pitchFamily="18" charset="0"/>
                <a:cs typeface="Times New Roman" panose="02020603050405020304" pitchFamily="18" charset="0"/>
              </a:rPr>
              <a:t> antheridium </a:t>
            </a:r>
            <a:r>
              <a:rPr lang="ar-IQ" sz="2400" u="sng" dirty="0">
                <a:latin typeface="Times New Roman" panose="02020603050405020304" pitchFamily="18" charset="0"/>
                <a:cs typeface="Times New Roman" panose="02020603050405020304" pitchFamily="18" charset="0"/>
              </a:rPr>
              <a:t>ويكون شكلها كروي جالسة (الذكرية والانثوية </a:t>
            </a:r>
            <a:r>
              <a:rPr lang="ar-IQ" sz="2400" dirty="0">
                <a:latin typeface="Times New Roman" panose="02020603050405020304" pitchFamily="18" charset="0"/>
                <a:cs typeface="Times New Roman" panose="02020603050405020304" pitchFamily="18" charset="0"/>
              </a:rPr>
              <a:t>)على سطح الخيط .يحتوي العضو الذكري في نهايته على فتحة لخروج الامشاج بعد نضجها اما الانثوي فيحوي في نهايته على تركيب يشبه المنقار .يمثل منطقة حدوث الاخصاب ويحوي العضو الذكري والانثوي على جميع مكونات الخلية (الخيط الطحلبي )</a:t>
            </a:r>
          </a:p>
        </p:txBody>
      </p:sp>
      <p:pic>
        <p:nvPicPr>
          <p:cNvPr id="151" name="Google Shape;151;p22"/>
          <p:cNvPicPr preferRelativeResize="0"/>
          <p:nvPr/>
        </p:nvPicPr>
        <p:blipFill rotWithShape="1">
          <a:blip r:embed="rId3">
            <a:alphaModFix/>
          </a:blip>
          <a:srcRect/>
          <a:stretch/>
        </p:blipFill>
        <p:spPr>
          <a:xfrm rot="-5400000">
            <a:off x="910793" y="3594428"/>
            <a:ext cx="3041042" cy="2895601"/>
          </a:xfrm>
          <a:prstGeom prst="rect">
            <a:avLst/>
          </a:prstGeom>
          <a:noFill/>
          <a:ln>
            <a:noFill/>
          </a:ln>
        </p:spPr>
      </p:pic>
      <p:pic>
        <p:nvPicPr>
          <p:cNvPr id="152" name="Google Shape;152;p22"/>
          <p:cNvPicPr preferRelativeResize="0"/>
          <p:nvPr/>
        </p:nvPicPr>
        <p:blipFill rotWithShape="1">
          <a:blip r:embed="rId4">
            <a:alphaModFix/>
          </a:blip>
          <a:srcRect/>
          <a:stretch/>
        </p:blipFill>
        <p:spPr>
          <a:xfrm>
            <a:off x="983512" y="493004"/>
            <a:ext cx="2895602" cy="29359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981200" y="152400"/>
            <a:ext cx="8229600" cy="8683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Vaucheria geminata</a:t>
            </a:r>
            <a:endParaRPr dirty="0">
              <a:latin typeface="Times New Roman" panose="02020603050405020304" pitchFamily="18" charset="0"/>
              <a:cs typeface="Times New Roman" panose="02020603050405020304" pitchFamily="18" charset="0"/>
            </a:endParaRPr>
          </a:p>
        </p:txBody>
      </p:sp>
      <p:sp>
        <p:nvSpPr>
          <p:cNvPr id="158" name="Google Shape;158;p23"/>
          <p:cNvSpPr txBox="1">
            <a:spLocks noGrp="1"/>
          </p:cNvSpPr>
          <p:nvPr>
            <p:ph idx="1"/>
          </p:nvPr>
        </p:nvSpPr>
        <p:spPr>
          <a:xfrm>
            <a:off x="1828800" y="1066801"/>
            <a:ext cx="8610600" cy="1863687"/>
          </a:xfrm>
          <a:prstGeom prst="rect">
            <a:avLst/>
          </a:prstGeom>
          <a:noFill/>
          <a:ln>
            <a:noFill/>
          </a:ln>
        </p:spPr>
        <p:txBody>
          <a:bodyPr spcFirstLastPara="1" vert="horz" wrap="square" lIns="91425" tIns="45700" rIns="91425" bIns="45700" rtlCol="0" anchor="t" anchorCtr="0">
            <a:normAutofit/>
          </a:bodyPr>
          <a:lstStyle/>
          <a:p>
            <a:pPr marL="342900" indent="-139700" algn="r" rtl="1">
              <a:spcBef>
                <a:spcPts val="0"/>
              </a:spcBef>
              <a:buSzPts val="3200"/>
              <a:buNone/>
            </a:pP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Geminata</a:t>
            </a:r>
            <a:r>
              <a:rPr lang="en-US" sz="3200" u="sng" dirty="0">
                <a:latin typeface="Times New Roman" panose="02020603050405020304" pitchFamily="18" charset="0"/>
                <a:cs typeface="Times New Roman" panose="02020603050405020304" pitchFamily="18" charset="0"/>
              </a:rPr>
              <a:t> .2 </a:t>
            </a:r>
            <a:r>
              <a:rPr lang="ar-IQ" sz="3200" dirty="0">
                <a:latin typeface="Times New Roman" panose="02020603050405020304" pitchFamily="18" charset="0"/>
                <a:cs typeface="Times New Roman" panose="02020603050405020304" pitchFamily="18" charset="0"/>
              </a:rPr>
              <a:t>القائم :</a:t>
            </a:r>
            <a:r>
              <a:rPr lang="ar-IQ" sz="3200" u="sng" dirty="0">
                <a:latin typeface="Times New Roman" panose="02020603050405020304" pitchFamily="18" charset="0"/>
                <a:cs typeface="Times New Roman" panose="02020603050405020304" pitchFamily="18" charset="0"/>
              </a:rPr>
              <a:t>تكون الاعضاء التكاثرية الذكرية والانثوية محمولة على حامل يخرج من سطح الخيط الطحلبي</a:t>
            </a:r>
          </a:p>
          <a:p>
            <a:pPr marL="342900" indent="-139700">
              <a:spcBef>
                <a:spcPts val="0"/>
              </a:spcBef>
              <a:buClr>
                <a:schemeClr val="dk1"/>
              </a:buClr>
              <a:buSzPts val="3200"/>
              <a:buNone/>
            </a:pPr>
            <a:endParaRPr sz="3200" dirty="0">
              <a:latin typeface="Times New Roman" panose="02020603050405020304" pitchFamily="18" charset="0"/>
              <a:cs typeface="Times New Roman" panose="02020603050405020304" pitchFamily="18" charset="0"/>
            </a:endParaRPr>
          </a:p>
        </p:txBody>
      </p:sp>
      <p:pic>
        <p:nvPicPr>
          <p:cNvPr id="159" name="Google Shape;159;p23"/>
          <p:cNvPicPr preferRelativeResize="0"/>
          <p:nvPr/>
        </p:nvPicPr>
        <p:blipFill rotWithShape="1">
          <a:blip r:embed="rId3">
            <a:alphaModFix/>
          </a:blip>
          <a:srcRect/>
          <a:stretch/>
        </p:blipFill>
        <p:spPr>
          <a:xfrm>
            <a:off x="1661528" y="2699134"/>
            <a:ext cx="2671773" cy="3823905"/>
          </a:xfrm>
          <a:prstGeom prst="rect">
            <a:avLst/>
          </a:prstGeom>
          <a:noFill/>
          <a:ln>
            <a:noFill/>
          </a:ln>
        </p:spPr>
      </p:pic>
      <p:pic>
        <p:nvPicPr>
          <p:cNvPr id="160" name="Google Shape;160;p23"/>
          <p:cNvPicPr preferRelativeResize="0"/>
          <p:nvPr/>
        </p:nvPicPr>
        <p:blipFill rotWithShape="1">
          <a:blip r:embed="rId4">
            <a:alphaModFix/>
          </a:blip>
          <a:srcRect/>
          <a:stretch/>
        </p:blipFill>
        <p:spPr>
          <a:xfrm rot="16200000">
            <a:off x="4112967" y="3560787"/>
            <a:ext cx="3172443" cy="2908867"/>
          </a:xfrm>
          <a:prstGeom prst="rect">
            <a:avLst/>
          </a:prstGeom>
          <a:noFill/>
          <a:ln>
            <a:noFill/>
          </a:ln>
        </p:spPr>
      </p:pic>
      <p:pic>
        <p:nvPicPr>
          <p:cNvPr id="161" name="Google Shape;161;p23"/>
          <p:cNvPicPr preferRelativeResize="0"/>
          <p:nvPr/>
        </p:nvPicPr>
        <p:blipFill rotWithShape="1">
          <a:blip r:embed="rId5">
            <a:alphaModFix/>
          </a:blip>
          <a:srcRect/>
          <a:stretch/>
        </p:blipFill>
        <p:spPr>
          <a:xfrm>
            <a:off x="7591032" y="3429001"/>
            <a:ext cx="2772168" cy="31724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749839" y="530416"/>
            <a:ext cx="8229600" cy="1265238"/>
          </a:xfrm>
          <a:prstGeom prst="rect">
            <a:avLst/>
          </a:prstGeom>
          <a:noFill/>
          <a:ln>
            <a:noFill/>
          </a:ln>
        </p:spPr>
        <p:txBody>
          <a:bodyPr spcFirstLastPara="1" vert="horz" wrap="square" lIns="91425" tIns="45700" rIns="91425" bIns="45700" rtlCol="0" anchor="ctr" anchorCtr="0">
            <a:noAutofit/>
          </a:bodyPr>
          <a:lstStyle/>
          <a:p>
            <a:pPr rtl="1">
              <a:spcBef>
                <a:spcPts val="0"/>
              </a:spcBef>
              <a:buClr>
                <a:schemeClr val="dk1"/>
              </a:buClr>
              <a:buSzPts val="3000"/>
            </a:pPr>
            <a:r>
              <a:rPr lang="en-US" sz="2800" dirty="0">
                <a:latin typeface="Times New Roman" panose="02020603050405020304" pitchFamily="18" charset="0"/>
                <a:cs typeface="Times New Roman" panose="02020603050405020304" pitchFamily="18" charset="0"/>
              </a:rPr>
              <a:t>Division : </a:t>
            </a:r>
            <a:r>
              <a:rPr lang="en-US" sz="2800" b="1" dirty="0">
                <a:latin typeface="Times New Roman" panose="02020603050405020304" pitchFamily="18" charset="0"/>
                <a:cs typeface="Times New Roman" panose="02020603050405020304" pitchFamily="18" charset="0"/>
              </a:rPr>
              <a:t>Bacillariophyta (diatoms)</a:t>
            </a:r>
            <a:br>
              <a:rPr lang="en-US" sz="2800" b="1" dirty="0">
                <a:latin typeface="Times New Roman" panose="02020603050405020304" pitchFamily="18" charset="0"/>
                <a:cs typeface="Times New Roman" panose="02020603050405020304" pitchFamily="18" charset="0"/>
              </a:rPr>
            </a:br>
            <a:endParaRPr sz="3000" dirty="0">
              <a:latin typeface="Times New Roman" panose="02020603050405020304" pitchFamily="18" charset="0"/>
              <a:cs typeface="Times New Roman" panose="02020603050405020304" pitchFamily="18" charset="0"/>
            </a:endParaRPr>
          </a:p>
        </p:txBody>
      </p:sp>
      <p:sp>
        <p:nvSpPr>
          <p:cNvPr id="96" name="Google Shape;96;p15"/>
          <p:cNvSpPr txBox="1">
            <a:spLocks noGrp="1"/>
          </p:cNvSpPr>
          <p:nvPr>
            <p:ph idx="1"/>
          </p:nvPr>
        </p:nvSpPr>
        <p:spPr>
          <a:xfrm>
            <a:off x="542144" y="2034916"/>
            <a:ext cx="8229600" cy="3581267"/>
          </a:xfrm>
          <a:prstGeom prst="rect">
            <a:avLst/>
          </a:prstGeom>
          <a:noFill/>
          <a:ln>
            <a:noFill/>
          </a:ln>
        </p:spPr>
        <p:txBody>
          <a:bodyPr spcFirstLastPara="1" vert="horz" wrap="square" lIns="91425" tIns="45700" rIns="91425" bIns="45700" rtlCol="0" anchor="t" anchorCtr="0">
            <a:normAutofit/>
          </a:bodyPr>
          <a:lstStyle/>
          <a:p>
            <a:pPr marL="0" indent="0" algn="r" rtl="1">
              <a:spcBef>
                <a:spcPts val="640"/>
              </a:spcBef>
              <a:buClr>
                <a:schemeClr val="dk1"/>
              </a:buClr>
              <a:buSzPts val="3200"/>
              <a:buNone/>
            </a:pPr>
            <a:r>
              <a:rPr lang="ar-IQ" sz="3200" b="1" dirty="0">
                <a:latin typeface="Times New Roman" panose="02020603050405020304" pitchFamily="18" charset="0"/>
                <a:cs typeface="Times New Roman" panose="02020603050405020304" pitchFamily="18" charset="0"/>
              </a:rPr>
              <a:t>ويضم هذا الصف </a:t>
            </a:r>
            <a:endParaRPr sz="32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3200" b="1" dirty="0">
                <a:latin typeface="Times New Roman" panose="02020603050405020304" pitchFamily="18" charset="0"/>
                <a:cs typeface="Times New Roman" panose="02020603050405020304" pitchFamily="18" charset="0"/>
              </a:rPr>
              <a:t>1- Order:-Pennales   تضم (الاجناس الريشيية)</a:t>
            </a:r>
            <a:endParaRPr sz="32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3200" b="1" dirty="0">
                <a:latin typeface="Times New Roman" panose="02020603050405020304" pitchFamily="18" charset="0"/>
                <a:cs typeface="Times New Roman" panose="02020603050405020304" pitchFamily="18" charset="0"/>
              </a:rPr>
              <a:t>2- Order:-</a:t>
            </a:r>
            <a:r>
              <a:rPr lang="en-US" sz="3200" b="1" dirty="0">
                <a:latin typeface="Times New Roman" panose="02020603050405020304" pitchFamily="18" charset="0"/>
                <a:cs typeface="Times New Roman" panose="02020603050405020304" pitchFamily="18" charset="0"/>
              </a:rPr>
              <a:t>C</a:t>
            </a:r>
            <a:r>
              <a:rPr lang="ar-IQ" sz="3200" b="1" dirty="0">
                <a:latin typeface="Times New Roman" panose="02020603050405020304" pitchFamily="18" charset="0"/>
                <a:cs typeface="Times New Roman" panose="02020603050405020304" pitchFamily="18" charset="0"/>
              </a:rPr>
              <a:t>entrales   تضم (الاجناس المركزية)</a:t>
            </a:r>
            <a:endParaRP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الصفات العامة لصنف الدايتومات</a:t>
            </a:r>
            <a:endParaRPr dirty="0">
              <a:latin typeface="Times New Roman" panose="02020603050405020304" pitchFamily="18" charset="0"/>
              <a:cs typeface="Times New Roman" panose="02020603050405020304" pitchFamily="18" charset="0"/>
            </a:endParaRPr>
          </a:p>
        </p:txBody>
      </p:sp>
      <p:sp>
        <p:nvSpPr>
          <p:cNvPr id="102" name="Google Shape;102;p16"/>
          <p:cNvSpPr txBox="1">
            <a:spLocks noGrp="1"/>
          </p:cNvSpPr>
          <p:nvPr>
            <p:ph idx="1"/>
          </p:nvPr>
        </p:nvSpPr>
        <p:spPr>
          <a:xfrm>
            <a:off x="88135" y="1295402"/>
            <a:ext cx="11865165" cy="4477438"/>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2000"/>
            </a:pPr>
            <a:r>
              <a:rPr lang="ar-IQ" sz="2800" dirty="0">
                <a:latin typeface="Times New Roman" panose="02020603050405020304" pitchFamily="18" charset="0"/>
                <a:cs typeface="Times New Roman" panose="02020603050405020304" pitchFamily="18" charset="0"/>
              </a:rPr>
              <a:t>اغلب اجناسها احادية الخلية او تكون بشكل مستعمرات خيطية او متجمعة </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dirty="0">
                <a:latin typeface="Times New Roman" panose="02020603050405020304" pitchFamily="18" charset="0"/>
                <a:cs typeface="Times New Roman" panose="02020603050405020304" pitchFamily="18" charset="0"/>
              </a:rPr>
              <a:t>جدار الخلية الدايتومية يدعى بالعلبة  frustuleوالذي يتكون من نصفين متراكبين فوق بعضهما اي من نصفين valves، يسمى النصف العلوي  epithe</a:t>
            </a:r>
            <a:r>
              <a:rPr lang="en-US" sz="2800" dirty="0">
                <a:latin typeface="Times New Roman" panose="02020603050405020304" pitchFamily="18" charset="0"/>
                <a:cs typeface="Times New Roman" panose="02020603050405020304" pitchFamily="18" charset="0"/>
              </a:rPr>
              <a:t>c</a:t>
            </a:r>
            <a:r>
              <a:rPr lang="ar-IQ" sz="2800" dirty="0">
                <a:latin typeface="Times New Roman" panose="02020603050405020304" pitchFamily="18" charset="0"/>
                <a:cs typeface="Times New Roman" panose="02020603050405020304" pitchFamily="18" charset="0"/>
              </a:rPr>
              <a:t>aاما النصف السفلي يسمى Hypotheca.</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u="sng" dirty="0">
                <a:latin typeface="Times New Roman" panose="02020603050405020304" pitchFamily="18" charset="0"/>
                <a:cs typeface="Times New Roman" panose="02020603050405020304" pitchFamily="18" charset="0"/>
              </a:rPr>
              <a:t>جدران الخلايا الدايتومية متكونة بشكل اساسي من مادة السليكا وباشكل هندسية وهذه من الصفات التصنيفية المهمة .</a:t>
            </a:r>
            <a:endParaRPr sz="2800" u="sng"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dirty="0">
                <a:latin typeface="Times New Roman" panose="02020603050405020304" pitchFamily="18" charset="0"/>
                <a:cs typeface="Times New Roman" panose="02020603050405020304" pitchFamily="18" charset="0"/>
              </a:rPr>
              <a:t>البلاستيدة chloroplast قرصية او جدارية متعددة المراكز النشوية. </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u="sng" dirty="0">
                <a:latin typeface="Times New Roman" panose="02020603050405020304" pitchFamily="18" charset="0"/>
                <a:cs typeface="Times New Roman" panose="02020603050405020304" pitchFamily="18" charset="0"/>
              </a:rPr>
              <a:t>الغذاء المخزون </a:t>
            </a:r>
            <a:r>
              <a:rPr lang="ar-IQ" sz="2800" dirty="0">
                <a:latin typeface="Times New Roman" panose="02020603050405020304" pitchFamily="18" charset="0"/>
                <a:cs typeface="Times New Roman" panose="02020603050405020304" pitchFamily="18" charset="0"/>
              </a:rPr>
              <a:t>بشكل قطرات دهنية او بشكل </a:t>
            </a:r>
            <a:r>
              <a:rPr lang="en-US" sz="2800" u="sng" dirty="0" err="1">
                <a:latin typeface="Times New Roman" panose="02020603050405020304" pitchFamily="18" charset="0"/>
                <a:cs typeface="Times New Roman" panose="02020603050405020304" pitchFamily="18" charset="0"/>
              </a:rPr>
              <a:t>Chrysolaminarine</a:t>
            </a:r>
            <a:r>
              <a:rPr lang="ar-IQ" sz="2800"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u="sng" dirty="0">
                <a:latin typeface="Times New Roman" panose="02020603050405020304" pitchFamily="18" charset="0"/>
                <a:cs typeface="Times New Roman" panose="02020603050405020304" pitchFamily="18" charset="0"/>
              </a:rPr>
              <a:t>الخلايا التكاثرية تحتوي على سوط واحد</a:t>
            </a:r>
            <a:r>
              <a:rPr lang="ar-IQ" sz="2800"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9584D7F-50BD-64B6-C728-8CB2B36FBF54}"/>
              </a:ext>
            </a:extLst>
          </p:cNvPr>
          <p:cNvPicPr>
            <a:picLocks noChangeAspect="1"/>
          </p:cNvPicPr>
          <p:nvPr/>
        </p:nvPicPr>
        <p:blipFill>
          <a:blip r:embed="rId3"/>
          <a:stretch>
            <a:fillRect/>
          </a:stretch>
        </p:blipFill>
        <p:spPr>
          <a:xfrm>
            <a:off x="88135" y="3429000"/>
            <a:ext cx="3613533" cy="30351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1981200" y="152400"/>
            <a:ext cx="8229600" cy="960438"/>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000"/>
            </a:pPr>
            <a:r>
              <a:rPr lang="ar-IQ" sz="3200" u="sng" dirty="0">
                <a:latin typeface="Times New Roman" panose="02020603050405020304" pitchFamily="18" charset="0"/>
                <a:cs typeface="Times New Roman" panose="02020603050405020304" pitchFamily="18" charset="0"/>
              </a:rPr>
              <a:t>تركيب الخلية الدايتومية </a:t>
            </a:r>
            <a:endParaRPr sz="3200" dirty="0">
              <a:latin typeface="Times New Roman" panose="02020603050405020304" pitchFamily="18" charset="0"/>
              <a:cs typeface="Times New Roman" panose="02020603050405020304" pitchFamily="18" charset="0"/>
            </a:endParaRPr>
          </a:p>
        </p:txBody>
      </p:sp>
      <p:sp>
        <p:nvSpPr>
          <p:cNvPr id="108" name="Google Shape;108;p17"/>
          <p:cNvSpPr txBox="1">
            <a:spLocks noGrp="1"/>
          </p:cNvSpPr>
          <p:nvPr>
            <p:ph idx="1"/>
          </p:nvPr>
        </p:nvSpPr>
        <p:spPr>
          <a:xfrm>
            <a:off x="1524000" y="845545"/>
            <a:ext cx="10462352" cy="363832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ct val="100000"/>
            </a:pPr>
            <a:r>
              <a:rPr lang="ar-IQ" sz="2800" dirty="0">
                <a:latin typeface="Times New Roman" panose="02020603050405020304" pitchFamily="18" charset="0"/>
                <a:cs typeface="Times New Roman" panose="02020603050405020304" pitchFamily="18" charset="0"/>
              </a:rPr>
              <a:t>تتميز الخلية الدايتومية بجدارها المكون من نصفين متراكبين فوق بعضها </a:t>
            </a:r>
            <a:r>
              <a:rPr lang="ar-IQ" sz="2800" u="sng" dirty="0">
                <a:latin typeface="Times New Roman" panose="02020603050405020304" pitchFamily="18" charset="0"/>
                <a:cs typeface="Times New Roman" panose="02020603050405020304" pitchFamily="18" charset="0"/>
              </a:rPr>
              <a:t>النصف العلوي epitheca</a:t>
            </a:r>
            <a:r>
              <a:rPr lang="ar-IQ" sz="2800" dirty="0">
                <a:latin typeface="Times New Roman" panose="02020603050405020304" pitchFamily="18" charset="0"/>
                <a:cs typeface="Times New Roman" panose="02020603050405020304" pitchFamily="18" charset="0"/>
              </a:rPr>
              <a:t>  والذي يكون اكبر حجما من </a:t>
            </a:r>
            <a:r>
              <a:rPr lang="ar-IQ" sz="2800" u="sng" dirty="0">
                <a:latin typeface="Times New Roman" panose="02020603050405020304" pitchFamily="18" charset="0"/>
                <a:cs typeface="Times New Roman" panose="02020603050405020304" pitchFamily="18" charset="0"/>
              </a:rPr>
              <a:t>النصف السفلي ويسمى hypotheca  </a:t>
            </a:r>
            <a:r>
              <a:rPr lang="ar-IQ" sz="2800" dirty="0">
                <a:latin typeface="Times New Roman" panose="02020603050405020304" pitchFamily="18" charset="0"/>
                <a:cs typeface="Times New Roman" panose="02020603050405020304" pitchFamily="18" charset="0"/>
              </a:rPr>
              <a:t>ويرتبط بين النصفين </a:t>
            </a:r>
            <a:r>
              <a:rPr lang="ar-IQ" sz="2800" u="sng" dirty="0">
                <a:latin typeface="Times New Roman" panose="02020603050405020304" pitchFamily="18" charset="0"/>
                <a:cs typeface="Times New Roman" panose="02020603050405020304" pitchFamily="18" charset="0"/>
              </a:rPr>
              <a:t>اشرطة رابطة  </a:t>
            </a:r>
            <a:r>
              <a:rPr lang="ar-IQ" sz="2800" dirty="0">
                <a:latin typeface="Times New Roman" panose="02020603050405020304" pitchFamily="18" charset="0"/>
                <a:cs typeface="Times New Roman" panose="02020603050405020304" pitchFamily="18" charset="0"/>
              </a:rPr>
              <a:t>connecting band وتدعى </a:t>
            </a:r>
            <a:r>
              <a:rPr lang="ar-IQ" sz="2800" u="sng" dirty="0">
                <a:latin typeface="Times New Roman" panose="02020603050405020304" pitchFamily="18" charset="0"/>
                <a:cs typeface="Times New Roman" panose="02020603050405020304" pitchFamily="18" charset="0"/>
              </a:rPr>
              <a:t>بالحزام girdle </a:t>
            </a:r>
            <a:r>
              <a:rPr lang="ar-IQ" sz="2800" dirty="0">
                <a:latin typeface="Times New Roman" panose="02020603050405020304" pitchFamily="18" charset="0"/>
                <a:cs typeface="Times New Roman" panose="02020603050405020304" pitchFamily="18" charset="0"/>
              </a:rPr>
              <a:t>   ويسمى كل </a:t>
            </a:r>
            <a:r>
              <a:rPr lang="ar-IQ" sz="2800" u="sng" dirty="0">
                <a:latin typeface="Times New Roman" panose="02020603050405020304" pitchFamily="18" charset="0"/>
                <a:cs typeface="Times New Roman" panose="02020603050405020304" pitchFamily="18" charset="0"/>
              </a:rPr>
              <a:t>جزء من الجدار valve</a:t>
            </a:r>
            <a:endParaRPr sz="2800" u="sng" dirty="0">
              <a:latin typeface="Times New Roman" panose="02020603050405020304" pitchFamily="18" charset="0"/>
              <a:cs typeface="Times New Roman" panose="02020603050405020304" pitchFamily="18" charset="0"/>
            </a:endParaRPr>
          </a:p>
          <a:p>
            <a:pPr marL="342900" indent="-342900" algn="r" rtl="1">
              <a:spcBef>
                <a:spcPts val="496"/>
              </a:spcBef>
              <a:buClr>
                <a:schemeClr val="dk1"/>
              </a:buClr>
              <a:buSzPct val="100000"/>
            </a:pPr>
            <a:r>
              <a:rPr lang="ar-IQ" sz="2800" dirty="0">
                <a:latin typeface="Times New Roman" panose="02020603050405020304" pitchFamily="18" charset="0"/>
                <a:cs typeface="Times New Roman" panose="02020603050405020304" pitchFamily="18" charset="0"/>
              </a:rPr>
              <a:t>لكل خلية دايتومية منظرين</a:t>
            </a:r>
            <a:endParaRPr sz="2800" dirty="0">
              <a:latin typeface="Times New Roman" panose="02020603050405020304" pitchFamily="18" charset="0"/>
              <a:cs typeface="Times New Roman" panose="02020603050405020304" pitchFamily="18" charset="0"/>
            </a:endParaRPr>
          </a:p>
          <a:p>
            <a:pPr marL="342900" indent="-342900" algn="r" rtl="1">
              <a:spcBef>
                <a:spcPts val="496"/>
              </a:spcBef>
              <a:buClr>
                <a:schemeClr val="dk1"/>
              </a:buClr>
              <a:buSzPct val="100000"/>
            </a:pPr>
            <a:r>
              <a:rPr lang="ar-IQ" sz="2800" dirty="0">
                <a:latin typeface="Times New Roman" panose="02020603050405020304" pitchFamily="18" charset="0"/>
                <a:cs typeface="Times New Roman" panose="02020603050405020304" pitchFamily="18" charset="0"/>
              </a:rPr>
              <a:t> 1. منظر جانبي girdle view </a:t>
            </a:r>
            <a:endParaRPr sz="2800" dirty="0">
              <a:latin typeface="Times New Roman" panose="02020603050405020304" pitchFamily="18" charset="0"/>
              <a:cs typeface="Times New Roman" panose="02020603050405020304" pitchFamily="18" charset="0"/>
            </a:endParaRPr>
          </a:p>
          <a:p>
            <a:pPr marL="342900" indent="-342900" algn="r" rtl="1">
              <a:spcBef>
                <a:spcPts val="496"/>
              </a:spcBef>
              <a:buClr>
                <a:schemeClr val="dk1"/>
              </a:buClr>
              <a:buSzPct val="100000"/>
            </a:pPr>
            <a:r>
              <a:rPr lang="ar-IQ" sz="2800" dirty="0">
                <a:latin typeface="Times New Roman" panose="02020603050405020304" pitchFamily="18" charset="0"/>
                <a:cs typeface="Times New Roman" panose="02020603050405020304" pitchFamily="18" charset="0"/>
              </a:rPr>
              <a:t>.2 منظر سطحي valve view </a:t>
            </a:r>
            <a:endParaRPr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ADAA720-F00E-6E58-7FD2-4F7BA28192DF}"/>
              </a:ext>
            </a:extLst>
          </p:cNvPr>
          <p:cNvPicPr>
            <a:picLocks noChangeAspect="1"/>
          </p:cNvPicPr>
          <p:nvPr/>
        </p:nvPicPr>
        <p:blipFill>
          <a:blip r:embed="rId3"/>
          <a:stretch>
            <a:fillRect/>
          </a:stretch>
        </p:blipFill>
        <p:spPr>
          <a:xfrm>
            <a:off x="4078720" y="4606761"/>
            <a:ext cx="7147468" cy="1724266"/>
          </a:xfrm>
          <a:prstGeom prst="rect">
            <a:avLst/>
          </a:prstGeom>
        </p:spPr>
      </p:pic>
      <p:pic>
        <p:nvPicPr>
          <p:cNvPr id="4" name="Picture 3">
            <a:extLst>
              <a:ext uri="{FF2B5EF4-FFF2-40B4-BE49-F238E27FC236}">
                <a16:creationId xmlns:a16="http://schemas.microsoft.com/office/drawing/2014/main" id="{5F3EB306-AA90-896C-F221-F639EC60AE34}"/>
              </a:ext>
            </a:extLst>
          </p:cNvPr>
          <p:cNvPicPr>
            <a:picLocks noChangeAspect="1"/>
          </p:cNvPicPr>
          <p:nvPr/>
        </p:nvPicPr>
        <p:blipFill>
          <a:blip r:embed="rId4"/>
          <a:stretch>
            <a:fillRect/>
          </a:stretch>
        </p:blipFill>
        <p:spPr>
          <a:xfrm>
            <a:off x="1" y="2765234"/>
            <a:ext cx="5875664" cy="40927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2438400" y="3826909"/>
            <a:ext cx="8229600" cy="884238"/>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3600"/>
            </a:pPr>
            <a:r>
              <a:rPr lang="ar-IQ" sz="2800" dirty="0"/>
              <a:t>وقد صنفت الدايتومات على اساس تناظرها الى رتبتين </a:t>
            </a:r>
            <a:endParaRPr sz="2800" dirty="0"/>
          </a:p>
        </p:txBody>
      </p:sp>
      <p:sp>
        <p:nvSpPr>
          <p:cNvPr id="114" name="Google Shape;114;p18"/>
          <p:cNvSpPr txBox="1">
            <a:spLocks noGrp="1"/>
          </p:cNvSpPr>
          <p:nvPr>
            <p:ph idx="1"/>
          </p:nvPr>
        </p:nvSpPr>
        <p:spPr>
          <a:xfrm>
            <a:off x="1837981" y="4711148"/>
            <a:ext cx="8229600" cy="2138057"/>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sz="2400" b="1" dirty="0">
                <a:latin typeface="Times New Roman" panose="02020603050405020304" pitchFamily="18" charset="0"/>
                <a:cs typeface="Times New Roman" panose="02020603050405020304" pitchFamily="18" charset="0"/>
              </a:rPr>
              <a:t>حسب ما ذكرنا سابقا الى</a:t>
            </a:r>
            <a:endParaRPr sz="24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2400" b="1" dirty="0">
                <a:latin typeface="Times New Roman" panose="02020603050405020304" pitchFamily="18" charset="0"/>
                <a:cs typeface="Times New Roman" panose="02020603050405020304" pitchFamily="18" charset="0"/>
              </a:rPr>
              <a:t>1- Order:-Pennales   تضم (الاجناس الريشيية)</a:t>
            </a:r>
            <a:endParaRPr sz="24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2400" b="1" dirty="0">
                <a:latin typeface="Times New Roman" panose="02020603050405020304" pitchFamily="18" charset="0"/>
                <a:cs typeface="Times New Roman" panose="02020603050405020304" pitchFamily="18" charset="0"/>
              </a:rPr>
              <a:t>2- Order:-centrales   تضم (الاجناس المركزية)</a:t>
            </a:r>
            <a:endParaRPr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7F28D01-F781-D784-9976-A838D7916355}"/>
              </a:ext>
            </a:extLst>
          </p:cNvPr>
          <p:cNvSpPr txBox="1"/>
          <p:nvPr/>
        </p:nvSpPr>
        <p:spPr>
          <a:xfrm>
            <a:off x="5385412" y="2284819"/>
            <a:ext cx="6501788" cy="1513235"/>
          </a:xfrm>
          <a:prstGeom prst="rect">
            <a:avLst/>
          </a:prstGeom>
          <a:noFill/>
        </p:spPr>
        <p:txBody>
          <a:bodyPr wrap="square">
            <a:spAutoFit/>
          </a:bodyPr>
          <a:lstStyle/>
          <a:p>
            <a:pPr marL="342900" indent="-342900" algn="r" rtl="1">
              <a:spcBef>
                <a:spcPts val="496"/>
              </a:spcBef>
              <a:buClr>
                <a:schemeClr val="dk1"/>
              </a:buClr>
              <a:buSzPct val="100000"/>
              <a:buChar char="•"/>
            </a:pPr>
            <a:r>
              <a:rPr lang="ar-IQ" sz="2800" b="1" dirty="0">
                <a:latin typeface="Times New Roman" panose="02020603050405020304" pitchFamily="18" charset="0"/>
                <a:cs typeface="Times New Roman" panose="02020603050405020304" pitchFamily="18" charset="0"/>
              </a:rPr>
              <a:t>لجدار الخليه الدايتومية نوعين من التناظر </a:t>
            </a:r>
          </a:p>
          <a:p>
            <a:pPr marL="342900" indent="-342900" algn="r" rtl="1">
              <a:spcBef>
                <a:spcPts val="496"/>
              </a:spcBef>
              <a:buClr>
                <a:schemeClr val="dk1"/>
              </a:buClr>
              <a:buSzPct val="100000"/>
              <a:buChar char="•"/>
            </a:pPr>
            <a:r>
              <a:rPr lang="ar-IQ" sz="2800" b="1" dirty="0">
                <a:latin typeface="Times New Roman" panose="02020603050405020304" pitchFamily="18" charset="0"/>
                <a:cs typeface="Times New Roman" panose="02020603050405020304" pitchFamily="18" charset="0"/>
              </a:rPr>
              <a:t>التناظر الجانبي </a:t>
            </a:r>
            <a:r>
              <a:rPr lang="en-US" sz="2800" b="1" dirty="0">
                <a:latin typeface="Times New Roman" panose="02020603050405020304" pitchFamily="18" charset="0"/>
                <a:cs typeface="Times New Roman" panose="02020603050405020304" pitchFamily="18" charset="0"/>
              </a:rPr>
              <a:t>bilateral symmetry</a:t>
            </a:r>
          </a:p>
          <a:p>
            <a:pPr marL="342900" indent="-342900" algn="r" rtl="1">
              <a:spcBef>
                <a:spcPts val="496"/>
              </a:spcBef>
              <a:buClr>
                <a:schemeClr val="dk1"/>
              </a:buClr>
              <a:buSzPct val="100000"/>
              <a:buChar char="•"/>
            </a:pPr>
            <a:r>
              <a:rPr lang="ar-IQ" sz="2800" b="1" dirty="0">
                <a:latin typeface="Times New Roman" panose="02020603050405020304" pitchFamily="18" charset="0"/>
                <a:cs typeface="Times New Roman" panose="02020603050405020304" pitchFamily="18" charset="0"/>
              </a:rPr>
              <a:t>التناظر الشعاعي </a:t>
            </a:r>
            <a:r>
              <a:rPr lang="en-US" sz="2800" b="1" dirty="0">
                <a:latin typeface="Times New Roman" panose="02020603050405020304" pitchFamily="18" charset="0"/>
                <a:cs typeface="Times New Roman" panose="02020603050405020304" pitchFamily="18" charset="0"/>
              </a:rPr>
              <a:t>radial symmetry</a:t>
            </a:r>
          </a:p>
        </p:txBody>
      </p:sp>
      <p:pic>
        <p:nvPicPr>
          <p:cNvPr id="2" name="Picture 1">
            <a:extLst>
              <a:ext uri="{FF2B5EF4-FFF2-40B4-BE49-F238E27FC236}">
                <a16:creationId xmlns:a16="http://schemas.microsoft.com/office/drawing/2014/main" id="{CB5B98E9-0847-DD7C-027D-6D3F1F15B3F0}"/>
              </a:ext>
            </a:extLst>
          </p:cNvPr>
          <p:cNvPicPr>
            <a:picLocks noChangeAspect="1"/>
          </p:cNvPicPr>
          <p:nvPr/>
        </p:nvPicPr>
        <p:blipFill>
          <a:blip r:embed="rId3"/>
          <a:stretch>
            <a:fillRect/>
          </a:stretch>
        </p:blipFill>
        <p:spPr>
          <a:xfrm>
            <a:off x="304800" y="1266940"/>
            <a:ext cx="4368074" cy="2734290"/>
          </a:xfrm>
          <a:prstGeom prst="rect">
            <a:avLst/>
          </a:prstGeom>
        </p:spPr>
      </p:pic>
      <p:sp>
        <p:nvSpPr>
          <p:cNvPr id="4" name="TextBox 3">
            <a:extLst>
              <a:ext uri="{FF2B5EF4-FFF2-40B4-BE49-F238E27FC236}">
                <a16:creationId xmlns:a16="http://schemas.microsoft.com/office/drawing/2014/main" id="{B60F141C-A762-62A6-E53A-99D480C0BD4B}"/>
              </a:ext>
            </a:extLst>
          </p:cNvPr>
          <p:cNvSpPr txBox="1"/>
          <p:nvPr/>
        </p:nvSpPr>
        <p:spPr>
          <a:xfrm>
            <a:off x="1722304" y="352274"/>
            <a:ext cx="10164896" cy="1384995"/>
          </a:xfrm>
          <a:prstGeom prst="rect">
            <a:avLst/>
          </a:prstGeom>
          <a:noFill/>
        </p:spPr>
        <p:txBody>
          <a:bodyPr wrap="square">
            <a:spAutoFit/>
          </a:bodyPr>
          <a:lstStyle/>
          <a:p>
            <a:pPr marL="342900" indent="-342900" algn="r" rtl="1">
              <a:spcBef>
                <a:spcPts val="496"/>
              </a:spcBef>
              <a:buClr>
                <a:schemeClr val="dk1"/>
              </a:buClr>
              <a:buSzPct val="100000"/>
              <a:buChar char="•"/>
            </a:pPr>
            <a:r>
              <a:rPr lang="ar-IQ" sz="2800" dirty="0">
                <a:latin typeface="Times New Roman" panose="02020603050405020304" pitchFamily="18" charset="0"/>
                <a:cs typeface="Times New Roman" panose="02020603050405020304" pitchFamily="18" charset="0"/>
              </a:rPr>
              <a:t>ويكون جدار الخلية (العلبة) </a:t>
            </a:r>
            <a:r>
              <a:rPr lang="en-US" sz="2800" dirty="0">
                <a:latin typeface="Times New Roman" panose="02020603050405020304" pitchFamily="18" charset="0"/>
                <a:cs typeface="Times New Roman" panose="02020603050405020304" pitchFamily="18" charset="0"/>
              </a:rPr>
              <a:t>frustules   </a:t>
            </a:r>
            <a:r>
              <a:rPr lang="ar-IQ" sz="2800" dirty="0">
                <a:latin typeface="Times New Roman" panose="02020603050405020304" pitchFamily="18" charset="0"/>
                <a:cs typeface="Times New Roman" panose="02020603050405020304" pitchFamily="18" charset="0"/>
              </a:rPr>
              <a:t> مشبع بمادة السليكا وله تثخنات سيليكية ذات اشكال ونقوش هندسية مختلفة وتظهر بشكل خطوط رفيعة  </a:t>
            </a:r>
            <a:r>
              <a:rPr lang="en-US" sz="2800" dirty="0">
                <a:latin typeface="Times New Roman" panose="02020603050405020304" pitchFamily="18" charset="0"/>
                <a:cs typeface="Times New Roman" panose="02020603050405020304" pitchFamily="18" charset="0"/>
              </a:rPr>
              <a:t>striae </a:t>
            </a:r>
            <a:r>
              <a:rPr lang="ar-IQ" sz="2800" dirty="0">
                <a:latin typeface="Times New Roman" panose="02020603050405020304" pitchFamily="18" charset="0"/>
                <a:cs typeface="Times New Roman" panose="02020603050405020304" pitchFamily="18" charset="0"/>
              </a:rPr>
              <a:t>او بشكل مثخن </a:t>
            </a:r>
            <a:r>
              <a:rPr lang="en-US" sz="2800" dirty="0">
                <a:latin typeface="Times New Roman" panose="02020603050405020304" pitchFamily="18" charset="0"/>
                <a:cs typeface="Times New Roman" panose="02020603050405020304" pitchFamily="18" charset="0"/>
              </a:rPr>
              <a:t>Costae</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TotalTime>
  <Words>654</Words>
  <Application>Microsoft Office PowerPoint</Application>
  <PresentationFormat>Widescreen</PresentationFormat>
  <Paragraphs>65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Wingdings 3</vt:lpstr>
      <vt:lpstr>Facet</vt:lpstr>
      <vt:lpstr>علم الطحالب </vt:lpstr>
      <vt:lpstr>PowerPoint Presentation</vt:lpstr>
      <vt:lpstr>vaucheria </vt:lpstr>
      <vt:lpstr>ينقسم التكاثر الجنسي الى نوعين :-</vt:lpstr>
      <vt:lpstr>Vaucheria geminata</vt:lpstr>
      <vt:lpstr>Division : Bacillariophyta (diatoms) </vt:lpstr>
      <vt:lpstr>الصفات العامة لصنف الدايتومات</vt:lpstr>
      <vt:lpstr>تركيب الخلية الدايتومية </vt:lpstr>
      <vt:lpstr>وقد صنفت الدايتومات على اساس تناظرها الى رتبتين </vt:lpstr>
      <vt:lpstr>PowerPoint Presentation</vt:lpstr>
      <vt:lpstr>Navicula </vt:lpstr>
      <vt:lpstr>cyclotella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Teba Alani</dc:creator>
  <cp:lastModifiedBy>Teba Alani</cp:lastModifiedBy>
  <cp:revision>20</cp:revision>
  <dcterms:created xsi:type="dcterms:W3CDTF">2023-09-17T07:00:35Z</dcterms:created>
  <dcterms:modified xsi:type="dcterms:W3CDTF">2023-11-01T21:52:59Z</dcterms:modified>
</cp:coreProperties>
</file>