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8" r:id="rId9"/>
    <p:sldId id="269" r:id="rId10"/>
    <p:sldId id="270" r:id="rId11"/>
    <p:sldId id="271"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A5448-37AA-444D-A279-4DBC2698E4CC}"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5A7E8-4D0E-462F-BBB1-7F4F747C6554}" type="slidenum">
              <a:rPr lang="en-US" smtClean="0"/>
              <a:t>‹#›</a:t>
            </a:fld>
            <a:endParaRPr lang="en-US"/>
          </a:p>
        </p:txBody>
      </p:sp>
    </p:spTree>
    <p:extLst>
      <p:ext uri="{BB962C8B-B14F-4D97-AF65-F5344CB8AC3E}">
        <p14:creationId xmlns:p14="http://schemas.microsoft.com/office/powerpoint/2010/main" val="193542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411178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01711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095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20688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443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532460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32182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1635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81333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3E8F8-2C01-4D32-86CB-B1B000013DF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30890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C3E8F8-2C01-4D32-86CB-B1B000013DFD}"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6740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3E8F8-2C01-4D32-86CB-B1B000013DFD}"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71920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C3E8F8-2C01-4D32-86CB-B1B000013DFD}"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44123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3E8F8-2C01-4D32-86CB-B1B000013DFD}"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274011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C3E8F8-2C01-4D32-86CB-B1B000013DFD}"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884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C3E8F8-2C01-4D32-86CB-B1B000013DFD}"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2A0F8-9089-4419-884B-F15C3EF49EE5}" type="slidenum">
              <a:rPr lang="en-US" smtClean="0"/>
              <a:t>‹#›</a:t>
            </a:fld>
            <a:endParaRPr lang="en-US"/>
          </a:p>
        </p:txBody>
      </p:sp>
    </p:spTree>
    <p:extLst>
      <p:ext uri="{BB962C8B-B14F-4D97-AF65-F5344CB8AC3E}">
        <p14:creationId xmlns:p14="http://schemas.microsoft.com/office/powerpoint/2010/main" val="165488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C3E8F8-2C01-4D32-86CB-B1B000013DFD}" type="datetimeFigureOut">
              <a:rPr lang="en-US" smtClean="0"/>
              <a:t>11/7/2023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52A0F8-9089-4419-884B-F15C3EF49EE5}" type="slidenum">
              <a:rPr lang="en-US" smtClean="0"/>
              <a:t>‹#›</a:t>
            </a:fld>
            <a:endParaRPr lang="en-US"/>
          </a:p>
        </p:txBody>
      </p:sp>
    </p:spTree>
    <p:extLst>
      <p:ext uri="{BB962C8B-B14F-4D97-AF65-F5344CB8AC3E}">
        <p14:creationId xmlns:p14="http://schemas.microsoft.com/office/powerpoint/2010/main" val="208447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itis.gov/servlet/SingleRpt/SingleRpt?search_topic=TSN&amp;search_value=987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shetlandlochs.com/species/eukaryota/chromista/miozoa/dinophyceae/gonyaulacales/ceratiaceae/ceratium/" TargetMode="External"/><Relationship Id="rId4" Type="http://schemas.openxmlformats.org/officeDocument/2006/relationships/hyperlink" Target="https://www.itis.gov/servlet/SingleRpt/SingleRpt?search_topic=TSN&amp;search_value=987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96B7-3B6B-805E-4F86-E4CD1D22062A}"/>
              </a:ext>
            </a:extLst>
          </p:cNvPr>
          <p:cNvSpPr>
            <a:spLocks noGrp="1"/>
          </p:cNvSpPr>
          <p:nvPr>
            <p:ph type="ctrTitle"/>
          </p:nvPr>
        </p:nvSpPr>
        <p:spPr/>
        <p:txBody>
          <a:bodyPr/>
          <a:lstStyle/>
          <a:p>
            <a:pPr algn="ctr"/>
            <a:r>
              <a:rPr lang="ar-IQ" sz="7200" dirty="0">
                <a:latin typeface="Times New Roman" panose="02020603050405020304" pitchFamily="18" charset="0"/>
                <a:cs typeface="Times New Roman" panose="02020603050405020304" pitchFamily="18" charset="0"/>
              </a:rPr>
              <a:t>علم الطحالب</a:t>
            </a:r>
            <a:endParaRPr lang="en-US" sz="7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784302E-F076-08C5-1E49-96FFE685B5F7}"/>
              </a:ext>
            </a:extLst>
          </p:cNvPr>
          <p:cNvSpPr>
            <a:spLocks noGrp="1"/>
          </p:cNvSpPr>
          <p:nvPr>
            <p:ph type="subTitle" idx="1"/>
          </p:nvPr>
        </p:nvSpPr>
        <p:spPr/>
        <p:txBody>
          <a:bodyPr>
            <a:normAutofit/>
          </a:bodyPr>
          <a:lstStyle/>
          <a:p>
            <a:pPr algn="ctr"/>
            <a:r>
              <a:rPr lang="ar-IQ" sz="2800" b="1" dirty="0">
                <a:latin typeface="Times New Roman" panose="02020603050405020304" pitchFamily="18" charset="0"/>
                <a:cs typeface="Times New Roman" panose="02020603050405020304" pitchFamily="18" charset="0"/>
              </a:rPr>
              <a:t>المختبر الخامس</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99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1905000" y="152400"/>
            <a:ext cx="8229600" cy="762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b="1" i="1" dirty="0">
                <a:latin typeface="Times New Roman" panose="02020603050405020304" pitchFamily="18" charset="0"/>
                <a:cs typeface="Times New Roman" panose="02020603050405020304" pitchFamily="18" charset="0"/>
              </a:rPr>
              <a:t>Laminaria</a:t>
            </a:r>
            <a:endParaRPr dirty="0">
              <a:latin typeface="Times New Roman" panose="02020603050405020304" pitchFamily="18" charset="0"/>
              <a:cs typeface="Times New Roman" panose="02020603050405020304" pitchFamily="18" charset="0"/>
            </a:endParaRPr>
          </a:p>
        </p:txBody>
      </p:sp>
      <p:sp>
        <p:nvSpPr>
          <p:cNvPr id="180" name="Google Shape;180;p27"/>
          <p:cNvSpPr txBox="1">
            <a:spLocks noGrp="1"/>
          </p:cNvSpPr>
          <p:nvPr>
            <p:ph idx="1"/>
          </p:nvPr>
        </p:nvSpPr>
        <p:spPr>
          <a:xfrm>
            <a:off x="1752600" y="990600"/>
            <a:ext cx="8686800" cy="5638800"/>
          </a:xfrm>
          <a:prstGeom prst="rect">
            <a:avLst/>
          </a:prstGeom>
          <a:noFill/>
          <a:ln>
            <a:noFill/>
          </a:ln>
        </p:spPr>
        <p:txBody>
          <a:bodyPr spcFirstLastPara="1" vert="horz" wrap="square" lIns="91425" tIns="45700" rIns="91425" bIns="45700" rtlCol="0" anchor="t" anchorCtr="0">
            <a:normAutofit/>
          </a:bodyPr>
          <a:lstStyle/>
          <a:p>
            <a:pPr marL="0" indent="0" algn="r" rtl="1">
              <a:spcBef>
                <a:spcPts val="0"/>
              </a:spcBef>
              <a:buClr>
                <a:schemeClr val="dk1"/>
              </a:buClr>
              <a:buSzPct val="100000"/>
              <a:buNone/>
            </a:pPr>
            <a:r>
              <a:rPr lang="ar-IQ" sz="2400" dirty="0">
                <a:latin typeface="Times New Roman" panose="02020603050405020304" pitchFamily="18" charset="0"/>
                <a:cs typeface="Times New Roman" panose="02020603050405020304" pitchFamily="18" charset="0"/>
              </a:rPr>
              <a:t>ينمو هذا الطحلب ملتصق على الصخور بواسطة الجزء القاعدي المثبت  hold fast  ويعتبر من الادغال البحرية طولة (1-4م) يتكون : </a:t>
            </a:r>
            <a:endParaRPr sz="2400" dirty="0">
              <a:latin typeface="Times New Roman" panose="02020603050405020304" pitchFamily="18" charset="0"/>
              <a:cs typeface="Times New Roman" panose="02020603050405020304" pitchFamily="18" charset="0"/>
            </a:endParaRPr>
          </a:p>
          <a:p>
            <a:pPr marL="0" indent="0" algn="r" rtl="1">
              <a:spcBef>
                <a:spcPts val="544"/>
              </a:spcBef>
              <a:buClr>
                <a:schemeClr val="dk1"/>
              </a:buClr>
              <a:buSzPct val="100000"/>
              <a:buNone/>
            </a:pPr>
            <a:r>
              <a:rPr lang="ar-IQ" sz="2400" dirty="0">
                <a:latin typeface="Times New Roman" panose="02020603050405020304" pitchFamily="18" charset="0"/>
                <a:cs typeface="Times New Roman" panose="02020603050405020304" pitchFamily="18" charset="0"/>
              </a:rPr>
              <a:t>من جزء مثبت hold fast  وعنق stip ضيق ونصل </a:t>
            </a:r>
            <a:endParaRPr sz="2400" dirty="0">
              <a:latin typeface="Times New Roman" panose="02020603050405020304" pitchFamily="18" charset="0"/>
              <a:cs typeface="Times New Roman" panose="02020603050405020304" pitchFamily="18" charset="0"/>
            </a:endParaRPr>
          </a:p>
          <a:p>
            <a:pPr marL="0" indent="0" algn="r" rtl="1">
              <a:spcBef>
                <a:spcPts val="544"/>
              </a:spcBef>
              <a:buClr>
                <a:schemeClr val="dk1"/>
              </a:buClr>
              <a:buSzPct val="100000"/>
              <a:buNone/>
            </a:pPr>
            <a:r>
              <a:rPr lang="ar-IQ" sz="2400" dirty="0">
                <a:latin typeface="Times New Roman" panose="02020603050405020304" pitchFamily="18" charset="0"/>
                <a:cs typeface="Times New Roman" panose="02020603050405020304" pitchFamily="18" charset="0"/>
              </a:rPr>
              <a:t>ويتميز التركيب الداخلي للنصل الى طبقات</a:t>
            </a:r>
            <a:endParaRPr sz="2400" dirty="0">
              <a:latin typeface="Times New Roman" panose="02020603050405020304" pitchFamily="18" charset="0"/>
              <a:cs typeface="Times New Roman" panose="02020603050405020304" pitchFamily="18" charset="0"/>
            </a:endParaRPr>
          </a:p>
          <a:p>
            <a:pPr marL="0" indent="0" algn="r" rtl="1">
              <a:spcBef>
                <a:spcPts val="544"/>
              </a:spcBef>
              <a:buClr>
                <a:schemeClr val="dk1"/>
              </a:buClr>
              <a:buSzPct val="100000"/>
              <a:buNone/>
            </a:pPr>
            <a:r>
              <a:rPr lang="ar-IQ" sz="2400" dirty="0">
                <a:latin typeface="Times New Roman" panose="02020603050405020304" pitchFamily="18" charset="0"/>
                <a:cs typeface="Times New Roman" panose="02020603050405020304" pitchFamily="18" charset="0"/>
              </a:rPr>
              <a:t> </a:t>
            </a:r>
            <a:r>
              <a:rPr lang="ar-IQ" sz="2400" dirty="0">
                <a:solidFill>
                  <a:srgbClr val="FF0000"/>
                </a:solidFill>
                <a:latin typeface="Times New Roman" panose="02020603050405020304" pitchFamily="18" charset="0"/>
                <a:cs typeface="Times New Roman" panose="02020603050405020304" pitchFamily="18" charset="0"/>
              </a:rPr>
              <a:t>1- البشرة العليا epidermis </a:t>
            </a:r>
            <a:r>
              <a:rPr lang="ar-IQ" sz="2400" dirty="0">
                <a:latin typeface="Times New Roman" panose="02020603050405020304" pitchFamily="18" charset="0"/>
                <a:cs typeface="Times New Roman" panose="02020603050405020304" pitchFamily="18" charset="0"/>
              </a:rPr>
              <a:t>خلاياها مكعبة تحتوي بلاستيدات وتغطى من الخارج بطبقة جلاتينية، كما تتميز هذه الطبقة بوجود sporangium ووجود paraphysis للحماية بين الحوافظ المشيجية </a:t>
            </a:r>
            <a:endParaRPr sz="2400" dirty="0">
              <a:latin typeface="Times New Roman" panose="02020603050405020304" pitchFamily="18" charset="0"/>
              <a:cs typeface="Times New Roman" panose="02020603050405020304" pitchFamily="18" charset="0"/>
            </a:endParaRPr>
          </a:p>
          <a:p>
            <a:pPr marL="0" indent="0" algn="r" rtl="1">
              <a:spcBef>
                <a:spcPts val="544"/>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2- القشرة   cortex</a:t>
            </a:r>
            <a:r>
              <a:rPr lang="ar-IQ" sz="2400" dirty="0">
                <a:latin typeface="Times New Roman" panose="02020603050405020304" pitchFamily="18" charset="0"/>
                <a:cs typeface="Times New Roman" panose="02020603050405020304" pitchFamily="18" charset="0"/>
              </a:rPr>
              <a:t> حاوية مسافات بينية مليئة بالمادة الجيلاتينية، وكما يمكن ملاحظة المثانة الهوائية air bladder التي تساعد على طفو الطحلب في الماء</a:t>
            </a:r>
            <a:endParaRPr sz="2400" dirty="0">
              <a:latin typeface="Times New Roman" panose="02020603050405020304" pitchFamily="18" charset="0"/>
              <a:cs typeface="Times New Roman" panose="02020603050405020304" pitchFamily="18" charset="0"/>
            </a:endParaRPr>
          </a:p>
          <a:p>
            <a:pPr marL="0" indent="0" algn="r" rtl="1">
              <a:spcBef>
                <a:spcPts val="544"/>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3- طبقة النخاع medulla</a:t>
            </a:r>
            <a:r>
              <a:rPr lang="ar-IQ" sz="2400" dirty="0">
                <a:latin typeface="Times New Roman" panose="02020603050405020304" pitchFamily="18" charset="0"/>
                <a:cs typeface="Times New Roman" panose="02020603050405020304" pitchFamily="18" charset="0"/>
              </a:rPr>
              <a:t>   وضيفتها النقل وتحتوي على خلايا متطاولة ذات نهايات متسعة الهايفات البوقية hyphae  Trumpet عملها مشابه للصفيحة المنخلية </a:t>
            </a:r>
            <a:endParaRPr sz="2400" dirty="0">
              <a:latin typeface="Times New Roman" panose="02020603050405020304" pitchFamily="18" charset="0"/>
              <a:cs typeface="Times New Roman" panose="02020603050405020304" pitchFamily="18" charset="0"/>
            </a:endParaRPr>
          </a:p>
          <a:p>
            <a:pPr marL="0" indent="0" algn="r" rtl="1">
              <a:spcBef>
                <a:spcPts val="544"/>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4- البشرة السفلى</a:t>
            </a:r>
            <a:r>
              <a:rPr lang="en-US" sz="2400" dirty="0">
                <a:solidFill>
                  <a:srgbClr val="FF0000"/>
                </a:solidFill>
                <a:latin typeface="Times New Roman" panose="02020603050405020304" pitchFamily="18" charset="0"/>
                <a:cs typeface="Times New Roman" panose="02020603050405020304" pitchFamily="18" charset="0"/>
              </a:rPr>
              <a:t>hypodermis</a:t>
            </a:r>
            <a:endParaRPr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1905000" y="152400"/>
            <a:ext cx="8229600" cy="792162"/>
          </a:xfrm>
          <a:prstGeom prst="rect">
            <a:avLst/>
          </a:prstGeom>
          <a:noFill/>
          <a:ln>
            <a:noFill/>
          </a:ln>
        </p:spPr>
        <p:txBody>
          <a:bodyPr spcFirstLastPara="1" vert="horz" wrap="square" lIns="91425" tIns="45700" rIns="91425" bIns="45700" rtlCol="0" anchor="ctr" anchorCtr="0">
            <a:normAutofit/>
          </a:bodyPr>
          <a:lstStyle/>
          <a:p>
            <a:pPr algn="ctr" rtl="1">
              <a:spcBef>
                <a:spcPts val="0"/>
              </a:spcBef>
              <a:buClr>
                <a:schemeClr val="dk1"/>
              </a:buClr>
              <a:buSzPts val="4400"/>
            </a:pPr>
            <a:r>
              <a:rPr lang="ar-IQ" dirty="0">
                <a:latin typeface="Times New Roman" panose="02020603050405020304" pitchFamily="18" charset="0"/>
                <a:cs typeface="Times New Roman" panose="02020603050405020304" pitchFamily="18" charset="0"/>
              </a:rPr>
              <a:t>طحلب </a:t>
            </a:r>
            <a:r>
              <a:rPr lang="ar-IQ" b="1" i="1" dirty="0">
                <a:latin typeface="Times New Roman" panose="02020603050405020304" pitchFamily="18" charset="0"/>
                <a:cs typeface="Times New Roman" panose="02020603050405020304" pitchFamily="18" charset="0"/>
              </a:rPr>
              <a:t>Laminaria</a:t>
            </a:r>
            <a:r>
              <a:rPr lang="ar-IQ"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186" name="Google Shape;186;p28"/>
          <p:cNvSpPr txBox="1">
            <a:spLocks noGrp="1"/>
          </p:cNvSpPr>
          <p:nvPr>
            <p:ph idx="1"/>
          </p:nvPr>
        </p:nvSpPr>
        <p:spPr>
          <a:xfrm>
            <a:off x="1752600" y="990600"/>
            <a:ext cx="8686800" cy="55626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dirty="0">
                <a:latin typeface="Times New Roman" panose="02020603050405020304" pitchFamily="18" charset="0"/>
                <a:cs typeface="Times New Roman" panose="02020603050405020304" pitchFamily="18" charset="0"/>
              </a:rPr>
              <a:t>الشكل العام للنبات</a:t>
            </a:r>
            <a:endParaRPr dirty="0">
              <a:latin typeface="Times New Roman" panose="02020603050405020304" pitchFamily="18" charset="0"/>
              <a:cs typeface="Times New Roman" panose="02020603050405020304" pitchFamily="18" charset="0"/>
            </a:endParaRPr>
          </a:p>
        </p:txBody>
      </p:sp>
      <p:pic>
        <p:nvPicPr>
          <p:cNvPr id="187" name="Google Shape;187;p28"/>
          <p:cNvPicPr preferRelativeResize="0"/>
          <p:nvPr/>
        </p:nvPicPr>
        <p:blipFill rotWithShape="1">
          <a:blip r:embed="rId3">
            <a:alphaModFix/>
          </a:blip>
          <a:srcRect/>
          <a:stretch/>
        </p:blipFill>
        <p:spPr>
          <a:xfrm>
            <a:off x="6863870" y="1661411"/>
            <a:ext cx="3270730" cy="2790825"/>
          </a:xfrm>
          <a:prstGeom prst="rect">
            <a:avLst/>
          </a:prstGeom>
          <a:noFill/>
          <a:ln>
            <a:noFill/>
          </a:ln>
        </p:spPr>
      </p:pic>
      <p:pic>
        <p:nvPicPr>
          <p:cNvPr id="188" name="Google Shape;188;p28"/>
          <p:cNvPicPr preferRelativeResize="0"/>
          <p:nvPr/>
        </p:nvPicPr>
        <p:blipFill rotWithShape="1">
          <a:blip r:embed="rId4">
            <a:alphaModFix/>
          </a:blip>
          <a:srcRect/>
          <a:stretch/>
        </p:blipFill>
        <p:spPr>
          <a:xfrm>
            <a:off x="2275321" y="1320097"/>
            <a:ext cx="3744479" cy="3473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1905000" y="152400"/>
            <a:ext cx="8229600" cy="7921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مقطع طولي في النصل </a:t>
            </a:r>
            <a:endParaRPr dirty="0">
              <a:latin typeface="Times New Roman" panose="02020603050405020304" pitchFamily="18" charset="0"/>
              <a:cs typeface="Times New Roman" panose="02020603050405020304" pitchFamily="18" charset="0"/>
            </a:endParaRPr>
          </a:p>
        </p:txBody>
      </p:sp>
      <p:pic>
        <p:nvPicPr>
          <p:cNvPr id="194" name="Google Shape;194;p29"/>
          <p:cNvPicPr preferRelativeResize="0">
            <a:picLocks noGrp="1"/>
          </p:cNvPicPr>
          <p:nvPr>
            <p:ph idx="1"/>
          </p:nvPr>
        </p:nvPicPr>
        <p:blipFill rotWithShape="1">
          <a:blip r:embed="rId3">
            <a:alphaModFix/>
          </a:blip>
          <a:srcRect/>
          <a:stretch/>
        </p:blipFill>
        <p:spPr>
          <a:xfrm>
            <a:off x="6248401" y="1066801"/>
            <a:ext cx="4279763" cy="2688569"/>
          </a:xfrm>
          <a:prstGeom prst="rect">
            <a:avLst/>
          </a:prstGeom>
          <a:noFill/>
          <a:ln>
            <a:noFill/>
          </a:ln>
        </p:spPr>
      </p:pic>
      <p:pic>
        <p:nvPicPr>
          <p:cNvPr id="195" name="Google Shape;195;p29"/>
          <p:cNvPicPr preferRelativeResize="0"/>
          <p:nvPr/>
        </p:nvPicPr>
        <p:blipFill rotWithShape="1">
          <a:blip r:embed="rId4">
            <a:alphaModFix/>
          </a:blip>
          <a:srcRect/>
          <a:stretch/>
        </p:blipFill>
        <p:spPr>
          <a:xfrm>
            <a:off x="2133600" y="3657601"/>
            <a:ext cx="3670300" cy="2236787"/>
          </a:xfrm>
          <a:prstGeom prst="rect">
            <a:avLst/>
          </a:prstGeom>
          <a:noFill/>
          <a:ln>
            <a:noFill/>
          </a:ln>
        </p:spPr>
      </p:pic>
      <p:pic>
        <p:nvPicPr>
          <p:cNvPr id="196" name="Google Shape;196;p29"/>
          <p:cNvPicPr preferRelativeResize="0"/>
          <p:nvPr/>
        </p:nvPicPr>
        <p:blipFill rotWithShape="1">
          <a:blip r:embed="rId5">
            <a:alphaModFix/>
          </a:blip>
          <a:srcRect/>
          <a:stretch/>
        </p:blipFill>
        <p:spPr>
          <a:xfrm>
            <a:off x="7351508" y="4267200"/>
            <a:ext cx="3008108" cy="2257536"/>
          </a:xfrm>
          <a:prstGeom prst="rect">
            <a:avLst/>
          </a:prstGeom>
          <a:noFill/>
          <a:ln>
            <a:noFill/>
          </a:ln>
        </p:spPr>
      </p:pic>
      <p:cxnSp>
        <p:nvCxnSpPr>
          <p:cNvPr id="197" name="Google Shape;197;p29"/>
          <p:cNvCxnSpPr/>
          <p:nvPr/>
        </p:nvCxnSpPr>
        <p:spPr>
          <a:xfrm>
            <a:off x="2438400" y="2657856"/>
            <a:ext cx="0" cy="1219200"/>
          </a:xfrm>
          <a:prstGeom prst="straightConnector1">
            <a:avLst/>
          </a:prstGeom>
          <a:noFill/>
          <a:ln w="9525" cap="flat" cmpd="sng">
            <a:solidFill>
              <a:srgbClr val="4A7DBA"/>
            </a:solidFill>
            <a:prstDash val="solid"/>
            <a:round/>
            <a:headEnd type="none" w="sm" len="sm"/>
            <a:tailEnd type="stealth" w="med" len="med"/>
          </a:ln>
        </p:spPr>
      </p:cxnSp>
      <p:sp>
        <p:nvSpPr>
          <p:cNvPr id="198" name="Google Shape;198;p29"/>
          <p:cNvSpPr/>
          <p:nvPr/>
        </p:nvSpPr>
        <p:spPr>
          <a:xfrm>
            <a:off x="2133600" y="2127504"/>
            <a:ext cx="524256" cy="5334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الحوافظ</a:t>
            </a:r>
            <a:endParaRPr sz="1100">
              <a:solidFill>
                <a:schemeClr val="dk1"/>
              </a:solidFill>
              <a:latin typeface="Calibri"/>
              <a:ea typeface="Calibri"/>
              <a:cs typeface="Calibri"/>
              <a:sym typeface="Calibri"/>
            </a:endParaRPr>
          </a:p>
        </p:txBody>
      </p:sp>
      <p:cxnSp>
        <p:nvCxnSpPr>
          <p:cNvPr id="199" name="Google Shape;199;p29"/>
          <p:cNvCxnSpPr/>
          <p:nvPr/>
        </p:nvCxnSpPr>
        <p:spPr>
          <a:xfrm>
            <a:off x="2971800" y="2433828"/>
            <a:ext cx="0" cy="1674876"/>
          </a:xfrm>
          <a:prstGeom prst="straightConnector1">
            <a:avLst/>
          </a:prstGeom>
          <a:noFill/>
          <a:ln w="9525" cap="flat" cmpd="sng">
            <a:solidFill>
              <a:srgbClr val="4A7DBA"/>
            </a:solidFill>
            <a:prstDash val="solid"/>
            <a:round/>
            <a:headEnd type="none" w="sm" len="sm"/>
            <a:tailEnd type="stealth" w="med" len="med"/>
          </a:ln>
        </p:spPr>
      </p:cxnSp>
      <p:sp>
        <p:nvSpPr>
          <p:cNvPr id="200" name="Google Shape;200;p29"/>
          <p:cNvSpPr/>
          <p:nvPr/>
        </p:nvSpPr>
        <p:spPr>
          <a:xfrm>
            <a:off x="2743200" y="1985772"/>
            <a:ext cx="609600" cy="448056"/>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r>
              <a:rPr lang="ar-IQ" sz="1200">
                <a:solidFill>
                  <a:schemeClr val="dk1"/>
                </a:solidFill>
                <a:latin typeface="Calibri"/>
                <a:ea typeface="Calibri"/>
                <a:cs typeface="Calibri"/>
                <a:sym typeface="Calibri"/>
              </a:rPr>
              <a:t>البشرة</a:t>
            </a:r>
            <a:endParaRPr sz="1200">
              <a:solidFill>
                <a:schemeClr val="dk1"/>
              </a:solidFill>
              <a:latin typeface="Calibri"/>
              <a:ea typeface="Calibri"/>
              <a:cs typeface="Calibri"/>
              <a:sym typeface="Calibri"/>
            </a:endParaRPr>
          </a:p>
        </p:txBody>
      </p:sp>
      <p:cxnSp>
        <p:nvCxnSpPr>
          <p:cNvPr id="201" name="Google Shape;201;p29"/>
          <p:cNvCxnSpPr/>
          <p:nvPr/>
        </p:nvCxnSpPr>
        <p:spPr>
          <a:xfrm>
            <a:off x="3409950" y="2985516"/>
            <a:ext cx="38100" cy="1251204"/>
          </a:xfrm>
          <a:prstGeom prst="straightConnector1">
            <a:avLst/>
          </a:prstGeom>
          <a:noFill/>
          <a:ln w="9525" cap="flat" cmpd="sng">
            <a:solidFill>
              <a:srgbClr val="4A7DBA"/>
            </a:solidFill>
            <a:prstDash val="solid"/>
            <a:round/>
            <a:headEnd type="none" w="sm" len="sm"/>
            <a:tailEnd type="stealth" w="med" len="med"/>
          </a:ln>
        </p:spPr>
      </p:cxnSp>
      <p:sp>
        <p:nvSpPr>
          <p:cNvPr id="202" name="Google Shape;202;p29"/>
          <p:cNvSpPr/>
          <p:nvPr/>
        </p:nvSpPr>
        <p:spPr>
          <a:xfrm>
            <a:off x="3104388" y="2627376"/>
            <a:ext cx="609600" cy="321564"/>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القشرة</a:t>
            </a:r>
            <a:endParaRPr sz="1100">
              <a:solidFill>
                <a:schemeClr val="dk1"/>
              </a:solidFill>
              <a:latin typeface="Calibri"/>
              <a:ea typeface="Calibri"/>
              <a:cs typeface="Calibri"/>
              <a:sym typeface="Calibri"/>
            </a:endParaRPr>
          </a:p>
        </p:txBody>
      </p:sp>
      <p:cxnSp>
        <p:nvCxnSpPr>
          <p:cNvPr id="203" name="Google Shape;203;p29"/>
          <p:cNvCxnSpPr/>
          <p:nvPr/>
        </p:nvCxnSpPr>
        <p:spPr>
          <a:xfrm>
            <a:off x="4191000" y="2762250"/>
            <a:ext cx="0" cy="1905000"/>
          </a:xfrm>
          <a:prstGeom prst="straightConnector1">
            <a:avLst/>
          </a:prstGeom>
          <a:noFill/>
          <a:ln w="9525" cap="flat" cmpd="sng">
            <a:solidFill>
              <a:srgbClr val="4A7DBA"/>
            </a:solidFill>
            <a:prstDash val="solid"/>
            <a:round/>
            <a:headEnd type="none" w="sm" len="sm"/>
            <a:tailEnd type="stealth" w="med" len="med"/>
          </a:ln>
        </p:spPr>
      </p:cxnSp>
      <p:sp>
        <p:nvSpPr>
          <p:cNvPr id="204" name="Google Shape;204;p29"/>
          <p:cNvSpPr/>
          <p:nvPr/>
        </p:nvSpPr>
        <p:spPr>
          <a:xfrm>
            <a:off x="3767328" y="2330958"/>
            <a:ext cx="914400" cy="4572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الهايفات البوقية</a:t>
            </a:r>
            <a:endParaRPr sz="1100">
              <a:solidFill>
                <a:schemeClr val="dk1"/>
              </a:solidFill>
              <a:latin typeface="Calibri"/>
              <a:ea typeface="Calibri"/>
              <a:cs typeface="Calibri"/>
              <a:sym typeface="Calibri"/>
            </a:endParaRPr>
          </a:p>
        </p:txBody>
      </p:sp>
      <p:cxnSp>
        <p:nvCxnSpPr>
          <p:cNvPr id="205" name="Google Shape;205;p29"/>
          <p:cNvCxnSpPr/>
          <p:nvPr/>
        </p:nvCxnSpPr>
        <p:spPr>
          <a:xfrm flipH="1">
            <a:off x="5092700" y="2330958"/>
            <a:ext cx="88900" cy="3036570"/>
          </a:xfrm>
          <a:prstGeom prst="straightConnector1">
            <a:avLst/>
          </a:prstGeom>
          <a:noFill/>
          <a:ln w="9525" cap="flat" cmpd="sng">
            <a:solidFill>
              <a:srgbClr val="4A7DBA"/>
            </a:solidFill>
            <a:prstDash val="solid"/>
            <a:round/>
            <a:headEnd type="none" w="sm" len="sm"/>
            <a:tailEnd type="stealth" w="med" len="med"/>
          </a:ln>
        </p:spPr>
      </p:cxnSp>
      <p:sp>
        <p:nvSpPr>
          <p:cNvPr id="206" name="Google Shape;206;p29"/>
          <p:cNvSpPr/>
          <p:nvPr/>
        </p:nvSpPr>
        <p:spPr>
          <a:xfrm>
            <a:off x="4766056" y="1680972"/>
            <a:ext cx="742188" cy="609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r>
              <a:rPr lang="ar-IQ" sz="1100">
                <a:solidFill>
                  <a:schemeClr val="dk1"/>
                </a:solidFill>
                <a:latin typeface="Calibri"/>
                <a:ea typeface="Calibri"/>
                <a:cs typeface="Calibri"/>
                <a:sym typeface="Calibri"/>
              </a:rPr>
              <a:t>بشرة سفلى</a:t>
            </a:r>
            <a:endParaRPr sz="11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1981200" y="152400"/>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b="1" i="1" dirty="0">
                <a:latin typeface="Times New Roman" panose="02020603050405020304" pitchFamily="18" charset="0"/>
                <a:cs typeface="Times New Roman" panose="02020603050405020304" pitchFamily="18" charset="0"/>
              </a:rPr>
              <a:t>fucus</a:t>
            </a:r>
            <a:endParaRPr dirty="0">
              <a:latin typeface="Times New Roman" panose="02020603050405020304" pitchFamily="18" charset="0"/>
              <a:cs typeface="Times New Roman" panose="02020603050405020304" pitchFamily="18" charset="0"/>
            </a:endParaRPr>
          </a:p>
        </p:txBody>
      </p:sp>
      <p:sp>
        <p:nvSpPr>
          <p:cNvPr id="212" name="Google Shape;212;p30"/>
          <p:cNvSpPr txBox="1">
            <a:spLocks noGrp="1"/>
          </p:cNvSpPr>
          <p:nvPr>
            <p:ph idx="1"/>
          </p:nvPr>
        </p:nvSpPr>
        <p:spPr>
          <a:xfrm>
            <a:off x="1752600" y="914400"/>
            <a:ext cx="8686800" cy="5638800"/>
          </a:xfrm>
          <a:prstGeom prst="rect">
            <a:avLst/>
          </a:prstGeom>
          <a:noFill/>
          <a:ln>
            <a:noFill/>
          </a:ln>
        </p:spPr>
        <p:txBody>
          <a:bodyPr spcFirstLastPara="1" vert="horz" wrap="square" lIns="91425" tIns="45700" rIns="91425" bIns="45700" rtlCol="0" anchor="t" anchorCtr="0">
            <a:normAutofit fontScale="92500" lnSpcReduction="20000"/>
          </a:bodyPr>
          <a:lstStyle/>
          <a:p>
            <a:pPr marL="0" indent="0" algn="r" rtl="1">
              <a:spcBef>
                <a:spcPts val="0"/>
              </a:spcBef>
              <a:buClr>
                <a:schemeClr val="dk1"/>
              </a:buClr>
              <a:buSzPct val="100000"/>
              <a:buNone/>
            </a:pPr>
            <a:r>
              <a:rPr lang="ar-IQ" sz="2400" dirty="0">
                <a:latin typeface="Times New Roman" panose="02020603050405020304" pitchFamily="18" charset="0"/>
                <a:cs typeface="Times New Roman" panose="02020603050405020304" pitchFamily="18" charset="0"/>
              </a:rPr>
              <a:t>هو طحلب من الطحالب البنية شكلة ثالوسي ثنائي التفرع يتالف من</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 hold fas</a:t>
            </a:r>
            <a:r>
              <a:rPr lang="en-US" sz="2400" dirty="0">
                <a:latin typeface="Times New Roman" panose="02020603050405020304" pitchFamily="18" charset="0"/>
                <a:cs typeface="Times New Roman" panose="02020603050405020304" pitchFamily="18" charset="0"/>
              </a:rPr>
              <a:t>t</a:t>
            </a:r>
            <a:r>
              <a:rPr lang="ar-IQ" sz="2400" dirty="0">
                <a:latin typeface="Times New Roman" panose="02020603050405020304" pitchFamily="18" charset="0"/>
                <a:cs typeface="Times New Roman" panose="02020603050405020304" pitchFamily="18" charset="0"/>
              </a:rPr>
              <a:t>  و stipe وقد يكون قصير او طويل حسب النوع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يحوي النصل على العرق الوسطي ويمكن ملاحظة انتفاخات على النصل تدعى المثانات الهوائية تساعد الطحلب على الطفو تحتوي نهاية التفرعات على مناطق منتفخة تدعى التختreceptcale   والتي تحتوي بداخلها على الحوافض المشيجية  anceptacle  التي تكون ذكرية انثوية او حوافض خنثية .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التكاثر الجنسي من النوع البيضي وتفتح الحوافض المشيجية الى الخارج لخروج ودخل الامشاج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دوره الحياة من النوع diploid    ولا تحدث تعاقب الاجيال فيها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اخذ مقطع من النصل نلاحظ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1-</a:t>
            </a:r>
            <a:r>
              <a:rPr lang="ar-IQ" sz="2400" dirty="0">
                <a:latin typeface="Times New Roman" panose="02020603050405020304" pitchFamily="18" charset="0"/>
                <a:cs typeface="Times New Roman" panose="02020603050405020304" pitchFamily="18" charset="0"/>
              </a:rPr>
              <a:t> </a:t>
            </a:r>
            <a:r>
              <a:rPr lang="ar-IQ" sz="2400" dirty="0">
                <a:solidFill>
                  <a:srgbClr val="FF0000"/>
                </a:solidFill>
                <a:latin typeface="Times New Roman" panose="02020603050405020304" pitchFamily="18" charset="0"/>
                <a:cs typeface="Times New Roman" panose="02020603050405020304" pitchFamily="18" charset="0"/>
              </a:rPr>
              <a:t>البشرة </a:t>
            </a:r>
            <a:r>
              <a:rPr lang="ar-IQ" sz="2400" dirty="0">
                <a:latin typeface="Times New Roman" panose="02020603050405020304" pitchFamily="18" charset="0"/>
                <a:cs typeface="Times New Roman" panose="02020603050405020304" pitchFamily="18" charset="0"/>
              </a:rPr>
              <a:t>وهي صف واحد من الخلايا العمودية التي تحتوي على البلاستيدات الخضراء مغطاة بطبقة جلاتينية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2-</a:t>
            </a:r>
            <a:r>
              <a:rPr lang="ar-IQ" sz="2400" dirty="0">
                <a:latin typeface="Times New Roman" panose="02020603050405020304" pitchFamily="18" charset="0"/>
                <a:cs typeface="Times New Roman" panose="02020603050405020304" pitchFamily="18" charset="0"/>
              </a:rPr>
              <a:t> ا</a:t>
            </a:r>
            <a:r>
              <a:rPr lang="ar-IQ" sz="2400" dirty="0">
                <a:solidFill>
                  <a:srgbClr val="FF0000"/>
                </a:solidFill>
                <a:latin typeface="Times New Roman" panose="02020603050405020304" pitchFamily="18" charset="0"/>
                <a:cs typeface="Times New Roman" panose="02020603050405020304" pitchFamily="18" charset="0"/>
              </a:rPr>
              <a:t>لقشره </a:t>
            </a:r>
            <a:r>
              <a:rPr lang="ar-IQ" sz="2400" dirty="0">
                <a:latin typeface="Times New Roman" panose="02020603050405020304" pitchFamily="18" charset="0"/>
                <a:cs typeface="Times New Roman" panose="02020603050405020304" pitchFamily="18" charset="0"/>
              </a:rPr>
              <a:t>cortex  وتفتح بفتحة من الخارج تسمى ostia هذه الفتحة تؤدي تجويف conceptacle   الذي يحوي الاعضاء التكاثرية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أ-</a:t>
            </a:r>
            <a:r>
              <a:rPr lang="ar-IQ" sz="2400" dirty="0">
                <a:latin typeface="Times New Roman" panose="02020603050405020304" pitchFamily="18" charset="0"/>
                <a:cs typeface="Times New Roman" panose="02020603050405020304" pitchFamily="18" charset="0"/>
              </a:rPr>
              <a:t> </a:t>
            </a:r>
            <a:r>
              <a:rPr lang="ar-IQ" sz="2400" dirty="0">
                <a:solidFill>
                  <a:srgbClr val="FF0000"/>
                </a:solidFill>
                <a:latin typeface="Times New Roman" panose="02020603050405020304" pitchFamily="18" charset="0"/>
                <a:cs typeface="Times New Roman" panose="02020603050405020304" pitchFamily="18" charset="0"/>
              </a:rPr>
              <a:t>فالذكرية تكون بشكل خيوط كثيفة تحمل نهاياتها على اعضاء ذكرية صغيرة كثيرة العدد </a:t>
            </a:r>
            <a:endParaRPr sz="2400" dirty="0">
              <a:solidFill>
                <a:srgbClr val="FF0000"/>
              </a:solidFill>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ب- الانثوية محموله على حامل او جالسة ،وتكون بيضويه  كبيره الحجم قليلة العدد. </a:t>
            </a:r>
            <a:endParaRPr sz="2400" dirty="0">
              <a:solidFill>
                <a:srgbClr val="FF0000"/>
              </a:solidFill>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solidFill>
                  <a:srgbClr val="FF0000"/>
                </a:solidFill>
                <a:latin typeface="Times New Roman" panose="02020603050405020304" pitchFamily="18" charset="0"/>
                <a:cs typeface="Times New Roman" panose="02020603050405020304" pitchFamily="18" charset="0"/>
              </a:rPr>
              <a:t>3-</a:t>
            </a:r>
            <a:r>
              <a:rPr lang="ar-IQ" sz="2400" dirty="0">
                <a:latin typeface="Times New Roman" panose="02020603050405020304" pitchFamily="18" charset="0"/>
                <a:cs typeface="Times New Roman" panose="02020603050405020304" pitchFamily="18" charset="0"/>
              </a:rPr>
              <a:t> </a:t>
            </a:r>
            <a:r>
              <a:rPr lang="ar-IQ" sz="2400" dirty="0">
                <a:solidFill>
                  <a:srgbClr val="FF0000"/>
                </a:solidFill>
                <a:latin typeface="Times New Roman" panose="02020603050405020304" pitchFamily="18" charset="0"/>
                <a:cs typeface="Times New Roman" panose="02020603050405020304" pitchFamily="18" charset="0"/>
              </a:rPr>
              <a:t>النخاع medulla </a:t>
            </a:r>
            <a:r>
              <a:rPr lang="ar-IQ" sz="2400" dirty="0">
                <a:latin typeface="Times New Roman" panose="02020603050405020304" pitchFamily="18" charset="0"/>
                <a:cs typeface="Times New Roman" panose="02020603050405020304" pitchFamily="18" charset="0"/>
              </a:rPr>
              <a:t>وتمثل المنطقة المركزية وتتكون نوعين من الخلايا المتطاولة والخيوط المتفرعة وتكون مطموره داخل مادة جلاتينية .</a:t>
            </a:r>
            <a:endParaRPr sz="2400" dirty="0">
              <a:latin typeface="Times New Roman" panose="02020603050405020304" pitchFamily="18" charset="0"/>
              <a:cs typeface="Times New Roman" panose="02020603050405020304" pitchFamily="18" charset="0"/>
            </a:endParaRPr>
          </a:p>
          <a:p>
            <a:pPr marL="142240" indent="0" algn="r" rtl="1">
              <a:spcBef>
                <a:spcPts val="448"/>
              </a:spcBef>
              <a:buClr>
                <a:schemeClr val="dk1"/>
              </a:buClr>
              <a:buSzPct val="100000"/>
              <a:buNone/>
            </a:pP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1981200" y="76200"/>
            <a:ext cx="8229600" cy="5635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b="1" i="1"/>
              <a:t>fucus</a:t>
            </a:r>
            <a:endParaRPr/>
          </a:p>
        </p:txBody>
      </p:sp>
      <p:sp>
        <p:nvSpPr>
          <p:cNvPr id="218" name="Google Shape;218;p31"/>
          <p:cNvSpPr txBox="1">
            <a:spLocks noGrp="1"/>
          </p:cNvSpPr>
          <p:nvPr>
            <p:ph idx="1"/>
          </p:nvPr>
        </p:nvSpPr>
        <p:spPr>
          <a:xfrm>
            <a:off x="1752600" y="685800"/>
            <a:ext cx="8610600" cy="58674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a:t>الشكل العام للطحلب </a:t>
            </a:r>
            <a:r>
              <a:rPr lang="ar-IQ" b="1" i="1"/>
              <a:t>fucus</a:t>
            </a:r>
            <a:endParaRPr/>
          </a:p>
        </p:txBody>
      </p:sp>
      <p:pic>
        <p:nvPicPr>
          <p:cNvPr id="219" name="Google Shape;219;p31"/>
          <p:cNvPicPr preferRelativeResize="0"/>
          <p:nvPr/>
        </p:nvPicPr>
        <p:blipFill rotWithShape="1">
          <a:blip r:embed="rId3">
            <a:alphaModFix/>
          </a:blip>
          <a:srcRect/>
          <a:stretch/>
        </p:blipFill>
        <p:spPr>
          <a:xfrm>
            <a:off x="4851036" y="3619356"/>
            <a:ext cx="3988164" cy="3010045"/>
          </a:xfrm>
          <a:prstGeom prst="rect">
            <a:avLst/>
          </a:prstGeom>
          <a:noFill/>
          <a:ln>
            <a:noFill/>
          </a:ln>
        </p:spPr>
      </p:pic>
      <p:pic>
        <p:nvPicPr>
          <p:cNvPr id="220" name="Google Shape;220;p31"/>
          <p:cNvPicPr preferRelativeResize="0"/>
          <p:nvPr/>
        </p:nvPicPr>
        <p:blipFill rotWithShape="1">
          <a:blip r:embed="rId4">
            <a:alphaModFix/>
          </a:blip>
          <a:srcRect/>
          <a:stretch/>
        </p:blipFill>
        <p:spPr>
          <a:xfrm>
            <a:off x="6400800" y="1504950"/>
            <a:ext cx="2247900" cy="1924050"/>
          </a:xfrm>
          <a:prstGeom prst="rect">
            <a:avLst/>
          </a:prstGeom>
          <a:noFill/>
          <a:ln>
            <a:noFill/>
          </a:ln>
        </p:spPr>
      </p:pic>
      <p:pic>
        <p:nvPicPr>
          <p:cNvPr id="221" name="Google Shape;221;p31"/>
          <p:cNvPicPr preferRelativeResize="0"/>
          <p:nvPr/>
        </p:nvPicPr>
        <p:blipFill rotWithShape="1">
          <a:blip r:embed="rId5">
            <a:alphaModFix/>
          </a:blip>
          <a:srcRect/>
          <a:stretch/>
        </p:blipFill>
        <p:spPr>
          <a:xfrm>
            <a:off x="2362200" y="1504950"/>
            <a:ext cx="2488836" cy="293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rtl="1">
              <a:spcBef>
                <a:spcPts val="0"/>
              </a:spcBef>
              <a:buClr>
                <a:schemeClr val="dk1"/>
              </a:buClr>
              <a:buSzPts val="4400"/>
            </a:pPr>
            <a:r>
              <a:rPr lang="ar-IQ" dirty="0">
                <a:latin typeface="Times New Roman" panose="02020603050405020304" pitchFamily="18" charset="0"/>
                <a:cs typeface="Times New Roman" panose="02020603050405020304" pitchFamily="18" charset="0"/>
              </a:rPr>
              <a:t>مقطه طولي في  نصل </a:t>
            </a:r>
            <a:r>
              <a:rPr lang="ar-IQ" b="1" i="1" dirty="0">
                <a:latin typeface="Times New Roman" panose="02020603050405020304" pitchFamily="18" charset="0"/>
                <a:cs typeface="Times New Roman" panose="02020603050405020304" pitchFamily="18" charset="0"/>
              </a:rPr>
              <a:t>fucus</a:t>
            </a:r>
            <a:endParaRPr dirty="0">
              <a:latin typeface="Times New Roman" panose="02020603050405020304" pitchFamily="18" charset="0"/>
              <a:cs typeface="Times New Roman" panose="02020603050405020304" pitchFamily="18" charset="0"/>
            </a:endParaRPr>
          </a:p>
        </p:txBody>
      </p:sp>
      <p:sp>
        <p:nvSpPr>
          <p:cNvPr id="227" name="Google Shape;227;p32"/>
          <p:cNvSpPr txBox="1">
            <a:spLocks noGrp="1"/>
          </p:cNvSpPr>
          <p:nvPr>
            <p:ph idx="1"/>
          </p:nvPr>
        </p:nvSpPr>
        <p:spPr>
          <a:xfrm>
            <a:off x="1981200" y="1600201"/>
            <a:ext cx="8229600" cy="4525963"/>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dirty="0">
                <a:latin typeface="Times New Roman" panose="02020603050405020304" pitchFamily="18" charset="0"/>
                <a:cs typeface="Times New Roman" panose="02020603050405020304" pitchFamily="18" charset="0"/>
              </a:rPr>
              <a:t>شكل الحوافظ المشيجية  داخل التخت</a:t>
            </a:r>
            <a:endParaRPr dirty="0">
              <a:latin typeface="Times New Roman" panose="02020603050405020304" pitchFamily="18" charset="0"/>
              <a:cs typeface="Times New Roman" panose="02020603050405020304" pitchFamily="18" charset="0"/>
            </a:endParaRPr>
          </a:p>
        </p:txBody>
      </p:sp>
      <p:pic>
        <p:nvPicPr>
          <p:cNvPr id="228" name="Google Shape;228;p32"/>
          <p:cNvPicPr preferRelativeResize="0"/>
          <p:nvPr/>
        </p:nvPicPr>
        <p:blipFill rotWithShape="1">
          <a:blip r:embed="rId3">
            <a:alphaModFix/>
          </a:blip>
          <a:srcRect/>
          <a:stretch/>
        </p:blipFill>
        <p:spPr>
          <a:xfrm>
            <a:off x="3810001" y="2743201"/>
            <a:ext cx="4126421" cy="32040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3"/>
          <p:cNvSpPr txBox="1">
            <a:spLocks noGrp="1"/>
          </p:cNvSpPr>
          <p:nvPr>
            <p:ph idx="1"/>
          </p:nvPr>
        </p:nvSpPr>
        <p:spPr>
          <a:xfrm>
            <a:off x="1752600" y="685800"/>
            <a:ext cx="8686800" cy="59436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sz="2000" dirty="0">
                <a:latin typeface="Times New Roman" panose="02020603050405020304" pitchFamily="18" charset="0"/>
                <a:cs typeface="Times New Roman" panose="02020603050405020304" pitchFamily="18" charset="0"/>
              </a:rPr>
              <a:t>الحوافظ الانثوية</a:t>
            </a:r>
            <a:endParaRPr sz="2000" dirty="0">
              <a:latin typeface="Times New Roman" panose="02020603050405020304" pitchFamily="18" charset="0"/>
              <a:cs typeface="Times New Roman" panose="02020603050405020304" pitchFamily="18" charset="0"/>
            </a:endParaRPr>
          </a:p>
          <a:p>
            <a:pPr marL="342900" indent="-139700" algn="r" rtl="1">
              <a:spcBef>
                <a:spcPts val="640"/>
              </a:spcBef>
              <a:buClr>
                <a:schemeClr val="dk1"/>
              </a:buClr>
              <a:buSzPts val="3200"/>
              <a:buNone/>
            </a:pPr>
            <a:endParaRPr sz="2000" dirty="0">
              <a:latin typeface="Times New Roman" panose="02020603050405020304" pitchFamily="18" charset="0"/>
              <a:cs typeface="Times New Roman" panose="02020603050405020304" pitchFamily="18" charset="0"/>
            </a:endParaRPr>
          </a:p>
        </p:txBody>
      </p:sp>
      <p:pic>
        <p:nvPicPr>
          <p:cNvPr id="235" name="Google Shape;235;p33"/>
          <p:cNvPicPr preferRelativeResize="0"/>
          <p:nvPr/>
        </p:nvPicPr>
        <p:blipFill rotWithShape="1">
          <a:blip r:embed="rId3">
            <a:alphaModFix/>
          </a:blip>
          <a:srcRect/>
          <a:stretch/>
        </p:blipFill>
        <p:spPr>
          <a:xfrm>
            <a:off x="4800601" y="1295401"/>
            <a:ext cx="2468563" cy="2325689"/>
          </a:xfrm>
          <a:prstGeom prst="rect">
            <a:avLst/>
          </a:prstGeom>
          <a:noFill/>
          <a:ln>
            <a:noFill/>
          </a:ln>
        </p:spPr>
      </p:pic>
      <p:pic>
        <p:nvPicPr>
          <p:cNvPr id="236" name="Google Shape;236;p33"/>
          <p:cNvPicPr preferRelativeResize="0"/>
          <p:nvPr/>
        </p:nvPicPr>
        <p:blipFill rotWithShape="1">
          <a:blip r:embed="rId4">
            <a:alphaModFix/>
          </a:blip>
          <a:srcRect/>
          <a:stretch/>
        </p:blipFill>
        <p:spPr>
          <a:xfrm>
            <a:off x="8229600" y="1439069"/>
            <a:ext cx="1725613" cy="1176337"/>
          </a:xfrm>
          <a:prstGeom prst="rect">
            <a:avLst/>
          </a:prstGeom>
          <a:noFill/>
          <a:ln>
            <a:noFill/>
          </a:ln>
        </p:spPr>
      </p:pic>
      <p:pic>
        <p:nvPicPr>
          <p:cNvPr id="237" name="Google Shape;237;p33"/>
          <p:cNvPicPr preferRelativeResize="0"/>
          <p:nvPr/>
        </p:nvPicPr>
        <p:blipFill rotWithShape="1">
          <a:blip r:embed="rId5">
            <a:alphaModFix/>
          </a:blip>
          <a:srcRect/>
          <a:stretch/>
        </p:blipFill>
        <p:spPr>
          <a:xfrm>
            <a:off x="1862136" y="1673621"/>
            <a:ext cx="2133600" cy="1883568"/>
          </a:xfrm>
          <a:prstGeom prst="rect">
            <a:avLst/>
          </a:prstGeom>
          <a:noFill/>
          <a:ln>
            <a:noFill/>
          </a:ln>
        </p:spPr>
      </p:pic>
      <p:pic>
        <p:nvPicPr>
          <p:cNvPr id="238" name="Google Shape;238;p33"/>
          <p:cNvPicPr preferRelativeResize="0"/>
          <p:nvPr/>
        </p:nvPicPr>
        <p:blipFill rotWithShape="1">
          <a:blip r:embed="rId6">
            <a:alphaModFix/>
          </a:blip>
          <a:srcRect/>
          <a:stretch/>
        </p:blipFill>
        <p:spPr>
          <a:xfrm>
            <a:off x="1825626" y="4114800"/>
            <a:ext cx="2974975" cy="1987550"/>
          </a:xfrm>
          <a:prstGeom prst="rect">
            <a:avLst/>
          </a:prstGeom>
          <a:noFill/>
          <a:ln>
            <a:noFill/>
          </a:ln>
        </p:spPr>
      </p:pic>
      <p:pic>
        <p:nvPicPr>
          <p:cNvPr id="239" name="Google Shape;239;p33"/>
          <p:cNvPicPr preferRelativeResize="0"/>
          <p:nvPr/>
        </p:nvPicPr>
        <p:blipFill rotWithShape="1">
          <a:blip r:embed="rId7">
            <a:alphaModFix/>
          </a:blip>
          <a:srcRect/>
          <a:stretch/>
        </p:blipFill>
        <p:spPr>
          <a:xfrm>
            <a:off x="7924801" y="4114800"/>
            <a:ext cx="2627313" cy="2037144"/>
          </a:xfrm>
          <a:prstGeom prst="rect">
            <a:avLst/>
          </a:prstGeom>
          <a:noFill/>
          <a:ln>
            <a:noFill/>
          </a:ln>
        </p:spPr>
      </p:pic>
      <p:cxnSp>
        <p:nvCxnSpPr>
          <p:cNvPr id="240" name="Google Shape;240;p33"/>
          <p:cNvCxnSpPr/>
          <p:nvPr/>
        </p:nvCxnSpPr>
        <p:spPr>
          <a:xfrm rot="10800000">
            <a:off x="5410200" y="2895600"/>
            <a:ext cx="0" cy="1676400"/>
          </a:xfrm>
          <a:prstGeom prst="straightConnector1">
            <a:avLst/>
          </a:prstGeom>
          <a:noFill/>
          <a:ln w="9525" cap="flat" cmpd="sng">
            <a:solidFill>
              <a:srgbClr val="4A7DBA"/>
            </a:solidFill>
            <a:prstDash val="solid"/>
            <a:round/>
            <a:headEnd type="none" w="sm" len="sm"/>
            <a:tailEnd type="stealth" w="med" len="med"/>
          </a:ln>
        </p:spPr>
      </p:cxnSp>
      <p:sp>
        <p:nvSpPr>
          <p:cNvPr id="241" name="Google Shape;241;p33"/>
          <p:cNvSpPr/>
          <p:nvPr/>
        </p:nvSpPr>
        <p:spPr>
          <a:xfrm>
            <a:off x="5029200" y="4572000"/>
            <a:ext cx="914400" cy="91440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r>
              <a:rPr lang="ar-IQ">
                <a:solidFill>
                  <a:schemeClr val="dk1"/>
                </a:solidFill>
                <a:latin typeface="Calibri"/>
                <a:ea typeface="Calibri"/>
                <a:cs typeface="Calibri"/>
                <a:sym typeface="Calibri"/>
              </a:rPr>
              <a:t>الحوافظ الانثوية</a:t>
            </a:r>
            <a:endParaRPr>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1971481" y="152400"/>
            <a:ext cx="8229600" cy="5635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a:t>الحوافظ الذكرية</a:t>
            </a:r>
            <a:endParaRPr/>
          </a:p>
        </p:txBody>
      </p:sp>
      <p:pic>
        <p:nvPicPr>
          <p:cNvPr id="247" name="Google Shape;247;p34"/>
          <p:cNvPicPr preferRelativeResize="0">
            <a:picLocks noGrp="1"/>
          </p:cNvPicPr>
          <p:nvPr>
            <p:ph idx="1"/>
          </p:nvPr>
        </p:nvPicPr>
        <p:blipFill rotWithShape="1">
          <a:blip r:embed="rId3">
            <a:alphaModFix/>
          </a:blip>
          <a:stretch/>
        </p:blipFill>
        <p:spPr>
          <a:xfrm>
            <a:off x="3906078" y="3031366"/>
            <a:ext cx="2139881" cy="2139881"/>
          </a:xfrm>
          <a:prstGeom prst="rect">
            <a:avLst/>
          </a:prstGeom>
          <a:noFill/>
          <a:ln>
            <a:noFill/>
          </a:ln>
        </p:spPr>
      </p:pic>
      <p:pic>
        <p:nvPicPr>
          <p:cNvPr id="248" name="Google Shape;248;p34"/>
          <p:cNvPicPr preferRelativeResize="0"/>
          <p:nvPr/>
        </p:nvPicPr>
        <p:blipFill rotWithShape="1">
          <a:blip r:embed="rId4">
            <a:alphaModFix/>
          </a:blip>
          <a:srcRect/>
          <a:stretch/>
        </p:blipFill>
        <p:spPr>
          <a:xfrm>
            <a:off x="1752601" y="4572000"/>
            <a:ext cx="2466975" cy="1847850"/>
          </a:xfrm>
          <a:prstGeom prst="rect">
            <a:avLst/>
          </a:prstGeom>
          <a:noFill/>
          <a:ln>
            <a:noFill/>
          </a:ln>
        </p:spPr>
      </p:pic>
      <p:pic>
        <p:nvPicPr>
          <p:cNvPr id="249" name="Google Shape;249;p34"/>
          <p:cNvPicPr preferRelativeResize="0"/>
          <p:nvPr/>
        </p:nvPicPr>
        <p:blipFill rotWithShape="1">
          <a:blip r:embed="rId5">
            <a:alphaModFix/>
          </a:blip>
          <a:srcRect/>
          <a:stretch/>
        </p:blipFill>
        <p:spPr>
          <a:xfrm>
            <a:off x="3810001" y="1178554"/>
            <a:ext cx="4552560" cy="30295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3"/>
          <p:cNvSpPr txBox="1">
            <a:spLocks noGrp="1"/>
          </p:cNvSpPr>
          <p:nvPr>
            <p:ph type="subTitle" idx="1"/>
          </p:nvPr>
        </p:nvSpPr>
        <p:spPr>
          <a:xfrm>
            <a:off x="1621437" y="861032"/>
            <a:ext cx="7541046" cy="3713467"/>
          </a:xfrm>
          <a:prstGeom prst="rect">
            <a:avLst/>
          </a:prstGeom>
          <a:noFill/>
          <a:ln>
            <a:noFill/>
          </a:ln>
        </p:spPr>
        <p:txBody>
          <a:bodyPr spcFirstLastPara="1" vert="horz" wrap="square" lIns="91425" tIns="45700" rIns="91425" bIns="45700" rtlCol="0" anchor="t" anchorCtr="0">
            <a:normAutofit/>
          </a:bodyPr>
          <a:lstStyle/>
          <a:p>
            <a:pPr algn="l" fontAlgn="t">
              <a:lnSpc>
                <a:spcPct val="150000"/>
              </a:lnSpc>
              <a:spcBef>
                <a:spcPts val="0"/>
              </a:spcBef>
            </a:pPr>
            <a:r>
              <a:rPr lang="en-US" sz="3200" b="1" dirty="0">
                <a:solidFill>
                  <a:srgbClr val="000000"/>
                </a:solidFill>
                <a:latin typeface="Times New Roman" panose="02020603050405020304" pitchFamily="18" charset="0"/>
                <a:cs typeface="Times New Roman" panose="02020603050405020304" pitchFamily="18" charset="0"/>
              </a:rPr>
              <a:t>  </a:t>
            </a:r>
            <a:r>
              <a:rPr lang="en-US" sz="3200" b="1" i="0" u="none" strike="noStrike" dirty="0">
                <a:solidFill>
                  <a:srgbClr val="000000"/>
                </a:solidFill>
                <a:effectLst/>
                <a:latin typeface="Times New Roman" panose="02020603050405020304" pitchFamily="18" charset="0"/>
                <a:cs typeface="Times New Roman" panose="02020603050405020304" pitchFamily="18" charset="0"/>
              </a:rPr>
              <a:t>Division:      </a:t>
            </a:r>
            <a:r>
              <a:rPr lang="en-US" sz="3200" b="1" i="0" u="sng" strike="noStrike" dirty="0" err="1">
                <a:solidFill>
                  <a:srgbClr val="0000CC"/>
                </a:solidFill>
                <a:effectLst/>
                <a:latin typeface="Times New Roman" panose="02020603050405020304" pitchFamily="18" charset="0"/>
                <a:cs typeface="Times New Roman" panose="02020603050405020304" pitchFamily="18" charset="0"/>
                <a:hlinkClick r:id="rId3"/>
              </a:rPr>
              <a:t>Pyrrophycophyta</a:t>
            </a:r>
            <a:r>
              <a:rPr lang="en-US" sz="3200" b="1" i="0" u="sng" strike="noStrike" dirty="0">
                <a:solidFill>
                  <a:srgbClr val="000000"/>
                </a:solidFill>
                <a:effectLst/>
                <a:latin typeface="Times New Roman" panose="02020603050405020304" pitchFamily="18" charset="0"/>
                <a:cs typeface="Times New Roman" panose="02020603050405020304" pitchFamily="18" charset="0"/>
              </a:rPr>
              <a:t> </a:t>
            </a:r>
          </a:p>
          <a:p>
            <a:pPr algn="l" fontAlgn="t">
              <a:lnSpc>
                <a:spcPct val="150000"/>
              </a:lnSpc>
              <a:spcBef>
                <a:spcPts val="0"/>
              </a:spcBef>
            </a:pPr>
            <a:r>
              <a:rPr lang="en-US" sz="3200" b="1" i="0" u="none" strike="noStrike" dirty="0">
                <a:solidFill>
                  <a:srgbClr val="000000"/>
                </a:solidFill>
                <a:effectLst/>
                <a:latin typeface="Times New Roman" panose="02020603050405020304" pitchFamily="18" charset="0"/>
                <a:cs typeface="Times New Roman" panose="02020603050405020304" pitchFamily="18" charset="0"/>
              </a:rPr>
              <a:t>Class  :           </a:t>
            </a:r>
            <a:r>
              <a:rPr lang="en-US" sz="3200" b="1" i="0" u="none" strike="noStrike" dirty="0">
                <a:solidFill>
                  <a:srgbClr val="0066CC"/>
                </a:solidFill>
                <a:effectLst/>
                <a:latin typeface="Times New Roman" panose="02020603050405020304" pitchFamily="18" charset="0"/>
                <a:cs typeface="Times New Roman" panose="02020603050405020304" pitchFamily="18" charset="0"/>
                <a:hlinkClick r:id="rId4"/>
              </a:rPr>
              <a:t>Dinophyceae</a:t>
            </a:r>
            <a:r>
              <a:rPr lang="en-US" sz="3200" b="1" i="0" u="none" strike="noStrike" dirty="0">
                <a:solidFill>
                  <a:srgbClr val="000000"/>
                </a:solidFill>
                <a:effectLst/>
                <a:latin typeface="Times New Roman" panose="02020603050405020304" pitchFamily="18" charset="0"/>
                <a:cs typeface="Times New Roman" panose="02020603050405020304" pitchFamily="18" charset="0"/>
              </a:rPr>
              <a:t> </a:t>
            </a:r>
            <a:endParaRPr lang="en-US" sz="3200" b="1" u="sng" dirty="0">
              <a:solidFill>
                <a:srgbClr val="000000"/>
              </a:solidFill>
              <a:latin typeface="Times New Roman" panose="02020603050405020304" pitchFamily="18" charset="0"/>
              <a:cs typeface="Times New Roman" panose="02020603050405020304" pitchFamily="18" charset="0"/>
            </a:endParaRPr>
          </a:p>
          <a:p>
            <a:pPr algn="l" fontAlgn="t">
              <a:lnSpc>
                <a:spcPct val="150000"/>
              </a:lnSpc>
              <a:spcBef>
                <a:spcPts val="0"/>
              </a:spcBef>
            </a:pPr>
            <a:r>
              <a:rPr lang="en-US" sz="3200" b="1" i="0" u="none" strike="noStrike" cap="none" dirty="0">
                <a:solidFill>
                  <a:srgbClr val="000000"/>
                </a:solidFill>
                <a:effectLst/>
                <a:latin typeface="Times New Roman" panose="02020603050405020304" pitchFamily="18" charset="0"/>
                <a:cs typeface="Times New Roman" panose="02020603050405020304" pitchFamily="18" charset="0"/>
                <a:sym typeface="Arial"/>
              </a:rPr>
              <a:t>Order :            </a:t>
            </a:r>
            <a:r>
              <a:rPr lang="en-US" sz="3200" b="1" i="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Peridiniales</a:t>
            </a:r>
            <a:endParaRPr lang="en-US" sz="3200" b="1" i="0" u="none" strike="noStrike" cap="none" dirty="0">
              <a:solidFill>
                <a:srgbClr val="000000"/>
              </a:solidFill>
              <a:effectLst/>
              <a:latin typeface="Times New Roman" panose="02020603050405020304" pitchFamily="18" charset="0"/>
              <a:cs typeface="Times New Roman" panose="02020603050405020304" pitchFamily="18" charset="0"/>
              <a:sym typeface="Arial"/>
            </a:endParaRPr>
          </a:p>
          <a:p>
            <a:pPr algn="l" fontAlgn="t">
              <a:lnSpc>
                <a:spcPct val="150000"/>
              </a:lnSpc>
              <a:spcBef>
                <a:spcPts val="0"/>
              </a:spcBef>
            </a:pPr>
            <a:r>
              <a:rPr lang="en-US" sz="3200" b="1" i="0" dirty="0">
                <a:solidFill>
                  <a:srgbClr val="4A4A4A"/>
                </a:solidFill>
                <a:effectLst/>
                <a:latin typeface="Times New Roman" panose="02020603050405020304" pitchFamily="18" charset="0"/>
                <a:cs typeface="Times New Roman" panose="02020603050405020304" pitchFamily="18" charset="0"/>
              </a:rPr>
              <a:t>Genus:        </a:t>
            </a:r>
            <a:r>
              <a:rPr lang="en-US" sz="3200" b="1" i="0" u="none" strike="noStrike" dirty="0" err="1">
                <a:solidFill>
                  <a:srgbClr val="363636"/>
                </a:solidFill>
                <a:effectLst/>
                <a:latin typeface="Times New Roman" panose="02020603050405020304" pitchFamily="18" charset="0"/>
                <a:cs typeface="Times New Roman" panose="02020603050405020304" pitchFamily="18" charset="0"/>
                <a:hlinkClick r:id="rId5"/>
              </a:rPr>
              <a:t>Ceratium</a:t>
            </a:r>
            <a:r>
              <a:rPr lang="en-US" sz="3200" b="1" i="0" dirty="0">
                <a:solidFill>
                  <a:srgbClr val="4A4A4A"/>
                </a:solidFill>
                <a:effectLst/>
                <a:latin typeface="Times New Roman" panose="02020603050405020304" pitchFamily="18" charset="0"/>
                <a:cs typeface="Times New Roman" panose="02020603050405020304" pitchFamily="18" charset="0"/>
              </a:rPr>
              <a:t>   and</a:t>
            </a:r>
            <a:r>
              <a:rPr lang="ar-IQ" sz="3200" b="1" dirty="0">
                <a:latin typeface="Times New Roman" panose="02020603050405020304" pitchFamily="18" charset="0"/>
                <a:cs typeface="Times New Roman" panose="02020603050405020304" pitchFamily="18" charset="0"/>
              </a:rPr>
              <a:t> Peridinium</a:t>
            </a:r>
            <a:r>
              <a:rPr lang="en-US" sz="3200" b="1" i="0" dirty="0">
                <a:solidFill>
                  <a:srgbClr val="4A4A4A"/>
                </a:solidFill>
                <a:effectLst/>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a:p>
            <a:pPr algn="l" fontAlgn="t">
              <a:lnSpc>
                <a:spcPct val="150000"/>
              </a:lnSpc>
              <a:spcBef>
                <a:spcPts val="0"/>
              </a:spcBef>
            </a:pPr>
            <a:endParaRPr lang="en-US" sz="3200" b="1" i="0" u="none" strike="noStrike" cap="none" dirty="0">
              <a:solidFill>
                <a:srgbClr val="000000"/>
              </a:solidFill>
              <a:effectLst/>
              <a:latin typeface="Times New Roman" panose="02020603050405020304" pitchFamily="18" charset="0"/>
              <a:cs typeface="Times New Roman" panose="02020603050405020304" pitchFamily="18" charset="0"/>
              <a:sym typeface="Arial"/>
            </a:endParaRPr>
          </a:p>
          <a:p>
            <a:pPr algn="l" fontAlgn="t">
              <a:spcBef>
                <a:spcPts val="0"/>
              </a:spcBef>
            </a:pPr>
            <a:endParaRPr lang="en-US" sz="3200" dirty="0">
              <a:latin typeface="Times New Roman" panose="02020603050405020304" pitchFamily="18" charset="0"/>
              <a:cs typeface="Times New Roman" panose="02020603050405020304" pitchFamily="18" charset="0"/>
            </a:endParaRPr>
          </a:p>
          <a:p>
            <a:pPr>
              <a:spcBef>
                <a:spcPts val="0"/>
              </a:spcBef>
              <a:buClr>
                <a:srgbClr val="888888"/>
              </a:buClr>
              <a:buSzPts val="3200"/>
            </a:pP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981200" y="518319"/>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dirty="0">
                <a:latin typeface="Times New Roman" panose="02020603050405020304" pitchFamily="18" charset="0"/>
                <a:cs typeface="Times New Roman" panose="02020603050405020304" pitchFamily="18" charset="0"/>
              </a:rPr>
              <a:t>Pyrrophyta (dinofllagella)شعبة الطحالب البراوية</a:t>
            </a:r>
            <a:endParaRPr dirty="0">
              <a:latin typeface="Times New Roman" panose="02020603050405020304" pitchFamily="18" charset="0"/>
              <a:cs typeface="Times New Roman" panose="02020603050405020304" pitchFamily="18" charset="0"/>
            </a:endParaRPr>
          </a:p>
        </p:txBody>
      </p:sp>
      <p:sp>
        <p:nvSpPr>
          <p:cNvPr id="91" name="Google Shape;91;p14"/>
          <p:cNvSpPr txBox="1">
            <a:spLocks noGrp="1"/>
          </p:cNvSpPr>
          <p:nvPr>
            <p:ph idx="1"/>
          </p:nvPr>
        </p:nvSpPr>
        <p:spPr>
          <a:xfrm>
            <a:off x="834452" y="1437806"/>
            <a:ext cx="9144000" cy="5715000"/>
          </a:xfrm>
          <a:prstGeom prst="rect">
            <a:avLst/>
          </a:prstGeom>
          <a:noFill/>
          <a:ln>
            <a:noFill/>
          </a:ln>
        </p:spPr>
        <p:txBody>
          <a:bodyPr spcFirstLastPara="1" vert="horz" wrap="square" lIns="91425" tIns="45700" rIns="91425" bIns="45700" rtlCol="0" anchor="t" anchorCtr="0">
            <a:normAutofit/>
          </a:bodyPr>
          <a:lstStyle/>
          <a:p>
            <a:pPr marL="0" indent="0" algn="r" rtl="1">
              <a:spcBef>
                <a:spcPts val="0"/>
              </a:spcBef>
              <a:buClr>
                <a:schemeClr val="dk1"/>
              </a:buClr>
              <a:buSzPts val="3200"/>
              <a:buNone/>
            </a:pPr>
            <a:r>
              <a:rPr lang="ar-IQ" sz="2800" dirty="0">
                <a:latin typeface="Times New Roman" panose="02020603050405020304" pitchFamily="18" charset="0"/>
                <a:cs typeface="Times New Roman" panose="02020603050405020304" pitchFamily="18" charset="0"/>
              </a:rPr>
              <a:t>الصفات العامة</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تضم اجناس احادية الخلايا متحركة </a:t>
            </a:r>
            <a:r>
              <a:rPr lang="ar-IQ" sz="2800" dirty="0">
                <a:latin typeface="Times New Roman" panose="02020603050405020304" pitchFamily="18" charset="0"/>
                <a:cs typeface="Times New Roman" panose="02020603050405020304" pitchFamily="18" charset="0"/>
              </a:rPr>
              <a:t>وتكون الخلايا اما عارية او محاطة بجدار periplast  صلب او </a:t>
            </a:r>
            <a:r>
              <a:rPr lang="ar-IQ" sz="2800" u="sng" dirty="0">
                <a:latin typeface="Times New Roman" panose="02020603050405020304" pitchFamily="18" charset="0"/>
                <a:cs typeface="Times New Roman" panose="02020603050405020304" pitchFamily="18" charset="0"/>
              </a:rPr>
              <a:t>تحاط بجدار خلوي صفائحي  theca سيليلوزي</a:t>
            </a:r>
            <a:r>
              <a:rPr lang="ar-IQ" sz="2800" dirty="0">
                <a:latin typeface="Times New Roman" panose="02020603050405020304" pitchFamily="18" charset="0"/>
                <a:cs typeface="Times New Roman" panose="02020603050405020304" pitchFamily="18" charset="0"/>
              </a:rPr>
              <a:t> .غالبية اجناسها </a:t>
            </a:r>
            <a:r>
              <a:rPr lang="ar-IQ" sz="2800" u="sng" dirty="0">
                <a:latin typeface="Times New Roman" panose="02020603050405020304" pitchFamily="18" charset="0"/>
                <a:cs typeface="Times New Roman" panose="02020603050405020304" pitchFamily="18" charset="0"/>
              </a:rPr>
              <a:t>لها اخدود مستعرض  cingulum </a:t>
            </a:r>
            <a:r>
              <a:rPr lang="ar-IQ" sz="2800" dirty="0">
                <a:latin typeface="Times New Roman" panose="02020603050405020304" pitchFamily="18" charset="0"/>
                <a:cs typeface="Times New Roman" panose="02020603050405020304" pitchFamily="18" charset="0"/>
              </a:rPr>
              <a:t> يوجد على سطح الخلية ويلتف حولها ويقسمها الى </a:t>
            </a:r>
            <a:r>
              <a:rPr lang="ar-IQ" sz="2800" u="sng" dirty="0">
                <a:latin typeface="Times New Roman" panose="02020603050405020304" pitchFamily="18" charset="0"/>
                <a:cs typeface="Times New Roman" panose="02020603050405020304" pitchFamily="18" charset="0"/>
              </a:rPr>
              <a:t>جزئين علوي epicon  وجزء سفلي hypocan</a:t>
            </a:r>
            <a:r>
              <a:rPr lang="ar-IQ" sz="2800" dirty="0">
                <a:latin typeface="Times New Roman" panose="02020603050405020304" pitchFamily="18" charset="0"/>
                <a:cs typeface="Times New Roman" panose="02020603050405020304" pitchFamily="18" charset="0"/>
              </a:rPr>
              <a:t>  والاخر طولي (اخدود)sulcus  على الخلية .</a:t>
            </a: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الصبغات كلوروفيل </a:t>
            </a:r>
            <a:r>
              <a:rPr lang="en-US" sz="2800" u="sng" dirty="0">
                <a:latin typeface="Times New Roman" panose="02020603050405020304" pitchFamily="18" charset="0"/>
                <a:cs typeface="Times New Roman" panose="02020603050405020304" pitchFamily="18" charset="0"/>
              </a:rPr>
              <a:t>A ,B</a:t>
            </a:r>
            <a:r>
              <a:rPr lang="ar-IQ" sz="2800" u="sng" dirty="0">
                <a:latin typeface="Times New Roman" panose="02020603050405020304" pitchFamily="18" charset="0"/>
                <a:cs typeface="Times New Roman" panose="02020603050405020304" pitchFamily="18" charset="0"/>
              </a:rPr>
              <a:t> كاروتينات و</a:t>
            </a:r>
            <a:r>
              <a:rPr lang="en-US" sz="2800" u="sng" dirty="0" err="1">
                <a:latin typeface="Times New Roman" panose="02020603050405020304" pitchFamily="18" charset="0"/>
                <a:cs typeface="Times New Roman" panose="02020603050405020304" pitchFamily="18" charset="0"/>
              </a:rPr>
              <a:t>Fucoxanthin,peridinin</a:t>
            </a:r>
            <a:endParaRPr sz="2800" u="sng"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الغذاء المخزون بشكل دهون </a:t>
            </a:r>
            <a:r>
              <a:rPr lang="ar-IQ" sz="2800" dirty="0">
                <a:latin typeface="Times New Roman" panose="02020603050405020304" pitchFamily="18" charset="0"/>
                <a:cs typeface="Times New Roman" panose="02020603050405020304" pitchFamily="18" charset="0"/>
              </a:rPr>
              <a:t>داخل او خارج البلاستيدة.والبلاستيدات يميل لونها الى الاصفر او البني المحمر</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u="sng" dirty="0">
                <a:latin typeface="Times New Roman" panose="02020603050405020304" pitchFamily="18" charset="0"/>
                <a:cs typeface="Times New Roman" panose="02020603050405020304" pitchFamily="18" charset="0"/>
              </a:rPr>
              <a:t>تمتلك زوج من الاسواط </a:t>
            </a:r>
            <a:r>
              <a:rPr lang="ar-IQ" sz="2800" dirty="0">
                <a:latin typeface="Times New Roman" panose="02020603050405020304" pitchFamily="18" charset="0"/>
                <a:cs typeface="Times New Roman" panose="02020603050405020304" pitchFamily="18" charset="0"/>
              </a:rPr>
              <a:t>احدهما قصير يمتد الى الامام والاخر طويل يمتد داخل الاخدود العرضي ويلتف حول الخلية</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Picture 3">
            <a:extLst>
              <a:ext uri="{FF2B5EF4-FFF2-40B4-BE49-F238E27FC236}">
                <a16:creationId xmlns:a16="http://schemas.microsoft.com/office/drawing/2014/main" id="{A949DB2C-7B32-1388-514C-BED1913BD2D8}"/>
              </a:ext>
            </a:extLst>
          </p:cNvPr>
          <p:cNvPicPr>
            <a:picLocks noChangeAspect="1"/>
          </p:cNvPicPr>
          <p:nvPr/>
        </p:nvPicPr>
        <p:blipFill>
          <a:blip r:embed="rId3"/>
          <a:stretch>
            <a:fillRect/>
          </a:stretch>
        </p:blipFill>
        <p:spPr>
          <a:xfrm>
            <a:off x="1650695" y="709393"/>
            <a:ext cx="4307595" cy="5638800"/>
          </a:xfrm>
          <a:prstGeom prst="rect">
            <a:avLst/>
          </a:prstGeom>
        </p:spPr>
      </p:pic>
      <p:sp>
        <p:nvSpPr>
          <p:cNvPr id="96" name="Google Shape;96;p15"/>
          <p:cNvSpPr txBox="1">
            <a:spLocks noGrp="1"/>
          </p:cNvSpPr>
          <p:nvPr>
            <p:ph type="title"/>
          </p:nvPr>
        </p:nvSpPr>
        <p:spPr>
          <a:xfrm>
            <a:off x="1981200" y="274638"/>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dirty="0">
                <a:latin typeface="Times New Roman" panose="02020603050405020304" pitchFamily="18" charset="0"/>
                <a:cs typeface="Times New Roman" panose="02020603050405020304" pitchFamily="18" charset="0"/>
              </a:rPr>
              <a:t>Peridinium</a:t>
            </a:r>
            <a:endParaRPr dirty="0">
              <a:latin typeface="Times New Roman" panose="02020603050405020304" pitchFamily="18" charset="0"/>
              <a:cs typeface="Times New Roman" panose="02020603050405020304" pitchFamily="18" charset="0"/>
            </a:endParaRPr>
          </a:p>
        </p:txBody>
      </p:sp>
      <p:sp>
        <p:nvSpPr>
          <p:cNvPr id="97" name="Google Shape;97;p15"/>
          <p:cNvSpPr txBox="1">
            <a:spLocks noGrp="1"/>
          </p:cNvSpPr>
          <p:nvPr>
            <p:ph idx="1"/>
          </p:nvPr>
        </p:nvSpPr>
        <p:spPr>
          <a:xfrm>
            <a:off x="5181601" y="990600"/>
            <a:ext cx="5359704" cy="5638800"/>
          </a:xfrm>
          <a:prstGeom prst="rect">
            <a:avLst/>
          </a:prstGeom>
          <a:solidFill>
            <a:schemeClr val="bg1"/>
          </a:solidFill>
          <a:ln>
            <a:noFill/>
          </a:ln>
        </p:spPr>
        <p:txBody>
          <a:bodyPr spcFirstLastPara="1" vert="horz" wrap="square" lIns="91425" tIns="45700" rIns="91425" bIns="45700" rtlCol="0" anchor="t" anchorCtr="0">
            <a:normAutofit/>
          </a:bodyPr>
          <a:lstStyle/>
          <a:p>
            <a:pPr marL="0" indent="0" algn="r" rtl="1">
              <a:spcBef>
                <a:spcPts val="0"/>
              </a:spcBef>
              <a:buClr>
                <a:schemeClr val="dk1"/>
              </a:buClr>
              <a:buSzPts val="3200"/>
              <a:buNone/>
            </a:pPr>
            <a:r>
              <a:rPr lang="ar-IQ" sz="2800" u="sng" dirty="0">
                <a:latin typeface="Times New Roman" panose="02020603050405020304" pitchFamily="18" charset="0"/>
                <a:cs typeface="Times New Roman" panose="02020603050405020304" pitchFamily="18" charset="0"/>
              </a:rPr>
              <a:t>طحلب احادي الخلية بيضوي </a:t>
            </a:r>
            <a:r>
              <a:rPr lang="ar-IQ" sz="2800" dirty="0">
                <a:latin typeface="Times New Roman" panose="02020603050405020304" pitchFamily="18" charset="0"/>
                <a:cs typeface="Times New Roman" panose="02020603050405020304" pitchFamily="18" charset="0"/>
              </a:rPr>
              <a:t>الشكل  ovoidيحتوي جدار الخلية على عدد معين من الصفائح السليلوزية مرتبة بطبقة خاصة والتي لا تنفصل عنها ،</a:t>
            </a:r>
            <a:r>
              <a:rPr lang="ar-IQ" sz="2800" u="sng" dirty="0">
                <a:latin typeface="Times New Roman" panose="02020603050405020304" pitchFamily="18" charset="0"/>
                <a:cs typeface="Times New Roman" panose="02020603050405020304" pitchFamily="18" charset="0"/>
              </a:rPr>
              <a:t>يتحرك بواسطة زوج من الاسواط </a:t>
            </a:r>
            <a:r>
              <a:rPr lang="ar-IQ" sz="2800" dirty="0">
                <a:latin typeface="Times New Roman" panose="02020603050405020304" pitchFamily="18" charset="0"/>
                <a:cs typeface="Times New Roman" panose="02020603050405020304" pitchFamily="18" charset="0"/>
              </a:rPr>
              <a:t>تنشا من الاخدود </a:t>
            </a:r>
            <a:r>
              <a:rPr lang="ar-IQ" sz="2800" u="sng" dirty="0">
                <a:latin typeface="Times New Roman" panose="02020603050405020304" pitchFamily="18" charset="0"/>
                <a:cs typeface="Times New Roman" panose="02020603050405020304" pitchFamily="18" charset="0"/>
              </a:rPr>
              <a:t>تحتوي الخلية على اخدود مستعرض يقسم الخلية الى نصفين  epiconالعلوي والنصف السفلي hypocon  </a:t>
            </a:r>
            <a:r>
              <a:rPr lang="ar-IQ" sz="2800" dirty="0">
                <a:latin typeface="Times New Roman" panose="02020603050405020304" pitchFamily="18" charset="0"/>
                <a:cs typeface="Times New Roman" panose="02020603050405020304" pitchFamily="18" charset="0"/>
              </a:rPr>
              <a:t>اذ يكون هذين النصفين متساويين بالحجم. </a:t>
            </a:r>
            <a:endParaRPr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3D43820-32D2-645E-E09A-4336075DA665}"/>
              </a:ext>
            </a:extLst>
          </p:cNvPr>
          <p:cNvSpPr txBox="1"/>
          <p:nvPr/>
        </p:nvSpPr>
        <p:spPr>
          <a:xfrm>
            <a:off x="1524001" y="2787267"/>
            <a:ext cx="903383" cy="369332"/>
          </a:xfrm>
          <a:prstGeom prst="rect">
            <a:avLst/>
          </a:prstGeom>
          <a:solidFill>
            <a:schemeClr val="bg1"/>
          </a:solidFill>
        </p:spPr>
        <p:txBody>
          <a:bodyPr wrap="square" rtlCol="0">
            <a:spAutoFit/>
          </a:bodyPr>
          <a:lstStyle/>
          <a:p>
            <a:r>
              <a:rPr lang="ar-IQ" b="1" dirty="0"/>
              <a:t>epicon</a:t>
            </a:r>
            <a:endParaRPr lang="en-US" b="1" dirty="0"/>
          </a:p>
        </p:txBody>
      </p:sp>
      <p:sp>
        <p:nvSpPr>
          <p:cNvPr id="3" name="TextBox 2">
            <a:extLst>
              <a:ext uri="{FF2B5EF4-FFF2-40B4-BE49-F238E27FC236}">
                <a16:creationId xmlns:a16="http://schemas.microsoft.com/office/drawing/2014/main" id="{FDE1DEBA-C371-97C4-978B-5354E1C4A105}"/>
              </a:ext>
            </a:extLst>
          </p:cNvPr>
          <p:cNvSpPr txBox="1"/>
          <p:nvPr/>
        </p:nvSpPr>
        <p:spPr>
          <a:xfrm>
            <a:off x="1524000" y="4269133"/>
            <a:ext cx="1024569" cy="369332"/>
          </a:xfrm>
          <a:prstGeom prst="rect">
            <a:avLst/>
          </a:prstGeom>
          <a:solidFill>
            <a:schemeClr val="bg1"/>
          </a:solidFill>
        </p:spPr>
        <p:txBody>
          <a:bodyPr wrap="square" rtlCol="0">
            <a:spAutoFit/>
          </a:bodyPr>
          <a:lstStyle/>
          <a:p>
            <a:r>
              <a:rPr lang="ar-IQ" b="1" dirty="0"/>
              <a:t>hypocon</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1981200" y="274638"/>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a:t>Peridinium</a:t>
            </a:r>
            <a:endParaRPr/>
          </a:p>
        </p:txBody>
      </p:sp>
      <p:sp>
        <p:nvSpPr>
          <p:cNvPr id="103" name="Google Shape;103;p16"/>
          <p:cNvSpPr txBox="1">
            <a:spLocks noGrp="1"/>
          </p:cNvSpPr>
          <p:nvPr>
            <p:ph idx="1"/>
          </p:nvPr>
        </p:nvSpPr>
        <p:spPr>
          <a:xfrm>
            <a:off x="1828800" y="1066800"/>
            <a:ext cx="8610600" cy="5410200"/>
          </a:xfrm>
          <a:prstGeom prst="rect">
            <a:avLst/>
          </a:prstGeom>
          <a:noFill/>
          <a:ln>
            <a:noFill/>
          </a:ln>
        </p:spPr>
        <p:txBody>
          <a:bodyPr spcFirstLastPara="1" vert="horz" wrap="square" lIns="91425" tIns="45700" rIns="91425" bIns="45700" rtlCol="0" anchor="t" anchorCtr="0">
            <a:normAutofit/>
          </a:bodyPr>
          <a:lstStyle/>
          <a:p>
            <a:pPr marL="342900" indent="-139700">
              <a:spcBef>
                <a:spcPts val="0"/>
              </a:spcBef>
              <a:buClr>
                <a:schemeClr val="dk1"/>
              </a:buClr>
              <a:buSzPts val="3200"/>
              <a:buNone/>
            </a:pPr>
            <a:endParaRPr/>
          </a:p>
        </p:txBody>
      </p:sp>
      <p:pic>
        <p:nvPicPr>
          <p:cNvPr id="105" name="Google Shape;105;p16"/>
          <p:cNvPicPr preferRelativeResize="0"/>
          <p:nvPr/>
        </p:nvPicPr>
        <p:blipFill rotWithShape="1">
          <a:blip r:embed="rId3">
            <a:alphaModFix/>
          </a:blip>
          <a:srcRect/>
          <a:stretch/>
        </p:blipFill>
        <p:spPr>
          <a:xfrm>
            <a:off x="8076512" y="1066342"/>
            <a:ext cx="2295525" cy="3574973"/>
          </a:xfrm>
          <a:prstGeom prst="rect">
            <a:avLst/>
          </a:prstGeom>
          <a:noFill/>
          <a:ln>
            <a:noFill/>
          </a:ln>
        </p:spPr>
      </p:pic>
      <p:pic>
        <p:nvPicPr>
          <p:cNvPr id="106" name="Google Shape;106;p16"/>
          <p:cNvPicPr preferRelativeResize="0"/>
          <p:nvPr/>
        </p:nvPicPr>
        <p:blipFill rotWithShape="1">
          <a:blip r:embed="rId4">
            <a:alphaModFix/>
          </a:blip>
          <a:srcRect/>
          <a:stretch/>
        </p:blipFill>
        <p:spPr>
          <a:xfrm>
            <a:off x="5466661" y="1276350"/>
            <a:ext cx="2609850" cy="2800350"/>
          </a:xfrm>
          <a:prstGeom prst="rect">
            <a:avLst/>
          </a:prstGeom>
          <a:noFill/>
          <a:ln>
            <a:noFill/>
          </a:ln>
        </p:spPr>
      </p:pic>
      <p:pic>
        <p:nvPicPr>
          <p:cNvPr id="107" name="Google Shape;107;p16"/>
          <p:cNvPicPr preferRelativeResize="0"/>
          <p:nvPr/>
        </p:nvPicPr>
        <p:blipFill rotWithShape="1">
          <a:blip r:embed="rId5">
            <a:alphaModFix/>
          </a:blip>
          <a:srcRect/>
          <a:stretch/>
        </p:blipFill>
        <p:spPr>
          <a:xfrm>
            <a:off x="6162332" y="3939907"/>
            <a:ext cx="4209705" cy="2405809"/>
          </a:xfrm>
          <a:prstGeom prst="rect">
            <a:avLst/>
          </a:prstGeom>
          <a:noFill/>
          <a:ln>
            <a:noFill/>
          </a:ln>
        </p:spPr>
      </p:pic>
      <p:pic>
        <p:nvPicPr>
          <p:cNvPr id="2" name="Google Shape;104;p16">
            <a:extLst>
              <a:ext uri="{FF2B5EF4-FFF2-40B4-BE49-F238E27FC236}">
                <a16:creationId xmlns:a16="http://schemas.microsoft.com/office/drawing/2014/main" id="{515FD84A-51BA-9F8D-DD0C-51E71648C94D}"/>
              </a:ext>
            </a:extLst>
          </p:cNvPr>
          <p:cNvPicPr preferRelativeResize="0"/>
          <p:nvPr/>
        </p:nvPicPr>
        <p:blipFill rotWithShape="1">
          <a:blip r:embed="rId6">
            <a:alphaModFix/>
          </a:blip>
          <a:srcRect/>
          <a:stretch/>
        </p:blipFill>
        <p:spPr>
          <a:xfrm>
            <a:off x="1752600" y="725278"/>
            <a:ext cx="3373916" cy="34526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2" name="Google Shape;123;p18">
            <a:extLst>
              <a:ext uri="{FF2B5EF4-FFF2-40B4-BE49-F238E27FC236}">
                <a16:creationId xmlns:a16="http://schemas.microsoft.com/office/drawing/2014/main" id="{E97D902C-2D9A-ED00-D224-50BC958E92E2}"/>
              </a:ext>
            </a:extLst>
          </p:cNvPr>
          <p:cNvPicPr preferRelativeResize="0"/>
          <p:nvPr/>
        </p:nvPicPr>
        <p:blipFill rotWithShape="1">
          <a:blip r:embed="rId3">
            <a:alphaModFix/>
          </a:blip>
          <a:srcRect/>
          <a:stretch/>
        </p:blipFill>
        <p:spPr>
          <a:xfrm>
            <a:off x="1668137" y="610652"/>
            <a:ext cx="2676181" cy="5558794"/>
          </a:xfrm>
          <a:prstGeom prst="rect">
            <a:avLst/>
          </a:prstGeom>
          <a:noFill/>
          <a:ln>
            <a:noFill/>
          </a:ln>
        </p:spPr>
      </p:pic>
      <p:sp>
        <p:nvSpPr>
          <p:cNvPr id="112" name="Google Shape;112;p17"/>
          <p:cNvSpPr txBox="1">
            <a:spLocks noGrp="1"/>
          </p:cNvSpPr>
          <p:nvPr>
            <p:ph type="title"/>
          </p:nvPr>
        </p:nvSpPr>
        <p:spPr>
          <a:xfrm>
            <a:off x="1981200" y="152400"/>
            <a:ext cx="8229600" cy="5635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dirty="0">
                <a:latin typeface="Times New Roman" panose="02020603050405020304" pitchFamily="18" charset="0"/>
                <a:cs typeface="Times New Roman" panose="02020603050405020304" pitchFamily="18" charset="0"/>
              </a:rPr>
              <a:t>Ceratium</a:t>
            </a:r>
            <a:endParaRPr dirty="0">
              <a:latin typeface="Times New Roman" panose="02020603050405020304" pitchFamily="18" charset="0"/>
              <a:cs typeface="Times New Roman" panose="02020603050405020304" pitchFamily="18" charset="0"/>
            </a:endParaRPr>
          </a:p>
        </p:txBody>
      </p:sp>
      <p:sp>
        <p:nvSpPr>
          <p:cNvPr id="113" name="Google Shape;113;p17"/>
          <p:cNvSpPr txBox="1">
            <a:spLocks noGrp="1"/>
          </p:cNvSpPr>
          <p:nvPr>
            <p:ph idx="1"/>
          </p:nvPr>
        </p:nvSpPr>
        <p:spPr>
          <a:xfrm>
            <a:off x="4057880" y="838200"/>
            <a:ext cx="6381520" cy="5715000"/>
          </a:xfrm>
          <a:prstGeom prst="rect">
            <a:avLst/>
          </a:prstGeom>
          <a:noFill/>
          <a:ln>
            <a:noFill/>
          </a:ln>
        </p:spPr>
        <p:txBody>
          <a:bodyPr spcFirstLastPara="1" vert="horz" wrap="square" lIns="91425" tIns="45700" rIns="91425" bIns="45700" rtlCol="0" anchor="t" anchorCtr="0">
            <a:normAutofit/>
          </a:bodyPr>
          <a:lstStyle/>
          <a:p>
            <a:pPr marL="0" indent="0" algn="r" rtl="1">
              <a:spcBef>
                <a:spcPts val="0"/>
              </a:spcBef>
              <a:buClr>
                <a:schemeClr val="dk1"/>
              </a:buClr>
              <a:buSzPts val="3200"/>
              <a:buNone/>
            </a:pPr>
            <a:r>
              <a:rPr lang="ar-IQ" sz="3200" dirty="0">
                <a:latin typeface="Times New Roman" panose="02020603050405020304" pitchFamily="18" charset="0"/>
                <a:cs typeface="Times New Roman" panose="02020603050405020304" pitchFamily="18" charset="0"/>
              </a:rPr>
              <a:t> طحلب احادي الخلية كبير الحجم يصل طوله اكثر من عرضة </a:t>
            </a:r>
            <a:r>
              <a:rPr lang="ar-IQ" sz="3200" u="sng" dirty="0">
                <a:latin typeface="Times New Roman" panose="02020603050405020304" pitchFamily="18" charset="0"/>
                <a:cs typeface="Times New Roman" panose="02020603050405020304" pitchFamily="18" charset="0"/>
              </a:rPr>
              <a:t>يحتوي على بروزات تدعى قرن عددها اثنين او ثلاثة في الجهة السفلية  hypocon</a:t>
            </a:r>
            <a:r>
              <a:rPr lang="ar-IQ" sz="3200" dirty="0">
                <a:latin typeface="Times New Roman" panose="02020603050405020304" pitchFamily="18" charset="0"/>
                <a:cs typeface="Times New Roman" panose="02020603050405020304" pitchFamily="18" charset="0"/>
              </a:rPr>
              <a:t> تدعى   posterior </a:t>
            </a:r>
            <a:r>
              <a:rPr lang="ar-IQ" sz="3200" u="sng" dirty="0">
                <a:latin typeface="Times New Roman" panose="02020603050405020304" pitchFamily="18" charset="0"/>
                <a:cs typeface="Times New Roman" panose="02020603050405020304" pitchFamily="18" charset="0"/>
              </a:rPr>
              <a:t>horns وقرن او بروز واحد امامي anterior horn  </a:t>
            </a:r>
            <a:r>
              <a:rPr lang="ar-IQ" sz="3200" dirty="0">
                <a:latin typeface="Times New Roman" panose="02020603050405020304" pitchFamily="18" charset="0"/>
                <a:cs typeface="Times New Roman" panose="02020603050405020304" pitchFamily="18" charset="0"/>
              </a:rPr>
              <a:t>يوجد اخدود مستعرض ضيق يمتد وسط الخلية والذي يحتوي على سوط واحد والسوط الاخر يمتد الى الخلف من المنطقة الوسطية. جدار الخلية محاط بعدد من الصفائح السيليلوز التي تختلف بالشكل والترتيب. </a:t>
            </a:r>
            <a:endParaRPr sz="3200" dirty="0">
              <a:latin typeface="Times New Roman" panose="02020603050405020304" pitchFamily="18" charset="0"/>
              <a:cs typeface="Times New Roman" panose="02020603050405020304" pitchFamily="18" charset="0"/>
            </a:endParaRPr>
          </a:p>
          <a:p>
            <a:pPr marL="0" indent="0" algn="r" rtl="1">
              <a:spcBef>
                <a:spcPts val="640"/>
              </a:spcBef>
              <a:buClr>
                <a:schemeClr val="dk1"/>
              </a:buClr>
              <a:buSzPts val="3200"/>
              <a:buNone/>
            </a:pP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1981200" y="152400"/>
            <a:ext cx="8229600" cy="7159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ct val="100000"/>
            </a:pPr>
            <a:r>
              <a:rPr lang="ar-IQ" dirty="0"/>
              <a:t>Ceratium</a:t>
            </a:r>
            <a:endParaRPr dirty="0"/>
          </a:p>
        </p:txBody>
      </p:sp>
      <p:pic>
        <p:nvPicPr>
          <p:cNvPr id="122" name="Google Shape;122;p18"/>
          <p:cNvPicPr preferRelativeResize="0">
            <a:picLocks noGrp="1"/>
          </p:cNvPicPr>
          <p:nvPr>
            <p:ph idx="1"/>
          </p:nvPr>
        </p:nvPicPr>
        <p:blipFill rotWithShape="1">
          <a:blip r:embed="rId3">
            <a:alphaModFix/>
          </a:blip>
          <a:srcRect/>
          <a:stretch/>
        </p:blipFill>
        <p:spPr>
          <a:xfrm>
            <a:off x="1981200" y="1441037"/>
            <a:ext cx="2255836" cy="2316163"/>
          </a:xfrm>
          <a:prstGeom prst="rect">
            <a:avLst/>
          </a:prstGeom>
          <a:noFill/>
          <a:ln>
            <a:noFill/>
          </a:ln>
        </p:spPr>
      </p:pic>
      <p:pic>
        <p:nvPicPr>
          <p:cNvPr id="119" name="Google Shape;119;p18"/>
          <p:cNvPicPr preferRelativeResize="0"/>
          <p:nvPr/>
        </p:nvPicPr>
        <p:blipFill rotWithShape="1">
          <a:blip r:embed="rId4">
            <a:alphaModFix/>
          </a:blip>
          <a:srcRect/>
          <a:stretch/>
        </p:blipFill>
        <p:spPr>
          <a:xfrm>
            <a:off x="1981201" y="4495801"/>
            <a:ext cx="2390775" cy="1914525"/>
          </a:xfrm>
          <a:prstGeom prst="rect">
            <a:avLst/>
          </a:prstGeom>
          <a:noFill/>
          <a:ln>
            <a:noFill/>
          </a:ln>
        </p:spPr>
      </p:pic>
      <p:pic>
        <p:nvPicPr>
          <p:cNvPr id="120" name="Google Shape;120;p18"/>
          <p:cNvPicPr preferRelativeResize="0"/>
          <p:nvPr/>
        </p:nvPicPr>
        <p:blipFill rotWithShape="1">
          <a:blip r:embed="rId5">
            <a:alphaModFix/>
          </a:blip>
          <a:srcRect/>
          <a:stretch/>
        </p:blipFill>
        <p:spPr>
          <a:xfrm>
            <a:off x="4678300" y="4329875"/>
            <a:ext cx="2143125" cy="2143125"/>
          </a:xfrm>
          <a:prstGeom prst="rect">
            <a:avLst/>
          </a:prstGeom>
          <a:noFill/>
          <a:ln>
            <a:noFill/>
          </a:ln>
        </p:spPr>
      </p:pic>
      <p:pic>
        <p:nvPicPr>
          <p:cNvPr id="121" name="Google Shape;121;p18"/>
          <p:cNvPicPr preferRelativeResize="0"/>
          <p:nvPr/>
        </p:nvPicPr>
        <p:blipFill rotWithShape="1">
          <a:blip r:embed="rId6">
            <a:alphaModFix/>
          </a:blip>
          <a:srcRect l="10429" t="16000" r="13713" b="4571"/>
          <a:stretch/>
        </p:blipFill>
        <p:spPr>
          <a:xfrm>
            <a:off x="7391400" y="3962401"/>
            <a:ext cx="2819400" cy="2214105"/>
          </a:xfrm>
          <a:prstGeom prst="rect">
            <a:avLst/>
          </a:prstGeom>
          <a:noFill/>
          <a:ln>
            <a:noFill/>
          </a:ln>
        </p:spPr>
      </p:pic>
      <p:pic>
        <p:nvPicPr>
          <p:cNvPr id="124" name="Google Shape;124;p18"/>
          <p:cNvPicPr preferRelativeResize="0"/>
          <p:nvPr/>
        </p:nvPicPr>
        <p:blipFill rotWithShape="1">
          <a:blip r:embed="rId7">
            <a:alphaModFix/>
          </a:blip>
          <a:srcRect/>
          <a:stretch/>
        </p:blipFill>
        <p:spPr>
          <a:xfrm>
            <a:off x="7772401" y="1816101"/>
            <a:ext cx="2255837" cy="20240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2400"/>
            </a:pPr>
            <a:r>
              <a:rPr lang="ar-IQ" sz="2800" dirty="0">
                <a:latin typeface="Times New Roman" panose="02020603050405020304" pitchFamily="18" charset="0"/>
                <a:cs typeface="Times New Roman" panose="02020603050405020304" pitchFamily="18" charset="0"/>
              </a:rPr>
              <a:t>Division:-phaeophyta (brown algae )(sea weeds)     شعبة الطحالب البنية او الاعشاب البحرية</a:t>
            </a:r>
            <a:br>
              <a:rPr lang="ar-IQ" sz="2800" dirty="0">
                <a:latin typeface="Times New Roman" panose="02020603050405020304" pitchFamily="18" charset="0"/>
                <a:cs typeface="Times New Roman" panose="02020603050405020304" pitchFamily="18" charset="0"/>
              </a:rPr>
            </a:br>
            <a:endParaRPr sz="2800" dirty="0">
              <a:latin typeface="Times New Roman" panose="02020603050405020304" pitchFamily="18" charset="0"/>
              <a:cs typeface="Times New Roman" panose="02020603050405020304" pitchFamily="18" charset="0"/>
            </a:endParaRPr>
          </a:p>
        </p:txBody>
      </p:sp>
      <p:sp>
        <p:nvSpPr>
          <p:cNvPr id="168" name="Google Shape;168;p25"/>
          <p:cNvSpPr txBox="1">
            <a:spLocks noGrp="1"/>
          </p:cNvSpPr>
          <p:nvPr>
            <p:ph idx="1"/>
          </p:nvPr>
        </p:nvSpPr>
        <p:spPr>
          <a:xfrm>
            <a:off x="1981200" y="1143000"/>
            <a:ext cx="8229600" cy="53340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400"/>
            </a:pPr>
            <a:r>
              <a:rPr lang="en-US" sz="2800" dirty="0">
                <a:latin typeface="Times New Roman" panose="02020603050405020304" pitchFamily="18" charset="0"/>
                <a:cs typeface="Times New Roman" panose="02020603050405020304" pitchFamily="18" charset="0"/>
              </a:rPr>
              <a:t>1- </a:t>
            </a:r>
            <a:r>
              <a:rPr lang="ar-IQ" sz="2800" dirty="0">
                <a:latin typeface="Times New Roman" panose="02020603050405020304" pitchFamily="18" charset="0"/>
                <a:cs typeface="Times New Roman" panose="02020603050405020304" pitchFamily="18" charset="0"/>
              </a:rPr>
              <a:t>Class </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Heterogenerate </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Order:-Laminariales</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Genus:-</a:t>
            </a:r>
            <a:r>
              <a:rPr lang="ar-IQ" sz="2800" i="1" dirty="0">
                <a:latin typeface="Times New Roman" panose="02020603050405020304" pitchFamily="18" charset="0"/>
                <a:cs typeface="Times New Roman" panose="02020603050405020304" pitchFamily="18" charset="0"/>
              </a:rPr>
              <a:t>Laminaria</a:t>
            </a:r>
            <a:endParaRPr sz="2800" i="1"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Class</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Cyclosporae</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Order:-Fucales</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Family:-Fucaceae</a:t>
            </a:r>
            <a:endParaRPr sz="2800" dirty="0">
              <a:latin typeface="Times New Roman" panose="02020603050405020304" pitchFamily="18" charset="0"/>
              <a:cs typeface="Times New Roman" panose="02020603050405020304" pitchFamily="18" charset="0"/>
            </a:endParaRPr>
          </a:p>
          <a:p>
            <a:pPr marL="342900" indent="-342900">
              <a:spcBef>
                <a:spcPts val="480"/>
              </a:spcBef>
              <a:buClr>
                <a:schemeClr val="dk1"/>
              </a:buClr>
              <a:buSzPts val="2400"/>
            </a:pPr>
            <a:r>
              <a:rPr lang="ar-IQ" sz="2800" dirty="0">
                <a:latin typeface="Times New Roman" panose="02020603050405020304" pitchFamily="18" charset="0"/>
                <a:cs typeface="Times New Roman" panose="02020603050405020304" pitchFamily="18" charset="0"/>
              </a:rPr>
              <a:t>Genus:-</a:t>
            </a:r>
            <a:r>
              <a:rPr lang="ar-IQ" sz="2800" i="1" dirty="0">
                <a:latin typeface="Times New Roman" panose="02020603050405020304" pitchFamily="18" charset="0"/>
                <a:cs typeface="Times New Roman" panose="02020603050405020304" pitchFamily="18" charset="0"/>
              </a:rPr>
              <a:t>Fucu</a:t>
            </a:r>
            <a:r>
              <a:rPr lang="en-US" sz="2800" i="1" dirty="0">
                <a:latin typeface="Times New Roman" panose="02020603050405020304" pitchFamily="18" charset="0"/>
                <a:cs typeface="Times New Roman" panose="02020603050405020304" pitchFamily="18" charset="0"/>
              </a:rPr>
              <a:t>s</a:t>
            </a:r>
            <a:endParaRPr sz="2800" i="1"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r>
              <a:rPr lang="ar-IQ" sz="2800" dirty="0">
                <a:latin typeface="Times New Roman" panose="02020603050405020304" pitchFamily="18" charset="0"/>
                <a:cs typeface="Times New Roman" panose="02020603050405020304" pitchFamily="18" charset="0"/>
              </a:rPr>
              <a:t>                                  conceptacl(male)</a:t>
            </a:r>
            <a:endParaRPr sz="2800"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r>
              <a:rPr lang="ar-IQ" sz="2800" dirty="0">
                <a:latin typeface="Times New Roman" panose="02020603050405020304" pitchFamily="18" charset="0"/>
                <a:cs typeface="Times New Roman" panose="02020603050405020304" pitchFamily="18" charset="0"/>
              </a:rPr>
              <a:t>                                  Conceptacl(female)</a:t>
            </a:r>
            <a:endParaRPr sz="2800" dirty="0">
              <a:latin typeface="Times New Roman" panose="02020603050405020304" pitchFamily="18" charset="0"/>
              <a:cs typeface="Times New Roman" panose="02020603050405020304" pitchFamily="18" charset="0"/>
            </a:endParaRPr>
          </a:p>
          <a:p>
            <a:pPr marL="0" indent="0">
              <a:spcBef>
                <a:spcPts val="480"/>
              </a:spcBef>
              <a:buClr>
                <a:schemeClr val="dk1"/>
              </a:buClr>
              <a:buSzPts val="2400"/>
              <a:buNone/>
            </a:pPr>
            <a:r>
              <a:rPr lang="ar-IQ" sz="2800" dirty="0">
                <a:latin typeface="Times New Roman" panose="02020603050405020304" pitchFamily="18" charset="0"/>
                <a:cs typeface="Times New Roman" panose="02020603050405020304" pitchFamily="18" charset="0"/>
              </a:rPr>
              <a:t>                                   Conceptacle(monocious)</a:t>
            </a:r>
            <a:endParaRPr sz="2800" dirty="0">
              <a:latin typeface="Times New Roman" panose="02020603050405020304" pitchFamily="18" charset="0"/>
              <a:cs typeface="Times New Roman" panose="02020603050405020304" pitchFamily="18" charset="0"/>
            </a:endParaRPr>
          </a:p>
          <a:p>
            <a:pPr marL="342900" indent="-190500">
              <a:spcBef>
                <a:spcPts val="480"/>
              </a:spcBef>
              <a:buClr>
                <a:schemeClr val="dk1"/>
              </a:buClr>
              <a:buSzPts val="2400"/>
              <a:buNone/>
            </a:pP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1981200" y="152400"/>
            <a:ext cx="8229600" cy="9144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الصفات العامة للشعبة</a:t>
            </a:r>
            <a:endParaRPr dirty="0">
              <a:latin typeface="Times New Roman" panose="02020603050405020304" pitchFamily="18" charset="0"/>
              <a:cs typeface="Times New Roman" panose="02020603050405020304" pitchFamily="18" charset="0"/>
            </a:endParaRPr>
          </a:p>
        </p:txBody>
      </p:sp>
      <p:sp>
        <p:nvSpPr>
          <p:cNvPr id="174" name="Google Shape;174;p26"/>
          <p:cNvSpPr txBox="1">
            <a:spLocks noGrp="1"/>
          </p:cNvSpPr>
          <p:nvPr>
            <p:ph idx="1"/>
          </p:nvPr>
        </p:nvSpPr>
        <p:spPr>
          <a:xfrm>
            <a:off x="1752600" y="914400"/>
            <a:ext cx="8610600" cy="5638800"/>
          </a:xfrm>
          <a:prstGeom prst="rect">
            <a:avLst/>
          </a:prstGeom>
          <a:noFill/>
          <a:ln>
            <a:noFill/>
          </a:ln>
        </p:spPr>
        <p:txBody>
          <a:bodyPr spcFirstLastPara="1" vert="horz" wrap="square" lIns="91425" tIns="45700" rIns="91425" bIns="45700" rtlCol="0" anchor="t" anchorCtr="0">
            <a:normAutofit fontScale="92500" lnSpcReduction="10000"/>
          </a:bodyPr>
          <a:lstStyle/>
          <a:p>
            <a:pPr marL="0" indent="0" algn="r" rtl="1">
              <a:spcBef>
                <a:spcPts val="0"/>
              </a:spcBef>
              <a:buClr>
                <a:schemeClr val="dk1"/>
              </a:buClr>
              <a:buSzPct val="100000"/>
              <a:buNone/>
            </a:pPr>
            <a:r>
              <a:rPr lang="ar-IQ" sz="2400" dirty="0">
                <a:latin typeface="Times New Roman" panose="02020603050405020304" pitchFamily="18" charset="0"/>
                <a:cs typeface="Times New Roman" panose="02020603050405020304" pitchFamily="18" charset="0"/>
              </a:rPr>
              <a:t>افراد هذه الشعبة تختلف اشكالها واحجامها من مجهرية الى ثالوسية او خيطية  ،اذ تحتوي غالبية الاجناس على جزء مثبت hold fast   ثم العنق stip ثم النصل والذي يختلف من جنس الى اخر تحاط الخلايا بجدار ثنائي الطبقة داخلي سيليوزي وخارجي من مادة جلاتينية</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الغذاء المخزون بشكل كاربوهيدرات ذائبة تدعى النشا الفلوريدي Laminarin starch بشكل كحول سداسي mantitole.</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تحتوي الابواغ والامشاج (الطور التكاثري )على زوج من الاسواط احدهما ريشي طويل والاخر قصير او قد يقتصر على واحد ريشي.</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يتكاثر </a:t>
            </a: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1- خضريا بالتجزئة </a:t>
            </a: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2- ولا جنسيا بتكوين ابواغ : ابواغ متحركة كمثرية ثنائية الاسواط</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ابواغ غير متحركة من النوع الاحادي monospores   او رباعي  tetraspores  او محايدة neutral spore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3- التكاثر الجنسي : يتكاثر جنسيا حيث تكون الاعضاء الذكرية والانثوية على نفس الطحلب او على طحلبين ،اذ يكون امشاج متشابهة متحركة او مختلفة متحركة او بيضوي او تكاثر عذري parthenogensis   تنمو الامشاج دون الاتحاد بينها لتكون طحلب يشابه الطحلب الام .</a:t>
            </a:r>
            <a:endParaRPr sz="2400" dirty="0">
              <a:latin typeface="Times New Roman" panose="02020603050405020304" pitchFamily="18" charset="0"/>
              <a:cs typeface="Times New Roman" panose="02020603050405020304" pitchFamily="18" charset="0"/>
            </a:endParaRPr>
          </a:p>
          <a:p>
            <a:pPr marL="0" indent="0" algn="r" rtl="1">
              <a:spcBef>
                <a:spcPts val="448"/>
              </a:spcBef>
              <a:buClr>
                <a:schemeClr val="dk1"/>
              </a:buClr>
              <a:buSzPct val="100000"/>
              <a:buNone/>
            </a:pPr>
            <a:r>
              <a:rPr lang="ar-IQ" sz="2400" dirty="0">
                <a:latin typeface="Times New Roman" panose="02020603050405020304" pitchFamily="18" charset="0"/>
                <a:cs typeface="Times New Roman" panose="02020603050405020304" pitchFamily="18" charset="0"/>
              </a:rPr>
              <a:t>توضح فيها ظاهرة تعاقب الاجيال البوغية والاجيال المشيجية.</a:t>
            </a:r>
            <a:endParaRPr sz="2400" dirty="0">
              <a:latin typeface="Times New Roman" panose="02020603050405020304" pitchFamily="18" charset="0"/>
              <a:cs typeface="Times New Roman" panose="02020603050405020304" pitchFamily="18" charset="0"/>
            </a:endParaRPr>
          </a:p>
          <a:p>
            <a:pPr marL="142240" indent="0" algn="r" rtl="1">
              <a:spcBef>
                <a:spcPts val="448"/>
              </a:spcBef>
              <a:buClr>
                <a:schemeClr val="dk1"/>
              </a:buClr>
              <a:buSzPct val="100000"/>
              <a:buNone/>
            </a:pP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TotalTime>
  <Words>799</Words>
  <Application>Microsoft Office PowerPoint</Application>
  <PresentationFormat>Widescreen</PresentationFormat>
  <Paragraphs>78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Wingdings 3</vt:lpstr>
      <vt:lpstr>Facet</vt:lpstr>
      <vt:lpstr>علم الطحالب</vt:lpstr>
      <vt:lpstr>PowerPoint Presentation</vt:lpstr>
      <vt:lpstr>Pyrrophyta (dinofllagella)شعبة الطحالب البراوية</vt:lpstr>
      <vt:lpstr>Peridinium</vt:lpstr>
      <vt:lpstr>Peridinium</vt:lpstr>
      <vt:lpstr>Ceratium</vt:lpstr>
      <vt:lpstr>Ceratium</vt:lpstr>
      <vt:lpstr>Division:-phaeophyta (brown algae )(sea weeds)     شعبة الطحالب البنية او الاعشاب البحرية </vt:lpstr>
      <vt:lpstr>الصفات العامة للشعبة</vt:lpstr>
      <vt:lpstr>Laminaria</vt:lpstr>
      <vt:lpstr>طحلب Laminaria </vt:lpstr>
      <vt:lpstr>مقطع طولي في النصل </vt:lpstr>
      <vt:lpstr>fucus</vt:lpstr>
      <vt:lpstr>fucus</vt:lpstr>
      <vt:lpstr>مقطه طولي في  نصل fucus</vt:lpstr>
      <vt:lpstr>PowerPoint Presentation</vt:lpstr>
      <vt:lpstr>الحوافظ الذكرية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Teba Alani</dc:creator>
  <cp:lastModifiedBy>Teba Alani</cp:lastModifiedBy>
  <cp:revision>11</cp:revision>
  <dcterms:created xsi:type="dcterms:W3CDTF">2023-09-17T07:02:26Z</dcterms:created>
  <dcterms:modified xsi:type="dcterms:W3CDTF">2023-11-07T20:18:27Z</dcterms:modified>
</cp:coreProperties>
</file>