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8" d="100"/>
          <a:sy n="48" d="100"/>
        </p:scale>
        <p:origin x="-1315"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IQ"/>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F5F25F68-57AA-45E1-A3BC-C97B0C4A55FC}" type="datetimeFigureOut">
              <a:rPr lang="ar-IQ" smtClean="0"/>
              <a:t>06/04/1445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409873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5F25F68-57AA-45E1-A3BC-C97B0C4A55FC}" type="datetimeFigureOut">
              <a:rPr lang="ar-IQ" smtClean="0"/>
              <a:t>06/04/1445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272818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5F25F68-57AA-45E1-A3BC-C97B0C4A55FC}" type="datetimeFigureOut">
              <a:rPr lang="ar-IQ" smtClean="0"/>
              <a:t>06/04/1445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2529202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F5F25F68-57AA-45E1-A3BC-C97B0C4A55FC}" type="datetimeFigureOut">
              <a:rPr lang="ar-IQ" smtClean="0"/>
              <a:t>06/04/1445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685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IQ"/>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F25F68-57AA-45E1-A3BC-C97B0C4A55FC}" type="datetimeFigureOut">
              <a:rPr lang="ar-IQ" smtClean="0"/>
              <a:t>06/04/1445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3982449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F5F25F68-57AA-45E1-A3BC-C97B0C4A55FC}" type="datetimeFigureOut">
              <a:rPr lang="ar-IQ" smtClean="0"/>
              <a:t>06/04/1445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869538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IQ"/>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F5F25F68-57AA-45E1-A3BC-C97B0C4A55FC}" type="datetimeFigureOut">
              <a:rPr lang="ar-IQ" smtClean="0"/>
              <a:t>06/04/1445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2714483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F5F25F68-57AA-45E1-A3BC-C97B0C4A55FC}" type="datetimeFigureOut">
              <a:rPr lang="ar-IQ" smtClean="0"/>
              <a:t>06/04/1445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2401868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F25F68-57AA-45E1-A3BC-C97B0C4A55FC}" type="datetimeFigureOut">
              <a:rPr lang="ar-IQ" smtClean="0"/>
              <a:t>06/04/1445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3891695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IQ"/>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F25F68-57AA-45E1-A3BC-C97B0C4A55FC}" type="datetimeFigureOut">
              <a:rPr lang="ar-IQ" smtClean="0"/>
              <a:t>06/04/1445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2451291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IQ"/>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F25F68-57AA-45E1-A3BC-C97B0C4A55FC}" type="datetimeFigureOut">
              <a:rPr lang="ar-IQ" smtClean="0"/>
              <a:t>06/04/1445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22E7D91E-8C97-479A-BBF4-C485680C1DD2}" type="slidenum">
              <a:rPr lang="ar-IQ" smtClean="0"/>
              <a:t>‹#›</a:t>
            </a:fld>
            <a:endParaRPr lang="ar-IQ"/>
          </a:p>
        </p:txBody>
      </p:sp>
    </p:spTree>
    <p:extLst>
      <p:ext uri="{BB962C8B-B14F-4D97-AF65-F5344CB8AC3E}">
        <p14:creationId xmlns:p14="http://schemas.microsoft.com/office/powerpoint/2010/main" val="3923339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5F25F68-57AA-45E1-A3BC-C97B0C4A55FC}" type="datetimeFigureOut">
              <a:rPr lang="ar-IQ" smtClean="0"/>
              <a:t>06/04/1445</a:t>
            </a:fld>
            <a:endParaRPr lang="ar-IQ"/>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2E7D91E-8C97-479A-BBF4-C485680C1DD2}" type="slidenum">
              <a:rPr lang="ar-IQ" smtClean="0"/>
              <a:t>‹#›</a:t>
            </a:fld>
            <a:endParaRPr lang="ar-IQ"/>
          </a:p>
        </p:txBody>
      </p:sp>
    </p:spTree>
    <p:extLst>
      <p:ext uri="{BB962C8B-B14F-4D97-AF65-F5344CB8AC3E}">
        <p14:creationId xmlns:p14="http://schemas.microsoft.com/office/powerpoint/2010/main" val="534996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IQ" sz="7200" b="1" dirty="0">
                <a:solidFill>
                  <a:srgbClr val="C00000"/>
                </a:solidFill>
              </a:rPr>
              <a:t>تحليلات الدم </a:t>
            </a:r>
            <a:endParaRPr lang="ar-IQ" sz="7200" dirty="0">
              <a:solidFill>
                <a:srgbClr val="C00000"/>
              </a:solidFill>
            </a:endParaRPr>
          </a:p>
        </p:txBody>
      </p:sp>
    </p:spTree>
    <p:extLst>
      <p:ext uri="{BB962C8B-B14F-4D97-AF65-F5344CB8AC3E}">
        <p14:creationId xmlns:p14="http://schemas.microsoft.com/office/powerpoint/2010/main" val="381472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88640"/>
            <a:ext cx="8928992" cy="6480720"/>
          </a:xfrm>
        </p:spPr>
        <p:txBody>
          <a:bodyPr>
            <a:normAutofit fontScale="85000" lnSpcReduction="10000"/>
          </a:bodyPr>
          <a:lstStyle/>
          <a:p>
            <a:r>
              <a:rPr lang="ar-IQ" b="1" dirty="0" smtClean="0">
                <a:solidFill>
                  <a:srgbClr val="C00000"/>
                </a:solidFill>
              </a:rPr>
              <a:t>الدم </a:t>
            </a:r>
            <a:r>
              <a:rPr lang="en-US" b="1" dirty="0" smtClean="0">
                <a:solidFill>
                  <a:srgbClr val="C00000"/>
                </a:solidFill>
              </a:rPr>
              <a:t>Blood </a:t>
            </a:r>
            <a:r>
              <a:rPr lang="ar-IQ" b="1" dirty="0" smtClean="0"/>
              <a:t>: ويتألف من انواع مختلفة من العناصر الخلوية ضمن سائل  </a:t>
            </a:r>
            <a:r>
              <a:rPr lang="en-US" b="1" dirty="0" smtClean="0"/>
              <a:t>                       </a:t>
            </a:r>
            <a:r>
              <a:rPr lang="ar-IQ" b="1" dirty="0" smtClean="0"/>
              <a:t>البلازما.</a:t>
            </a:r>
          </a:p>
          <a:p>
            <a:pPr algn="just"/>
            <a:r>
              <a:rPr lang="ar-IQ" b="1" dirty="0" smtClean="0">
                <a:solidFill>
                  <a:srgbClr val="C00000"/>
                </a:solidFill>
              </a:rPr>
              <a:t>بلازما الدم</a:t>
            </a:r>
            <a:r>
              <a:rPr lang="en-US" b="1" dirty="0" smtClean="0">
                <a:solidFill>
                  <a:srgbClr val="C00000"/>
                </a:solidFill>
              </a:rPr>
              <a:t> Blood Plasma </a:t>
            </a:r>
            <a:r>
              <a:rPr lang="ar-IQ" b="1" dirty="0" smtClean="0"/>
              <a:t>: معظمها (حوالي </a:t>
            </a:r>
            <a:r>
              <a:rPr lang="en-US" b="1" dirty="0" smtClean="0"/>
              <a:t>(90%</a:t>
            </a:r>
            <a:r>
              <a:rPr lang="ar-IQ" b="1" dirty="0" smtClean="0"/>
              <a:t> منها ماء يحوي مواد عديدة ذائبة تشمل الايونات وانواع مختلفة من البروتينات كالألبومين والكلوبيولينات الفا وبيتا وكاما والفايبرينوجين كما تحوي البلازما أيضا أنواع عديدة من المواد التي تنتقل بين اجزاء الجسم والتي تشمل المغذيات كالكلوكوز فضلا عن الأحماض الدهنية والأحماض الأمينية والفيتامينات وكذلك تحوي الفضلات الأيضية و الغازات التنفسية والهورمونات.</a:t>
            </a:r>
          </a:p>
          <a:p>
            <a:pPr algn="just"/>
            <a:r>
              <a:rPr lang="ar-IQ" b="1" dirty="0" smtClean="0">
                <a:solidFill>
                  <a:srgbClr val="C00000"/>
                </a:solidFill>
              </a:rPr>
              <a:t>العناصر الخلوية في الدم </a:t>
            </a:r>
            <a:r>
              <a:rPr lang="ar-IQ" b="1" dirty="0" smtClean="0"/>
              <a:t>: يوجد في بلازما الدم ثلاث عناصر خلوية هي: </a:t>
            </a:r>
          </a:p>
          <a:p>
            <a:pPr marL="0" indent="0" algn="just">
              <a:buNone/>
            </a:pPr>
            <a:r>
              <a:rPr lang="ar-IQ" b="1" dirty="0"/>
              <a:t> </a:t>
            </a:r>
            <a:r>
              <a:rPr lang="ar-IQ" b="1" dirty="0" smtClean="0"/>
              <a:t>  - خلايا الدم الحمر </a:t>
            </a:r>
            <a:r>
              <a:rPr lang="en-US" b="1" dirty="0" smtClean="0">
                <a:solidFill>
                  <a:srgbClr val="C00000"/>
                </a:solidFill>
              </a:rPr>
              <a:t>Red Blood Cells (RBCs)</a:t>
            </a:r>
            <a:r>
              <a:rPr lang="ar-IQ" b="1" dirty="0" smtClean="0">
                <a:solidFill>
                  <a:srgbClr val="C00000"/>
                </a:solidFill>
              </a:rPr>
              <a:t> </a:t>
            </a:r>
            <a:r>
              <a:rPr lang="ar-IQ" b="1" dirty="0" smtClean="0"/>
              <a:t>والتي تعرف ايضا بـ </a:t>
            </a:r>
            <a:r>
              <a:rPr lang="en-US" b="1" dirty="0" smtClean="0"/>
              <a:t> </a:t>
            </a:r>
            <a:r>
              <a:rPr lang="en-US" b="1" dirty="0" smtClean="0">
                <a:solidFill>
                  <a:srgbClr val="C00000"/>
                </a:solidFill>
              </a:rPr>
              <a:t>Erythrocytes       </a:t>
            </a:r>
            <a:r>
              <a:rPr lang="en-US" b="1" dirty="0" smtClean="0"/>
              <a:t> </a:t>
            </a:r>
            <a:r>
              <a:rPr lang="ar-IQ" b="1" dirty="0" smtClean="0"/>
              <a:t> التي تنقل الأوكسجين, </a:t>
            </a:r>
          </a:p>
          <a:p>
            <a:pPr marL="0" indent="0" algn="just">
              <a:buNone/>
            </a:pPr>
            <a:r>
              <a:rPr lang="ar-IQ" b="1" dirty="0"/>
              <a:t> </a:t>
            </a:r>
            <a:r>
              <a:rPr lang="ar-IQ" b="1" dirty="0" smtClean="0"/>
              <a:t>  - خلايا الدم البيض </a:t>
            </a:r>
            <a:r>
              <a:rPr lang="en-US" b="1" dirty="0" smtClean="0">
                <a:solidFill>
                  <a:srgbClr val="C00000"/>
                </a:solidFill>
              </a:rPr>
              <a:t>White Blood Cells (WBCs) </a:t>
            </a:r>
            <a:r>
              <a:rPr lang="ar-IQ" b="1" dirty="0" smtClean="0">
                <a:solidFill>
                  <a:srgbClr val="C00000"/>
                </a:solidFill>
              </a:rPr>
              <a:t> </a:t>
            </a:r>
            <a:r>
              <a:rPr lang="ar-IQ" b="1" dirty="0" smtClean="0"/>
              <a:t>وتعرف ايضا بـ  </a:t>
            </a:r>
            <a:r>
              <a:rPr lang="en-US" b="1" dirty="0" smtClean="0">
                <a:solidFill>
                  <a:srgbClr val="C00000"/>
                </a:solidFill>
              </a:rPr>
              <a:t>Leukocytes      </a:t>
            </a:r>
            <a:r>
              <a:rPr lang="ar-IQ" b="1" dirty="0" smtClean="0"/>
              <a:t>  ذات الوظيفة الدفاعية , </a:t>
            </a:r>
          </a:p>
          <a:p>
            <a:pPr marL="0" indent="0" algn="just">
              <a:buNone/>
            </a:pPr>
            <a:r>
              <a:rPr lang="ar-IQ" b="1" dirty="0"/>
              <a:t> </a:t>
            </a:r>
            <a:r>
              <a:rPr lang="ar-IQ" b="1" dirty="0" smtClean="0"/>
              <a:t>  - الصفيحات الدموية </a:t>
            </a:r>
            <a:r>
              <a:rPr lang="en-US" b="1" dirty="0" smtClean="0">
                <a:solidFill>
                  <a:srgbClr val="C00000"/>
                </a:solidFill>
              </a:rPr>
              <a:t>Blood Platelets </a:t>
            </a:r>
            <a:r>
              <a:rPr lang="ar-IQ" b="1" dirty="0" smtClean="0">
                <a:solidFill>
                  <a:srgbClr val="C00000"/>
                </a:solidFill>
              </a:rPr>
              <a:t> </a:t>
            </a:r>
            <a:r>
              <a:rPr lang="ar-IQ" b="1" dirty="0" smtClean="0"/>
              <a:t>وتعرف ايضا </a:t>
            </a:r>
            <a:r>
              <a:rPr lang="ar-IQ" b="1" dirty="0" smtClean="0"/>
              <a:t>بالخلايا الخثرية </a:t>
            </a:r>
            <a:r>
              <a:rPr lang="en-US" b="1" dirty="0" smtClean="0">
                <a:solidFill>
                  <a:srgbClr val="C00000"/>
                </a:solidFill>
              </a:rPr>
              <a:t>Thrombocytes</a:t>
            </a:r>
            <a:r>
              <a:rPr lang="en-US" b="1" dirty="0" smtClean="0"/>
              <a:t> </a:t>
            </a:r>
            <a:r>
              <a:rPr lang="en-US" b="1" dirty="0" smtClean="0"/>
              <a:t>   </a:t>
            </a:r>
            <a:r>
              <a:rPr lang="ar-IQ" b="1" dirty="0" smtClean="0"/>
              <a:t>وهي قطع خلوية ترتبط بعملية ايقاف النزف و تخثر الدم.</a:t>
            </a:r>
          </a:p>
          <a:p>
            <a:pPr algn="just"/>
            <a:endParaRPr lang="ar-IQ" b="1" dirty="0"/>
          </a:p>
        </p:txBody>
      </p:sp>
    </p:spTree>
    <p:extLst>
      <p:ext uri="{BB962C8B-B14F-4D97-AF65-F5344CB8AC3E}">
        <p14:creationId xmlns:p14="http://schemas.microsoft.com/office/powerpoint/2010/main" val="1885245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20688"/>
            <a:ext cx="8568952" cy="5904656"/>
          </a:xfrm>
        </p:spPr>
        <p:txBody>
          <a:bodyPr>
            <a:normAutofit lnSpcReduction="10000"/>
          </a:bodyPr>
          <a:lstStyle/>
          <a:p>
            <a:pPr algn="just">
              <a:lnSpc>
                <a:spcPct val="150000"/>
              </a:lnSpc>
            </a:pPr>
            <a:r>
              <a:rPr lang="ar-IQ" b="1" dirty="0" smtClean="0"/>
              <a:t>أن أهم تحليلات الدم وأكثرها شيوعا واستخداما هي التحليلات التي يطلق على مجملها مصطلح تعداد أو عد الخلايا الكامل </a:t>
            </a:r>
            <a:r>
              <a:rPr lang="en-US" b="1" dirty="0" smtClean="0">
                <a:solidFill>
                  <a:srgbClr val="C00000"/>
                </a:solidFill>
              </a:rPr>
              <a:t>Complete Blood Count (CBC) </a:t>
            </a:r>
            <a:r>
              <a:rPr lang="ar-IQ" b="1" dirty="0" smtClean="0">
                <a:solidFill>
                  <a:srgbClr val="C00000"/>
                </a:solidFill>
              </a:rPr>
              <a:t> </a:t>
            </a:r>
            <a:r>
              <a:rPr lang="ar-IQ" b="1" dirty="0" smtClean="0"/>
              <a:t>والتي تشتمل على تقدير قيم عدد من معاييرالدم (كعدد الخلايا الحمر وكمية الهيموغلوبين والهيماتوكريت وعدد الخلايا البيض وعدد الصفيحات الدموية و العد التمييزي للخلايا البيض ودلائل الخلية الحمراء) والتي من الممكن أن تعطي تصورا عن حالة الشخص الصحية .</a:t>
            </a:r>
            <a:endParaRPr lang="ar-IQ" b="1" dirty="0"/>
          </a:p>
        </p:txBody>
      </p:sp>
    </p:spTree>
    <p:extLst>
      <p:ext uri="{BB962C8B-B14F-4D97-AF65-F5344CB8AC3E}">
        <p14:creationId xmlns:p14="http://schemas.microsoft.com/office/powerpoint/2010/main" val="14631342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260648"/>
            <a:ext cx="8856984" cy="6264696"/>
          </a:xfrm>
        </p:spPr>
        <p:txBody>
          <a:bodyPr>
            <a:normAutofit fontScale="85000" lnSpcReduction="20000"/>
          </a:bodyPr>
          <a:lstStyle/>
          <a:p>
            <a:r>
              <a:rPr lang="ar-IQ" b="1" dirty="0">
                <a:solidFill>
                  <a:srgbClr val="C00000"/>
                </a:solidFill>
              </a:rPr>
              <a:t>تستخدم هذه التحليلات في تشخيص عددا من الحالات الفسلجية والمرضية ومنها </a:t>
            </a:r>
            <a:r>
              <a:rPr lang="ar-IQ" b="1" dirty="0" smtClean="0">
                <a:solidFill>
                  <a:srgbClr val="C00000"/>
                </a:solidFill>
              </a:rPr>
              <a:t>:</a:t>
            </a:r>
          </a:p>
          <a:p>
            <a:endParaRPr lang="en-US" b="1" dirty="0"/>
          </a:p>
          <a:p>
            <a:pPr marL="0" lvl="0" indent="0">
              <a:buNone/>
            </a:pPr>
            <a:r>
              <a:rPr lang="en-US" b="1" dirty="0">
                <a:solidFill>
                  <a:srgbClr val="FF0000"/>
                </a:solidFill>
              </a:rPr>
              <a:t>1</a:t>
            </a:r>
            <a:r>
              <a:rPr lang="ar-IQ" b="1" dirty="0" smtClean="0">
                <a:solidFill>
                  <a:srgbClr val="FF0000"/>
                </a:solidFill>
              </a:rPr>
              <a:t>- الأمراض </a:t>
            </a:r>
            <a:r>
              <a:rPr lang="ar-IQ" b="1" dirty="0">
                <a:solidFill>
                  <a:srgbClr val="FF0000"/>
                </a:solidFill>
              </a:rPr>
              <a:t>التي </a:t>
            </a:r>
            <a:r>
              <a:rPr lang="ar-IQ" b="1" dirty="0" smtClean="0">
                <a:solidFill>
                  <a:srgbClr val="FF0000"/>
                </a:solidFill>
              </a:rPr>
              <a:t>ترتبط بخلايا </a:t>
            </a:r>
            <a:r>
              <a:rPr lang="ar-IQ" b="1" dirty="0">
                <a:solidFill>
                  <a:srgbClr val="FF0000"/>
                </a:solidFill>
              </a:rPr>
              <a:t>الدم الحمر </a:t>
            </a:r>
            <a:r>
              <a:rPr lang="en-US" b="1" dirty="0">
                <a:solidFill>
                  <a:srgbClr val="FF0000"/>
                </a:solidFill>
              </a:rPr>
              <a:t>Erythrocytes</a:t>
            </a:r>
            <a:r>
              <a:rPr lang="ar-IQ" b="1" dirty="0">
                <a:solidFill>
                  <a:srgbClr val="FF0000"/>
                </a:solidFill>
              </a:rPr>
              <a:t> وتشمل :</a:t>
            </a:r>
            <a:endParaRPr lang="en-US" b="1" dirty="0">
              <a:solidFill>
                <a:srgbClr val="FF0000"/>
              </a:solidFill>
            </a:endParaRPr>
          </a:p>
          <a:p>
            <a:pPr marL="0" lvl="0" indent="0">
              <a:buNone/>
            </a:pPr>
            <a:r>
              <a:rPr lang="ar-IQ" b="1" dirty="0"/>
              <a:t> </a:t>
            </a:r>
            <a:r>
              <a:rPr lang="ar-IQ" b="1" dirty="0" smtClean="0"/>
              <a:t>  </a:t>
            </a:r>
            <a:r>
              <a:rPr lang="ar-IQ" b="1" dirty="0" smtClean="0">
                <a:solidFill>
                  <a:schemeClr val="tx2">
                    <a:lumMod val="50000"/>
                  </a:schemeClr>
                </a:solidFill>
              </a:rPr>
              <a:t>- فقر </a:t>
            </a:r>
            <a:r>
              <a:rPr lang="ar-IQ" b="1" dirty="0">
                <a:solidFill>
                  <a:schemeClr val="tx2">
                    <a:lumMod val="50000"/>
                  </a:schemeClr>
                </a:solidFill>
              </a:rPr>
              <a:t>الدم </a:t>
            </a:r>
            <a:r>
              <a:rPr lang="en-US" b="1" dirty="0">
                <a:solidFill>
                  <a:schemeClr val="tx2">
                    <a:lumMod val="50000"/>
                  </a:schemeClr>
                </a:solidFill>
              </a:rPr>
              <a:t>Anemia </a:t>
            </a:r>
          </a:p>
          <a:p>
            <a:pPr marL="0" lvl="0" indent="0">
              <a:buNone/>
            </a:pPr>
            <a:r>
              <a:rPr lang="ar-IQ" b="1" dirty="0" smtClean="0">
                <a:solidFill>
                  <a:schemeClr val="tx2">
                    <a:lumMod val="50000"/>
                  </a:schemeClr>
                </a:solidFill>
              </a:rPr>
              <a:t>   - كثرة </a:t>
            </a:r>
            <a:r>
              <a:rPr lang="ar-IQ" b="1" dirty="0">
                <a:solidFill>
                  <a:schemeClr val="tx2">
                    <a:lumMod val="50000"/>
                  </a:schemeClr>
                </a:solidFill>
              </a:rPr>
              <a:t>الخلايا الحمر </a:t>
            </a:r>
            <a:r>
              <a:rPr lang="en-US" b="1" dirty="0">
                <a:solidFill>
                  <a:schemeClr val="tx2">
                    <a:lumMod val="50000"/>
                  </a:schemeClr>
                </a:solidFill>
              </a:rPr>
              <a:t>Polycythemia </a:t>
            </a:r>
            <a:endParaRPr lang="ar-IQ" b="1" dirty="0" smtClean="0">
              <a:solidFill>
                <a:schemeClr val="tx2">
                  <a:lumMod val="50000"/>
                </a:schemeClr>
              </a:solidFill>
            </a:endParaRPr>
          </a:p>
          <a:p>
            <a:pPr marL="0" lvl="0" indent="0">
              <a:buNone/>
            </a:pPr>
            <a:endParaRPr lang="en-US" b="1" dirty="0">
              <a:solidFill>
                <a:schemeClr val="tx2">
                  <a:lumMod val="50000"/>
                </a:schemeClr>
              </a:solidFill>
            </a:endParaRPr>
          </a:p>
          <a:p>
            <a:pPr marL="0" indent="0">
              <a:buNone/>
            </a:pPr>
            <a:r>
              <a:rPr lang="en-US" b="1" dirty="0" smtClean="0">
                <a:solidFill>
                  <a:srgbClr val="FF0000"/>
                </a:solidFill>
              </a:rPr>
              <a:t>2</a:t>
            </a:r>
            <a:r>
              <a:rPr lang="ar-IQ" b="1" dirty="0" smtClean="0">
                <a:solidFill>
                  <a:srgbClr val="FF0000"/>
                </a:solidFill>
              </a:rPr>
              <a:t>-  </a:t>
            </a:r>
            <a:r>
              <a:rPr lang="ar-IQ" b="1" dirty="0">
                <a:solidFill>
                  <a:srgbClr val="FF0000"/>
                </a:solidFill>
              </a:rPr>
              <a:t>الأمراض التي </a:t>
            </a:r>
            <a:r>
              <a:rPr lang="ar-IQ" b="1" dirty="0" smtClean="0">
                <a:solidFill>
                  <a:srgbClr val="FF0000"/>
                </a:solidFill>
              </a:rPr>
              <a:t>ترتبط بخلايا </a:t>
            </a:r>
            <a:r>
              <a:rPr lang="ar-IQ" b="1" dirty="0">
                <a:solidFill>
                  <a:srgbClr val="FF0000"/>
                </a:solidFill>
              </a:rPr>
              <a:t>الدم البيض </a:t>
            </a:r>
            <a:r>
              <a:rPr lang="en-US" b="1" dirty="0">
                <a:solidFill>
                  <a:srgbClr val="FF0000"/>
                </a:solidFill>
              </a:rPr>
              <a:t>Leukocytes</a:t>
            </a:r>
            <a:r>
              <a:rPr lang="ar-IQ" b="1" dirty="0">
                <a:solidFill>
                  <a:srgbClr val="FF0000"/>
                </a:solidFill>
              </a:rPr>
              <a:t> وتشمل :</a:t>
            </a:r>
            <a:endParaRPr lang="en-US" b="1" dirty="0">
              <a:solidFill>
                <a:srgbClr val="FF0000"/>
              </a:solidFill>
            </a:endParaRPr>
          </a:p>
          <a:p>
            <a:pPr marL="0" lvl="0" indent="0">
              <a:buNone/>
            </a:pPr>
            <a:r>
              <a:rPr lang="ar-IQ" b="1" dirty="0" smtClean="0"/>
              <a:t>     </a:t>
            </a:r>
            <a:r>
              <a:rPr lang="ar-IQ" b="1" dirty="0" smtClean="0">
                <a:solidFill>
                  <a:schemeClr val="tx2">
                    <a:lumMod val="50000"/>
                  </a:schemeClr>
                </a:solidFill>
              </a:rPr>
              <a:t>- قلة </a:t>
            </a:r>
            <a:r>
              <a:rPr lang="ar-IQ" b="1" dirty="0">
                <a:solidFill>
                  <a:schemeClr val="tx2">
                    <a:lumMod val="50000"/>
                  </a:schemeClr>
                </a:solidFill>
              </a:rPr>
              <a:t>الخلايا البيض </a:t>
            </a:r>
            <a:r>
              <a:rPr lang="en-US" b="1" dirty="0">
                <a:solidFill>
                  <a:schemeClr val="tx2">
                    <a:lumMod val="50000"/>
                  </a:schemeClr>
                </a:solidFill>
              </a:rPr>
              <a:t>Leukopenia </a:t>
            </a:r>
          </a:p>
          <a:p>
            <a:pPr marL="0" lvl="0" indent="0">
              <a:buNone/>
            </a:pPr>
            <a:r>
              <a:rPr lang="ar-IQ" b="1" dirty="0" smtClean="0">
                <a:solidFill>
                  <a:schemeClr val="tx2">
                    <a:lumMod val="50000"/>
                  </a:schemeClr>
                </a:solidFill>
              </a:rPr>
              <a:t>     - كثرة </a:t>
            </a:r>
            <a:r>
              <a:rPr lang="ar-IQ" b="1" dirty="0">
                <a:solidFill>
                  <a:schemeClr val="tx2">
                    <a:lumMod val="50000"/>
                  </a:schemeClr>
                </a:solidFill>
              </a:rPr>
              <a:t>الخلايا البيض </a:t>
            </a:r>
            <a:r>
              <a:rPr lang="en-US" b="1" dirty="0">
                <a:solidFill>
                  <a:schemeClr val="tx2">
                    <a:lumMod val="50000"/>
                  </a:schemeClr>
                </a:solidFill>
              </a:rPr>
              <a:t>Leukocytosis </a:t>
            </a:r>
          </a:p>
          <a:p>
            <a:pPr marL="0" lvl="0" indent="0">
              <a:buNone/>
            </a:pPr>
            <a:r>
              <a:rPr lang="ar-IQ" b="1" dirty="0" smtClean="0">
                <a:solidFill>
                  <a:schemeClr val="tx2">
                    <a:lumMod val="50000"/>
                  </a:schemeClr>
                </a:solidFill>
              </a:rPr>
              <a:t>     - الكثرة </a:t>
            </a:r>
            <a:r>
              <a:rPr lang="ar-IQ" b="1" dirty="0">
                <a:solidFill>
                  <a:schemeClr val="tx2">
                    <a:lumMod val="50000"/>
                  </a:schemeClr>
                </a:solidFill>
              </a:rPr>
              <a:t>الخبيثة  </a:t>
            </a:r>
            <a:r>
              <a:rPr lang="en-US" b="1" dirty="0">
                <a:solidFill>
                  <a:schemeClr val="tx2">
                    <a:lumMod val="50000"/>
                  </a:schemeClr>
                </a:solidFill>
              </a:rPr>
              <a:t> Malignancy</a:t>
            </a:r>
            <a:r>
              <a:rPr lang="en-US" b="1" dirty="0"/>
              <a:t> </a:t>
            </a:r>
            <a:endParaRPr lang="ar-IQ" b="1" dirty="0" smtClean="0"/>
          </a:p>
          <a:p>
            <a:pPr marL="0" lvl="0" indent="0">
              <a:buNone/>
            </a:pPr>
            <a:endParaRPr lang="en-US" b="1" dirty="0"/>
          </a:p>
          <a:p>
            <a:pPr marL="0" indent="0">
              <a:buNone/>
            </a:pPr>
            <a:r>
              <a:rPr lang="en-US" b="1" dirty="0" smtClean="0">
                <a:solidFill>
                  <a:srgbClr val="FF0000"/>
                </a:solidFill>
              </a:rPr>
              <a:t>3</a:t>
            </a:r>
            <a:r>
              <a:rPr lang="ar-IQ" b="1" dirty="0" smtClean="0">
                <a:solidFill>
                  <a:srgbClr val="FF0000"/>
                </a:solidFill>
              </a:rPr>
              <a:t>-  </a:t>
            </a:r>
            <a:r>
              <a:rPr lang="ar-IQ" b="1" dirty="0">
                <a:solidFill>
                  <a:srgbClr val="FF0000"/>
                </a:solidFill>
              </a:rPr>
              <a:t>الأمراض التي </a:t>
            </a:r>
            <a:r>
              <a:rPr lang="ar-IQ" b="1" dirty="0" smtClean="0">
                <a:solidFill>
                  <a:srgbClr val="FF0000"/>
                </a:solidFill>
              </a:rPr>
              <a:t>ترتبط بالصفيحات </a:t>
            </a:r>
            <a:r>
              <a:rPr lang="ar-IQ" b="1" dirty="0">
                <a:solidFill>
                  <a:srgbClr val="FF0000"/>
                </a:solidFill>
              </a:rPr>
              <a:t>الدموية  </a:t>
            </a:r>
            <a:r>
              <a:rPr lang="en-US" b="1" dirty="0">
                <a:solidFill>
                  <a:srgbClr val="FF0000"/>
                </a:solidFill>
              </a:rPr>
              <a:t>Blood Platelets)</a:t>
            </a:r>
            <a:r>
              <a:rPr lang="ar-IQ" b="1" dirty="0">
                <a:solidFill>
                  <a:srgbClr val="FF0000"/>
                </a:solidFill>
              </a:rPr>
              <a:t>) </a:t>
            </a:r>
            <a:r>
              <a:rPr lang="ar-IQ" b="1" dirty="0" smtClean="0">
                <a:solidFill>
                  <a:srgbClr val="FF0000"/>
                </a:solidFill>
              </a:rPr>
              <a:t>وتشمل </a:t>
            </a:r>
            <a:r>
              <a:rPr lang="ar-IQ" b="1" dirty="0">
                <a:solidFill>
                  <a:srgbClr val="FF0000"/>
                </a:solidFill>
              </a:rPr>
              <a:t>:</a:t>
            </a:r>
            <a:endParaRPr lang="en-US" b="1" dirty="0">
              <a:solidFill>
                <a:srgbClr val="FF0000"/>
              </a:solidFill>
            </a:endParaRPr>
          </a:p>
          <a:p>
            <a:pPr marL="0" indent="0">
              <a:buNone/>
            </a:pPr>
            <a:r>
              <a:rPr lang="en-US" b="1" dirty="0" smtClean="0"/>
              <a:t>      </a:t>
            </a:r>
            <a:r>
              <a:rPr lang="ar-IQ" b="1" dirty="0" smtClean="0">
                <a:solidFill>
                  <a:schemeClr val="tx2">
                    <a:lumMod val="50000"/>
                  </a:schemeClr>
                </a:solidFill>
              </a:rPr>
              <a:t>- نقص </a:t>
            </a:r>
            <a:r>
              <a:rPr lang="ar-IQ" b="1" dirty="0">
                <a:solidFill>
                  <a:schemeClr val="tx2">
                    <a:lumMod val="50000"/>
                  </a:schemeClr>
                </a:solidFill>
              </a:rPr>
              <a:t>الصفيحات الدموية </a:t>
            </a:r>
            <a:r>
              <a:rPr lang="en-US" b="1" dirty="0">
                <a:solidFill>
                  <a:schemeClr val="tx2">
                    <a:lumMod val="50000"/>
                  </a:schemeClr>
                </a:solidFill>
              </a:rPr>
              <a:t> Thrombocytopenia </a:t>
            </a:r>
          </a:p>
          <a:p>
            <a:pPr marL="0" indent="0">
              <a:buNone/>
            </a:pPr>
            <a:r>
              <a:rPr lang="ar-IQ" b="1" dirty="0" smtClean="0">
                <a:solidFill>
                  <a:schemeClr val="tx2">
                    <a:lumMod val="50000"/>
                  </a:schemeClr>
                </a:solidFill>
              </a:rPr>
              <a:t>     -  </a:t>
            </a:r>
            <a:r>
              <a:rPr lang="ar-IQ" b="1" dirty="0">
                <a:solidFill>
                  <a:schemeClr val="tx2">
                    <a:lumMod val="50000"/>
                  </a:schemeClr>
                </a:solidFill>
              </a:rPr>
              <a:t>كثرة الصفيحات الدموية  </a:t>
            </a:r>
            <a:r>
              <a:rPr lang="en-US" b="1" dirty="0">
                <a:solidFill>
                  <a:schemeClr val="tx2">
                    <a:lumMod val="50000"/>
                  </a:schemeClr>
                </a:solidFill>
              </a:rPr>
              <a:t>Thrombocytosis </a:t>
            </a:r>
          </a:p>
          <a:p>
            <a:endParaRPr lang="ar-IQ" b="1" dirty="0"/>
          </a:p>
        </p:txBody>
      </p:sp>
    </p:spTree>
    <p:extLst>
      <p:ext uri="{BB962C8B-B14F-4D97-AF65-F5344CB8AC3E}">
        <p14:creationId xmlns:p14="http://schemas.microsoft.com/office/powerpoint/2010/main" val="33309660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sz="3200" b="1" dirty="0">
                <a:solidFill>
                  <a:srgbClr val="C00000"/>
                </a:solidFill>
              </a:rPr>
              <a:t>قياس كمية الهيموغلوبين (</a:t>
            </a:r>
            <a:r>
              <a:rPr lang="en-US" sz="3200" b="1" dirty="0" err="1">
                <a:solidFill>
                  <a:srgbClr val="C00000"/>
                </a:solidFill>
              </a:rPr>
              <a:t>Hb</a:t>
            </a:r>
            <a:r>
              <a:rPr lang="ar-IQ" sz="3200" b="1" dirty="0">
                <a:solidFill>
                  <a:srgbClr val="C00000"/>
                </a:solidFill>
              </a:rPr>
              <a:t>) </a:t>
            </a:r>
            <a:r>
              <a:rPr lang="en-US" sz="3200" b="1" dirty="0">
                <a:solidFill>
                  <a:srgbClr val="C00000"/>
                </a:solidFill>
              </a:rPr>
              <a:t>Hemoglobin</a:t>
            </a:r>
            <a:r>
              <a:rPr lang="ar-IQ" sz="3200" b="1" dirty="0">
                <a:solidFill>
                  <a:srgbClr val="C00000"/>
                </a:solidFill>
              </a:rPr>
              <a:t>  في الدم</a:t>
            </a:r>
            <a:r>
              <a:rPr lang="en-US" sz="3200" dirty="0">
                <a:solidFill>
                  <a:srgbClr val="C00000"/>
                </a:solidFill>
              </a:rPr>
              <a:t/>
            </a:r>
            <a:br>
              <a:rPr lang="en-US" sz="3200" dirty="0">
                <a:solidFill>
                  <a:srgbClr val="C00000"/>
                </a:solidFill>
              </a:rPr>
            </a:br>
            <a:endParaRPr lang="ar-IQ" sz="3200" dirty="0">
              <a:solidFill>
                <a:srgbClr val="C00000"/>
              </a:solidFill>
            </a:endParaRPr>
          </a:p>
        </p:txBody>
      </p:sp>
      <p:sp>
        <p:nvSpPr>
          <p:cNvPr id="3" name="Content Placeholder 2"/>
          <p:cNvSpPr>
            <a:spLocks noGrp="1"/>
          </p:cNvSpPr>
          <p:nvPr>
            <p:ph idx="1"/>
          </p:nvPr>
        </p:nvSpPr>
        <p:spPr>
          <a:xfrm>
            <a:off x="107504" y="1340768"/>
            <a:ext cx="9036496" cy="5328592"/>
          </a:xfrm>
        </p:spPr>
        <p:txBody>
          <a:bodyPr>
            <a:normAutofit fontScale="85000" lnSpcReduction="20000"/>
          </a:bodyPr>
          <a:lstStyle/>
          <a:p>
            <a:r>
              <a:rPr lang="ar-IQ" b="1" dirty="0">
                <a:solidFill>
                  <a:schemeClr val="accent1">
                    <a:lumMod val="75000"/>
                  </a:schemeClr>
                </a:solidFill>
              </a:rPr>
              <a:t>لتحديد كمية الهيموغلوبين في الدم يمكن استخدام احدى الطرق الآتية:</a:t>
            </a:r>
            <a:endParaRPr lang="en-US" b="1" dirty="0">
              <a:solidFill>
                <a:schemeClr val="accent1">
                  <a:lumMod val="75000"/>
                </a:schemeClr>
              </a:solidFill>
            </a:endParaRPr>
          </a:p>
          <a:p>
            <a:pPr lvl="0" algn="just"/>
            <a:r>
              <a:rPr lang="ar-IQ" b="1" dirty="0"/>
              <a:t>يمكن تحديد كمية الهيموغلوبين في الدم بالأعتماد على قابلية اتحاد جزيئات الأوكسجين بجزيئات الهيموغلوبين اذ يتم اشباع عينة الدم بالأوكسجين كي تتحد كل جزيئات الهيموغلوبين به ثم يتم تعيين كمية الأوكسجين المتحدة في عينة من الدم المشبع بالأوكسجين اذ ان كل غرام من الهيموغلوبين يتحد مع حجم مقداره  </a:t>
            </a:r>
            <a:r>
              <a:rPr lang="en-US" b="1" dirty="0"/>
              <a:t> </a:t>
            </a:r>
            <a:r>
              <a:rPr lang="en-US" b="1" dirty="0" smtClean="0"/>
              <a:t>1.34 CC</a:t>
            </a:r>
            <a:r>
              <a:rPr lang="ar-IQ" b="1" dirty="0" smtClean="0"/>
              <a:t>من </a:t>
            </a:r>
            <a:r>
              <a:rPr lang="ar-IQ" b="1" dirty="0"/>
              <a:t>الأوكسجين وبذلك يمكن تعيين كمية الهيموغلوبين في العينة</a:t>
            </a:r>
            <a:r>
              <a:rPr lang="ar-IQ" b="1" dirty="0" smtClean="0"/>
              <a:t>.</a:t>
            </a:r>
          </a:p>
          <a:p>
            <a:pPr lvl="0" algn="just"/>
            <a:endParaRPr lang="en-US" b="1" dirty="0"/>
          </a:p>
          <a:p>
            <a:pPr lvl="0" algn="just"/>
            <a:r>
              <a:rPr lang="ar-IQ" b="1" dirty="0"/>
              <a:t>عن طريق تحديد كمية الحديد في عينة الدم علما بأن نسبة الحديد في الهيموغلوبين تبلغ </a:t>
            </a:r>
            <a:r>
              <a:rPr lang="en-US" b="1" dirty="0"/>
              <a:t>0.336 % </a:t>
            </a:r>
            <a:r>
              <a:rPr lang="ar-IQ" b="1" dirty="0"/>
              <a:t> وبذلك يمكن تحديد كمية الهيموغلوبين في عينة </a:t>
            </a:r>
            <a:r>
              <a:rPr lang="ar-IQ" b="1" dirty="0" smtClean="0"/>
              <a:t>الدم.</a:t>
            </a:r>
          </a:p>
          <a:p>
            <a:pPr lvl="0" algn="just"/>
            <a:endParaRPr lang="en-US" b="1" dirty="0"/>
          </a:p>
          <a:p>
            <a:pPr algn="just"/>
            <a:r>
              <a:rPr lang="ar-IQ" b="1" dirty="0"/>
              <a:t>يمكن استخدام احدى الطرق اللونية في تحديد كمية الهيموغلوبين في الدم كطريقة </a:t>
            </a:r>
            <a:r>
              <a:rPr lang="en-US" b="1" dirty="0" err="1" smtClean="0"/>
              <a:t>Sahli</a:t>
            </a:r>
            <a:r>
              <a:rPr lang="en-US" b="1" dirty="0" smtClean="0"/>
              <a:t> </a:t>
            </a:r>
            <a:r>
              <a:rPr lang="ar-IQ" b="1" dirty="0" smtClean="0"/>
              <a:t> </a:t>
            </a:r>
            <a:endParaRPr lang="ar-IQ" b="1" dirty="0"/>
          </a:p>
        </p:txBody>
      </p:sp>
    </p:spTree>
    <p:extLst>
      <p:ext uri="{BB962C8B-B14F-4D97-AF65-F5344CB8AC3E}">
        <p14:creationId xmlns:p14="http://schemas.microsoft.com/office/powerpoint/2010/main" val="13327031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IQ" sz="3600" b="1" dirty="0" smtClean="0">
                <a:solidFill>
                  <a:srgbClr val="C00000"/>
                </a:solidFill>
              </a:rPr>
              <a:t>تحديد كمية الهيموغلوبين بطريقة </a:t>
            </a:r>
            <a:r>
              <a:rPr lang="en-US" sz="3600" b="1" dirty="0" err="1" smtClean="0">
                <a:solidFill>
                  <a:srgbClr val="C00000"/>
                </a:solidFill>
              </a:rPr>
              <a:t>Sahli</a:t>
            </a:r>
            <a:r>
              <a:rPr lang="en-US" dirty="0" smtClean="0"/>
              <a:t> </a:t>
            </a:r>
            <a:endParaRPr lang="ar-IQ" dirty="0"/>
          </a:p>
        </p:txBody>
      </p:sp>
      <p:sp>
        <p:nvSpPr>
          <p:cNvPr id="3" name="Content Placeholder 2"/>
          <p:cNvSpPr>
            <a:spLocks noGrp="1"/>
          </p:cNvSpPr>
          <p:nvPr>
            <p:ph idx="1"/>
          </p:nvPr>
        </p:nvSpPr>
        <p:spPr>
          <a:xfrm>
            <a:off x="0" y="1600200"/>
            <a:ext cx="9144000" cy="5069160"/>
          </a:xfrm>
        </p:spPr>
        <p:txBody>
          <a:bodyPr>
            <a:noAutofit/>
          </a:bodyPr>
          <a:lstStyle/>
          <a:p>
            <a:pPr marL="0" lvl="0" indent="0">
              <a:buNone/>
            </a:pPr>
            <a:r>
              <a:rPr lang="ar-IQ" sz="2800" b="1" dirty="0" smtClean="0"/>
              <a:t>   </a:t>
            </a:r>
            <a:r>
              <a:rPr lang="ar-IQ" sz="2800" b="1" dirty="0" smtClean="0">
                <a:solidFill>
                  <a:schemeClr val="tx2">
                    <a:lumMod val="50000"/>
                  </a:schemeClr>
                </a:solidFill>
              </a:rPr>
              <a:t>يستخدم </a:t>
            </a:r>
            <a:r>
              <a:rPr lang="ar-IQ" sz="2800" b="1" dirty="0">
                <a:solidFill>
                  <a:schemeClr val="tx2">
                    <a:lumMod val="50000"/>
                  </a:schemeClr>
                </a:solidFill>
              </a:rPr>
              <a:t>لهذا الغرض جهاز بسيط يدعى </a:t>
            </a:r>
            <a:r>
              <a:rPr lang="en-US" sz="2800" b="1" dirty="0" err="1" smtClean="0">
                <a:solidFill>
                  <a:schemeClr val="tx2">
                    <a:lumMod val="50000"/>
                  </a:schemeClr>
                </a:solidFill>
              </a:rPr>
              <a:t>Sahli</a:t>
            </a:r>
            <a:r>
              <a:rPr lang="ar-IQ" sz="2800" b="1" dirty="0" smtClean="0">
                <a:solidFill>
                  <a:schemeClr val="tx2">
                    <a:lumMod val="50000"/>
                  </a:schemeClr>
                </a:solidFill>
              </a:rPr>
              <a:t> يتألف </a:t>
            </a:r>
            <a:r>
              <a:rPr lang="ar-IQ" sz="2800" b="1" dirty="0">
                <a:solidFill>
                  <a:schemeClr val="tx2">
                    <a:lumMod val="50000"/>
                  </a:schemeClr>
                </a:solidFill>
              </a:rPr>
              <a:t>من الأجزاء الآتية </a:t>
            </a:r>
            <a:r>
              <a:rPr lang="ar-IQ" sz="2800" b="1" dirty="0" smtClean="0">
                <a:solidFill>
                  <a:schemeClr val="tx2">
                    <a:lumMod val="50000"/>
                  </a:schemeClr>
                </a:solidFill>
              </a:rPr>
              <a:t>:</a:t>
            </a:r>
            <a:endParaRPr lang="en-US" sz="2800" b="1" dirty="0">
              <a:solidFill>
                <a:schemeClr val="tx2">
                  <a:lumMod val="50000"/>
                </a:schemeClr>
              </a:solidFill>
            </a:endParaRPr>
          </a:p>
          <a:p>
            <a:pPr marL="0" lvl="0" indent="0">
              <a:buNone/>
            </a:pPr>
            <a:r>
              <a:rPr lang="ar-IQ" sz="2800" b="1" dirty="0" smtClean="0"/>
              <a:t>- ماصة </a:t>
            </a:r>
            <a:r>
              <a:rPr lang="ar-IQ" sz="2800" b="1" dirty="0"/>
              <a:t>ذات تدريج واحد  (</a:t>
            </a:r>
            <a:r>
              <a:rPr lang="en-US" sz="2800" b="1" dirty="0"/>
              <a:t>20 µl</a:t>
            </a:r>
            <a:r>
              <a:rPr lang="ar-IQ" sz="2800" b="1" dirty="0" smtClean="0"/>
              <a:t>)</a:t>
            </a:r>
            <a:endParaRPr lang="en-US" sz="2800" b="1" dirty="0"/>
          </a:p>
          <a:p>
            <a:pPr marL="0" lvl="0" indent="0" algn="just">
              <a:buNone/>
            </a:pPr>
            <a:r>
              <a:rPr lang="ar-IQ" sz="2800" b="1" dirty="0" smtClean="0"/>
              <a:t>- انبوبة </a:t>
            </a:r>
            <a:r>
              <a:rPr lang="ar-IQ" sz="2800" b="1" dirty="0"/>
              <a:t>ذات نوعين من التدريجات أحداهما حمراء وهذه تعطي كمية الهيموغلوبين بالنسبة المئوية من الطبيعي تقابلها تدريجات بلون أصفر وهذه تعطي كمية الهيموغلوبين بالغرامات/ دل (</a:t>
            </a:r>
            <a:r>
              <a:rPr lang="en-US" sz="2800" b="1" dirty="0"/>
              <a:t>g/dl</a:t>
            </a:r>
            <a:r>
              <a:rPr lang="ar-IQ" sz="2800" b="1" dirty="0"/>
              <a:t>). وعادة تتم قراءة النتيجة بالأعتماد على التدريجات الملونة باللون الأصفر </a:t>
            </a:r>
            <a:r>
              <a:rPr lang="ar-IQ" sz="2800" b="1" dirty="0" smtClean="0"/>
              <a:t>.</a:t>
            </a:r>
          </a:p>
          <a:p>
            <a:pPr lvl="0" algn="just"/>
            <a:r>
              <a:rPr lang="en-US" sz="2800" b="1" dirty="0"/>
              <a:t>dl= deciliter= 100 </a:t>
            </a:r>
            <a:r>
              <a:rPr lang="en-US" sz="2800" b="1" dirty="0" smtClean="0"/>
              <a:t>ml= 100  CC   </a:t>
            </a:r>
            <a:r>
              <a:rPr lang="ar-IQ" sz="2800" b="1" dirty="0" smtClean="0"/>
              <a:t>       (</a:t>
            </a:r>
            <a:r>
              <a:rPr lang="en-US" sz="2800" b="1" dirty="0"/>
              <a:t>deciliter</a:t>
            </a:r>
            <a:r>
              <a:rPr lang="ar-IQ" sz="2800" b="1" dirty="0"/>
              <a:t> تعني عُشُر </a:t>
            </a:r>
            <a:r>
              <a:rPr lang="ar-IQ" sz="2800" b="1" dirty="0" smtClean="0"/>
              <a:t>اللتر) </a:t>
            </a:r>
            <a:endParaRPr lang="en-US" sz="2800" b="1" dirty="0"/>
          </a:p>
          <a:p>
            <a:pPr marL="0" lvl="0" indent="0">
              <a:buNone/>
            </a:pPr>
            <a:r>
              <a:rPr lang="ar-IQ" sz="2800" b="1" dirty="0" smtClean="0"/>
              <a:t>- مقارن لوني</a:t>
            </a:r>
            <a:endParaRPr lang="en-US" sz="2800" b="1" dirty="0"/>
          </a:p>
          <a:p>
            <a:pPr marL="0" lvl="0" indent="0">
              <a:buNone/>
            </a:pPr>
            <a:r>
              <a:rPr lang="ar-IQ" sz="2800" b="1" dirty="0" smtClean="0"/>
              <a:t>- قنينة </a:t>
            </a:r>
            <a:r>
              <a:rPr lang="ar-IQ" sz="2800" b="1" dirty="0"/>
              <a:t>تحوي حامض </a:t>
            </a:r>
            <a:r>
              <a:rPr lang="en-US" sz="2800" b="1" dirty="0" err="1"/>
              <a:t>HCl</a:t>
            </a:r>
            <a:r>
              <a:rPr lang="ar-IQ" sz="2800" b="1" dirty="0"/>
              <a:t> بتركيز  </a:t>
            </a:r>
            <a:r>
              <a:rPr lang="en-US" sz="2800" b="1" dirty="0"/>
              <a:t>0.1 N</a:t>
            </a:r>
            <a:r>
              <a:rPr lang="ar-IQ" sz="2800" b="1" dirty="0"/>
              <a:t> مزودة  </a:t>
            </a:r>
            <a:r>
              <a:rPr lang="ar-IQ" sz="2800" b="1" dirty="0" smtClean="0"/>
              <a:t>بقطارة</a:t>
            </a:r>
            <a:endParaRPr lang="en-US" sz="2800" b="1" dirty="0"/>
          </a:p>
          <a:p>
            <a:pPr marL="0" lvl="0" indent="0">
              <a:buNone/>
            </a:pPr>
            <a:r>
              <a:rPr lang="ar-IQ" sz="2800" b="1" dirty="0" smtClean="0"/>
              <a:t>- محرك </a:t>
            </a:r>
            <a:r>
              <a:rPr lang="ar-IQ" sz="2800" b="1" dirty="0"/>
              <a:t>زجاجي    </a:t>
            </a:r>
            <a:endParaRPr lang="en-US" sz="2800" b="1" dirty="0"/>
          </a:p>
          <a:p>
            <a:pPr marL="0" indent="0">
              <a:buNone/>
            </a:pPr>
            <a:endParaRPr lang="ar-IQ" sz="2800" b="1" dirty="0"/>
          </a:p>
        </p:txBody>
      </p:sp>
    </p:spTree>
    <p:extLst>
      <p:ext uri="{BB962C8B-B14F-4D97-AF65-F5344CB8AC3E}">
        <p14:creationId xmlns:p14="http://schemas.microsoft.com/office/powerpoint/2010/main" val="3146820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20150121_125707"/>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548680"/>
            <a:ext cx="8496944" cy="5976664"/>
          </a:xfrm>
          <a:prstGeom prst="rect">
            <a:avLst/>
          </a:prstGeom>
          <a:noFill/>
          <a:ln>
            <a:noFill/>
          </a:ln>
        </p:spPr>
      </p:pic>
      <p:sp>
        <p:nvSpPr>
          <p:cNvPr id="6" name="TextBox 5"/>
          <p:cNvSpPr txBox="1"/>
          <p:nvPr/>
        </p:nvSpPr>
        <p:spPr>
          <a:xfrm>
            <a:off x="-242926" y="5373216"/>
            <a:ext cx="5246973" cy="769441"/>
          </a:xfrm>
          <a:prstGeom prst="rect">
            <a:avLst/>
          </a:prstGeom>
          <a:noFill/>
        </p:spPr>
        <p:txBody>
          <a:bodyPr wrap="square" rtlCol="1">
            <a:spAutoFit/>
          </a:bodyPr>
          <a:lstStyle/>
          <a:p>
            <a:r>
              <a:rPr lang="en-US" sz="4400" b="1" dirty="0" err="1" smtClean="0">
                <a:solidFill>
                  <a:srgbClr val="C00000"/>
                </a:solidFill>
              </a:rPr>
              <a:t>Sahli</a:t>
            </a:r>
            <a:r>
              <a:rPr lang="en-US" sz="4400" b="1" dirty="0" smtClean="0">
                <a:solidFill>
                  <a:srgbClr val="C00000"/>
                </a:solidFill>
              </a:rPr>
              <a:t> Apparatus</a:t>
            </a:r>
            <a:endParaRPr lang="ar-IQ" sz="4400" b="1" dirty="0">
              <a:solidFill>
                <a:srgbClr val="C00000"/>
              </a:solidFill>
            </a:endParaRPr>
          </a:p>
        </p:txBody>
      </p:sp>
    </p:spTree>
    <p:extLst>
      <p:ext uri="{BB962C8B-B14F-4D97-AF65-F5344CB8AC3E}">
        <p14:creationId xmlns:p14="http://schemas.microsoft.com/office/powerpoint/2010/main" val="613731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8640"/>
            <a:ext cx="9144000" cy="6480720"/>
          </a:xfrm>
        </p:spPr>
        <p:txBody>
          <a:bodyPr>
            <a:normAutofit fontScale="77500" lnSpcReduction="20000"/>
          </a:bodyPr>
          <a:lstStyle/>
          <a:p>
            <a:pPr marL="0" indent="0">
              <a:buNone/>
            </a:pPr>
            <a:r>
              <a:rPr lang="ar-IQ" b="1" dirty="0" smtClean="0"/>
              <a:t>   </a:t>
            </a:r>
            <a:r>
              <a:rPr lang="ar-IQ" b="1" dirty="0" smtClean="0">
                <a:solidFill>
                  <a:srgbClr val="C00000"/>
                </a:solidFill>
              </a:rPr>
              <a:t>طريقة العمل</a:t>
            </a:r>
          </a:p>
          <a:p>
            <a:pPr marL="0" indent="0" algn="just">
              <a:buNone/>
            </a:pPr>
            <a:r>
              <a:rPr lang="ar-IQ" b="1" dirty="0" smtClean="0"/>
              <a:t> - يوضع حامض</a:t>
            </a:r>
            <a:r>
              <a:rPr lang="en-US" b="1" dirty="0" err="1" smtClean="0"/>
              <a:t>HCl</a:t>
            </a:r>
            <a:r>
              <a:rPr lang="en-US" b="1" dirty="0" smtClean="0"/>
              <a:t> </a:t>
            </a:r>
            <a:r>
              <a:rPr lang="ar-IQ" b="1" dirty="0" smtClean="0"/>
              <a:t> في الأنبوبة المدرجة الى العلامة </a:t>
            </a:r>
            <a:r>
              <a:rPr lang="en-US" b="1" dirty="0" smtClean="0"/>
              <a:t>30</a:t>
            </a:r>
            <a:r>
              <a:rPr lang="ar-IQ" b="1" dirty="0" smtClean="0"/>
              <a:t> بالتدريجات ذات اللون </a:t>
            </a:r>
            <a:r>
              <a:rPr lang="en-US" b="1" dirty="0" smtClean="0"/>
              <a:t>       </a:t>
            </a:r>
            <a:r>
              <a:rPr lang="ar-IQ" b="1" dirty="0" smtClean="0"/>
              <a:t>الأحمر .</a:t>
            </a:r>
          </a:p>
          <a:p>
            <a:pPr marL="0" indent="0">
              <a:buNone/>
            </a:pPr>
            <a:r>
              <a:rPr lang="ar-IQ" b="1" dirty="0" smtClean="0"/>
              <a:t>- تسحب عينة الدم بأستخدام الماصة الى العلامة </a:t>
            </a:r>
            <a:r>
              <a:rPr lang="en-US" b="1" dirty="0" smtClean="0"/>
              <a:t>(20) </a:t>
            </a:r>
            <a:r>
              <a:rPr lang="ar-IQ" b="1" dirty="0" smtClean="0"/>
              <a:t>µ</a:t>
            </a:r>
            <a:r>
              <a:rPr lang="en-US" b="1" dirty="0" smtClean="0"/>
              <a:t>l </a:t>
            </a:r>
            <a:r>
              <a:rPr lang="ar-IQ" b="1" dirty="0" smtClean="0"/>
              <a:t> ويراعى عدم وجود فراغات في عمود الدم .</a:t>
            </a:r>
          </a:p>
          <a:p>
            <a:pPr marL="0" indent="0">
              <a:buNone/>
            </a:pPr>
            <a:r>
              <a:rPr lang="ar-IQ" b="1" dirty="0" smtClean="0"/>
              <a:t>-  تفرغ العينة المسحوبة الى الأنبوبة المدرجة الحاوية على الحامض.</a:t>
            </a:r>
          </a:p>
          <a:p>
            <a:pPr marL="0" indent="0" algn="just">
              <a:buNone/>
            </a:pPr>
            <a:r>
              <a:rPr lang="ar-IQ" b="1" dirty="0" smtClean="0"/>
              <a:t>- يمزج الخليط بأستخدام المحرك الزجاجي ويترك لمدة </a:t>
            </a:r>
            <a:r>
              <a:rPr lang="en-US" b="1" dirty="0" smtClean="0"/>
              <a:t>5</a:t>
            </a:r>
            <a:r>
              <a:rPr lang="ar-IQ" b="1" dirty="0" smtClean="0"/>
              <a:t> دقائق (كي يتحول الهيموغلوبين الى مركب يدعى بالهيماتين الحامضي </a:t>
            </a:r>
            <a:r>
              <a:rPr lang="en-US" b="1" dirty="0" smtClean="0"/>
              <a:t>Acid </a:t>
            </a:r>
            <a:r>
              <a:rPr lang="en-US" b="1" dirty="0" err="1" smtClean="0"/>
              <a:t>Hematin</a:t>
            </a:r>
            <a:r>
              <a:rPr lang="en-US" b="1" dirty="0" smtClean="0"/>
              <a:t> </a:t>
            </a:r>
            <a:r>
              <a:rPr lang="ar-IQ" b="1" dirty="0" smtClean="0"/>
              <a:t> ذو اللون البني وذلك بفعل حامض </a:t>
            </a:r>
            <a:r>
              <a:rPr lang="en-US" b="1" dirty="0" err="1" smtClean="0"/>
              <a:t>HCl</a:t>
            </a:r>
            <a:endParaRPr lang="ar-IQ" b="1" dirty="0" smtClean="0"/>
          </a:p>
          <a:p>
            <a:pPr marL="0" indent="0" algn="just">
              <a:buNone/>
            </a:pPr>
            <a:r>
              <a:rPr lang="ar-IQ" b="1" dirty="0" smtClean="0"/>
              <a:t> - توضع الأنبوبة في حجرة المقارن اللوني .</a:t>
            </a:r>
          </a:p>
          <a:p>
            <a:pPr marL="0" indent="0">
              <a:buNone/>
            </a:pPr>
            <a:r>
              <a:rPr lang="ar-IQ" b="1" dirty="0" smtClean="0"/>
              <a:t> - تضاف قطرة بعد اخرى من الماء المقطر الى الأنبوبة مع التحريك ثم يقارن لون العينة مع المقارن اللوني </a:t>
            </a:r>
          </a:p>
          <a:p>
            <a:pPr marL="0" indent="0">
              <a:buNone/>
            </a:pPr>
            <a:r>
              <a:rPr lang="ar-IQ" b="1" dirty="0" smtClean="0"/>
              <a:t>- تكرر الخطوة السابقة لحين التطابق التام للون العينة مع لون المقارن اللوني .</a:t>
            </a:r>
          </a:p>
          <a:p>
            <a:endParaRPr lang="ar-IQ" b="1" dirty="0" smtClean="0"/>
          </a:p>
          <a:p>
            <a:pPr marL="0" indent="0">
              <a:buNone/>
            </a:pPr>
            <a:r>
              <a:rPr lang="ar-IQ" b="1" dirty="0" smtClean="0"/>
              <a:t>- يقرأ التدريج الأصفر المقابل لسطح العينة لغرض تحديد كمية الهيموغلوبين بالغرامات لكل </a:t>
            </a:r>
            <a:r>
              <a:rPr lang="en-US" b="1" dirty="0" smtClean="0"/>
              <a:t>dl </a:t>
            </a:r>
          </a:p>
          <a:p>
            <a:pPr marL="0" indent="0">
              <a:buNone/>
            </a:pPr>
            <a:r>
              <a:rPr lang="ar-IQ" b="1" dirty="0" smtClean="0"/>
              <a:t>- يفضل الأستمرار بأضافة قطرات الماء قطرة بعد اخرى لحين يصبح لون العينة أفتح قليلا جدا من لون المقارن اللوني ثم تؤخذ معدل القرائتين الأخيرتين.</a:t>
            </a:r>
          </a:p>
          <a:p>
            <a:endParaRPr lang="ar-IQ" b="1" dirty="0"/>
          </a:p>
        </p:txBody>
      </p:sp>
    </p:spTree>
    <p:extLst>
      <p:ext uri="{BB962C8B-B14F-4D97-AF65-F5344CB8AC3E}">
        <p14:creationId xmlns:p14="http://schemas.microsoft.com/office/powerpoint/2010/main" val="2792182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5400600"/>
          </a:xfrm>
        </p:spPr>
        <p:txBody>
          <a:bodyPr/>
          <a:lstStyle/>
          <a:p>
            <a:pPr lvl="0"/>
            <a:r>
              <a:rPr lang="ar-IQ" sz="4000" b="1" dirty="0">
                <a:solidFill>
                  <a:srgbClr val="C00000"/>
                </a:solidFill>
              </a:rPr>
              <a:t>القيمة الطبيعية </a:t>
            </a:r>
            <a:r>
              <a:rPr lang="en-US" sz="4000" b="1" dirty="0">
                <a:solidFill>
                  <a:srgbClr val="C00000"/>
                </a:solidFill>
              </a:rPr>
              <a:t> Normal Value  </a:t>
            </a:r>
            <a:endParaRPr lang="ar-IQ" sz="4000" b="1" dirty="0" smtClean="0">
              <a:solidFill>
                <a:srgbClr val="C00000"/>
              </a:solidFill>
            </a:endParaRPr>
          </a:p>
          <a:p>
            <a:pPr marL="0" lvl="0" indent="0">
              <a:buNone/>
            </a:pPr>
            <a:endParaRPr lang="ar-IQ" b="1" dirty="0" smtClean="0">
              <a:solidFill>
                <a:srgbClr val="C00000"/>
              </a:solidFill>
            </a:endParaRPr>
          </a:p>
          <a:p>
            <a:pPr lvl="0"/>
            <a:r>
              <a:rPr lang="ar-IQ" b="1" dirty="0" smtClean="0"/>
              <a:t> </a:t>
            </a:r>
            <a:r>
              <a:rPr lang="ar-IQ" b="1" dirty="0"/>
              <a:t>للذكور    </a:t>
            </a:r>
            <a:r>
              <a:rPr lang="en-US" b="1" dirty="0"/>
              <a:t>g/dl</a:t>
            </a:r>
            <a:r>
              <a:rPr lang="ar-IQ" b="1" dirty="0"/>
              <a:t> (</a:t>
            </a:r>
            <a:r>
              <a:rPr lang="en-US" b="1" dirty="0"/>
              <a:t>13-18</a:t>
            </a:r>
            <a:r>
              <a:rPr lang="ar-IQ" b="1" dirty="0"/>
              <a:t>) </a:t>
            </a:r>
            <a:endParaRPr lang="ar-IQ" b="1" dirty="0" smtClean="0"/>
          </a:p>
          <a:p>
            <a:pPr marL="0" lvl="0" indent="0">
              <a:buNone/>
            </a:pPr>
            <a:endParaRPr lang="ar-IQ" b="1" dirty="0" smtClean="0"/>
          </a:p>
          <a:p>
            <a:pPr lvl="0"/>
            <a:r>
              <a:rPr lang="ar-IQ" b="1" dirty="0" smtClean="0"/>
              <a:t> </a:t>
            </a:r>
            <a:r>
              <a:rPr lang="ar-IQ" b="1" dirty="0"/>
              <a:t>للأناث </a:t>
            </a:r>
            <a:r>
              <a:rPr lang="ar-IQ" b="1" dirty="0" smtClean="0"/>
              <a:t>   </a:t>
            </a:r>
            <a:r>
              <a:rPr lang="en-US" b="1" dirty="0"/>
              <a:t>g/dl</a:t>
            </a:r>
            <a:r>
              <a:rPr lang="ar-IQ" b="1" dirty="0"/>
              <a:t> (</a:t>
            </a:r>
            <a:r>
              <a:rPr lang="en-US" b="1" dirty="0"/>
              <a:t>11.5 – 16.5</a:t>
            </a:r>
            <a:r>
              <a:rPr lang="ar-IQ" b="1" dirty="0"/>
              <a:t>)</a:t>
            </a:r>
            <a:endParaRPr lang="en-US" b="1" dirty="0"/>
          </a:p>
          <a:p>
            <a:endParaRPr lang="ar-IQ" b="1" dirty="0"/>
          </a:p>
        </p:txBody>
      </p:sp>
    </p:spTree>
    <p:extLst>
      <p:ext uri="{BB962C8B-B14F-4D97-AF65-F5344CB8AC3E}">
        <p14:creationId xmlns:p14="http://schemas.microsoft.com/office/powerpoint/2010/main" val="18608688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706</Words>
  <Application>Microsoft Office PowerPoint</Application>
  <PresentationFormat>On-screen Show (4:3)</PresentationFormat>
  <Paragraphs>54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تحليلات الدم </vt:lpstr>
      <vt:lpstr>PowerPoint Presentation</vt:lpstr>
      <vt:lpstr>PowerPoint Presentation</vt:lpstr>
      <vt:lpstr>PowerPoint Presentation</vt:lpstr>
      <vt:lpstr>قياس كمية الهيموغلوبين (Hb) Hemoglobin  في الدم </vt:lpstr>
      <vt:lpstr>تحديد كمية الهيموغلوبين بطريقة Sahli </vt:lpstr>
      <vt:lpstr>PowerPoint Presentation</vt:lpstr>
      <vt:lpstr>PowerPoint Presentation</vt:lpstr>
      <vt:lpstr>PowerPoint Presentation</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تحليلات الدم</dc:title>
  <dc:creator>DR.Ahmed Saker</dc:creator>
  <cp:lastModifiedBy>DR.Ahmed Saker</cp:lastModifiedBy>
  <cp:revision>26</cp:revision>
  <dcterms:created xsi:type="dcterms:W3CDTF">2022-10-29T14:27:48Z</dcterms:created>
  <dcterms:modified xsi:type="dcterms:W3CDTF">2023-10-20T12:16:04Z</dcterms:modified>
</cp:coreProperties>
</file>