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257" r:id="rId2"/>
    <p:sldId id="258" r:id="rId3"/>
    <p:sldId id="259" r:id="rId4"/>
    <p:sldId id="260" r:id="rId5"/>
    <p:sldId id="275" r:id="rId6"/>
    <p:sldId id="276" r:id="rId7"/>
    <p:sldId id="274" r:id="rId8"/>
    <p:sldId id="264" r:id="rId9"/>
    <p:sldId id="265" r:id="rId10"/>
    <p:sldId id="266" r:id="rId11"/>
    <p:sldId id="267" r:id="rId12"/>
    <p:sldId id="268" r:id="rId13"/>
    <p:sldId id="269" r:id="rId14"/>
    <p:sldId id="273" r:id="rId15"/>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8" d="100"/>
          <a:sy n="48" d="100"/>
        </p:scale>
        <p:origin x="-1315"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notesMaster" Target="notesMasters/notesMaster1.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85A9553-49E3-4105-B125-5C26279699F0}" type="datetimeFigureOut">
              <a:rPr lang="ar-IQ" smtClean="0"/>
              <a:t>18/07/1445</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7F1CA47-29A6-468A-8947-9597670FAAF3}" type="slidenum">
              <a:rPr lang="ar-IQ" smtClean="0"/>
              <a:t>‹#›</a:t>
            </a:fld>
            <a:endParaRPr lang="ar-IQ"/>
          </a:p>
        </p:txBody>
      </p:sp>
    </p:spTree>
    <p:extLst>
      <p:ext uri="{BB962C8B-B14F-4D97-AF65-F5344CB8AC3E}">
        <p14:creationId xmlns:p14="http://schemas.microsoft.com/office/powerpoint/2010/main" val="132805663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10"/>
          </p:nvPr>
        </p:nvSpPr>
        <p:spPr/>
        <p:txBody>
          <a:bodyPr/>
          <a:lstStyle/>
          <a:p>
            <a:fld id="{57F1CA47-29A6-468A-8947-9597670FAAF3}" type="slidenum">
              <a:rPr lang="ar-IQ" smtClean="0"/>
              <a:t>11</a:t>
            </a:fld>
            <a:endParaRPr lang="ar-IQ"/>
          </a:p>
        </p:txBody>
      </p:sp>
    </p:spTree>
    <p:extLst>
      <p:ext uri="{BB962C8B-B14F-4D97-AF65-F5344CB8AC3E}">
        <p14:creationId xmlns:p14="http://schemas.microsoft.com/office/powerpoint/2010/main" val="292067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IQ"/>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IQ"/>
          </a:p>
        </p:txBody>
      </p:sp>
      <p:sp>
        <p:nvSpPr>
          <p:cNvPr id="4" name="Date Placeholder 3"/>
          <p:cNvSpPr>
            <a:spLocks noGrp="1"/>
          </p:cNvSpPr>
          <p:nvPr>
            <p:ph type="dt" sz="half" idx="10"/>
          </p:nvPr>
        </p:nvSpPr>
        <p:spPr/>
        <p:txBody>
          <a:bodyPr/>
          <a:lstStyle/>
          <a:p>
            <a:fld id="{0101B782-EE3A-4F11-8CAF-F9EB85FBA00D}" type="datetimeFigureOut">
              <a:rPr lang="ar-IQ" smtClean="0"/>
              <a:t>18/07/1445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2884203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IQ"/>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p:cNvSpPr>
            <a:spLocks noGrp="1"/>
          </p:cNvSpPr>
          <p:nvPr>
            <p:ph type="dt" sz="half" idx="10"/>
          </p:nvPr>
        </p:nvSpPr>
        <p:spPr/>
        <p:txBody>
          <a:bodyPr/>
          <a:lstStyle/>
          <a:p>
            <a:fld id="{0101B782-EE3A-4F11-8CAF-F9EB85FBA00D}" type="datetimeFigureOut">
              <a:rPr lang="ar-IQ" smtClean="0"/>
              <a:t>18/07/1445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171503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IQ"/>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01B782-EE3A-4F11-8CAF-F9EB85FBA00D}" type="datetimeFigureOut">
              <a:rPr lang="ar-IQ" smtClean="0"/>
              <a:t>18/07/1445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240915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IQ"/>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Date Placeholder 4"/>
          <p:cNvSpPr>
            <a:spLocks noGrp="1"/>
          </p:cNvSpPr>
          <p:nvPr>
            <p:ph type="dt" sz="half" idx="10"/>
          </p:nvPr>
        </p:nvSpPr>
        <p:spPr/>
        <p:txBody>
          <a:bodyPr/>
          <a:lstStyle/>
          <a:p>
            <a:fld id="{0101B782-EE3A-4F11-8CAF-F9EB85FBA00D}" type="datetimeFigureOut">
              <a:rPr lang="ar-IQ" smtClean="0"/>
              <a:t>18/07/1445</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818937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IQ"/>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7" name="Date Placeholder 6"/>
          <p:cNvSpPr>
            <a:spLocks noGrp="1"/>
          </p:cNvSpPr>
          <p:nvPr>
            <p:ph type="dt" sz="half" idx="10"/>
          </p:nvPr>
        </p:nvSpPr>
        <p:spPr/>
        <p:txBody>
          <a:bodyPr/>
          <a:lstStyle/>
          <a:p>
            <a:fld id="{0101B782-EE3A-4F11-8CAF-F9EB85FBA00D}" type="datetimeFigureOut">
              <a:rPr lang="ar-IQ" smtClean="0"/>
              <a:t>18/07/1445</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110165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IQ"/>
          </a:p>
        </p:txBody>
      </p:sp>
      <p:sp>
        <p:nvSpPr>
          <p:cNvPr id="3" name="Date Placeholder 2"/>
          <p:cNvSpPr>
            <a:spLocks noGrp="1"/>
          </p:cNvSpPr>
          <p:nvPr>
            <p:ph type="dt" sz="half" idx="10"/>
          </p:nvPr>
        </p:nvSpPr>
        <p:spPr/>
        <p:txBody>
          <a:bodyPr/>
          <a:lstStyle/>
          <a:p>
            <a:fld id="{0101B782-EE3A-4F11-8CAF-F9EB85FBA00D}" type="datetimeFigureOut">
              <a:rPr lang="ar-IQ" smtClean="0"/>
              <a:t>18/07/1445</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412094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1B782-EE3A-4F11-8CAF-F9EB85FBA00D}" type="datetimeFigureOut">
              <a:rPr lang="ar-IQ" smtClean="0"/>
              <a:t>18/07/1445</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189108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IQ"/>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01B782-EE3A-4F11-8CAF-F9EB85FBA00D}" type="datetimeFigureOut">
              <a:rPr lang="ar-IQ" smtClean="0"/>
              <a:t>18/07/1445</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545163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IQ"/>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01B782-EE3A-4F11-8CAF-F9EB85FBA00D}" type="datetimeFigureOut">
              <a:rPr lang="ar-IQ" smtClean="0"/>
              <a:t>18/07/1445</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376441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IQ"/>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p:cNvSpPr>
            <a:spLocks noGrp="1"/>
          </p:cNvSpPr>
          <p:nvPr>
            <p:ph type="dt" sz="half" idx="10"/>
          </p:nvPr>
        </p:nvSpPr>
        <p:spPr/>
        <p:txBody>
          <a:bodyPr/>
          <a:lstStyle/>
          <a:p>
            <a:fld id="{0101B782-EE3A-4F11-8CAF-F9EB85FBA00D}" type="datetimeFigureOut">
              <a:rPr lang="ar-IQ" smtClean="0"/>
              <a:t>18/07/1445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177012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IQ"/>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p:cNvSpPr>
            <a:spLocks noGrp="1"/>
          </p:cNvSpPr>
          <p:nvPr>
            <p:ph type="dt" sz="half" idx="10"/>
          </p:nvPr>
        </p:nvSpPr>
        <p:spPr/>
        <p:txBody>
          <a:bodyPr/>
          <a:lstStyle/>
          <a:p>
            <a:fld id="{0101B782-EE3A-4F11-8CAF-F9EB85FBA00D}" type="datetimeFigureOut">
              <a:rPr lang="ar-IQ" smtClean="0"/>
              <a:t>18/07/1445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00C359D2-5B2E-48F9-B71C-6F782C393BF0}" type="slidenum">
              <a:rPr lang="ar-IQ" smtClean="0"/>
              <a:t>‹#›</a:t>
            </a:fld>
            <a:endParaRPr lang="ar-IQ"/>
          </a:p>
        </p:txBody>
      </p:sp>
    </p:spTree>
    <p:extLst>
      <p:ext uri="{BB962C8B-B14F-4D97-AF65-F5344CB8AC3E}">
        <p14:creationId xmlns:p14="http://schemas.microsoft.com/office/powerpoint/2010/main" val="1780387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IQ"/>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101B782-EE3A-4F11-8CAF-F9EB85FBA00D}" type="datetimeFigureOut">
              <a:rPr lang="ar-IQ" smtClean="0"/>
              <a:t>18/07/1445</a:t>
            </a:fld>
            <a:endParaRPr lang="ar-IQ"/>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0C359D2-5B2E-48F9-B71C-6F782C393BF0}" type="slidenum">
              <a:rPr lang="ar-IQ" smtClean="0"/>
              <a:t>‹#›</a:t>
            </a:fld>
            <a:endParaRPr lang="ar-IQ"/>
          </a:p>
        </p:txBody>
      </p:sp>
    </p:spTree>
    <p:extLst>
      <p:ext uri="{BB962C8B-B14F-4D97-AF65-F5344CB8AC3E}">
        <p14:creationId xmlns:p14="http://schemas.microsoft.com/office/powerpoint/2010/main" val="296348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3.emf"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4.emf"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5.emf"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6.emf"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7.emf"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IQ" b="1" dirty="0">
                <a:solidFill>
                  <a:srgbClr val="C00000"/>
                </a:solidFill>
              </a:rPr>
              <a:t>مؤشرات ( دلائل ) الخلية (الجسيمة) الحمراء  </a:t>
            </a:r>
            <a:r>
              <a:rPr lang="en-US" b="1" dirty="0">
                <a:solidFill>
                  <a:srgbClr val="C00000"/>
                </a:solidFill>
              </a:rPr>
              <a:t>Red Blood Cell (Corpuscle) Indices </a:t>
            </a:r>
            <a:endParaRPr lang="ar-IQ" b="1" dirty="0">
              <a:solidFill>
                <a:srgbClr val="C00000"/>
              </a:solidFill>
            </a:endParaRPr>
          </a:p>
        </p:txBody>
      </p:sp>
      <p:sp>
        <p:nvSpPr>
          <p:cNvPr id="3" name="Content Placeholder 2"/>
          <p:cNvSpPr>
            <a:spLocks noGrp="1"/>
          </p:cNvSpPr>
          <p:nvPr>
            <p:ph idx="1"/>
          </p:nvPr>
        </p:nvSpPr>
        <p:spPr>
          <a:xfrm>
            <a:off x="107504" y="1600200"/>
            <a:ext cx="8856984" cy="4925144"/>
          </a:xfrm>
        </p:spPr>
        <p:txBody>
          <a:bodyPr/>
          <a:lstStyle/>
          <a:p>
            <a:r>
              <a:rPr lang="ar-IQ" b="1" dirty="0"/>
              <a:t>دليل = </a:t>
            </a:r>
            <a:r>
              <a:rPr lang="en-US" b="1" dirty="0"/>
              <a:t>Index         </a:t>
            </a:r>
            <a:endParaRPr lang="ar-IQ" b="1" dirty="0"/>
          </a:p>
          <a:p>
            <a:r>
              <a:rPr lang="ar-IQ" b="1" dirty="0"/>
              <a:t>جمعها  دلائل = </a:t>
            </a:r>
            <a:r>
              <a:rPr lang="en-US" b="1" dirty="0"/>
              <a:t>Indices or Indexes  </a:t>
            </a:r>
            <a:endParaRPr lang="ar-IQ" b="1" dirty="0"/>
          </a:p>
          <a:p>
            <a:pPr>
              <a:lnSpc>
                <a:spcPct val="150000"/>
              </a:lnSpc>
            </a:pPr>
            <a:r>
              <a:rPr lang="ar-IQ" b="1" dirty="0"/>
              <a:t>ويطلق عليها أيضا الثوابت , وهي مجموعة من الثوابت الخاصة بالخلايا الحمر  والتي يمكن عن طريقها تشخيص بعض الحالات الفسلجية والمرضية كتشخيص نوع فقر الدم مثلا .</a:t>
            </a:r>
          </a:p>
        </p:txBody>
      </p:sp>
    </p:spTree>
    <p:extLst>
      <p:ext uri="{BB962C8B-B14F-4D97-AF65-F5344CB8AC3E}">
        <p14:creationId xmlns:p14="http://schemas.microsoft.com/office/powerpoint/2010/main" val="2153170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IQ" sz="3600" b="1" dirty="0">
                <a:solidFill>
                  <a:srgbClr val="C00000"/>
                </a:solidFill>
              </a:rPr>
              <a:t>لغرض استخراج هذه الدلائل حسابيا لابد من التعرف على الوحدات الآتية وحفظها مع مختصراتها </a:t>
            </a:r>
            <a:r>
              <a:rPr lang="ar-IQ" dirty="0"/>
              <a:t>:</a:t>
            </a:r>
          </a:p>
        </p:txBody>
      </p:sp>
      <p:sp>
        <p:nvSpPr>
          <p:cNvPr id="3" name="Content Placeholder 2"/>
          <p:cNvSpPr>
            <a:spLocks noGrp="1"/>
          </p:cNvSpPr>
          <p:nvPr>
            <p:ph idx="1"/>
          </p:nvPr>
        </p:nvSpPr>
        <p:spPr>
          <a:xfrm>
            <a:off x="107504" y="1600200"/>
            <a:ext cx="8928992" cy="4525963"/>
          </a:xfrm>
        </p:spPr>
        <p:txBody>
          <a:bodyPr>
            <a:normAutofit fontScale="92500" lnSpcReduction="20000"/>
          </a:bodyPr>
          <a:lstStyle/>
          <a:p>
            <a:r>
              <a:rPr lang="ar-IQ" sz="3000" b="1" dirty="0"/>
              <a:t>المختصر </a:t>
            </a:r>
            <a:r>
              <a:rPr lang="en-US" sz="3000" b="1" dirty="0"/>
              <a:t>dl</a:t>
            </a:r>
            <a:r>
              <a:rPr lang="ar-IQ" sz="3000" b="1" dirty="0"/>
              <a:t> يمثل الوحدة الحجمية عُشرالليتر </a:t>
            </a:r>
            <a:r>
              <a:rPr lang="en-US" sz="3000" b="1" dirty="0"/>
              <a:t>deciliter</a:t>
            </a:r>
            <a:r>
              <a:rPr lang="ar-IQ" sz="3000" b="1" dirty="0"/>
              <a:t>    (</a:t>
            </a:r>
            <a:r>
              <a:rPr lang="en-US" sz="3000" b="1" dirty="0"/>
              <a:t>l=liter</a:t>
            </a:r>
            <a:r>
              <a:rPr lang="ar-IQ" sz="3000" b="1" dirty="0"/>
              <a:t>) (</a:t>
            </a:r>
            <a:r>
              <a:rPr lang="en-US" sz="3000" b="1" dirty="0"/>
              <a:t>d=</a:t>
            </a:r>
            <a:r>
              <a:rPr lang="en-US" sz="3000" b="1" dirty="0" err="1"/>
              <a:t>deci</a:t>
            </a:r>
            <a:r>
              <a:rPr lang="ar-IQ" sz="3000" b="1" dirty="0"/>
              <a:t>)</a:t>
            </a:r>
          </a:p>
          <a:p>
            <a:endParaRPr lang="en-US" sz="3000" b="1" dirty="0"/>
          </a:p>
          <a:p>
            <a:r>
              <a:rPr lang="ar-IQ" sz="3000" b="1" dirty="0"/>
              <a:t> اي ان الـ  </a:t>
            </a:r>
            <a:r>
              <a:rPr lang="en-US" sz="3000" b="1" dirty="0"/>
              <a:t>dl=deciliter = 100 CC = 100 ml</a:t>
            </a:r>
            <a:endParaRPr lang="ar-IQ" sz="3000" b="1" dirty="0"/>
          </a:p>
          <a:p>
            <a:endParaRPr lang="en-US" sz="3000" b="1" dirty="0"/>
          </a:p>
          <a:p>
            <a:r>
              <a:rPr lang="ar-IQ" sz="3000" b="1" dirty="0"/>
              <a:t>حيث أن المختصر </a:t>
            </a:r>
            <a:r>
              <a:rPr lang="en-US" sz="3000" b="1" dirty="0"/>
              <a:t>CC</a:t>
            </a:r>
            <a:r>
              <a:rPr lang="ar-IQ" sz="3000" b="1" dirty="0"/>
              <a:t> يمثل السنتمتر المكعب </a:t>
            </a:r>
            <a:r>
              <a:rPr lang="en-US" sz="3000" b="1" dirty="0"/>
              <a:t>Cubic Centimeter</a:t>
            </a:r>
          </a:p>
          <a:p>
            <a:r>
              <a:rPr lang="ar-IQ" sz="3000" b="1" dirty="0"/>
              <a:t>والمختصر </a:t>
            </a:r>
            <a:r>
              <a:rPr lang="en-US" sz="3000" b="1" dirty="0"/>
              <a:t>ml</a:t>
            </a:r>
            <a:r>
              <a:rPr lang="ar-IQ" sz="3000" b="1" dirty="0"/>
              <a:t>  يمثل الملي ليتر </a:t>
            </a:r>
            <a:r>
              <a:rPr lang="en-US" sz="3000" b="1" dirty="0"/>
              <a:t>Milliliter</a:t>
            </a:r>
            <a:r>
              <a:rPr lang="ar-IQ" sz="3000" b="1" dirty="0"/>
              <a:t>   </a:t>
            </a:r>
          </a:p>
          <a:p>
            <a:endParaRPr lang="en-US" sz="3000" b="1" dirty="0"/>
          </a:p>
          <a:p>
            <a:r>
              <a:rPr lang="ar-IQ" sz="3000" b="1" dirty="0"/>
              <a:t>علما أن الـ </a:t>
            </a:r>
            <a:r>
              <a:rPr lang="en-US" sz="3000" b="1" dirty="0"/>
              <a:t>CC = ml </a:t>
            </a:r>
            <a:r>
              <a:rPr lang="ar-IQ" sz="3000" b="1" dirty="0"/>
              <a:t>  وبعض المصادر تشير لهذه الوحدة بالمختصر </a:t>
            </a:r>
            <a:r>
              <a:rPr lang="en-US" sz="3000" b="1" dirty="0"/>
              <a:t>cm</a:t>
            </a:r>
            <a:r>
              <a:rPr lang="en-US" sz="3000" b="1" baseline="30000" dirty="0"/>
              <a:t>3</a:t>
            </a:r>
            <a:endParaRPr lang="en-US" sz="3000" b="1" dirty="0"/>
          </a:p>
          <a:p>
            <a:endParaRPr lang="ar-IQ" sz="3000" b="1" dirty="0"/>
          </a:p>
        </p:txBody>
      </p:sp>
    </p:spTree>
    <p:extLst>
      <p:ext uri="{BB962C8B-B14F-4D97-AF65-F5344CB8AC3E}">
        <p14:creationId xmlns:p14="http://schemas.microsoft.com/office/powerpoint/2010/main" val="75593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76672"/>
            <a:ext cx="8712968" cy="6048672"/>
          </a:xfrm>
        </p:spPr>
        <p:txBody>
          <a:bodyPr>
            <a:normAutofit/>
          </a:bodyPr>
          <a:lstStyle/>
          <a:p>
            <a:r>
              <a:rPr lang="ar-IQ" b="1" dirty="0"/>
              <a:t>المختصر µ</a:t>
            </a:r>
            <a:r>
              <a:rPr lang="en-US" b="1" dirty="0"/>
              <a:t>l</a:t>
            </a:r>
            <a:r>
              <a:rPr lang="ar-IQ" b="1" dirty="0"/>
              <a:t> يمثل الوحدة الحجمية المايكروليتر </a:t>
            </a:r>
            <a:r>
              <a:rPr lang="en-US" b="1" dirty="0"/>
              <a:t>microliter</a:t>
            </a:r>
          </a:p>
          <a:p>
            <a:r>
              <a:rPr lang="ar-IQ" b="1" dirty="0"/>
              <a:t>علما بأن </a:t>
            </a:r>
            <a:r>
              <a:rPr lang="en-US" b="1" dirty="0"/>
              <a:t>l =10</a:t>
            </a:r>
            <a:r>
              <a:rPr lang="en-US" b="1" baseline="30000" dirty="0"/>
              <a:t>6</a:t>
            </a:r>
            <a:r>
              <a:rPr lang="en-US" b="1" dirty="0"/>
              <a:t> µl </a:t>
            </a:r>
            <a:r>
              <a:rPr lang="ar-IQ" b="1" dirty="0"/>
              <a:t>     وعليه فأن الـ    </a:t>
            </a:r>
            <a:r>
              <a:rPr lang="en-US" b="1" dirty="0"/>
              <a:t>µl= 10</a:t>
            </a:r>
            <a:r>
              <a:rPr lang="en-US" b="1" baseline="30000" dirty="0"/>
              <a:t>-6</a:t>
            </a:r>
            <a:r>
              <a:rPr lang="en-US" b="1" dirty="0"/>
              <a:t> l</a:t>
            </a:r>
            <a:endParaRPr lang="ar-IQ" b="1" dirty="0"/>
          </a:p>
          <a:p>
            <a:pPr marL="0" indent="0">
              <a:buNone/>
            </a:pPr>
            <a:endParaRPr lang="en-US" b="1" dirty="0"/>
          </a:p>
          <a:p>
            <a:r>
              <a:rPr lang="ar-IQ" b="1" dirty="0"/>
              <a:t>المختصر </a:t>
            </a:r>
            <a:r>
              <a:rPr lang="en-US" b="1" dirty="0" err="1"/>
              <a:t>cmm</a:t>
            </a:r>
            <a:r>
              <a:rPr lang="ar-IQ" b="1" dirty="0"/>
              <a:t>  يمثل الوحدة الحجمية المليمتر المكعب </a:t>
            </a:r>
            <a:r>
              <a:rPr lang="en-US" b="1" dirty="0"/>
              <a:t>cubic millimeter</a:t>
            </a:r>
            <a:r>
              <a:rPr lang="ar-IQ" b="1" dirty="0"/>
              <a:t> وبعض المصادر تشير لهذه الوحدة بالمختصر </a:t>
            </a:r>
            <a:r>
              <a:rPr lang="en-US" b="1" dirty="0"/>
              <a:t>mm</a:t>
            </a:r>
            <a:r>
              <a:rPr lang="en-US" b="1" baseline="30000" dirty="0"/>
              <a:t>3</a:t>
            </a:r>
            <a:r>
              <a:rPr lang="en-US" b="1" dirty="0"/>
              <a:t> </a:t>
            </a:r>
            <a:endParaRPr lang="ar-IQ" b="1" dirty="0"/>
          </a:p>
          <a:p>
            <a:endParaRPr lang="en-US" b="1" dirty="0"/>
          </a:p>
          <a:p>
            <a:r>
              <a:rPr lang="ar-IQ" b="1" dirty="0"/>
              <a:t>علما بأن الـ   </a:t>
            </a:r>
            <a:r>
              <a:rPr lang="en-US" b="1" dirty="0"/>
              <a:t>l = 10</a:t>
            </a:r>
            <a:r>
              <a:rPr lang="en-US" b="1" baseline="30000" dirty="0"/>
              <a:t>6</a:t>
            </a:r>
            <a:r>
              <a:rPr lang="en-US" b="1" dirty="0"/>
              <a:t> </a:t>
            </a:r>
            <a:r>
              <a:rPr lang="en-US" b="1" dirty="0" err="1"/>
              <a:t>cmm</a:t>
            </a:r>
            <a:r>
              <a:rPr lang="ar-IQ" b="1" dirty="0"/>
              <a:t>   وعليه فأن الـ     </a:t>
            </a:r>
            <a:r>
              <a:rPr lang="en-US" b="1" dirty="0" err="1"/>
              <a:t>cmm</a:t>
            </a:r>
            <a:r>
              <a:rPr lang="en-US" b="1" dirty="0"/>
              <a:t>= 10</a:t>
            </a:r>
            <a:r>
              <a:rPr lang="en-US" b="1" baseline="30000" dirty="0"/>
              <a:t>-6</a:t>
            </a:r>
            <a:r>
              <a:rPr lang="en-US" b="1" dirty="0"/>
              <a:t> l</a:t>
            </a:r>
          </a:p>
          <a:p>
            <a:r>
              <a:rPr lang="ar-IQ" b="1" dirty="0"/>
              <a:t>اذن الـ  </a:t>
            </a:r>
            <a:r>
              <a:rPr lang="en-US" b="1" dirty="0" err="1"/>
              <a:t>cmm</a:t>
            </a:r>
            <a:r>
              <a:rPr lang="en-US" b="1" dirty="0"/>
              <a:t> </a:t>
            </a:r>
            <a:r>
              <a:rPr lang="ar-IQ" b="1" dirty="0"/>
              <a:t>= </a:t>
            </a:r>
            <a:r>
              <a:rPr lang="en-US" b="1" dirty="0"/>
              <a:t>l</a:t>
            </a:r>
            <a:r>
              <a:rPr lang="ar-IQ" b="1" dirty="0"/>
              <a:t>µ   (المايكروليتر = المليمتر المكعب) (المايكروليتر = الملم</a:t>
            </a:r>
            <a:r>
              <a:rPr lang="ar-IQ" b="1" baseline="30000" dirty="0"/>
              <a:t>٣</a:t>
            </a:r>
            <a:r>
              <a:rPr lang="ar-IQ" b="1" dirty="0"/>
              <a:t>)</a:t>
            </a:r>
            <a:endParaRPr lang="en-US" b="1" dirty="0"/>
          </a:p>
          <a:p>
            <a:endParaRPr lang="ar-IQ" b="1" dirty="0"/>
          </a:p>
        </p:txBody>
      </p:sp>
    </p:spTree>
    <p:extLst>
      <p:ext uri="{BB962C8B-B14F-4D97-AF65-F5344CB8AC3E}">
        <p14:creationId xmlns:p14="http://schemas.microsoft.com/office/powerpoint/2010/main" val="4110290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32656"/>
            <a:ext cx="8964488" cy="6336704"/>
          </a:xfrm>
        </p:spPr>
        <p:txBody>
          <a:bodyPr/>
          <a:lstStyle/>
          <a:p>
            <a:r>
              <a:rPr lang="ar-IQ" b="1" dirty="0"/>
              <a:t>المختصر </a:t>
            </a:r>
            <a:r>
              <a:rPr lang="en-US" b="1" dirty="0" err="1"/>
              <a:t>pg</a:t>
            </a:r>
            <a:r>
              <a:rPr lang="ar-IQ" b="1" dirty="0"/>
              <a:t>  يمثل الوحدة الوزنية البيكوغرام </a:t>
            </a:r>
            <a:r>
              <a:rPr lang="en-US" b="1" dirty="0" err="1"/>
              <a:t>picogram</a:t>
            </a:r>
            <a:r>
              <a:rPr lang="en-US" b="1" dirty="0"/>
              <a:t> </a:t>
            </a:r>
          </a:p>
          <a:p>
            <a:r>
              <a:rPr lang="en-US" b="1" dirty="0"/>
              <a:t>g=gram</a:t>
            </a:r>
            <a:r>
              <a:rPr lang="ar-IQ" b="1" dirty="0"/>
              <a:t> اي الوحدة الوزنية (الغرام)</a:t>
            </a:r>
            <a:endParaRPr lang="en-US" b="1" dirty="0"/>
          </a:p>
          <a:p>
            <a:r>
              <a:rPr lang="ar-IQ" b="1" dirty="0"/>
              <a:t>علما أن  الـ       </a:t>
            </a:r>
            <a:r>
              <a:rPr lang="en-US" b="1" dirty="0"/>
              <a:t>g =10</a:t>
            </a:r>
            <a:r>
              <a:rPr lang="en-US" b="1" baseline="30000" dirty="0"/>
              <a:t>12</a:t>
            </a:r>
            <a:r>
              <a:rPr lang="en-US" b="1" dirty="0"/>
              <a:t> </a:t>
            </a:r>
            <a:r>
              <a:rPr lang="en-US" b="1" dirty="0" err="1"/>
              <a:t>pg</a:t>
            </a:r>
            <a:r>
              <a:rPr lang="ar-IQ" b="1" dirty="0"/>
              <a:t>     وعليه فأن  الـ   </a:t>
            </a:r>
          </a:p>
          <a:p>
            <a:r>
              <a:rPr lang="ar-IQ" b="1" dirty="0"/>
              <a:t>   </a:t>
            </a:r>
          </a:p>
          <a:p>
            <a:r>
              <a:rPr lang="en-US" b="1" dirty="0" err="1">
                <a:solidFill>
                  <a:srgbClr val="C00000"/>
                </a:solidFill>
              </a:rPr>
              <a:t>pg</a:t>
            </a:r>
            <a:r>
              <a:rPr lang="en-US" b="1" dirty="0">
                <a:solidFill>
                  <a:srgbClr val="C00000"/>
                </a:solidFill>
              </a:rPr>
              <a:t> =10</a:t>
            </a:r>
            <a:r>
              <a:rPr lang="en-US" b="1" baseline="30000" dirty="0">
                <a:solidFill>
                  <a:srgbClr val="C00000"/>
                </a:solidFill>
              </a:rPr>
              <a:t>-12</a:t>
            </a:r>
            <a:r>
              <a:rPr lang="en-US" b="1" dirty="0">
                <a:solidFill>
                  <a:srgbClr val="C00000"/>
                </a:solidFill>
              </a:rPr>
              <a:t> g                                         </a:t>
            </a:r>
          </a:p>
          <a:p>
            <a:endParaRPr lang="en-US" b="1" dirty="0"/>
          </a:p>
          <a:p>
            <a:r>
              <a:rPr lang="ar-IQ" b="1" dirty="0"/>
              <a:t>المختصر</a:t>
            </a:r>
            <a:r>
              <a:rPr lang="en-US" b="1" dirty="0" err="1"/>
              <a:t>fl</a:t>
            </a:r>
            <a:r>
              <a:rPr lang="en-US" b="1" dirty="0"/>
              <a:t> </a:t>
            </a:r>
            <a:r>
              <a:rPr lang="ar-IQ" b="1" dirty="0"/>
              <a:t> يمثل الوحدة الحجمية الفيمتوليتر </a:t>
            </a:r>
            <a:r>
              <a:rPr lang="en-US" b="1" dirty="0" err="1"/>
              <a:t>femtoliter</a:t>
            </a:r>
            <a:endParaRPr lang="en-US" b="1" dirty="0"/>
          </a:p>
          <a:p>
            <a:r>
              <a:rPr lang="ar-IQ" b="1" dirty="0"/>
              <a:t>علما أن الـ  </a:t>
            </a:r>
            <a:r>
              <a:rPr lang="en-US" b="1" dirty="0"/>
              <a:t>l = 10</a:t>
            </a:r>
            <a:r>
              <a:rPr lang="en-US" b="1" baseline="30000" dirty="0"/>
              <a:t>15</a:t>
            </a:r>
            <a:r>
              <a:rPr lang="en-US" b="1" dirty="0"/>
              <a:t> </a:t>
            </a:r>
            <a:r>
              <a:rPr lang="en-US" b="1" dirty="0" err="1"/>
              <a:t>fl</a:t>
            </a:r>
            <a:r>
              <a:rPr lang="ar-IQ" b="1" dirty="0"/>
              <a:t>  وعليه فأن الـ  </a:t>
            </a:r>
          </a:p>
          <a:p>
            <a:endParaRPr lang="ar-IQ" b="1" dirty="0"/>
          </a:p>
          <a:p>
            <a:r>
              <a:rPr lang="ar-IQ" b="1" dirty="0"/>
              <a:t>                                  </a:t>
            </a:r>
            <a:r>
              <a:rPr lang="en-US" b="1" dirty="0" err="1">
                <a:solidFill>
                  <a:srgbClr val="C00000"/>
                </a:solidFill>
              </a:rPr>
              <a:t>fl</a:t>
            </a:r>
            <a:r>
              <a:rPr lang="en-US" b="1" dirty="0">
                <a:solidFill>
                  <a:srgbClr val="C00000"/>
                </a:solidFill>
              </a:rPr>
              <a:t> = 10</a:t>
            </a:r>
            <a:r>
              <a:rPr lang="en-US" b="1" baseline="30000" dirty="0">
                <a:solidFill>
                  <a:srgbClr val="C00000"/>
                </a:solidFill>
              </a:rPr>
              <a:t>-15</a:t>
            </a:r>
            <a:r>
              <a:rPr lang="en-US" b="1" dirty="0">
                <a:solidFill>
                  <a:srgbClr val="C00000"/>
                </a:solidFill>
              </a:rPr>
              <a:t> l</a:t>
            </a:r>
          </a:p>
          <a:p>
            <a:endParaRPr lang="ar-IQ" b="1" dirty="0"/>
          </a:p>
        </p:txBody>
      </p:sp>
    </p:spTree>
    <p:extLst>
      <p:ext uri="{BB962C8B-B14F-4D97-AF65-F5344CB8AC3E}">
        <p14:creationId xmlns:p14="http://schemas.microsoft.com/office/powerpoint/2010/main" val="3685424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800" b="1" dirty="0">
                <a:solidFill>
                  <a:srgbClr val="C00000"/>
                </a:solidFill>
              </a:rPr>
            </a:br>
            <a:r>
              <a:rPr lang="en-US" sz="3800" b="1" dirty="0">
                <a:solidFill>
                  <a:srgbClr val="C00000"/>
                </a:solidFill>
              </a:rPr>
              <a:t>Mean Corpuscular Volume  ( MCV )       </a:t>
            </a:r>
            <a:br>
              <a:rPr lang="ar-IQ" sz="3800" b="1" dirty="0">
                <a:solidFill>
                  <a:srgbClr val="C00000"/>
                </a:solidFill>
              </a:rPr>
            </a:br>
            <a:r>
              <a:rPr lang="ar-IQ" sz="3800" b="1" dirty="0">
                <a:solidFill>
                  <a:srgbClr val="C00000"/>
                </a:solidFill>
              </a:rPr>
              <a:t> (  متوسط حجم الجسيمة الحمراء)</a:t>
            </a:r>
            <a:br>
              <a:rPr lang="en-US" sz="3800" dirty="0">
                <a:solidFill>
                  <a:srgbClr val="C00000"/>
                </a:solidFill>
              </a:rPr>
            </a:br>
            <a:endParaRPr lang="ar-IQ"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8136903" cy="492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66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332656"/>
            <a:ext cx="8928992" cy="6336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4319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388" y="260648"/>
            <a:ext cx="8713787"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1055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264696"/>
          </a:xfrm>
        </p:spPr>
        <p:txBody>
          <a:bodyPr/>
          <a:lstStyle/>
          <a:p>
            <a:pPr>
              <a:lnSpc>
                <a:spcPct val="200000"/>
              </a:lnSpc>
            </a:pPr>
            <a:r>
              <a:rPr lang="ar-IQ" b="1" dirty="0"/>
              <a:t>تقل قيمة الـ </a:t>
            </a:r>
            <a:r>
              <a:rPr lang="en-US" b="1" dirty="0"/>
              <a:t>MCV </a:t>
            </a:r>
            <a:r>
              <a:rPr lang="ar-IQ" b="1" dirty="0"/>
              <a:t> في بعض الحالات المرضية كالثلاسيميا وفقر الدم الناتج عن نقص الحديد بينما تزداد قيمته في حالة فقر الدم الناتج عن </a:t>
            </a:r>
            <a:r>
              <a:rPr lang="en-US" b="1" dirty="0"/>
              <a:t> </a:t>
            </a:r>
            <a:r>
              <a:rPr lang="ar-IQ" b="1" dirty="0"/>
              <a:t>نقص فيتامين </a:t>
            </a:r>
            <a:r>
              <a:rPr lang="en-US" b="1" dirty="0"/>
              <a:t>  B</a:t>
            </a:r>
            <a:r>
              <a:rPr lang="en-US" b="1" baseline="-25000" dirty="0"/>
              <a:t>12</a:t>
            </a:r>
            <a:r>
              <a:rPr lang="en-US" b="1" dirty="0"/>
              <a:t> </a:t>
            </a:r>
            <a:r>
              <a:rPr lang="ar-IQ" b="1" dirty="0"/>
              <a:t>أو نقص حامض الفولك    </a:t>
            </a:r>
            <a:r>
              <a:rPr lang="en-US" b="1" dirty="0"/>
              <a:t>Folic Acid</a:t>
            </a:r>
            <a:r>
              <a:rPr lang="ar-IQ" b="1" dirty="0"/>
              <a:t>   .</a:t>
            </a:r>
            <a:endParaRPr lang="en-US" b="1" dirty="0"/>
          </a:p>
          <a:p>
            <a:endParaRPr lang="ar-IQ" dirty="0"/>
          </a:p>
        </p:txBody>
      </p:sp>
    </p:spTree>
    <p:extLst>
      <p:ext uri="{BB962C8B-B14F-4D97-AF65-F5344CB8AC3E}">
        <p14:creationId xmlns:p14="http://schemas.microsoft.com/office/powerpoint/2010/main" val="529853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04664"/>
            <a:ext cx="8964488" cy="5976664"/>
          </a:xfrm>
        </p:spPr>
        <p:txBody>
          <a:bodyPr>
            <a:normAutofit fontScale="92500" lnSpcReduction="10000"/>
          </a:bodyPr>
          <a:lstStyle/>
          <a:p>
            <a:pPr>
              <a:lnSpc>
                <a:spcPct val="150000"/>
              </a:lnSpc>
            </a:pPr>
            <a:r>
              <a:rPr lang="ar-SA" b="1" dirty="0"/>
              <a:t>-   على الخلايا الحمر في نخاع العظم ان تكتسب حدا ادنى من الهيموغلوبين قبل ان يتم اطلاقها الى مجرى الدم وبما ان اسلاف الخلايا الحمر في نخاع العظم تعاني من انقسامات خلوية بتأثيرهورمون الأريثروبويتين فأنه في حالة نقص الحديد وعدم تمكن الخلايا الحمر من اكتساب الهيموغلوبين بمقدار طبيعي فأن هذه الخلايا ستعاني انقسامات اكثر من الطبيعي وبالتالي ستمتلك الخلايا التي تطلق للدوران حجما ( </a:t>
            </a:r>
            <a:r>
              <a:rPr lang="en-US" b="1" dirty="0"/>
              <a:t>MCV </a:t>
            </a:r>
            <a:r>
              <a:rPr lang="ar-SA" b="1" dirty="0"/>
              <a:t> ) اصغر من الطبيعي</a:t>
            </a:r>
            <a:r>
              <a:rPr lang="ar-IQ" b="1" dirty="0"/>
              <a:t>, لذلك يدعى فقر الدم هنا بفقر الدم ذو الخلايا الصغيرة </a:t>
            </a:r>
            <a:r>
              <a:rPr lang="en-US" b="1" dirty="0"/>
              <a:t> Microcytic </a:t>
            </a:r>
            <a:r>
              <a:rPr lang="en-US" b="1" dirty="0" err="1"/>
              <a:t>Anaemia</a:t>
            </a:r>
            <a:endParaRPr lang="ar-IQ" b="1" dirty="0"/>
          </a:p>
          <a:p>
            <a:pPr marL="0" indent="0">
              <a:lnSpc>
                <a:spcPct val="150000"/>
              </a:lnSpc>
              <a:buNone/>
            </a:pPr>
            <a:r>
              <a:rPr lang="ar-IQ" b="1" dirty="0"/>
              <a:t>    </a:t>
            </a:r>
          </a:p>
        </p:txBody>
      </p:sp>
    </p:spTree>
    <p:extLst>
      <p:ext uri="{BB962C8B-B14F-4D97-AF65-F5344CB8AC3E}">
        <p14:creationId xmlns:p14="http://schemas.microsoft.com/office/powerpoint/2010/main" val="1012459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2656"/>
            <a:ext cx="8784976" cy="6264696"/>
          </a:xfrm>
        </p:spPr>
        <p:txBody>
          <a:bodyPr/>
          <a:lstStyle/>
          <a:p>
            <a:pPr>
              <a:lnSpc>
                <a:spcPct val="150000"/>
              </a:lnSpc>
            </a:pPr>
            <a:r>
              <a:rPr lang="ar-SA" b="1" dirty="0"/>
              <a:t>ان نقص فيتامين </a:t>
            </a:r>
            <a:r>
              <a:rPr lang="en-US" b="1" dirty="0"/>
              <a:t>B</a:t>
            </a:r>
            <a:r>
              <a:rPr lang="en-US" b="1" baseline="-25000" dirty="0"/>
              <a:t>12</a:t>
            </a:r>
            <a:r>
              <a:rPr lang="en-US" b="1" dirty="0"/>
              <a:t> </a:t>
            </a:r>
            <a:r>
              <a:rPr lang="ar-SA" b="1" dirty="0"/>
              <a:t>  أو </a:t>
            </a:r>
            <a:r>
              <a:rPr lang="en-US" b="1" dirty="0"/>
              <a:t> Folic Acid </a:t>
            </a:r>
            <a:r>
              <a:rPr lang="ar-SA" b="1" dirty="0"/>
              <a:t> يؤدي الى تثبيط تخليق  الــ </a:t>
            </a:r>
            <a:r>
              <a:rPr lang="en-US" b="1" dirty="0"/>
              <a:t>DNA </a:t>
            </a:r>
            <a:r>
              <a:rPr lang="ar-SA" b="1" dirty="0"/>
              <a:t> في اسلاف الخلايا الحمر في نخاع العظم وفي هذه الحالة تحصل الخلايا الحمر على كمية طبيعية من الهيموغلوبين ولكنها تعاني انقسامات خلوية أقل من الطبيعي مما يؤدي الى اطلاق خلايا حمر ذات حجم ( </a:t>
            </a:r>
            <a:r>
              <a:rPr lang="en-US" b="1" dirty="0"/>
              <a:t>MCV</a:t>
            </a:r>
            <a:r>
              <a:rPr lang="ar-SA" b="1" dirty="0"/>
              <a:t> ) اكبر من الطبيعي الى مجرى الدم ولذلك يعرف فقر الدم هنا بفقر الدم </a:t>
            </a:r>
            <a:r>
              <a:rPr lang="ar-IQ" b="1" dirty="0"/>
              <a:t>ذو ال</a:t>
            </a:r>
            <a:r>
              <a:rPr lang="ar-SA" b="1" dirty="0"/>
              <a:t>خلايا </a:t>
            </a:r>
            <a:r>
              <a:rPr lang="ar-IQ" b="1" dirty="0"/>
              <a:t>ال</a:t>
            </a:r>
            <a:r>
              <a:rPr lang="ar-SA" b="1" dirty="0"/>
              <a:t>كبيرة</a:t>
            </a:r>
            <a:r>
              <a:rPr lang="en-US" b="1" dirty="0"/>
              <a:t> Macrocytic </a:t>
            </a:r>
            <a:r>
              <a:rPr lang="en-US" b="1" dirty="0" err="1"/>
              <a:t>Anaemia</a:t>
            </a:r>
            <a:r>
              <a:rPr lang="en-US" b="1" dirty="0"/>
              <a:t> </a:t>
            </a:r>
            <a:r>
              <a:rPr lang="ar-IQ" b="1" dirty="0"/>
              <a:t>أو فقر الدم ضخم الأرومات</a:t>
            </a:r>
            <a:r>
              <a:rPr lang="ar-SA" b="1" dirty="0"/>
              <a:t> </a:t>
            </a:r>
            <a:r>
              <a:rPr lang="en-US" b="1" dirty="0"/>
              <a:t>Megaloblastic </a:t>
            </a:r>
            <a:r>
              <a:rPr lang="en-US" b="1" dirty="0" err="1"/>
              <a:t>Anaemia</a:t>
            </a:r>
            <a:r>
              <a:rPr lang="en-US" b="1" dirty="0"/>
              <a:t> </a:t>
            </a:r>
            <a:r>
              <a:rPr lang="ar-SA" b="1" dirty="0"/>
              <a:t>.</a:t>
            </a:r>
            <a:r>
              <a:rPr lang="en-US" b="1" dirty="0"/>
              <a:t> </a:t>
            </a:r>
            <a:endParaRPr lang="ar-IQ" b="1" dirty="0"/>
          </a:p>
        </p:txBody>
      </p:sp>
    </p:spTree>
    <p:extLst>
      <p:ext uri="{BB962C8B-B14F-4D97-AF65-F5344CB8AC3E}">
        <p14:creationId xmlns:p14="http://schemas.microsoft.com/office/powerpoint/2010/main" val="13162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301006"/>
          </a:xfrm>
        </p:spPr>
        <p:txBody>
          <a:bodyPr>
            <a:noAutofit/>
          </a:bodyPr>
          <a:lstStyle/>
          <a:p>
            <a:br>
              <a:rPr lang="en-US" sz="3600" b="1" dirty="0">
                <a:solidFill>
                  <a:srgbClr val="C00000"/>
                </a:solidFill>
              </a:rPr>
            </a:br>
            <a:r>
              <a:rPr lang="en-US" sz="3600" b="1" dirty="0">
                <a:solidFill>
                  <a:srgbClr val="C00000"/>
                </a:solidFill>
              </a:rPr>
              <a:t>Mean Corpuscular Hemoglobin     ( MCH )</a:t>
            </a:r>
            <a:br>
              <a:rPr lang="en-US" sz="3600" b="1" dirty="0">
                <a:solidFill>
                  <a:srgbClr val="C00000"/>
                </a:solidFill>
              </a:rPr>
            </a:br>
            <a:r>
              <a:rPr lang="ar-IQ" sz="3600" b="1" dirty="0">
                <a:solidFill>
                  <a:srgbClr val="C00000"/>
                </a:solidFill>
              </a:rPr>
              <a:t>    ( متوسط هيموغلوبين الجسيمة الحمراء)</a:t>
            </a:r>
            <a:br>
              <a:rPr lang="en-US" sz="3600" dirty="0">
                <a:solidFill>
                  <a:srgbClr val="C00000"/>
                </a:solidFill>
              </a:rPr>
            </a:br>
            <a:endParaRPr lang="ar-IQ" sz="3600" dirty="0">
              <a:solidFill>
                <a:srgbClr val="C00000"/>
              </a:solidFill>
            </a:endParaRP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528" y="1600200"/>
            <a:ext cx="8640960" cy="5069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098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916832"/>
            <a:ext cx="822960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4577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388" y="404664"/>
            <a:ext cx="8713787"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9635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rgbClr val="C00000"/>
                </a:solidFill>
              </a:rPr>
              <a:t>Mean Corpuscular Hemoglobin Concentration</a:t>
            </a:r>
            <a:br>
              <a:rPr lang="en-US" sz="3200" b="1" dirty="0">
                <a:solidFill>
                  <a:srgbClr val="C00000"/>
                </a:solidFill>
              </a:rPr>
            </a:br>
            <a:r>
              <a:rPr lang="en-US" sz="3200" b="1" dirty="0">
                <a:solidFill>
                  <a:srgbClr val="C00000"/>
                </a:solidFill>
              </a:rPr>
              <a:t>  ( MCHC ) </a:t>
            </a:r>
            <a:r>
              <a:rPr lang="ar-IQ" sz="3200" b="1" dirty="0">
                <a:solidFill>
                  <a:srgbClr val="C00000"/>
                </a:solidFill>
              </a:rPr>
              <a:t>(متوسط تركيز هيموغلوبين الجسيمة الحمراء)</a:t>
            </a:r>
            <a:br>
              <a:rPr lang="en-US" sz="3200" b="1" dirty="0">
                <a:solidFill>
                  <a:srgbClr val="C00000"/>
                </a:solidFill>
              </a:rPr>
            </a:br>
            <a:endParaRPr lang="ar-IQ" sz="3200" b="1" dirty="0">
              <a:solidFill>
                <a:srgbClr val="C00000"/>
              </a:solidFill>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0532" y="1600200"/>
            <a:ext cx="8531498" cy="499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29836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437</Words>
  <Application>Microsoft Office PowerPoint</Application>
  <PresentationFormat>عرض على الشاشة (4:3)</PresentationFormat>
  <Paragraphs>38</Paragraphs>
  <Slides>14</Slides>
  <Notes>1</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Office Theme</vt:lpstr>
      <vt:lpstr>مؤشرات ( دلائل ) الخلية (الجسيمة) الحمراء  Red Blood Cell (Corpuscle) Indices </vt:lpstr>
      <vt:lpstr>لغرض استخراج هذه الدلائل حسابيا لابد من التعرف على الوحدات الآتية وحفظها مع مختصراتها :</vt:lpstr>
      <vt:lpstr>عرض تقديمي في PowerPoint</vt:lpstr>
      <vt:lpstr>عرض تقديمي في PowerPoint</vt:lpstr>
      <vt:lpstr> Mean Corpuscular Volume  ( MCV )         (  متوسط حجم الجسيمة الحمراء) </vt:lpstr>
      <vt:lpstr>عرض تقديمي في PowerPoint</vt:lpstr>
      <vt:lpstr>عرض تقديمي في PowerPoint</vt:lpstr>
      <vt:lpstr>عرض تقديمي في PowerPoint</vt:lpstr>
      <vt:lpstr>عرض تقديمي في PowerPoint</vt:lpstr>
      <vt:lpstr>عرض تقديمي في PowerPoint</vt:lpstr>
      <vt:lpstr> Mean Corpuscular Hemoglobin     ( MCH )     ( متوسط هيموغلوبين الجسيمة الحمراء) </vt:lpstr>
      <vt:lpstr>عرض تقديمي في PowerPoint</vt:lpstr>
      <vt:lpstr>عرض تقديمي في PowerPoint</vt:lpstr>
      <vt:lpstr>Mean Corpuscular Hemoglobin Concentration   ( MCHC ) (متوسط تركيز هيموغلوبين الجسيمة الحمراء) </vt:lpstr>
    </vt:vector>
  </TitlesOfParts>
  <Company>Microsoft (C)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مؤشرات ( دلائل ) الخلية (الجسيمة) الحمراء  Red Blood Cell (Corpuscle) Indices</dc:title>
  <dc:creator>DR.Ahmed Saker</dc:creator>
  <cp:lastModifiedBy>9647903185432</cp:lastModifiedBy>
  <cp:revision>36</cp:revision>
  <dcterms:created xsi:type="dcterms:W3CDTF">2021-02-27T19:51:03Z</dcterms:created>
  <dcterms:modified xsi:type="dcterms:W3CDTF">2024-01-28T14:04:54Z</dcterms:modified>
</cp:coreProperties>
</file>