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63" r:id="rId2"/>
    <p:sldId id="259" r:id="rId3"/>
    <p:sldId id="265" r:id="rId4"/>
    <p:sldId id="257" r:id="rId5"/>
    <p:sldId id="258" r:id="rId6"/>
    <p:sldId id="270" r:id="rId7"/>
    <p:sldId id="262" r:id="rId8"/>
    <p:sldId id="339" r:id="rId9"/>
    <p:sldId id="266" r:id="rId10"/>
    <p:sldId id="328" r:id="rId11"/>
    <p:sldId id="269" r:id="rId12"/>
    <p:sldId id="267" r:id="rId13"/>
    <p:sldId id="329" r:id="rId14"/>
    <p:sldId id="268" r:id="rId15"/>
    <p:sldId id="271" r:id="rId16"/>
    <p:sldId id="272" r:id="rId17"/>
    <p:sldId id="273" r:id="rId18"/>
    <p:sldId id="274" r:id="rId19"/>
    <p:sldId id="275" r:id="rId20"/>
    <p:sldId id="33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40" r:id="rId32"/>
    <p:sldId id="331" r:id="rId33"/>
    <p:sldId id="286" r:id="rId34"/>
    <p:sldId id="327" r:id="rId35"/>
    <p:sldId id="287" r:id="rId36"/>
    <p:sldId id="335" r:id="rId37"/>
    <p:sldId id="288" r:id="rId38"/>
    <p:sldId id="293" r:id="rId39"/>
    <p:sldId id="290" r:id="rId40"/>
    <p:sldId id="291" r:id="rId41"/>
    <p:sldId id="292" r:id="rId42"/>
    <p:sldId id="334" r:id="rId43"/>
    <p:sldId id="333" r:id="rId44"/>
    <p:sldId id="332" r:id="rId45"/>
    <p:sldId id="341" r:id="rId46"/>
    <p:sldId id="294" r:id="rId47"/>
    <p:sldId id="304" r:id="rId48"/>
    <p:sldId id="305" r:id="rId49"/>
    <p:sldId id="296" r:id="rId50"/>
    <p:sldId id="298" r:id="rId51"/>
    <p:sldId id="326" r:id="rId52"/>
    <p:sldId id="306" r:id="rId53"/>
    <p:sldId id="307" r:id="rId54"/>
    <p:sldId id="302" r:id="rId55"/>
    <p:sldId id="308" r:id="rId56"/>
    <p:sldId id="289" r:id="rId57"/>
    <p:sldId id="303" r:id="rId58"/>
    <p:sldId id="342" r:id="rId59"/>
    <p:sldId id="309" r:id="rId60"/>
    <p:sldId id="312" r:id="rId61"/>
    <p:sldId id="313" r:id="rId62"/>
    <p:sldId id="316" r:id="rId63"/>
    <p:sldId id="346" r:id="rId64"/>
    <p:sldId id="343" r:id="rId65"/>
    <p:sldId id="324" r:id="rId66"/>
    <p:sldId id="317" r:id="rId67"/>
    <p:sldId id="344" r:id="rId68"/>
    <p:sldId id="321" r:id="rId69"/>
    <p:sldId id="345" r:id="rId70"/>
    <p:sldId id="322" r:id="rId71"/>
    <p:sldId id="323" r:id="rId72"/>
    <p:sldId id="31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4BB1DA-3B4C-4D4A-B021-F417A5FBBFE3}" type="datetimeFigureOut">
              <a:rPr lang="ar-IQ" smtClean="0"/>
              <a:pPr/>
              <a:t>26/09/1445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9DDAF4-5E61-49F4-8B21-10F658DB95A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development of leukemia seems to represent an arrest in differentiation at an early phase in the continuum of stem cell to mature cell. </a:t>
            </a:r>
          </a:p>
          <a:p>
            <a:r>
              <a:rPr lang="en-US" dirty="0" smtClean="0"/>
              <a:t>Both AML and ALL are thought to arise from </a:t>
            </a:r>
            <a:r>
              <a:rPr lang="en-US" dirty="0" err="1" smtClean="0"/>
              <a:t>clonal</a:t>
            </a:r>
            <a:r>
              <a:rPr lang="en-US" dirty="0" smtClean="0"/>
              <a:t> expansion of these “arrested” cells. </a:t>
            </a:r>
            <a:endParaRPr lang="ar-IQ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</a:t>
            </a:r>
            <a:r>
              <a:rPr lang="en-US" baseline="0" dirty="0" smtClean="0"/>
              <a:t> point cluster region 22, </a:t>
            </a:r>
            <a:endParaRPr lang="ar-IQ" baseline="0" dirty="0" smtClean="0"/>
          </a:p>
          <a:p>
            <a:r>
              <a:rPr lang="en-US" baseline="0" dirty="0" smtClean="0"/>
              <a:t>Abelson proto </a:t>
            </a:r>
            <a:r>
              <a:rPr lang="en-US" baseline="0" dirty="0" err="1" smtClean="0"/>
              <a:t>ocnogene</a:t>
            </a:r>
            <a:endParaRPr lang="en-US" baseline="0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40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 tools such as quantitative reverse transcriptase-polymerase chain reaction (Q-PCR) and fluorescence in situ hybridization (FISH) are used in the detection and monitoring of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BCR-ABL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transcripts found in CML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41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(WBC &lt;10 × 109/L, platelets &lt;450 × 109/L, with no immature cells (blasts) and no </a:t>
            </a:r>
            <a:r>
              <a:rPr lang="en-US" dirty="0" err="1" smtClean="0"/>
              <a:t>splenomegaly</a:t>
            </a:r>
            <a:r>
              <a:rPr lang="en-US" dirty="0" smtClean="0"/>
              <a:t>) (1,2). </a:t>
            </a:r>
            <a:endParaRPr lang="ar-IQ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Molecular response defined as a 3-log reduction of the </a:t>
            </a:r>
            <a:r>
              <a:rPr lang="en-US" dirty="0" err="1" smtClean="0"/>
              <a:t>bcr-abl</a:t>
            </a:r>
            <a:r>
              <a:rPr lang="en-US" dirty="0" smtClean="0"/>
              <a:t> transcript (7) while complete molecular response is the absence of BCR-ABL transcripts (6).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46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Hydroxyurea</a:t>
            </a:r>
            <a:r>
              <a:rPr lang="en-US" dirty="0" smtClean="0"/>
              <a:t>, though, does not alter the disease process.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47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 = chronic phase</a:t>
            </a:r>
            <a:endParaRPr lang="ar-IQ" dirty="0" smtClean="0"/>
          </a:p>
          <a:p>
            <a:r>
              <a:rPr lang="en-US" dirty="0" smtClean="0"/>
              <a:t>For example only </a:t>
            </a:r>
            <a:r>
              <a:rPr lang="en-US" dirty="0" err="1" smtClean="0"/>
              <a:t>dasatinib</a:t>
            </a:r>
            <a:r>
              <a:rPr lang="en-US" dirty="0" smtClean="0"/>
              <a:t> not require dose adjustment in those with renal and liver failure (2).</a:t>
            </a:r>
          </a:p>
          <a:p>
            <a:endParaRPr lang="ar-IQ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49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</a:t>
            </a:r>
            <a:r>
              <a:rPr lang="en-US" baseline="0" dirty="0" smtClean="0"/>
              <a:t> course of steroid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50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1,300 mg daily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52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molecular response at 3,6, and 12 months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guidelines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 considering stopping therapy for patients in chronic phase CML, who have been on TKI therapy for at least 3 years, and who have had a continued deep molecular response (DMR) lasting at least 2 years, with DMR defined as a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BCR/ABL1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level of &lt; 0.01% on the international scale (IS) (equivalent to a 4-log reduction in transcript level from baseline, MR4) (9).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55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aggressive non-Hodgkin lymphoma which is termed as Richter’s syndrome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57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and indolent non curable disease, and treatment should be only initiated when patients have symptoms with aim to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60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Alkylating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agents,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ifosfamide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cyclophosphamide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topoisomerase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inhibitors,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etoposide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 linked to an increased risk of AML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myelodysplastic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(MDS).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Radiotherapy can also be used to control localized painful </a:t>
            </a:r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61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63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Chemoimmunotherapy</a:t>
            </a:r>
            <a:r>
              <a:rPr lang="en-US" dirty="0" smtClean="0"/>
              <a:t> (chemotherapy + anti CD20)</a:t>
            </a:r>
            <a:endParaRPr lang="ar-IQ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Chlorambucil</a:t>
            </a:r>
            <a:r>
              <a:rPr lang="en-US" dirty="0" smtClean="0"/>
              <a:t> remains a practical option for elderly patients who require palliative therapy because of the ease of oral administration, low cost and limited side-effect profile 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66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82B1-E9A2-43FC-AECF-6A60612F801E}" type="slidenum">
              <a:rPr lang="ar-IQ" smtClean="0"/>
              <a:pPr/>
              <a:t>68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Patients should receive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pneumonia prophylaxis and CMV antiviral prophylaxis should also be con­sidered to prevent CML infection and reactivation.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70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Alkylating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agents,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ifosfamide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cyclophosphamide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topoisomerase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inhibitors,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etoposide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 linked to an increased risk of AML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myelodysplastic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 (MDS).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Chloromas</a:t>
            </a:r>
            <a:r>
              <a:rPr lang="en-US" dirty="0" smtClean="0"/>
              <a:t> (localized leukemic deposits named after their color)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Gum hypertrophy in AML M4 and M5 subtypes. 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both ALL and AML, remission induction is achieved with the use of </a:t>
            </a:r>
            <a:r>
              <a:rPr lang="en-US" dirty="0" err="1" smtClean="0"/>
              <a:t>myelosuppressive</a:t>
            </a:r>
            <a:r>
              <a:rPr lang="en-US" dirty="0" smtClean="0"/>
              <a:t> chemotherapy.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remission , a state in which there is no identifiable leukemic cells in the bone marrow or peripheral blood with light microscopy.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craniospinal</a:t>
            </a:r>
            <a:r>
              <a:rPr lang="en-US" dirty="0" smtClean="0"/>
              <a:t> irradiation (XRT)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Allopurinol</a:t>
            </a:r>
            <a:r>
              <a:rPr lang="en-US" dirty="0" smtClean="0"/>
              <a:t> reduce uric acid production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DAF4-5E61-49F4-8B21-10F658DB95AC}" type="slidenum">
              <a:rPr lang="ar-IQ" smtClean="0"/>
              <a:pPr/>
              <a:t>33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Leukemia</a:t>
            </a:r>
            <a:endParaRPr lang="ar-IQ" b="1" dirty="0"/>
          </a:p>
        </p:txBody>
      </p:sp>
      <p:sp>
        <p:nvSpPr>
          <p:cNvPr id="73730" name="AutoShape 2" descr="نتيجة بحث الصور عن ‪leukemia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 b="10289"/>
          <a:stretch>
            <a:fillRect/>
          </a:stretch>
        </p:blipFill>
        <p:spPr bwMode="auto">
          <a:xfrm>
            <a:off x="0" y="1295400"/>
            <a:ext cx="91440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basis of these </a:t>
            </a:r>
            <a:r>
              <a:rPr lang="en-US" b="1" dirty="0" smtClean="0">
                <a:solidFill>
                  <a:srgbClr val="0070C0"/>
                </a:solidFill>
              </a:rPr>
              <a:t>prognostic variables</a:t>
            </a:r>
            <a:r>
              <a:rPr lang="en-US" dirty="0" smtClean="0"/>
              <a:t>, patients are assigned to standard-, high-, or very-high- risk groups that </a:t>
            </a:r>
            <a:r>
              <a:rPr lang="en-US" b="1" dirty="0" smtClean="0">
                <a:solidFill>
                  <a:srgbClr val="FF0000"/>
                </a:solidFill>
              </a:rPr>
              <a:t>determine the aggressiveness of treatment </a:t>
            </a:r>
            <a:r>
              <a:rPr lang="en-US" b="1" dirty="0" smtClean="0">
                <a:solidFill>
                  <a:srgbClr val="00B050"/>
                </a:solidFill>
              </a:rPr>
              <a:t>(determine response to treatment)</a:t>
            </a:r>
            <a:endParaRPr lang="ar-IQ" b="1" dirty="0" smtClean="0">
              <a:solidFill>
                <a:srgbClr val="00B05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للاطلاع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89430"/>
            <a:ext cx="7010400" cy="55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prognostic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Minimal residual disease (MRD)</a:t>
            </a:r>
            <a:r>
              <a:rPr lang="en-US" dirty="0" smtClean="0"/>
              <a:t> is a quantitative assessment (By PCR) of subclinical </a:t>
            </a:r>
            <a:r>
              <a:rPr lang="en-US" b="1" dirty="0" smtClean="0">
                <a:solidFill>
                  <a:srgbClr val="0070C0"/>
                </a:solidFill>
              </a:rPr>
              <a:t>remnant of leukemic burden remaining at the end of</a:t>
            </a:r>
            <a:r>
              <a:rPr lang="en-US" dirty="0" smtClean="0"/>
              <a:t> the initial phase of treatment (</a:t>
            </a:r>
            <a:r>
              <a:rPr lang="en-US" b="1" dirty="0" smtClean="0">
                <a:solidFill>
                  <a:srgbClr val="FF0000"/>
                </a:solidFill>
              </a:rPr>
              <a:t>induction</a:t>
            </a:r>
            <a:r>
              <a:rPr lang="en-US" dirty="0" smtClean="0"/>
              <a:t>) when a patient may appear to be </a:t>
            </a:r>
            <a:r>
              <a:rPr lang="en-US" b="1" dirty="0" smtClean="0">
                <a:solidFill>
                  <a:srgbClr val="FF0000"/>
                </a:solidFill>
              </a:rPr>
              <a:t>in a complete morphologic remission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residual disease (MRD)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MRD is an important </a:t>
            </a:r>
            <a:r>
              <a:rPr lang="en-US" b="1" dirty="0" smtClean="0">
                <a:solidFill>
                  <a:srgbClr val="0070C0"/>
                </a:solidFill>
              </a:rPr>
              <a:t>indicator of disease recurrence </a:t>
            </a:r>
          </a:p>
          <a:p>
            <a:r>
              <a:rPr lang="en-US" dirty="0" smtClean="0"/>
              <a:t>This measure has become one of the </a:t>
            </a:r>
            <a:r>
              <a:rPr lang="en-US" b="1" dirty="0" smtClean="0">
                <a:solidFill>
                  <a:srgbClr val="00B050"/>
                </a:solidFill>
              </a:rPr>
              <a:t>strongest predictors of outcome for patients with acute leukemia.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elimination of MRD is a principal </a:t>
            </a:r>
            <a:r>
              <a:rPr lang="en-US" b="1" dirty="0" smtClean="0">
                <a:solidFill>
                  <a:srgbClr val="FF0000"/>
                </a:solidFill>
              </a:rPr>
              <a:t>objective of </a:t>
            </a:r>
            <a:r>
              <a:rPr lang="en-US" b="1" dirty="0" err="1" smtClean="0">
                <a:solidFill>
                  <a:srgbClr val="FF0000"/>
                </a:solidFill>
              </a:rPr>
              <a:t>postinduction</a:t>
            </a:r>
            <a:r>
              <a:rPr lang="en-US" b="1" dirty="0" smtClean="0">
                <a:solidFill>
                  <a:srgbClr val="FF0000"/>
                </a:solidFill>
              </a:rPr>
              <a:t> leukemia therapy. </a:t>
            </a:r>
          </a:p>
          <a:p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Presentation of acute leukemia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Non-specific symptoms </a:t>
            </a:r>
            <a:r>
              <a:rPr lang="en-US" dirty="0" smtClean="0"/>
              <a:t>(fatigue, pallor and fever) for 1 to 3 months before presentation.  </a:t>
            </a:r>
          </a:p>
          <a:p>
            <a:r>
              <a:rPr lang="en-US" dirty="0" smtClean="0"/>
              <a:t>Patients may present with </a:t>
            </a:r>
            <a:r>
              <a:rPr lang="en-US" b="1" dirty="0" smtClean="0">
                <a:solidFill>
                  <a:srgbClr val="00B0F0"/>
                </a:solidFill>
              </a:rPr>
              <a:t>malaise and weakness </a:t>
            </a:r>
            <a:r>
              <a:rPr lang="en-US" dirty="0" smtClean="0"/>
              <a:t>(due to anemia); </a:t>
            </a:r>
            <a:r>
              <a:rPr lang="en-US" b="1" dirty="0" smtClean="0">
                <a:solidFill>
                  <a:srgbClr val="FF0000"/>
                </a:solidFill>
              </a:rPr>
              <a:t>bleeding</a:t>
            </a:r>
            <a:r>
              <a:rPr lang="en-US" dirty="0" smtClean="0"/>
              <a:t> due to </a:t>
            </a:r>
            <a:r>
              <a:rPr lang="en-US" dirty="0" err="1" smtClean="0"/>
              <a:t>thrombo-cytopenia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fever</a:t>
            </a:r>
            <a:r>
              <a:rPr lang="en-US" dirty="0" smtClean="0"/>
              <a:t> and high </a:t>
            </a:r>
            <a:r>
              <a:rPr lang="en-US" b="1" dirty="0" smtClean="0">
                <a:solidFill>
                  <a:srgbClr val="00B050"/>
                </a:solidFill>
              </a:rPr>
              <a:t>susceptibility to infection </a:t>
            </a:r>
            <a:r>
              <a:rPr lang="en-US" dirty="0" smtClean="0"/>
              <a:t>(due to neutropenia), </a:t>
            </a:r>
            <a:r>
              <a:rPr lang="en-US" b="1" dirty="0" smtClean="0">
                <a:solidFill>
                  <a:srgbClr val="C00000"/>
                </a:solidFill>
              </a:rPr>
              <a:t>bone pain </a:t>
            </a:r>
            <a:r>
              <a:rPr lang="en-US" dirty="0" smtClean="0"/>
              <a:t>(due to leukemic infiltration) and </a:t>
            </a:r>
            <a:r>
              <a:rPr lang="en-US" b="1" dirty="0" smtClean="0"/>
              <a:t>weight loss.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Lymphoadenopathy</a:t>
            </a:r>
            <a:r>
              <a:rPr lang="en-US" dirty="0" smtClean="0"/>
              <a:t> is common in </a:t>
            </a:r>
            <a:r>
              <a:rPr lang="en-US" b="1" dirty="0" smtClean="0">
                <a:solidFill>
                  <a:srgbClr val="0070C0"/>
                </a:solidFill>
              </a:rPr>
              <a:t>ALL patients. </a:t>
            </a:r>
          </a:p>
          <a:p>
            <a:r>
              <a:rPr lang="en-US" dirty="0" smtClean="0"/>
              <a:t>K, uric acid, &amp; phosphorus often are elevated. 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60909" cy="67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Chloromas</a:t>
            </a:r>
            <a:r>
              <a:rPr lang="en-US" sz="3200" dirty="0" smtClean="0"/>
              <a:t> (localized leukemic deposits named after their color) may be seen, especially in the </a:t>
            </a:r>
            <a:r>
              <a:rPr lang="en-US" sz="3200" dirty="0" err="1" smtClean="0"/>
              <a:t>periorbital</a:t>
            </a:r>
            <a:r>
              <a:rPr lang="en-US" sz="3200" dirty="0" smtClean="0"/>
              <a:t> regions in </a:t>
            </a:r>
            <a:r>
              <a:rPr lang="en-US" sz="3200" b="1" dirty="0" smtClean="0">
                <a:solidFill>
                  <a:srgbClr val="FF0000"/>
                </a:solidFill>
              </a:rPr>
              <a:t>AML patients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344" y="1676399"/>
            <a:ext cx="6348856" cy="45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</a:t>
            </a:r>
            <a:br>
              <a:rPr lang="en-US" b="1" dirty="0" smtClean="0"/>
            </a:br>
            <a:r>
              <a:rPr lang="en-US" b="1" dirty="0" smtClean="0"/>
              <a:t>Desired Outcome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objective in treating patients with acute leukemia is </a:t>
            </a:r>
            <a:r>
              <a:rPr lang="en-US" b="1" dirty="0" smtClean="0">
                <a:solidFill>
                  <a:srgbClr val="FF0000"/>
                </a:solidFill>
              </a:rPr>
              <a:t>to achieve a continuous complete remission (CCR). </a:t>
            </a:r>
          </a:p>
          <a:p>
            <a:r>
              <a:rPr lang="en-US" dirty="0" smtClean="0"/>
              <a:t>Remission is defined as the absence of all clinical evidence of leukemia with the </a:t>
            </a:r>
            <a:r>
              <a:rPr lang="en-US" b="1" dirty="0" smtClean="0">
                <a:solidFill>
                  <a:srgbClr val="0070C0"/>
                </a:solidFill>
              </a:rPr>
              <a:t>restoration of normal </a:t>
            </a:r>
            <a:r>
              <a:rPr lang="en-US" b="1" dirty="0" err="1" smtClean="0">
                <a:solidFill>
                  <a:srgbClr val="0070C0"/>
                </a:solidFill>
              </a:rPr>
              <a:t>hematopoiesis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Failure to achieve remission in the first 7 to 14 </a:t>
            </a:r>
            <a:r>
              <a:rPr lang="en-US" dirty="0" smtClean="0"/>
              <a:t>days of therapy is highly predictive of later </a:t>
            </a:r>
            <a:r>
              <a:rPr lang="en-US" b="1" dirty="0" smtClean="0">
                <a:solidFill>
                  <a:srgbClr val="FF0000"/>
                </a:solidFill>
              </a:rPr>
              <a:t>disease recurrence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 pharmacological treatment of acute leukemia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Cancer survivors are at </a:t>
            </a:r>
            <a:r>
              <a:rPr lang="en-US" b="1" dirty="0" smtClean="0">
                <a:solidFill>
                  <a:srgbClr val="00B050"/>
                </a:solidFill>
              </a:rPr>
              <a:t>greater risk for developing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secondary malignancies, cardiovascular disease, diabetes, and osteoporosis</a:t>
            </a:r>
            <a:r>
              <a:rPr lang="en-US" dirty="0" smtClean="0"/>
              <a:t> than those in the general population. </a:t>
            </a:r>
          </a:p>
          <a:p>
            <a:r>
              <a:rPr lang="en-US" dirty="0" smtClean="0"/>
              <a:t>Thus, it is important to provide supportive care and counseling related to </a:t>
            </a:r>
            <a:r>
              <a:rPr lang="en-US" b="1" dirty="0" smtClean="0">
                <a:solidFill>
                  <a:srgbClr val="0070C0"/>
                </a:solidFill>
              </a:rPr>
              <a:t>nutrition, smoking cessation, and exercise </a:t>
            </a:r>
            <a:r>
              <a:rPr lang="en-US" dirty="0" smtClean="0"/>
              <a:t>as a part of their active treatment.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Pharmacologic Therapy: ALL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Initial therapy is called induction </a:t>
            </a:r>
            <a:r>
              <a:rPr lang="en-US" dirty="0" smtClean="0"/>
              <a:t>which aim to induce a remission.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 remission therapies</a:t>
            </a:r>
            <a:r>
              <a:rPr lang="en-US" b="1" dirty="0" smtClean="0"/>
              <a:t> to prevent relapse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CNS-directed treatment,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Total duration of treatment is </a:t>
            </a:r>
            <a:r>
              <a:rPr lang="en-US" b="1" u="sng" dirty="0" smtClean="0">
                <a:solidFill>
                  <a:srgbClr val="00B050"/>
                </a:solidFill>
              </a:rPr>
              <a:t>2 to 3 years</a:t>
            </a:r>
            <a:endParaRPr lang="en-US" u="sng" dirty="0" smtClean="0">
              <a:solidFill>
                <a:srgbClr val="00B050"/>
              </a:solidFill>
            </a:endParaRPr>
          </a:p>
          <a:p>
            <a:pPr marL="514350" lvl="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leukemia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acute </a:t>
            </a:r>
            <a:r>
              <a:rPr lang="en-US" dirty="0" err="1" smtClean="0"/>
              <a:t>leukemias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hematologic malignancies</a:t>
            </a:r>
            <a:r>
              <a:rPr lang="en-US" dirty="0" smtClean="0"/>
              <a:t> of bone marrow precursors characterized by </a:t>
            </a:r>
            <a:r>
              <a:rPr lang="en-US" b="1" dirty="0" smtClean="0">
                <a:solidFill>
                  <a:srgbClr val="0070C0"/>
                </a:solidFill>
              </a:rPr>
              <a:t>excessive production of immature hematopoietic (blast) cells.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proliferation of </a:t>
            </a:r>
            <a:r>
              <a:rPr lang="en-US" b="1" dirty="0" smtClean="0">
                <a:solidFill>
                  <a:srgbClr val="00B050"/>
                </a:solidFill>
              </a:rPr>
              <a:t>“blast” cells eventually replaces normal bone marrow</a:t>
            </a:r>
            <a:r>
              <a:rPr lang="en-US" dirty="0" smtClean="0"/>
              <a:t> and leads to the </a:t>
            </a:r>
            <a:r>
              <a:rPr lang="en-US" b="1" dirty="0" smtClean="0">
                <a:solidFill>
                  <a:srgbClr val="FF0000"/>
                </a:solidFill>
              </a:rPr>
              <a:t>failure of normal </a:t>
            </a:r>
            <a:r>
              <a:rPr lang="en-US" b="1" dirty="0" err="1" smtClean="0">
                <a:solidFill>
                  <a:srgbClr val="FF0000"/>
                </a:solidFill>
              </a:rPr>
              <a:t>hematopoiesis</a:t>
            </a:r>
            <a:r>
              <a:rPr lang="en-US" dirty="0" smtClean="0"/>
              <a:t> (Resulting in </a:t>
            </a:r>
            <a:r>
              <a:rPr lang="en-US" b="1" u="sng" dirty="0" smtClean="0"/>
              <a:t>anemia, neutropenia, and thrombocytopenia</a:t>
            </a:r>
            <a:r>
              <a:rPr lang="en-US" dirty="0" smtClean="0"/>
              <a:t>) and the appearance in peripheral blood as well as infiltration of other organs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remission therapies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Intensive </a:t>
            </a:r>
            <a:r>
              <a:rPr lang="en-US" dirty="0" err="1" smtClean="0"/>
              <a:t>postremission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consolidation </a:t>
            </a:r>
            <a:r>
              <a:rPr lang="en-US" dirty="0" smtClean="0"/>
              <a:t>regimens to reduce the burden of residual leukemic cells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Reinduction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(Interim maintenance/ delayed intensification) followed by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A prolonged maintenance phase</a:t>
            </a:r>
            <a:r>
              <a:rPr lang="en-US" dirty="0" smtClean="0"/>
              <a:t> (6MP and MTX) to produce an enduring continuous complete remission (CCR). </a:t>
            </a:r>
          </a:p>
          <a:p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therapy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Current induction therapy for ALL typically consists of </a:t>
            </a:r>
            <a:r>
              <a:rPr lang="en-US" b="1" dirty="0" err="1" smtClean="0">
                <a:solidFill>
                  <a:srgbClr val="FF0000"/>
                </a:solidFill>
              </a:rPr>
              <a:t>vincristine</a:t>
            </a:r>
            <a:r>
              <a:rPr lang="en-US" b="1" dirty="0" smtClean="0">
                <a:solidFill>
                  <a:srgbClr val="FF0000"/>
                </a:solidFill>
              </a:rPr>
              <a:t>, L-</a:t>
            </a:r>
            <a:r>
              <a:rPr lang="en-US" b="1" dirty="0" err="1" smtClean="0">
                <a:solidFill>
                  <a:srgbClr val="FF0000"/>
                </a:solidFill>
              </a:rPr>
              <a:t>asparaginase</a:t>
            </a:r>
            <a:r>
              <a:rPr lang="en-US" b="1" dirty="0" smtClean="0">
                <a:solidFill>
                  <a:srgbClr val="FF0000"/>
                </a:solidFill>
              </a:rPr>
              <a:t>, and a steroid</a:t>
            </a:r>
            <a:r>
              <a:rPr lang="en-US" dirty="0" smtClean="0"/>
              <a:t> (prednisone or dexamethasone). 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An </a:t>
            </a:r>
            <a:r>
              <a:rPr lang="en-US" b="1" dirty="0" err="1" smtClean="0">
                <a:solidFill>
                  <a:srgbClr val="0070C0"/>
                </a:solidFill>
              </a:rPr>
              <a:t>anthracycline</a:t>
            </a:r>
            <a:r>
              <a:rPr lang="en-US" b="1" dirty="0" smtClean="0">
                <a:solidFill>
                  <a:srgbClr val="0070C0"/>
                </a:solidFill>
              </a:rPr>
              <a:t> is added for higher risk </a:t>
            </a:r>
            <a:r>
              <a:rPr lang="en-US" dirty="0" smtClean="0"/>
              <a:t>patients (e.g. adults). </a:t>
            </a:r>
          </a:p>
          <a:p>
            <a:pPr lvl="0"/>
            <a:r>
              <a:rPr lang="en-US" dirty="0" smtClean="0"/>
              <a:t>Dexamethasone often replaces prednisone because of its </a:t>
            </a:r>
            <a:r>
              <a:rPr lang="en-US" dirty="0" smtClean="0">
                <a:solidFill>
                  <a:srgbClr val="FF0000"/>
                </a:solidFill>
              </a:rPr>
              <a:t>longer t1/2 &amp; better CNS </a:t>
            </a:r>
            <a:r>
              <a:rPr lang="en-US" sz="2600" dirty="0" smtClean="0">
                <a:solidFill>
                  <a:srgbClr val="FF0000"/>
                </a:solidFill>
              </a:rPr>
              <a:t>penetration</a:t>
            </a:r>
          </a:p>
          <a:p>
            <a:pPr lvl="0"/>
            <a:r>
              <a:rPr lang="en-US" dirty="0" smtClean="0"/>
              <a:t>Failure to achieve remission by day 28 dictates further induction treatment.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CNS Prophylaxis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Leukemic invasion of the CNS is an almost universal event in patients. Thus, all patients with ALL and AML leukemia receive </a:t>
            </a:r>
            <a:r>
              <a:rPr lang="en-US" b="1" dirty="0" smtClean="0">
                <a:solidFill>
                  <a:srgbClr val="0070C0"/>
                </a:solidFill>
              </a:rPr>
              <a:t>intrathecal (IT) chemotherapy. </a:t>
            </a:r>
          </a:p>
          <a:p>
            <a:r>
              <a:rPr lang="en-US" dirty="0" smtClean="0"/>
              <a:t>CNS prophylaxis relies on IT chemotherapy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MTX, </a:t>
            </a:r>
            <a:r>
              <a:rPr lang="en-US" b="1" dirty="0" err="1" smtClean="0">
                <a:solidFill>
                  <a:srgbClr val="FF0000"/>
                </a:solidFill>
              </a:rPr>
              <a:t>cytarabine</a:t>
            </a:r>
            <a:r>
              <a:rPr lang="en-US" b="1" dirty="0" smtClean="0">
                <a:solidFill>
                  <a:srgbClr val="FF0000"/>
                </a:solidFill>
              </a:rPr>
              <a:t>, and corticosteroids</a:t>
            </a:r>
            <a:r>
              <a:rPr lang="en-US" dirty="0" smtClean="0"/>
              <a:t>), systemic chemotherapy with dexamethasone and high-dose MTX, and </a:t>
            </a:r>
            <a:r>
              <a:rPr lang="en-US" dirty="0" err="1" smtClean="0"/>
              <a:t>craniospinal</a:t>
            </a:r>
            <a:r>
              <a:rPr lang="en-US" dirty="0" smtClean="0"/>
              <a:t> irradiation in selected high-risk patients (T-cell ALL).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18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Relapsed ALL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Relapse is the </a:t>
            </a:r>
            <a:r>
              <a:rPr lang="en-US" b="1" dirty="0" smtClean="0">
                <a:solidFill>
                  <a:srgbClr val="00B050"/>
                </a:solidFill>
              </a:rPr>
              <a:t>recurrence of leukemic cells at any site after remission </a:t>
            </a:r>
            <a:r>
              <a:rPr lang="en-US" dirty="0" smtClean="0"/>
              <a:t>has been achieved. </a:t>
            </a:r>
          </a:p>
          <a:p>
            <a:r>
              <a:rPr lang="en-US" dirty="0" smtClean="0"/>
              <a:t>Sites of relapse: Bone marrow, CNS, and the testicles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Site of relapse and the length of the first remission </a:t>
            </a:r>
            <a:r>
              <a:rPr lang="en-US" dirty="0" smtClean="0"/>
              <a:t>are important predictors of second remission and overall survival.</a:t>
            </a:r>
          </a:p>
          <a:p>
            <a:r>
              <a:rPr lang="en-US" dirty="0" smtClean="0"/>
              <a:t>Treatment strategies for relapsed ALL include </a:t>
            </a:r>
            <a:r>
              <a:rPr lang="en-US" dirty="0" smtClean="0">
                <a:solidFill>
                  <a:srgbClr val="0070C0"/>
                </a:solidFill>
              </a:rPr>
              <a:t>chemotherapy or </a:t>
            </a:r>
            <a:r>
              <a:rPr lang="en-US" dirty="0" err="1" smtClean="0">
                <a:solidFill>
                  <a:srgbClr val="0070C0"/>
                </a:solidFill>
              </a:rPr>
              <a:t>allogeneic</a:t>
            </a:r>
            <a:r>
              <a:rPr lang="en-US" dirty="0" smtClean="0">
                <a:solidFill>
                  <a:srgbClr val="0070C0"/>
                </a:solidFill>
              </a:rPr>
              <a:t> hematopoietic stem cell transplant </a:t>
            </a:r>
            <a:r>
              <a:rPr lang="en-US" dirty="0" smtClean="0"/>
              <a:t>(</a:t>
            </a:r>
            <a:r>
              <a:rPr lang="en-US" dirty="0" err="1" smtClean="0"/>
              <a:t>allo</a:t>
            </a:r>
            <a:r>
              <a:rPr lang="en-US" dirty="0" smtClean="0"/>
              <a:t>-HSCT).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ALL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Clofarabine</a:t>
            </a:r>
            <a:r>
              <a:rPr lang="en-US" dirty="0" smtClean="0"/>
              <a:t> has shown considerable activity in refractory acute </a:t>
            </a:r>
            <a:r>
              <a:rPr lang="en-US" dirty="0" err="1" smtClean="0"/>
              <a:t>leukemias</a:t>
            </a:r>
            <a:r>
              <a:rPr lang="en-US" dirty="0" smtClean="0"/>
              <a:t>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Blinatumomab</a:t>
            </a:r>
            <a:r>
              <a:rPr lang="en-US" dirty="0" smtClean="0"/>
              <a:t>, a monoclonal antibody that targets CD19, was approved for Ph negative relapsed or refractory ALL.</a:t>
            </a:r>
          </a:p>
          <a:p>
            <a:r>
              <a:rPr lang="en-US" b="1" dirty="0" err="1" smtClean="0"/>
              <a:t>Inotuzumab</a:t>
            </a:r>
            <a:r>
              <a:rPr lang="en-US" b="1" dirty="0" smtClean="0"/>
              <a:t> </a:t>
            </a:r>
            <a:r>
              <a:rPr lang="en-US" b="1" dirty="0" err="1" smtClean="0"/>
              <a:t>ozogamicin</a:t>
            </a:r>
            <a:r>
              <a:rPr lang="en-US" dirty="0" smtClean="0"/>
              <a:t> (anti CD-22) is used in relapsed and refractory B-ALL.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Tisagenlecleucel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an anti-CD19 used to induce remissions in relapsed and refractory B-cell ALL. 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Nelarabine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used in patients with relapsed or refractory </a:t>
            </a:r>
            <a:r>
              <a:rPr lang="en-US" b="1" dirty="0" smtClean="0">
                <a:solidFill>
                  <a:srgbClr val="00B050"/>
                </a:solidFill>
              </a:rPr>
              <a:t>T-lineage 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of AML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Treatment of AML is divided into two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Induction </a:t>
            </a:r>
            <a:r>
              <a:rPr lang="en-US" dirty="0" smtClean="0"/>
              <a:t>(to achieve remission): consists of a </a:t>
            </a:r>
            <a:r>
              <a:rPr lang="en-US" b="1" dirty="0" smtClean="0">
                <a:solidFill>
                  <a:srgbClr val="0070C0"/>
                </a:solidFill>
              </a:rPr>
              <a:t>combination of </a:t>
            </a:r>
            <a:r>
              <a:rPr lang="en-US" b="1" dirty="0" err="1" smtClean="0">
                <a:solidFill>
                  <a:srgbClr val="0070C0"/>
                </a:solidFill>
              </a:rPr>
              <a:t>cytarabine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</a:rPr>
              <a:t>daunorubicin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> Adding </a:t>
            </a:r>
            <a:r>
              <a:rPr lang="en-US" b="1" dirty="0" err="1" smtClean="0">
                <a:solidFill>
                  <a:srgbClr val="FF0000"/>
                </a:solidFill>
              </a:rPr>
              <a:t>gemtuzumab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ozogamicin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induction therapy for older patients </a:t>
            </a:r>
            <a:r>
              <a:rPr lang="en-US" u="sng" dirty="0" smtClean="0"/>
              <a:t>(with favorable </a:t>
            </a:r>
            <a:r>
              <a:rPr lang="en-US" u="sng" dirty="0" err="1" smtClean="0"/>
              <a:t>cytogentics</a:t>
            </a:r>
            <a:r>
              <a:rPr lang="en-US" u="sng" dirty="0" smtClean="0"/>
              <a:t>)</a:t>
            </a:r>
            <a:r>
              <a:rPr lang="en-US" dirty="0" smtClean="0"/>
              <a:t> improved relapsed rates and OS.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Consolidation</a:t>
            </a:r>
            <a:r>
              <a:rPr lang="en-US" dirty="0" smtClean="0"/>
              <a:t> to further enhance remission with more </a:t>
            </a:r>
            <a:r>
              <a:rPr lang="en-US" dirty="0" err="1" smtClean="0"/>
              <a:t>cytoreduction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prevent relapse</a:t>
            </a:r>
            <a:r>
              <a:rPr lang="en-US" dirty="0" smtClean="0"/>
              <a:t>. Mainly through the use of </a:t>
            </a:r>
            <a:r>
              <a:rPr lang="en-US" b="1" dirty="0" smtClean="0">
                <a:solidFill>
                  <a:srgbClr val="00B050"/>
                </a:solidFill>
              </a:rPr>
              <a:t>2-4 courses of  high-dose </a:t>
            </a:r>
            <a:r>
              <a:rPr lang="en-US" b="1" dirty="0" err="1" smtClean="0">
                <a:solidFill>
                  <a:srgbClr val="00B050"/>
                </a:solidFill>
              </a:rPr>
              <a:t>cytarabine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Midostaurin</a:t>
            </a:r>
            <a:r>
              <a:rPr lang="en-US" dirty="0" smtClean="0"/>
              <a:t>, an oral multi- target </a:t>
            </a:r>
            <a:r>
              <a:rPr lang="en-US" dirty="0" err="1" smtClean="0"/>
              <a:t>kinase</a:t>
            </a:r>
            <a:r>
              <a:rPr lang="en-US" dirty="0" smtClean="0"/>
              <a:t> inhibitor, was recently approved by the FDA for treatment of </a:t>
            </a:r>
            <a:r>
              <a:rPr lang="en-US" b="1" dirty="0" smtClean="0">
                <a:solidFill>
                  <a:srgbClr val="00B0F0"/>
                </a:solidFill>
              </a:rPr>
              <a:t>FLT3 (</a:t>
            </a:r>
            <a:r>
              <a:rPr lang="en-US" dirty="0" err="1" smtClean="0"/>
              <a:t>Fms</a:t>
            </a:r>
            <a:r>
              <a:rPr lang="en-US" dirty="0" smtClean="0"/>
              <a:t> Related Receptor Tyrosine </a:t>
            </a:r>
            <a:r>
              <a:rPr lang="en-US" dirty="0" err="1" smtClean="0"/>
              <a:t>Kinase</a:t>
            </a:r>
            <a:r>
              <a:rPr lang="en-US" dirty="0" smtClean="0"/>
              <a:t> 3) </a:t>
            </a:r>
            <a:r>
              <a:rPr lang="en-US" b="1" dirty="0" smtClean="0">
                <a:solidFill>
                  <a:srgbClr val="00B0F0"/>
                </a:solidFill>
              </a:rPr>
              <a:t>positive AML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Allogeneic</a:t>
            </a:r>
            <a:r>
              <a:rPr lang="en-US" b="1" dirty="0" smtClean="0"/>
              <a:t> Hematopoietic Stem Cell Transplantation in AML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Hematopoietic stem cell transplantation (HSCT) is the </a:t>
            </a:r>
            <a:r>
              <a:rPr lang="en-US" b="1" dirty="0" smtClean="0">
                <a:solidFill>
                  <a:srgbClr val="FF0000"/>
                </a:solidFill>
              </a:rPr>
              <a:t>most effective treatment for AML</a:t>
            </a:r>
            <a:r>
              <a:rPr lang="en-US" dirty="0" smtClean="0"/>
              <a:t>. Its promising benefit must be weighed against the potential risk of transplantation related sequelae.</a:t>
            </a:r>
          </a:p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0070C0"/>
                </a:solidFill>
              </a:rPr>
              <a:t>controversy</a:t>
            </a:r>
            <a:r>
              <a:rPr lang="en-US" dirty="0" smtClean="0"/>
              <a:t> whether HSCT should be performed </a:t>
            </a:r>
            <a:r>
              <a:rPr lang="en-US" b="1" dirty="0" smtClean="0">
                <a:solidFill>
                  <a:srgbClr val="00B050"/>
                </a:solidFill>
              </a:rPr>
              <a:t>during the first CR or reserved for second remission</a:t>
            </a:r>
            <a:r>
              <a:rPr lang="en-US" dirty="0" smtClean="0"/>
              <a:t>. However, HSCT is </a:t>
            </a:r>
            <a:r>
              <a:rPr lang="en-US" dirty="0" smtClean="0">
                <a:solidFill>
                  <a:srgbClr val="FF0000"/>
                </a:solidFill>
              </a:rPr>
              <a:t>often reserved for patients that are considered high risk </a:t>
            </a:r>
            <a:r>
              <a:rPr lang="en-US" dirty="0" smtClean="0"/>
              <a:t>in certain institutions.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CNS therapy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CNS disease at diagnosis can be cured with IT therapy. </a:t>
            </a:r>
          </a:p>
          <a:p>
            <a:r>
              <a:rPr lang="en-US" dirty="0" smtClean="0"/>
              <a:t>In most cases, </a:t>
            </a: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 err="1" smtClean="0">
                <a:solidFill>
                  <a:srgbClr val="FF0000"/>
                </a:solidFill>
              </a:rPr>
              <a:t>cytarabine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with or without </a:t>
            </a:r>
            <a:r>
              <a:rPr lang="en-US" b="1" dirty="0" smtClean="0">
                <a:solidFill>
                  <a:srgbClr val="FF0000"/>
                </a:solidFill>
              </a:rPr>
              <a:t>methotrexate and systemic high-dose </a:t>
            </a:r>
            <a:r>
              <a:rPr lang="en-US" b="1" dirty="0" err="1" smtClean="0">
                <a:solidFill>
                  <a:srgbClr val="FF0000"/>
                </a:solidFill>
              </a:rPr>
              <a:t>cytarabine</a:t>
            </a:r>
            <a:r>
              <a:rPr lang="en-US" dirty="0" smtClean="0"/>
              <a:t> provide effective treatment.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ar-IQ" dirty="0"/>
          </a:p>
        </p:txBody>
      </p:sp>
      <p:pic>
        <p:nvPicPr>
          <p:cNvPr id="4" name="Content Placeholder 3" descr="11-8_Hematopoies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180196"/>
            <a:ext cx="7162800" cy="4945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Relapsed AML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high-dose </a:t>
            </a:r>
            <a:r>
              <a:rPr lang="en-US" b="1" dirty="0" err="1" smtClean="0">
                <a:solidFill>
                  <a:srgbClr val="0070C0"/>
                </a:solidFill>
              </a:rPr>
              <a:t>cytarabine</a:t>
            </a:r>
            <a:r>
              <a:rPr lang="en-US" b="1" dirty="0" smtClean="0">
                <a:solidFill>
                  <a:srgbClr val="0070C0"/>
                </a:solidFill>
              </a:rPr>
              <a:t>-containing regimens </a:t>
            </a:r>
            <a:r>
              <a:rPr lang="en-US" dirty="0" smtClean="0"/>
              <a:t>have considerable activity in obtaining a second remission.</a:t>
            </a:r>
          </a:p>
          <a:p>
            <a:r>
              <a:rPr lang="en-US" dirty="0" err="1" smtClean="0"/>
              <a:t>Cytarabine</a:t>
            </a:r>
            <a:r>
              <a:rPr lang="en-US" dirty="0" smtClean="0"/>
              <a:t> has been used </a:t>
            </a:r>
            <a:r>
              <a:rPr lang="en-US" b="1" dirty="0" smtClean="0">
                <a:solidFill>
                  <a:srgbClr val="FF0000"/>
                </a:solidFill>
              </a:rPr>
              <a:t>in combination with </a:t>
            </a:r>
            <a:r>
              <a:rPr lang="en-US" b="1" dirty="0" err="1" smtClean="0">
                <a:solidFill>
                  <a:srgbClr val="FF0000"/>
                </a:solidFill>
              </a:rPr>
              <a:t>mitoxantrone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etoposide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fludarabine</a:t>
            </a:r>
            <a:r>
              <a:rPr lang="en-US" b="1" dirty="0" smtClean="0">
                <a:solidFill>
                  <a:srgbClr val="FF0000"/>
                </a:solidFill>
              </a:rPr>
              <a:t>, 2-chlorodeoxy-adenosine, and </a:t>
            </a:r>
            <a:r>
              <a:rPr lang="en-US" b="1" dirty="0" err="1" smtClean="0">
                <a:solidFill>
                  <a:srgbClr val="FF0000"/>
                </a:solidFill>
              </a:rPr>
              <a:t>clofarabine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patients </a:t>
            </a:r>
            <a:r>
              <a:rPr lang="en-US" b="1" dirty="0" smtClean="0">
                <a:solidFill>
                  <a:srgbClr val="00B050"/>
                </a:solidFill>
              </a:rPr>
              <a:t>unable to tolerate intensive chemotherapy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low dose </a:t>
            </a:r>
            <a:r>
              <a:rPr lang="en-US" b="1" dirty="0" err="1" smtClean="0">
                <a:solidFill>
                  <a:srgbClr val="0070C0"/>
                </a:solidFill>
              </a:rPr>
              <a:t>cytarabine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</a:rPr>
              <a:t>azacitidine</a:t>
            </a:r>
            <a:r>
              <a:rPr lang="en-US" dirty="0" smtClean="0"/>
              <a:t>, are also options for relapsed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Venetoclax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combination </a:t>
            </a:r>
            <a:r>
              <a:rPr lang="en-US" b="1" dirty="0" smtClean="0">
                <a:solidFill>
                  <a:srgbClr val="0070C0"/>
                </a:solidFill>
              </a:rPr>
              <a:t>with either </a:t>
            </a:r>
            <a:r>
              <a:rPr lang="en-US" b="1" dirty="0" err="1" smtClean="0">
                <a:solidFill>
                  <a:srgbClr val="0070C0"/>
                </a:solidFill>
              </a:rPr>
              <a:t>decitabine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err="1" smtClean="0">
                <a:solidFill>
                  <a:srgbClr val="0070C0"/>
                </a:solidFill>
              </a:rPr>
              <a:t>azacitidine</a:t>
            </a:r>
            <a:r>
              <a:rPr lang="en-US" dirty="0" smtClean="0"/>
              <a:t> is also an alternative in the relapsed setting.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Gilteritinib</a:t>
            </a:r>
            <a:r>
              <a:rPr lang="en-US" dirty="0" smtClean="0"/>
              <a:t> is an FLT3 inhibitor approved for AML patients with an </a:t>
            </a:r>
            <a:r>
              <a:rPr lang="en-US" b="1" i="1" dirty="0" smtClean="0">
                <a:solidFill>
                  <a:srgbClr val="0070C0"/>
                </a:solidFill>
              </a:rPr>
              <a:t>FLT3-ITD </a:t>
            </a:r>
            <a:r>
              <a:rPr lang="en-US" b="1" dirty="0" smtClean="0">
                <a:solidFill>
                  <a:srgbClr val="0070C0"/>
                </a:solidFill>
              </a:rPr>
              <a:t>mutation in relapsed setting.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Enasidenib</a:t>
            </a:r>
            <a:r>
              <a:rPr lang="en-US" dirty="0" smtClean="0"/>
              <a:t> is an oral inhibitor of mutant </a:t>
            </a:r>
            <a:r>
              <a:rPr lang="en-US" i="1" dirty="0" smtClean="0"/>
              <a:t>IDH2 </a:t>
            </a:r>
            <a:r>
              <a:rPr lang="en-US" dirty="0" smtClean="0"/>
              <a:t>proteins and is approved for use in patients with </a:t>
            </a:r>
            <a:r>
              <a:rPr lang="en-US" b="1" dirty="0" smtClean="0">
                <a:solidFill>
                  <a:srgbClr val="0070C0"/>
                </a:solidFill>
              </a:rPr>
              <a:t>relapsed AML who harbor </a:t>
            </a:r>
            <a:r>
              <a:rPr lang="en-US" b="1" i="1" dirty="0" smtClean="0">
                <a:solidFill>
                  <a:srgbClr val="0070C0"/>
                </a:solidFill>
              </a:rPr>
              <a:t>IDH2 </a:t>
            </a:r>
            <a:r>
              <a:rPr lang="en-US" b="1" dirty="0" smtClean="0">
                <a:solidFill>
                  <a:srgbClr val="0070C0"/>
                </a:solidFill>
              </a:rPr>
              <a:t>mutations</a:t>
            </a:r>
            <a:r>
              <a:rPr lang="en-US" dirty="0" smtClean="0"/>
              <a:t>. Similarly, </a:t>
            </a:r>
            <a:r>
              <a:rPr lang="en-US" b="1" dirty="0" err="1" smtClean="0">
                <a:solidFill>
                  <a:srgbClr val="FF0000"/>
                </a:solidFill>
              </a:rPr>
              <a:t>ivosidenib</a:t>
            </a:r>
            <a:r>
              <a:rPr lang="en-US" dirty="0" smtClean="0"/>
              <a:t> is an </a:t>
            </a:r>
            <a:r>
              <a:rPr lang="en-US" i="1" dirty="0" smtClean="0"/>
              <a:t>IDH1 </a:t>
            </a:r>
            <a:r>
              <a:rPr lang="en-US" dirty="0" smtClean="0"/>
              <a:t>inhibitor that is approved for use in </a:t>
            </a:r>
            <a:r>
              <a:rPr lang="en-US" b="1" dirty="0" smtClean="0">
                <a:solidFill>
                  <a:srgbClr val="0070C0"/>
                </a:solidFill>
              </a:rPr>
              <a:t>relapsed AML patients with an </a:t>
            </a:r>
            <a:r>
              <a:rPr lang="en-US" b="1" i="1" dirty="0" smtClean="0">
                <a:solidFill>
                  <a:srgbClr val="0070C0"/>
                </a:solidFill>
              </a:rPr>
              <a:t>IDH1 </a:t>
            </a:r>
            <a:r>
              <a:rPr lang="en-US" b="1" dirty="0" smtClean="0">
                <a:solidFill>
                  <a:srgbClr val="0070C0"/>
                </a:solidFill>
              </a:rPr>
              <a:t>mutation.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patient has achieved a </a:t>
            </a:r>
            <a:r>
              <a:rPr lang="en-US" b="1" dirty="0" smtClean="0">
                <a:solidFill>
                  <a:srgbClr val="FF0000"/>
                </a:solidFill>
              </a:rPr>
              <a:t>second remission</a:t>
            </a:r>
            <a:r>
              <a:rPr lang="en-US" dirty="0" smtClean="0"/>
              <a:t> with conventional chemotherapy, </a:t>
            </a:r>
            <a:r>
              <a:rPr lang="en-US" b="1" dirty="0" err="1" smtClean="0">
                <a:solidFill>
                  <a:srgbClr val="0070C0"/>
                </a:solidFill>
              </a:rPr>
              <a:t>allo</a:t>
            </a:r>
            <a:r>
              <a:rPr lang="en-US" b="1" dirty="0" smtClean="0">
                <a:solidFill>
                  <a:srgbClr val="0070C0"/>
                </a:solidFill>
              </a:rPr>
              <a:t>-HSCT is the therapy of choice</a:t>
            </a:r>
            <a:r>
              <a:rPr lang="en-US" dirty="0" smtClean="0"/>
              <a:t>. </a:t>
            </a:r>
          </a:p>
          <a:p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Complications of Treatment</a:t>
            </a:r>
            <a:endParaRPr lang="ar-IQ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b="1" i="1" dirty="0" smtClean="0"/>
              <a:t>Tumor </a:t>
            </a:r>
            <a:r>
              <a:rPr lang="en-US" b="1" i="1" dirty="0" err="1" smtClean="0"/>
              <a:t>Lysis</a:t>
            </a:r>
            <a:r>
              <a:rPr lang="en-US" b="1" i="1" dirty="0" smtClean="0"/>
              <a:t> Syndrome</a:t>
            </a:r>
          </a:p>
          <a:p>
            <a:pPr marL="514350" indent="-514350" algn="just"/>
            <a:r>
              <a:rPr lang="en-US" dirty="0" smtClean="0"/>
              <a:t>It</a:t>
            </a:r>
            <a:r>
              <a:rPr lang="en-US" b="1" i="1" dirty="0" smtClean="0"/>
              <a:t> </a:t>
            </a:r>
            <a:r>
              <a:rPr lang="en-US" dirty="0" smtClean="0"/>
              <a:t>is an oncologic emergency characterized by metabolic abnormalities resulting from the </a:t>
            </a:r>
            <a:r>
              <a:rPr lang="en-US" b="1" dirty="0" smtClean="0">
                <a:solidFill>
                  <a:srgbClr val="FF0000"/>
                </a:solidFill>
              </a:rPr>
              <a:t>death of blast cells and the release of large amounts</a:t>
            </a:r>
            <a:r>
              <a:rPr lang="en-US" dirty="0" smtClean="0"/>
              <a:t> of </a:t>
            </a:r>
            <a:r>
              <a:rPr lang="en-US" dirty="0" err="1" smtClean="0"/>
              <a:t>purines</a:t>
            </a:r>
            <a:r>
              <a:rPr lang="en-US" dirty="0" smtClean="0"/>
              <a:t>, </a:t>
            </a:r>
            <a:r>
              <a:rPr lang="en-US" dirty="0" err="1" smtClean="0"/>
              <a:t>pyrimidines</a:t>
            </a:r>
            <a:r>
              <a:rPr lang="en-US" dirty="0" smtClean="0"/>
              <a:t>, and intracellular K and phosphorus. </a:t>
            </a:r>
          </a:p>
          <a:p>
            <a:pPr marL="514350" indent="-514350" algn="just"/>
            <a:r>
              <a:rPr lang="en-US" dirty="0" smtClean="0"/>
              <a:t>TLS can be prevented by </a:t>
            </a:r>
            <a:r>
              <a:rPr lang="en-US" b="1" dirty="0" smtClean="0">
                <a:solidFill>
                  <a:srgbClr val="0070C0"/>
                </a:solidFill>
              </a:rPr>
              <a:t>aggressive hydration </a:t>
            </a:r>
            <a:r>
              <a:rPr lang="en-US" dirty="0" smtClean="0"/>
              <a:t>to increase urine output, &amp; </a:t>
            </a:r>
            <a:r>
              <a:rPr lang="en-US" b="1" dirty="0" err="1" smtClean="0">
                <a:solidFill>
                  <a:srgbClr val="FF0000"/>
                </a:solidFill>
              </a:rPr>
              <a:t>allopurinol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Rasipuricase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indicated in some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Secondary malignancy</a:t>
            </a:r>
            <a:endParaRPr lang="en-US" b="1" i="1" dirty="0" smtClean="0"/>
          </a:p>
          <a:p>
            <a:pPr marL="514350" indent="-514350">
              <a:buAutoNum type="arabicPeriod" startAt="2"/>
            </a:pPr>
            <a:r>
              <a:rPr lang="en-US" b="1" dirty="0" smtClean="0"/>
              <a:t>Infection</a:t>
            </a:r>
            <a:r>
              <a:rPr lang="en-US" b="1" i="1" dirty="0" smtClean="0"/>
              <a:t>: </a:t>
            </a:r>
            <a:r>
              <a:rPr lang="en-US" dirty="0" smtClean="0"/>
              <a:t>Both the </a:t>
            </a:r>
            <a:r>
              <a:rPr lang="en-US" b="1" dirty="0" smtClean="0">
                <a:solidFill>
                  <a:srgbClr val="FF0000"/>
                </a:solidFill>
              </a:rPr>
              <a:t>disease &amp; aggressive chemotherapy</a:t>
            </a:r>
            <a:r>
              <a:rPr lang="en-US" dirty="0" smtClean="0"/>
              <a:t> cause sever </a:t>
            </a:r>
            <a:r>
              <a:rPr lang="en-US" dirty="0" err="1" smtClean="0">
                <a:solidFill>
                  <a:srgbClr val="00B0F0"/>
                </a:solidFill>
              </a:rPr>
              <a:t>myelosuppression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placing the patient at risk for sepsis.</a:t>
            </a:r>
          </a:p>
          <a:p>
            <a:pPr marL="514350" indent="-514350"/>
            <a:r>
              <a:rPr lang="en-US" dirty="0" smtClean="0"/>
              <a:t>Empirical antibiotic therapy (usually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 generation </a:t>
            </a:r>
            <a:r>
              <a:rPr lang="en-US" b="1" dirty="0" err="1" smtClean="0">
                <a:solidFill>
                  <a:srgbClr val="00B050"/>
                </a:solidFill>
              </a:rPr>
              <a:t>cephalosporins</a:t>
            </a:r>
            <a:r>
              <a:rPr lang="en-US" dirty="0" smtClean="0"/>
              <a:t>) is started whenever </a:t>
            </a:r>
            <a:r>
              <a:rPr lang="en-US" b="1" dirty="0" smtClean="0">
                <a:solidFill>
                  <a:srgbClr val="FF0000"/>
                </a:solidFill>
              </a:rPr>
              <a:t>fever is documented.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Supportive care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Platelet transfusion:</a:t>
            </a:r>
            <a:r>
              <a:rPr lang="en-US" dirty="0" smtClean="0"/>
              <a:t> is used for patients with </a:t>
            </a:r>
            <a:r>
              <a:rPr lang="en-US" b="1" dirty="0" smtClean="0">
                <a:solidFill>
                  <a:srgbClr val="00B050"/>
                </a:solidFill>
              </a:rPr>
              <a:t>uncomplicated thrombocytopenia </a:t>
            </a:r>
            <a:r>
              <a:rPr lang="en-US" dirty="0" smtClean="0"/>
              <a:t>when the platelet count falls below </a:t>
            </a:r>
            <a:r>
              <a:rPr lang="en-US" b="1" dirty="0" smtClean="0">
                <a:solidFill>
                  <a:srgbClr val="FF0000"/>
                </a:solidFill>
              </a:rPr>
              <a:t>10 × 103/mm3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Patients who are either highly febrile or </a:t>
            </a:r>
            <a:r>
              <a:rPr lang="en-US" b="1" u="sng" dirty="0" smtClean="0">
                <a:solidFill>
                  <a:srgbClr val="FF0000"/>
                </a:solidFill>
              </a:rPr>
              <a:t>actively bleeding may require transfusions at higher levels</a:t>
            </a:r>
            <a:r>
              <a:rPr lang="en-US" u="sng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Red blood cell transfusions</a:t>
            </a:r>
            <a:r>
              <a:rPr lang="en-US" dirty="0" smtClean="0"/>
              <a:t> are not necessary for a hemoglobin concentration greater than </a:t>
            </a:r>
            <a:r>
              <a:rPr lang="en-US" b="1" dirty="0" smtClean="0">
                <a:solidFill>
                  <a:srgbClr val="0070C0"/>
                </a:solidFill>
              </a:rPr>
              <a:t>8 g/</a:t>
            </a:r>
            <a:r>
              <a:rPr lang="en-US" b="1" dirty="0" err="1" smtClean="0">
                <a:solidFill>
                  <a:srgbClr val="0070C0"/>
                </a:solidFill>
              </a:rPr>
              <a:t>dL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B050"/>
                </a:solidFill>
              </a:rPr>
              <a:t>The use of CSFs</a:t>
            </a:r>
            <a:r>
              <a:rPr lang="en-US" dirty="0" smtClean="0"/>
              <a:t> is limited to those chemotherapy regimens that place the patient at </a:t>
            </a:r>
            <a:r>
              <a:rPr lang="en-US" b="1" dirty="0" smtClean="0">
                <a:solidFill>
                  <a:srgbClr val="FF0000"/>
                </a:solidFill>
              </a:rPr>
              <a:t>highest risk for prolonged neutropenia.</a:t>
            </a:r>
          </a:p>
          <a:p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leukemia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most common forms 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Chronic </a:t>
            </a:r>
            <a:r>
              <a:rPr lang="en-US" b="1" dirty="0" err="1" smtClean="0">
                <a:solidFill>
                  <a:srgbClr val="FF0000"/>
                </a:solidFill>
              </a:rPr>
              <a:t>myelogenous</a:t>
            </a:r>
            <a:r>
              <a:rPr lang="en-US" b="1" dirty="0" smtClean="0">
                <a:solidFill>
                  <a:srgbClr val="FF0000"/>
                </a:solidFill>
              </a:rPr>
              <a:t> leukemia (CML)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Chronic lymphocytic leukemia (CLL). </a:t>
            </a:r>
          </a:p>
          <a:p>
            <a:r>
              <a:rPr lang="en-US" dirty="0" smtClean="0"/>
              <a:t>The slower progression of the chronic leukemia contrasts it from acute leukemia, with the </a:t>
            </a:r>
            <a:r>
              <a:rPr lang="en-US" b="1" dirty="0" smtClean="0">
                <a:solidFill>
                  <a:srgbClr val="00B050"/>
                </a:solidFill>
              </a:rPr>
              <a:t>survival of chronic leukemia often lasting several years without treatment.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Clinical course of CML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triphasic</a:t>
            </a:r>
            <a:r>
              <a:rPr lang="en-US" b="1" dirty="0" smtClean="0">
                <a:solidFill>
                  <a:srgbClr val="FF0000"/>
                </a:solidFill>
              </a:rPr>
              <a:t> disease </a:t>
            </a:r>
            <a:r>
              <a:rPr lang="en-US" dirty="0" smtClean="0"/>
              <a:t>based on % of </a:t>
            </a:r>
            <a:r>
              <a:rPr lang="en-US" dirty="0" err="1" smtClean="0"/>
              <a:t>myeloblasts</a:t>
            </a:r>
            <a:r>
              <a:rPr lang="en-US" dirty="0" smtClean="0"/>
              <a:t> in peripheral blood or bone marrow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Initial chronic phase</a:t>
            </a:r>
            <a:r>
              <a:rPr lang="en-US" dirty="0" smtClean="0"/>
              <a:t>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Accelerated phase </a:t>
            </a:r>
            <a:r>
              <a:rPr lang="en-US" dirty="0" smtClean="0"/>
              <a:t>(disease is progressing with worsening symptoms),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Blast crisis </a:t>
            </a:r>
            <a:r>
              <a:rPr lang="en-US" dirty="0" smtClean="0"/>
              <a:t>which resembles acute leukemia, immediate aggressive treatment is required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 and etiology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incidence of CML </a:t>
            </a:r>
            <a:r>
              <a:rPr lang="en-US" b="1" dirty="0" smtClean="0">
                <a:solidFill>
                  <a:srgbClr val="0070C0"/>
                </a:solidFill>
              </a:rPr>
              <a:t>increases with age</a:t>
            </a:r>
            <a:r>
              <a:rPr lang="en-US" dirty="0" smtClean="0"/>
              <a:t>, with the median age of diagnosis being 65 years. </a:t>
            </a:r>
          </a:p>
          <a:p>
            <a:r>
              <a:rPr lang="en-US" dirty="0" smtClean="0"/>
              <a:t>The etiology cannot be determined, but </a:t>
            </a:r>
            <a:r>
              <a:rPr lang="en-US" b="1" dirty="0" smtClean="0">
                <a:solidFill>
                  <a:srgbClr val="FF0000"/>
                </a:solidFill>
              </a:rPr>
              <a:t>high doses of ionizing radiation and exposure to solvents such as benzene</a:t>
            </a:r>
            <a:r>
              <a:rPr lang="en-US" dirty="0" smtClean="0"/>
              <a:t> are recognized risk factors.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acute leukemia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cell of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Acute lymphocytic leukemia (ALL)</a:t>
            </a:r>
            <a:r>
              <a:rPr lang="en-US" dirty="0" smtClean="0"/>
              <a:t> arises from the lymphoid precursors.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</a:t>
            </a:r>
            <a:r>
              <a:rPr lang="en-US" dirty="0" err="1" smtClean="0"/>
              <a:t>nonlymphocytic</a:t>
            </a:r>
            <a:r>
              <a:rPr lang="en-US" dirty="0" smtClean="0"/>
              <a:t> leukemia (ANLL) or </a:t>
            </a:r>
            <a:r>
              <a:rPr lang="en-US" b="1" dirty="0" smtClean="0">
                <a:solidFill>
                  <a:srgbClr val="0070C0"/>
                </a:solidFill>
              </a:rPr>
              <a:t>acute </a:t>
            </a:r>
            <a:r>
              <a:rPr lang="en-US" b="1" dirty="0" err="1" smtClean="0">
                <a:solidFill>
                  <a:srgbClr val="0070C0"/>
                </a:solidFill>
              </a:rPr>
              <a:t>myelogenous</a:t>
            </a:r>
            <a:r>
              <a:rPr lang="en-US" b="1" dirty="0" smtClean="0">
                <a:solidFill>
                  <a:srgbClr val="0070C0"/>
                </a:solidFill>
              </a:rPr>
              <a:t> leukemia (AML)</a:t>
            </a:r>
            <a:r>
              <a:rPr lang="en-US" dirty="0" smtClean="0"/>
              <a:t> arises from the myeloid or megakaryocytic precursors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Philadelphia chromosome translocation</a:t>
            </a:r>
            <a:endParaRPr lang="ar-IQ" dirty="0"/>
          </a:p>
        </p:txBody>
      </p:sp>
      <p:pic>
        <p:nvPicPr>
          <p:cNvPr id="655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62882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Break point cluster region (BCR) 22, </a:t>
            </a:r>
            <a:endParaRPr lang="ar-IQ" dirty="0" smtClean="0"/>
          </a:p>
          <a:p>
            <a:r>
              <a:rPr lang="en-US" dirty="0" smtClean="0"/>
              <a:t>Abelson proto </a:t>
            </a:r>
            <a:r>
              <a:rPr lang="en-US" dirty="0" err="1" smtClean="0"/>
              <a:t>ocnogene</a:t>
            </a:r>
            <a:r>
              <a:rPr lang="en-US" dirty="0" smtClean="0"/>
              <a:t> (ABL)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Philadelphia chromosome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Philadelphia chromosome (Ph) results from a </a:t>
            </a:r>
            <a:r>
              <a:rPr lang="en-US" b="1" dirty="0" smtClean="0">
                <a:solidFill>
                  <a:srgbClr val="FF0000"/>
                </a:solidFill>
              </a:rPr>
              <a:t>translocation between chromosomes 9 and 22</a:t>
            </a:r>
            <a:r>
              <a:rPr lang="en-US" dirty="0" smtClean="0"/>
              <a:t>, leaving a shortened chromosome 22.</a:t>
            </a:r>
          </a:p>
          <a:p>
            <a:r>
              <a:rPr lang="en-US" dirty="0" smtClean="0"/>
              <a:t>The Ph results in the formation of an abnormal fusion gene between the chromosome 22 (</a:t>
            </a:r>
            <a:r>
              <a:rPr lang="en-US" b="1" dirty="0" smtClean="0">
                <a:solidFill>
                  <a:srgbClr val="FF0000"/>
                </a:solidFill>
              </a:rPr>
              <a:t>breakpoint cluster region-BCR gene</a:t>
            </a:r>
            <a:r>
              <a:rPr lang="en-US" dirty="0" smtClean="0"/>
              <a:t>)  and chromosome 9 (</a:t>
            </a:r>
            <a:r>
              <a:rPr lang="en-US" b="1" dirty="0" smtClean="0">
                <a:solidFill>
                  <a:srgbClr val="0070C0"/>
                </a:solidFill>
              </a:rPr>
              <a:t>the Abelson proto-oncogene-ABL gene</a:t>
            </a:r>
            <a:r>
              <a:rPr lang="en-US" dirty="0" smtClean="0"/>
              <a:t>), which encodes an overly active tyrosine </a:t>
            </a:r>
            <a:r>
              <a:rPr lang="en-US" dirty="0" err="1" smtClean="0"/>
              <a:t>kinase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749" y="304801"/>
            <a:ext cx="8883563" cy="64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BCR-ABL transcript detected by Q-PCR and </a:t>
            </a:r>
            <a:r>
              <a:rPr lang="en-US" b="1" dirty="0" smtClean="0">
                <a:solidFill>
                  <a:srgbClr val="FF0000"/>
                </a:solidFill>
              </a:rPr>
              <a:t>FISH.</a:t>
            </a:r>
          </a:p>
          <a:p>
            <a:r>
              <a:rPr lang="en-US" dirty="0" smtClean="0"/>
              <a:t>The loss of control of</a:t>
            </a:r>
            <a:r>
              <a:rPr lang="en-US" i="1" dirty="0" smtClean="0"/>
              <a:t> </a:t>
            </a:r>
            <a:r>
              <a:rPr lang="en-US" dirty="0" smtClean="0"/>
              <a:t>tyrosine </a:t>
            </a:r>
            <a:r>
              <a:rPr lang="en-US" dirty="0" err="1" smtClean="0"/>
              <a:t>kinase</a:t>
            </a:r>
            <a:r>
              <a:rPr lang="en-US" dirty="0" smtClean="0"/>
              <a:t> activity causes </a:t>
            </a:r>
            <a:r>
              <a:rPr lang="en-US" b="1" dirty="0" smtClean="0">
                <a:solidFill>
                  <a:srgbClr val="0070C0"/>
                </a:solidFill>
              </a:rPr>
              <a:t>abnormal cellular proliferation and inhibition of apoptosis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of CML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50% are asymptomatic at diagnosis. </a:t>
            </a:r>
          </a:p>
          <a:p>
            <a:r>
              <a:rPr lang="en-US" dirty="0" smtClean="0"/>
              <a:t>Symptoms may include fatigue, fever, bleeding, and weight loss. </a:t>
            </a:r>
            <a:r>
              <a:rPr lang="en-US" b="1" dirty="0" err="1" smtClean="0">
                <a:solidFill>
                  <a:srgbClr val="0070C0"/>
                </a:solidFill>
              </a:rPr>
              <a:t>Organomegaly</a:t>
            </a:r>
            <a:r>
              <a:rPr lang="en-US" b="1" dirty="0" smtClean="0">
                <a:solidFill>
                  <a:srgbClr val="0070C0"/>
                </a:solidFill>
              </a:rPr>
              <a:t> consisting of </a:t>
            </a:r>
            <a:r>
              <a:rPr lang="en-US" b="1" dirty="0" err="1" smtClean="0">
                <a:solidFill>
                  <a:srgbClr val="0070C0"/>
                </a:solidFill>
              </a:rPr>
              <a:t>splenomegaly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</a:rPr>
              <a:t>hepatomegaly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occur in chronic leukemia.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Lab data:</a:t>
            </a:r>
            <a:r>
              <a:rPr lang="en-US" dirty="0" smtClean="0"/>
              <a:t> Anemia and </a:t>
            </a:r>
            <a:r>
              <a:rPr lang="en-US" dirty="0" err="1" smtClean="0"/>
              <a:t>Leukocytosis</a:t>
            </a:r>
            <a:r>
              <a:rPr lang="en-US" dirty="0" smtClean="0"/>
              <a:t> (WBC count </a:t>
            </a:r>
            <a:r>
              <a:rPr lang="en-US" b="1" dirty="0" smtClean="0">
                <a:solidFill>
                  <a:srgbClr val="FF0000"/>
                </a:solidFill>
              </a:rPr>
              <a:t>&gt; 100 × 103/mm3</a:t>
            </a:r>
            <a:r>
              <a:rPr lang="en-US" dirty="0" smtClean="0"/>
              <a:t>).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CML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Desired Outcome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primary goal in the treatment of CML is to achieve a </a:t>
            </a:r>
            <a:r>
              <a:rPr lang="en-US" b="1" dirty="0" smtClean="0">
                <a:solidFill>
                  <a:srgbClr val="FF0000"/>
                </a:solidFill>
              </a:rPr>
              <a:t>long term disease control </a:t>
            </a:r>
            <a:r>
              <a:rPr lang="en-US" dirty="0" smtClean="0"/>
              <a:t>with TKIs (deep long lasting molecular response BCR-ABL &lt;0.1%),</a:t>
            </a:r>
            <a:r>
              <a:rPr lang="en-US" b="1" dirty="0" smtClean="0">
                <a:solidFill>
                  <a:srgbClr val="0070C0"/>
                </a:solidFill>
              </a:rPr>
              <a:t> and treatment free remission </a:t>
            </a:r>
            <a:r>
              <a:rPr lang="en-US" b="1" dirty="0" smtClean="0">
                <a:solidFill>
                  <a:srgbClr val="FF0000"/>
                </a:solidFill>
              </a:rPr>
              <a:t>(TKI discontinuation)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dirty="0" smtClean="0"/>
              <a:t>Additional goals include achieving a complete </a:t>
            </a:r>
            <a:r>
              <a:rPr lang="en-US" dirty="0" smtClean="0">
                <a:solidFill>
                  <a:srgbClr val="FF0000"/>
                </a:solidFill>
              </a:rPr>
              <a:t>hematologic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normalization of peripheral blood </a:t>
            </a:r>
            <a:r>
              <a:rPr lang="en-US" dirty="0" smtClean="0"/>
              <a:t>counts) and </a:t>
            </a:r>
            <a:r>
              <a:rPr lang="en-US" dirty="0" smtClean="0">
                <a:solidFill>
                  <a:srgbClr val="0070C0"/>
                </a:solidFill>
              </a:rPr>
              <a:t>cytogenetic </a:t>
            </a:r>
            <a:r>
              <a:rPr lang="en-US" dirty="0" smtClean="0"/>
              <a:t>response (</a:t>
            </a:r>
            <a:r>
              <a:rPr lang="en-US" b="1" dirty="0" smtClean="0">
                <a:solidFill>
                  <a:srgbClr val="7030A0"/>
                </a:solidFill>
              </a:rPr>
              <a:t>elimination of the Ph </a:t>
            </a:r>
            <a:r>
              <a:rPr lang="en-US" dirty="0" smtClean="0"/>
              <a:t>chromosome)</a:t>
            </a:r>
          </a:p>
          <a:p>
            <a:r>
              <a:rPr lang="en-US" dirty="0" smtClean="0"/>
              <a:t>A cure from CML can only come from complete eradication of the Ph clone 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approach to CML treatment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CML patients are </a:t>
            </a:r>
            <a:r>
              <a:rPr lang="en-US" b="1" dirty="0" smtClean="0">
                <a:solidFill>
                  <a:srgbClr val="FF0000"/>
                </a:solidFill>
              </a:rPr>
              <a:t>initially treated with a TKI. </a:t>
            </a:r>
            <a:r>
              <a:rPr lang="en-US" dirty="0" smtClean="0"/>
              <a:t>TKIs do </a:t>
            </a:r>
            <a:r>
              <a:rPr lang="en-US" b="1" dirty="0" smtClean="0">
                <a:solidFill>
                  <a:srgbClr val="7030A0"/>
                </a:solidFill>
              </a:rPr>
              <a:t>not cure CML </a:t>
            </a:r>
            <a:r>
              <a:rPr lang="en-US" dirty="0" smtClean="0"/>
              <a:t>but produce long-term response in the vast majority of patients. </a:t>
            </a:r>
            <a:r>
              <a:rPr lang="en-US" b="1" dirty="0" smtClean="0">
                <a:solidFill>
                  <a:srgbClr val="00B0F0"/>
                </a:solidFill>
              </a:rPr>
              <a:t>They reduce peripheral WBC counts</a:t>
            </a:r>
            <a:r>
              <a:rPr lang="en-US" dirty="0" smtClean="0"/>
              <a:t> over several weeks.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Hydroxyurea</a:t>
            </a:r>
            <a:r>
              <a:rPr lang="en-US" dirty="0" smtClean="0"/>
              <a:t> may be used after diagnosis to rapidly reduce high WBC counts and prevent potentially serious complications (respiratory and neurologic) associated with large numbers of circulating </a:t>
            </a:r>
            <a:r>
              <a:rPr lang="en-US" dirty="0" err="1" smtClean="0"/>
              <a:t>neutrophils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pharmacological therapy of CML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Allogeneic</a:t>
            </a:r>
            <a:r>
              <a:rPr lang="en-US" dirty="0" smtClean="0"/>
              <a:t> hematopoietic stem cell transplant (HSCT) is the </a:t>
            </a:r>
            <a:r>
              <a:rPr lang="en-US" b="1" dirty="0" smtClean="0">
                <a:solidFill>
                  <a:srgbClr val="FF0000"/>
                </a:solidFill>
              </a:rPr>
              <a:t>only curative therapy </a:t>
            </a:r>
            <a:r>
              <a:rPr lang="en-US" dirty="0" smtClean="0"/>
              <a:t>for CML and is reserved for </a:t>
            </a:r>
            <a:r>
              <a:rPr lang="en-US" b="1" dirty="0" smtClean="0">
                <a:solidFill>
                  <a:srgbClr val="0070C0"/>
                </a:solidFill>
              </a:rPr>
              <a:t>patients with TKI resistance</a:t>
            </a:r>
            <a:r>
              <a:rPr lang="en-US" dirty="0" smtClean="0"/>
              <a:t>. HSCT can be considered for patients who present in </a:t>
            </a:r>
            <a:r>
              <a:rPr lang="en-US" b="1" dirty="0" smtClean="0">
                <a:solidFill>
                  <a:srgbClr val="00B050"/>
                </a:solidFill>
              </a:rPr>
              <a:t>blast crisis phase of CML.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TKIs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generation</a:t>
            </a:r>
            <a:r>
              <a:rPr lang="en-US" dirty="0" smtClean="0"/>
              <a:t>: </a:t>
            </a:r>
            <a:r>
              <a:rPr lang="en-US" dirty="0" err="1" smtClean="0"/>
              <a:t>Imatinib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Second generation</a:t>
            </a:r>
            <a:r>
              <a:rPr lang="en-US" dirty="0" smtClean="0"/>
              <a:t>: </a:t>
            </a:r>
            <a:r>
              <a:rPr lang="en-US" dirty="0" err="1" smtClean="0"/>
              <a:t>dasatinib</a:t>
            </a:r>
            <a:r>
              <a:rPr lang="en-US" dirty="0" smtClean="0"/>
              <a:t>, </a:t>
            </a:r>
            <a:r>
              <a:rPr lang="en-US" dirty="0" err="1" smtClean="0"/>
              <a:t>nilotinib</a:t>
            </a:r>
            <a:r>
              <a:rPr lang="en-US" dirty="0" smtClean="0"/>
              <a:t>, and </a:t>
            </a:r>
            <a:r>
              <a:rPr lang="en-US" dirty="0" err="1" smtClean="0"/>
              <a:t>bosutinib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achieving faster and deeper cytogenetic and molecular responses </a:t>
            </a:r>
            <a:r>
              <a:rPr lang="en-US" dirty="0" smtClean="0"/>
              <a:t>than </a:t>
            </a:r>
            <a:r>
              <a:rPr lang="en-US" dirty="0" err="1" smtClean="0"/>
              <a:t>imatinib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Third generation: </a:t>
            </a:r>
            <a:r>
              <a:rPr lang="en-US" b="1" dirty="0" err="1" smtClean="0">
                <a:solidFill>
                  <a:srgbClr val="FF0000"/>
                </a:solidFill>
              </a:rPr>
              <a:t>Ponatinib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generation TKI, used as first line therapy.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generation TKIs may overcome </a:t>
            </a:r>
            <a:r>
              <a:rPr lang="en-US" dirty="0" err="1" smtClean="0"/>
              <a:t>imatinib</a:t>
            </a:r>
            <a:r>
              <a:rPr lang="en-US" dirty="0" smtClean="0"/>
              <a:t> resistance or intolerance. Only </a:t>
            </a:r>
            <a:r>
              <a:rPr lang="en-US" dirty="0" err="1" smtClean="0"/>
              <a:t>ponatinib</a:t>
            </a:r>
            <a:r>
              <a:rPr lang="en-US" dirty="0" smtClean="0"/>
              <a:t> can overcome the </a:t>
            </a:r>
            <a:r>
              <a:rPr lang="en-US" i="1" dirty="0" smtClean="0"/>
              <a:t>T315I </a:t>
            </a:r>
            <a:r>
              <a:rPr lang="en-US" dirty="0" smtClean="0"/>
              <a:t>mutation.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ALL accounts for 75% to 80% of all cases of childhood leukemia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average age of diagnosis for AML is about 65 years and is a result of an </a:t>
            </a:r>
            <a:r>
              <a:rPr lang="en-US" b="1" dirty="0" smtClean="0">
                <a:solidFill>
                  <a:srgbClr val="FF0000"/>
                </a:solidFill>
              </a:rPr>
              <a:t>increasing incidence of AML with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Tyrosine </a:t>
            </a:r>
            <a:r>
              <a:rPr lang="en-US" b="1" dirty="0" err="1" smtClean="0"/>
              <a:t>kinase</a:t>
            </a:r>
            <a:r>
              <a:rPr lang="en-US" b="1" dirty="0" smtClean="0"/>
              <a:t> inhibitors Side effects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cs typeface="+mj-cs"/>
              </a:rPr>
              <a:t>Common to all (</a:t>
            </a:r>
            <a:r>
              <a:rPr lang="en-US" sz="3400" b="1" dirty="0" err="1" smtClean="0">
                <a:solidFill>
                  <a:srgbClr val="FF0000"/>
                </a:solidFill>
                <a:cs typeface="+mj-cs"/>
              </a:rPr>
              <a:t>myelosupression</a:t>
            </a:r>
            <a:r>
              <a:rPr lang="en-US" sz="3400" dirty="0" smtClean="0">
                <a:cs typeface="+mj-cs"/>
              </a:rPr>
              <a:t>, rash, fluid retention and GIT S/E). </a:t>
            </a:r>
          </a:p>
          <a:p>
            <a:r>
              <a:rPr lang="en-US" sz="3400" dirty="0" smtClean="0">
                <a:cs typeface="+mj-cs"/>
              </a:rPr>
              <a:t>Management of </a:t>
            </a:r>
            <a:r>
              <a:rPr lang="en-US" sz="3400" dirty="0" err="1" smtClean="0">
                <a:cs typeface="+mj-cs"/>
              </a:rPr>
              <a:t>myelosupression</a:t>
            </a:r>
            <a:r>
              <a:rPr lang="en-US" sz="3400" dirty="0" smtClean="0">
                <a:cs typeface="+mj-cs"/>
              </a:rPr>
              <a:t> is to interrupt </a:t>
            </a:r>
            <a:r>
              <a:rPr lang="en-US" sz="3400" dirty="0" err="1" smtClean="0">
                <a:cs typeface="+mj-cs"/>
              </a:rPr>
              <a:t>imatinib</a:t>
            </a:r>
            <a:r>
              <a:rPr lang="en-US" sz="3400" dirty="0" smtClean="0">
                <a:cs typeface="+mj-cs"/>
              </a:rPr>
              <a:t> not to reduce dose (may provoke drug resistance)</a:t>
            </a:r>
          </a:p>
          <a:p>
            <a:endParaRPr lang="en-US" sz="34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S/E of TKIs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S/E of </a:t>
            </a:r>
            <a:r>
              <a:rPr lang="en-US" b="1" dirty="0" err="1" smtClean="0">
                <a:solidFill>
                  <a:srgbClr val="00B050"/>
                </a:solidFill>
              </a:rPr>
              <a:t>Bosutinib</a:t>
            </a:r>
            <a:r>
              <a:rPr lang="en-US" b="1" dirty="0" smtClean="0">
                <a:solidFill>
                  <a:srgbClr val="00B050"/>
                </a:solidFill>
              </a:rPr>
              <a:t> less severe </a:t>
            </a:r>
            <a:r>
              <a:rPr lang="en-US" dirty="0" smtClean="0"/>
              <a:t>and less common than other TKIs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Nilotinib</a:t>
            </a:r>
            <a:r>
              <a:rPr lang="en-US" b="1" dirty="0" smtClean="0">
                <a:solidFill>
                  <a:srgbClr val="FF0000"/>
                </a:solidFill>
              </a:rPr>
              <a:t> can cause QT prolongation and increase bilirubin</a:t>
            </a:r>
          </a:p>
          <a:p>
            <a:r>
              <a:rPr lang="en-US" dirty="0" smtClean="0"/>
              <a:t>Pleural effusions has been reported with the use of </a:t>
            </a:r>
            <a:r>
              <a:rPr lang="en-US" dirty="0" err="1" smtClean="0"/>
              <a:t>imatinib</a:t>
            </a:r>
            <a:r>
              <a:rPr lang="en-US" dirty="0" smtClean="0"/>
              <a:t> and </a:t>
            </a:r>
            <a:r>
              <a:rPr lang="en-US" dirty="0" err="1" smtClean="0"/>
              <a:t>dasatinib</a:t>
            </a:r>
            <a:r>
              <a:rPr lang="en-US" dirty="0" smtClean="0"/>
              <a:t> but not with the use of </a:t>
            </a:r>
            <a:r>
              <a:rPr lang="en-US" dirty="0" err="1" smtClean="0"/>
              <a:t>nilotinib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Plural effusions managed by drug holiday, diuretics, or steroids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Ponatinib</a:t>
            </a:r>
            <a:r>
              <a:rPr lang="en-US" b="1" dirty="0" smtClean="0">
                <a:solidFill>
                  <a:srgbClr val="FF0000"/>
                </a:solidFill>
              </a:rPr>
              <a:t> may cause </a:t>
            </a:r>
            <a:r>
              <a:rPr lang="en-US" b="1" dirty="0" err="1" smtClean="0">
                <a:solidFill>
                  <a:srgbClr val="FF0000"/>
                </a:solidFill>
              </a:rPr>
              <a:t>thromboembolism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 patient education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Imatinib</a:t>
            </a:r>
            <a:r>
              <a:rPr lang="en-US" dirty="0" smtClean="0"/>
              <a:t> and </a:t>
            </a:r>
            <a:r>
              <a:rPr lang="en-US" dirty="0" err="1" smtClean="0"/>
              <a:t>Bosutinib</a:t>
            </a:r>
            <a:r>
              <a:rPr lang="en-US" dirty="0" smtClean="0"/>
              <a:t> take with food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Nil</a:t>
            </a:r>
            <a:r>
              <a:rPr lang="en-US" dirty="0" err="1" smtClean="0"/>
              <a:t>otinib</a:t>
            </a:r>
            <a:r>
              <a:rPr lang="en-US" dirty="0" smtClean="0"/>
              <a:t> take on empty stomach</a:t>
            </a:r>
          </a:p>
          <a:p>
            <a:r>
              <a:rPr lang="en-US" dirty="0" err="1" smtClean="0"/>
              <a:t>Ponatinib</a:t>
            </a:r>
            <a:r>
              <a:rPr lang="en-US" dirty="0" smtClean="0"/>
              <a:t>, </a:t>
            </a:r>
            <a:r>
              <a:rPr lang="en-US" dirty="0" err="1" smtClean="0"/>
              <a:t>Dasatinib</a:t>
            </a:r>
            <a:r>
              <a:rPr lang="en-US" dirty="0" smtClean="0"/>
              <a:t> can be taken with or without meal</a:t>
            </a:r>
          </a:p>
          <a:p>
            <a:r>
              <a:rPr lang="en-US" dirty="0" smtClean="0"/>
              <a:t>It is recommended that patients on </a:t>
            </a:r>
            <a:r>
              <a:rPr lang="en-US" dirty="0" err="1" smtClean="0"/>
              <a:t>imatinib</a:t>
            </a:r>
            <a:r>
              <a:rPr lang="en-US" dirty="0" smtClean="0"/>
              <a:t> to avoid or to limit their use of acetaminophen </a:t>
            </a:r>
          </a:p>
          <a:p>
            <a:r>
              <a:rPr lang="en-US" dirty="0" err="1" smtClean="0"/>
              <a:t>Dasatinib</a:t>
            </a:r>
            <a:r>
              <a:rPr lang="en-US" dirty="0" smtClean="0"/>
              <a:t>: avoid medications that alter gastric pH</a:t>
            </a:r>
          </a:p>
          <a:p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TKIs drug interactions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TKI given orally with many drug interactions because they are</a:t>
            </a:r>
            <a:r>
              <a:rPr lang="en-US" dirty="0" smtClean="0">
                <a:solidFill>
                  <a:srgbClr val="FF0000"/>
                </a:solidFill>
              </a:rPr>
              <a:t> CYP450 substrate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Omacetaxine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Omacetaxine</a:t>
            </a:r>
            <a:r>
              <a:rPr lang="en-US" dirty="0" smtClean="0"/>
              <a:t> </a:t>
            </a:r>
            <a:r>
              <a:rPr lang="en-US" dirty="0" err="1" smtClean="0"/>
              <a:t>mepesuccinate</a:t>
            </a:r>
            <a:r>
              <a:rPr lang="en-US" dirty="0" smtClean="0"/>
              <a:t> (</a:t>
            </a:r>
            <a:r>
              <a:rPr lang="en-US" dirty="0" err="1" smtClean="0"/>
              <a:t>Synribo</a:t>
            </a:r>
            <a:r>
              <a:rPr lang="en-US" dirty="0" smtClean="0"/>
              <a:t>) effective in patients with TKI resistance (T315I) </a:t>
            </a:r>
          </a:p>
          <a:p>
            <a:r>
              <a:rPr lang="en-US" dirty="0" smtClean="0"/>
              <a:t>It cause </a:t>
            </a:r>
            <a:r>
              <a:rPr lang="en-US" b="1" dirty="0" smtClean="0">
                <a:solidFill>
                  <a:srgbClr val="FF0000"/>
                </a:solidFill>
              </a:rPr>
              <a:t>Myelosuppression, and hyperglycemia.</a:t>
            </a:r>
          </a:p>
          <a:p>
            <a:r>
              <a:rPr lang="en-US" dirty="0" smtClean="0"/>
              <a:t>It is P glycoprotein substrate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CML treatment and outcome evaluation</a:t>
            </a:r>
            <a:endParaRPr lang="ar-IQ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rcRect l="49663" t="34727" r="23948" b="6431"/>
          <a:stretch>
            <a:fillRect/>
          </a:stretch>
        </p:blipFill>
        <p:spPr bwMode="auto">
          <a:xfrm>
            <a:off x="1905000" y="14478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CLL is the most </a:t>
            </a:r>
            <a:r>
              <a:rPr lang="en-US" dirty="0" smtClean="0">
                <a:solidFill>
                  <a:srgbClr val="FF0000"/>
                </a:solidFill>
              </a:rPr>
              <a:t>common type of leukemia diagnosed in adults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median age at diagnosis is 70 years with the </a:t>
            </a:r>
            <a:r>
              <a:rPr lang="en-US" dirty="0" smtClean="0">
                <a:solidFill>
                  <a:srgbClr val="0070C0"/>
                </a:solidFill>
              </a:rPr>
              <a:t>incidence increasing with age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etiology of CLL is unknown, but hereditary factors may have a role.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Clinical course of 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CLL can have a variable clinical course with </a:t>
            </a:r>
            <a:r>
              <a:rPr lang="en-US" b="1" dirty="0" smtClean="0">
                <a:solidFill>
                  <a:srgbClr val="0070C0"/>
                </a:solidFill>
              </a:rPr>
              <a:t>survival ranging from months to decades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Low-risk disease is asymptomatic.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Intermediate risk is associated with </a:t>
            </a:r>
            <a:r>
              <a:rPr lang="en-US" dirty="0" err="1" smtClean="0"/>
              <a:t>lymphadenopathy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High-risk patients with anemia. </a:t>
            </a:r>
          </a:p>
          <a:p>
            <a:r>
              <a:rPr lang="en-US" dirty="0" smtClean="0"/>
              <a:t>About 4% of patients with CLL will undergo transformation of their disease to an aggressive non-Hodgkin lymphoma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of 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 are asymptomatic</a:t>
            </a:r>
            <a:r>
              <a:rPr lang="en-US" dirty="0" smtClean="0"/>
              <a:t>. </a:t>
            </a:r>
          </a:p>
          <a:p>
            <a:r>
              <a:rPr lang="en-US" b="1" dirty="0" err="1" smtClean="0">
                <a:solidFill>
                  <a:srgbClr val="00B0F0"/>
                </a:solidFill>
              </a:rPr>
              <a:t>Organomegaly</a:t>
            </a:r>
            <a:r>
              <a:rPr lang="en-US" b="1" dirty="0" smtClean="0">
                <a:solidFill>
                  <a:srgbClr val="00B0F0"/>
                </a:solidFill>
              </a:rPr>
              <a:t> may occur.</a:t>
            </a:r>
          </a:p>
          <a:p>
            <a:r>
              <a:rPr lang="en-US" dirty="0" smtClean="0"/>
              <a:t>Symptoms may include </a:t>
            </a:r>
            <a:r>
              <a:rPr lang="en-US" b="1" dirty="0" smtClean="0">
                <a:solidFill>
                  <a:srgbClr val="FF0000"/>
                </a:solidFill>
              </a:rPr>
              <a:t>fatigue, fever, </a:t>
            </a:r>
            <a:r>
              <a:rPr lang="en-US" b="1" dirty="0" smtClean="0">
                <a:solidFill>
                  <a:srgbClr val="00B050"/>
                </a:solidFill>
              </a:rPr>
              <a:t>night sweating,</a:t>
            </a:r>
            <a:r>
              <a:rPr lang="en-US" b="1" dirty="0" smtClean="0">
                <a:solidFill>
                  <a:srgbClr val="FF0000"/>
                </a:solidFill>
              </a:rPr>
              <a:t> and weight loss</a:t>
            </a:r>
            <a:r>
              <a:rPr lang="en-US" dirty="0" smtClean="0"/>
              <a:t>. </a:t>
            </a:r>
            <a:r>
              <a:rPr lang="en-US" u="sng" dirty="0" smtClean="0"/>
              <a:t>Besides chronic infections caused by immature lymphocytes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Lab data: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Anemia and </a:t>
            </a:r>
            <a:r>
              <a:rPr lang="en-US" b="1" dirty="0" err="1" smtClean="0">
                <a:solidFill>
                  <a:srgbClr val="FF0000"/>
                </a:solidFill>
              </a:rPr>
              <a:t>Leukocytosis</a:t>
            </a:r>
            <a:r>
              <a:rPr lang="en-US" b="1" dirty="0" smtClean="0">
                <a:solidFill>
                  <a:srgbClr val="FF0000"/>
                </a:solidFill>
              </a:rPr>
              <a:t> (WBC count &gt; 100 × 103/mm3), especially </a:t>
            </a:r>
            <a:r>
              <a:rPr lang="en-US" b="1" dirty="0" err="1" smtClean="0">
                <a:solidFill>
                  <a:srgbClr val="FF0000"/>
                </a:solidFill>
              </a:rPr>
              <a:t>lymphocytosis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(absolute lymph count &gt; 5 × 103/mm3).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factors of 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Biological markers</a:t>
            </a:r>
          </a:p>
          <a:p>
            <a:pPr marL="514350" indent="-514350">
              <a:buAutoNum type="alphaUcPeriod"/>
            </a:pPr>
            <a:r>
              <a:rPr lang="en-US" dirty="0" smtClean="0"/>
              <a:t>Deletions of chromosome 17p (</a:t>
            </a:r>
            <a:r>
              <a:rPr lang="en-US" b="1" dirty="0" smtClean="0">
                <a:solidFill>
                  <a:srgbClr val="FF0000"/>
                </a:solidFill>
              </a:rPr>
              <a:t>del(17p)</a:t>
            </a:r>
            <a:r>
              <a:rPr lang="en-US" dirty="0" smtClean="0"/>
              <a:t>): poor response to therapy if present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Deletion of 11q (</a:t>
            </a:r>
            <a:r>
              <a:rPr lang="en-US" b="1" dirty="0" smtClean="0">
                <a:solidFill>
                  <a:srgbClr val="FF0000"/>
                </a:solidFill>
              </a:rPr>
              <a:t>del(11q</a:t>
            </a:r>
            <a:r>
              <a:rPr lang="en-US" dirty="0" smtClean="0"/>
              <a:t>)) and </a:t>
            </a:r>
          </a:p>
          <a:p>
            <a:pPr>
              <a:buNone/>
            </a:pPr>
            <a:r>
              <a:rPr lang="en-US" dirty="0" smtClean="0"/>
              <a:t>2.  Mutational status </a:t>
            </a:r>
            <a:r>
              <a:rPr lang="en-US" dirty="0" smtClean="0">
                <a:solidFill>
                  <a:srgbClr val="0070C0"/>
                </a:solidFill>
              </a:rPr>
              <a:t>of immunoglobulin heavy chain variable region gene </a:t>
            </a:r>
            <a:r>
              <a:rPr lang="en-US" dirty="0" smtClean="0"/>
              <a:t>(</a:t>
            </a:r>
            <a:r>
              <a:rPr lang="en-US" dirty="0" err="1" smtClean="0"/>
              <a:t>IgVH</a:t>
            </a:r>
            <a:r>
              <a:rPr lang="en-US" dirty="0" smtClean="0"/>
              <a:t>)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cause of acute </a:t>
            </a:r>
            <a:r>
              <a:rPr lang="en-US" b="1" dirty="0" err="1" smtClean="0">
                <a:solidFill>
                  <a:srgbClr val="0070C0"/>
                </a:solidFill>
              </a:rPr>
              <a:t>leukemias</a:t>
            </a:r>
            <a:r>
              <a:rPr lang="en-US" b="1" dirty="0" smtClean="0">
                <a:solidFill>
                  <a:srgbClr val="0070C0"/>
                </a:solidFill>
              </a:rPr>
              <a:t> is unknown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  <a:r>
              <a:rPr lang="en-US" dirty="0" smtClean="0"/>
              <a:t>multiple influences related to </a:t>
            </a:r>
            <a:r>
              <a:rPr lang="en-US" b="1" dirty="0" smtClean="0">
                <a:solidFill>
                  <a:srgbClr val="FF0000"/>
                </a:solidFill>
              </a:rPr>
              <a:t>genetics, socioeconomics, infection, environment</a:t>
            </a:r>
            <a:r>
              <a:rPr lang="en-US" dirty="0" smtClean="0"/>
              <a:t> (e.g. pesticides, chemicals), and chance may play a role.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Alkylating</a:t>
            </a:r>
            <a:r>
              <a:rPr lang="en-US" b="1" dirty="0" smtClean="0">
                <a:solidFill>
                  <a:srgbClr val="FF0000"/>
                </a:solidFill>
              </a:rPr>
              <a:t> agents </a:t>
            </a:r>
            <a:r>
              <a:rPr lang="en-US" dirty="0" smtClean="0"/>
              <a:t>(</a:t>
            </a:r>
            <a:r>
              <a:rPr lang="en-US" dirty="0" err="1" smtClean="0"/>
              <a:t>cyclophosphamide</a:t>
            </a:r>
            <a:r>
              <a:rPr lang="en-US" dirty="0" smtClean="0"/>
              <a:t>, and </a:t>
            </a:r>
            <a:r>
              <a:rPr lang="en-US" dirty="0" err="1" smtClean="0"/>
              <a:t>ifosphamide</a:t>
            </a:r>
            <a:r>
              <a:rPr lang="en-US" dirty="0" smtClean="0"/>
              <a:t>) and </a:t>
            </a:r>
            <a:r>
              <a:rPr lang="en-US" dirty="0" err="1" smtClean="0"/>
              <a:t>etoposide</a:t>
            </a:r>
            <a:r>
              <a:rPr lang="en-US" dirty="0" smtClean="0"/>
              <a:t> linked to increase AML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Desired Outcomes for treating 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Because the current </a:t>
            </a:r>
            <a:r>
              <a:rPr lang="en-US" b="1" dirty="0" smtClean="0">
                <a:solidFill>
                  <a:srgbClr val="0070C0"/>
                </a:solidFill>
              </a:rPr>
              <a:t>treatments for CLL are not curative</a:t>
            </a:r>
            <a:r>
              <a:rPr lang="en-US" dirty="0" smtClean="0"/>
              <a:t>; therefore, </a:t>
            </a:r>
            <a:r>
              <a:rPr lang="en-US" b="1" dirty="0" smtClean="0">
                <a:solidFill>
                  <a:srgbClr val="FF0000"/>
                </a:solidFill>
              </a:rPr>
              <a:t>reduction in tumor burden and improvement in disease symptoms</a:t>
            </a:r>
            <a:r>
              <a:rPr lang="en-US" dirty="0" smtClean="0"/>
              <a:t> are reasonable end points, particularly in older patients</a:t>
            </a:r>
          </a:p>
          <a:p>
            <a:r>
              <a:rPr lang="en-US" dirty="0" smtClean="0"/>
              <a:t>A complete response (CR) to therapy can be defined as a </a:t>
            </a:r>
            <a:r>
              <a:rPr lang="en-US" b="1" dirty="0" smtClean="0">
                <a:solidFill>
                  <a:srgbClr val="00B0F0"/>
                </a:solidFill>
              </a:rPr>
              <a:t>resolution of Symptoms </a:t>
            </a:r>
            <a:r>
              <a:rPr lang="en-US" dirty="0" smtClean="0"/>
              <a:t>(</a:t>
            </a:r>
            <a:r>
              <a:rPr lang="en-US" dirty="0" err="1" smtClean="0"/>
              <a:t>lymphadenopathy</a:t>
            </a:r>
            <a:r>
              <a:rPr lang="en-US" dirty="0" smtClean="0"/>
              <a:t> and </a:t>
            </a:r>
            <a:r>
              <a:rPr lang="en-US" dirty="0" err="1" smtClean="0"/>
              <a:t>organomegaly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00B050"/>
                </a:solidFill>
              </a:rPr>
              <a:t>normalization of peripheral blood counts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elimination of </a:t>
            </a:r>
            <a:r>
              <a:rPr lang="en-US" b="1" dirty="0" err="1" smtClean="0">
                <a:solidFill>
                  <a:srgbClr val="FF0000"/>
                </a:solidFill>
              </a:rPr>
              <a:t>lymphoblasts</a:t>
            </a:r>
            <a:r>
              <a:rPr lang="en-US" b="1" dirty="0" smtClean="0">
                <a:solidFill>
                  <a:srgbClr val="FF0000"/>
                </a:solidFill>
              </a:rPr>
              <a:t> in the bone marrow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Pharmacological treatment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Asymptomatic early stage CLL </a:t>
            </a:r>
            <a:r>
              <a:rPr lang="en-US" dirty="0" smtClean="0"/>
              <a:t>(especially elderly people) can be observed (</a:t>
            </a:r>
            <a:r>
              <a:rPr lang="en-US" b="1" dirty="0" smtClean="0">
                <a:solidFill>
                  <a:srgbClr val="0070C0"/>
                </a:solidFill>
              </a:rPr>
              <a:t>watch and wait) without treatment until evidence of disease progression</a:t>
            </a:r>
          </a:p>
          <a:p>
            <a:r>
              <a:rPr lang="en-US" b="1" dirty="0" err="1" smtClean="0"/>
              <a:t>Allogeneic</a:t>
            </a:r>
            <a:r>
              <a:rPr lang="en-US" b="1" dirty="0" smtClean="0"/>
              <a:t> HSCT</a:t>
            </a:r>
            <a:r>
              <a:rPr lang="en-US" dirty="0" smtClean="0"/>
              <a:t> is the only curative treatment for CLL but its use remains limited. It is an option for </a:t>
            </a:r>
            <a:r>
              <a:rPr lang="en-US" b="1" dirty="0" smtClean="0">
                <a:solidFill>
                  <a:srgbClr val="FF0000"/>
                </a:solidFill>
              </a:rPr>
              <a:t>younger patients with aggressive disease who have failed prior therapies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 of CLL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Cytotoxic </a:t>
            </a:r>
            <a:r>
              <a:rPr lang="en-US" b="1" dirty="0" smtClean="0">
                <a:solidFill>
                  <a:srgbClr val="FF0000"/>
                </a:solidFill>
              </a:rPr>
              <a:t>chemotherapy</a:t>
            </a:r>
            <a:r>
              <a:rPr lang="en-US" dirty="0" smtClean="0"/>
              <a:t> (FCR for &lt; 65 years with </a:t>
            </a:r>
            <a:r>
              <a:rPr lang="en-US" dirty="0" err="1" smtClean="0"/>
              <a:t>IgHV</a:t>
            </a:r>
            <a:r>
              <a:rPr lang="en-US" dirty="0" smtClean="0"/>
              <a:t> mutation)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Small-Molecule Inhibitors</a:t>
            </a:r>
            <a:r>
              <a:rPr lang="en-US" dirty="0" smtClean="0"/>
              <a:t> (new novel oral therapies)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Monoclonal antibodies</a:t>
            </a:r>
          </a:p>
          <a:p>
            <a:pPr marL="514350" indent="-514350">
              <a:buFont typeface="+mj-lt"/>
              <a:buAutoNum type="arabicPeriod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Small-Molecule Inhibitors (new novel </a:t>
            </a:r>
            <a:r>
              <a:rPr lang="en-US" b="1" dirty="0" smtClean="0">
                <a:solidFill>
                  <a:srgbClr val="FF0000"/>
                </a:solidFill>
              </a:rPr>
              <a:t>oral</a:t>
            </a:r>
            <a:r>
              <a:rPr lang="en-US" b="1" dirty="0" smtClean="0"/>
              <a:t> therapies)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Bruton's</a:t>
            </a:r>
            <a:r>
              <a:rPr lang="en-US" b="1" dirty="0" smtClean="0"/>
              <a:t> tyrosine </a:t>
            </a:r>
            <a:r>
              <a:rPr lang="en-US" b="1" dirty="0" err="1" smtClean="0"/>
              <a:t>kinase</a:t>
            </a:r>
            <a:r>
              <a:rPr lang="en-US" b="1" dirty="0" smtClean="0"/>
              <a:t> inhibitors like </a:t>
            </a:r>
            <a:r>
              <a:rPr lang="en-US" b="1" dirty="0" err="1" smtClean="0">
                <a:solidFill>
                  <a:srgbClr val="FF0000"/>
                </a:solidFill>
              </a:rPr>
              <a:t>Ibrutinib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acalabrutinib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Phosphatidylinositol-3-kinase PI3K inhibitors like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idelalisib</a:t>
            </a:r>
            <a:r>
              <a:rPr lang="en-US" b="1" dirty="0" smtClean="0">
                <a:solidFill>
                  <a:srgbClr val="00B050"/>
                </a:solidFill>
              </a:rPr>
              <a:t> and </a:t>
            </a:r>
            <a:r>
              <a:rPr lang="en-US" b="1" dirty="0" err="1" smtClean="0">
                <a:solidFill>
                  <a:srgbClr val="00B050"/>
                </a:solidFill>
              </a:rPr>
              <a:t>duvelisib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B-cell lymphoma 2 (BCL-2) protein inhibitors like </a:t>
            </a:r>
            <a:r>
              <a:rPr lang="en-US" b="1" dirty="0" err="1" smtClean="0">
                <a:solidFill>
                  <a:srgbClr val="0070C0"/>
                </a:solidFill>
              </a:rPr>
              <a:t>Venetoclax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Recommendations on first-line and subsequent CLL therapies based on </a:t>
            </a:r>
            <a:r>
              <a:rPr lang="en-US" b="1" dirty="0" smtClean="0">
                <a:solidFill>
                  <a:srgbClr val="FF0000"/>
                </a:solidFill>
              </a:rPr>
              <a:t>mutational status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age, and whether </a:t>
            </a:r>
            <a:r>
              <a:rPr lang="en-US" b="1" dirty="0" err="1" smtClean="0">
                <a:solidFill>
                  <a:srgbClr val="0070C0"/>
                </a:solidFill>
              </a:rPr>
              <a:t>comorbidities</a:t>
            </a:r>
            <a:r>
              <a:rPr lang="en-US" dirty="0" smtClean="0"/>
              <a:t> are present</a:t>
            </a:r>
          </a:p>
          <a:p>
            <a:r>
              <a:rPr lang="en-US" dirty="0" smtClean="0"/>
              <a:t>Oral small molecule inhibitor therapy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ibrutinib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venetoclax</a:t>
            </a:r>
            <a:r>
              <a:rPr lang="en-US" b="1" dirty="0" smtClean="0">
                <a:solidFill>
                  <a:srgbClr val="FF0000"/>
                </a:solidFill>
              </a:rPr>
              <a:t>) has established a pivotal role in the front-line treatment</a:t>
            </a:r>
            <a:r>
              <a:rPr lang="en-US" dirty="0" smtClean="0"/>
              <a:t> of symptomatic CLL. </a:t>
            </a:r>
          </a:p>
          <a:p>
            <a:r>
              <a:rPr lang="en-US" dirty="0" smtClean="0"/>
              <a:t>Monoclonal </a:t>
            </a:r>
            <a:r>
              <a:rPr lang="en-US" b="1" dirty="0" smtClean="0">
                <a:solidFill>
                  <a:srgbClr val="0070C0"/>
                </a:solidFill>
              </a:rPr>
              <a:t>antibodies targeting CD20 antigen may also be incorporated into front-line therapy.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approach for CLL</a:t>
            </a:r>
            <a:endParaRPr lang="ar-IQ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56887" t="31190" r="14022" b="10289"/>
          <a:stretch>
            <a:fillRect/>
          </a:stretch>
        </p:blipFill>
        <p:spPr bwMode="auto">
          <a:xfrm>
            <a:off x="1752600" y="1219201"/>
            <a:ext cx="5410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Chemotherapy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Fludarabine</a:t>
            </a:r>
            <a:r>
              <a:rPr lang="en-US" dirty="0" smtClean="0"/>
              <a:t> is associated with </a:t>
            </a:r>
            <a:r>
              <a:rPr lang="en-US" dirty="0" err="1" smtClean="0">
                <a:solidFill>
                  <a:srgbClr val="FF0000"/>
                </a:solidFill>
              </a:rPr>
              <a:t>myelosuppression</a:t>
            </a:r>
            <a:r>
              <a:rPr lang="en-US" dirty="0" smtClean="0">
                <a:solidFill>
                  <a:srgbClr val="FF0000"/>
                </a:solidFill>
              </a:rPr>
              <a:t> and prolonged </a:t>
            </a:r>
            <a:r>
              <a:rPr lang="en-US" dirty="0" err="1" smtClean="0">
                <a:solidFill>
                  <a:srgbClr val="FF0000"/>
                </a:solidFill>
              </a:rPr>
              <a:t>immunosuppression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Therefore, Clinicians should consider </a:t>
            </a:r>
            <a:r>
              <a:rPr lang="en-US" b="1" dirty="0" smtClean="0">
                <a:solidFill>
                  <a:srgbClr val="0070C0"/>
                </a:solidFill>
              </a:rPr>
              <a:t>antibacterial and antiviral prophylaxis </a:t>
            </a:r>
            <a:r>
              <a:rPr lang="en-US" dirty="0" smtClean="0"/>
              <a:t>for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varicella</a:t>
            </a:r>
            <a:r>
              <a:rPr lang="en-US" dirty="0" smtClean="0"/>
              <a:t> zoster when using </a:t>
            </a:r>
            <a:r>
              <a:rPr lang="en-US" dirty="0" err="1" smtClean="0"/>
              <a:t>fludarabine</a:t>
            </a:r>
            <a:r>
              <a:rPr lang="en-US" dirty="0" smtClean="0"/>
              <a:t>- based therapy.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They include </a:t>
            </a:r>
            <a:r>
              <a:rPr lang="en-US" dirty="0" err="1" smtClean="0"/>
              <a:t>Rituximab</a:t>
            </a:r>
            <a:r>
              <a:rPr lang="en-US" dirty="0" smtClean="0"/>
              <a:t>, </a:t>
            </a:r>
            <a:r>
              <a:rPr lang="en-US" dirty="0" err="1" smtClean="0"/>
              <a:t>obinutuzumab</a:t>
            </a:r>
            <a:r>
              <a:rPr lang="en-US" dirty="0" smtClean="0"/>
              <a:t>, and </a:t>
            </a:r>
            <a:r>
              <a:rPr lang="en-US" dirty="0" err="1" smtClean="0"/>
              <a:t>ofatumumab</a:t>
            </a:r>
            <a:r>
              <a:rPr lang="en-US" dirty="0" smtClean="0"/>
              <a:t>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Obinutuzumab</a:t>
            </a:r>
            <a:r>
              <a:rPr lang="en-US" dirty="0" smtClean="0"/>
              <a:t> is different than the other anti-CD20 monoclonal antibodies, having </a:t>
            </a:r>
            <a:r>
              <a:rPr lang="en-US" b="1" dirty="0" smtClean="0">
                <a:solidFill>
                  <a:srgbClr val="0070C0"/>
                </a:solidFill>
              </a:rPr>
              <a:t>a higher binding affinity</a:t>
            </a:r>
            <a:r>
              <a:rPr lang="en-US" dirty="0" smtClean="0"/>
              <a:t> to the CD20 </a:t>
            </a:r>
            <a:r>
              <a:rPr lang="en-US" dirty="0" err="1" smtClean="0"/>
              <a:t>epitope</a:t>
            </a:r>
            <a:endParaRPr lang="en-US" dirty="0" smtClean="0"/>
          </a:p>
          <a:p>
            <a:r>
              <a:rPr lang="en-US" dirty="0" smtClean="0"/>
              <a:t>They are less frequently used as a monotherapy.</a:t>
            </a:r>
          </a:p>
          <a:p>
            <a:r>
              <a:rPr lang="en-US" dirty="0" smtClean="0"/>
              <a:t>The most common side effects include </a:t>
            </a:r>
            <a:r>
              <a:rPr lang="en-US" b="1" dirty="0" smtClean="0">
                <a:solidFill>
                  <a:srgbClr val="FF0000"/>
                </a:solidFill>
              </a:rPr>
              <a:t>infusion reactions </a:t>
            </a:r>
            <a:r>
              <a:rPr lang="en-US" dirty="0" smtClean="0"/>
              <a:t>consisting of fever, chills, hypotension, nausea, vomiting, and headache; so, </a:t>
            </a:r>
            <a:r>
              <a:rPr lang="en-US" b="1" dirty="0" smtClean="0">
                <a:solidFill>
                  <a:srgbClr val="0070C0"/>
                </a:solidFill>
              </a:rPr>
              <a:t>premedication with </a:t>
            </a:r>
            <a:r>
              <a:rPr lang="en-US" b="1" dirty="0" err="1" smtClean="0">
                <a:solidFill>
                  <a:srgbClr val="0070C0"/>
                </a:solidFill>
              </a:rPr>
              <a:t>diphenhydramine</a:t>
            </a:r>
            <a:r>
              <a:rPr lang="en-US" b="1" dirty="0" smtClean="0">
                <a:solidFill>
                  <a:srgbClr val="0070C0"/>
                </a:solidFill>
              </a:rPr>
              <a:t> and acetaminophen</a:t>
            </a:r>
            <a:r>
              <a:rPr lang="en-US" dirty="0" smtClean="0"/>
              <a:t> is recommended.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Reactivation of hepatitis B virus</a:t>
            </a:r>
            <a:r>
              <a:rPr lang="en-US" dirty="0" smtClean="0"/>
              <a:t> is also a concern for patients on anti-CD20. Prophylactic hepatitis B antiviral therapy or treatment with </a:t>
            </a:r>
            <a:r>
              <a:rPr lang="en-US" b="1" dirty="0" err="1" smtClean="0">
                <a:solidFill>
                  <a:srgbClr val="0070C0"/>
                </a:solidFill>
              </a:rPr>
              <a:t>entecavir</a:t>
            </a:r>
            <a:r>
              <a:rPr lang="en-US" dirty="0" smtClean="0"/>
              <a:t> may be warranted.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Ibrutinib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Ibrutinib</a:t>
            </a:r>
            <a:r>
              <a:rPr lang="en-US" dirty="0" smtClean="0"/>
              <a:t> may be used as </a:t>
            </a:r>
            <a:r>
              <a:rPr lang="en-US" b="1" dirty="0" smtClean="0">
                <a:solidFill>
                  <a:srgbClr val="00B050"/>
                </a:solidFill>
              </a:rPr>
              <a:t>first-line therapy for all patients</a:t>
            </a:r>
            <a:r>
              <a:rPr lang="en-US" dirty="0" smtClean="0"/>
              <a:t>, including patients with del(17p) and age older than 65. </a:t>
            </a:r>
          </a:p>
          <a:p>
            <a:pPr lvl="0"/>
            <a:r>
              <a:rPr lang="en-US" dirty="0" smtClean="0"/>
              <a:t>An increased risk of </a:t>
            </a:r>
            <a:r>
              <a:rPr lang="en-US" b="1" dirty="0" err="1" smtClean="0">
                <a:solidFill>
                  <a:srgbClr val="FF0000"/>
                </a:solidFill>
              </a:rPr>
              <a:t>atrial</a:t>
            </a:r>
            <a:r>
              <a:rPr lang="en-US" b="1" dirty="0" smtClean="0">
                <a:solidFill>
                  <a:srgbClr val="FF0000"/>
                </a:solidFill>
              </a:rPr>
              <a:t> fibrillation</a:t>
            </a:r>
            <a:r>
              <a:rPr lang="en-US" dirty="0" smtClean="0"/>
              <a:t> has been also associated with </a:t>
            </a:r>
            <a:r>
              <a:rPr lang="en-US" dirty="0" err="1" smtClean="0"/>
              <a:t>ibrutinib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Acalabrutinib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Acalabrutinib</a:t>
            </a:r>
            <a:r>
              <a:rPr lang="en-US" dirty="0" smtClean="0"/>
              <a:t> is a second-generation BTK inhibitor.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It has a higher BTK selectivity</a:t>
            </a:r>
            <a:r>
              <a:rPr lang="en-US" dirty="0" smtClean="0"/>
              <a:t> than </a:t>
            </a:r>
            <a:r>
              <a:rPr lang="en-US" dirty="0" err="1" smtClean="0"/>
              <a:t>ibrutinib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It is being used </a:t>
            </a:r>
            <a:r>
              <a:rPr lang="en-US" b="1" dirty="0" smtClean="0">
                <a:solidFill>
                  <a:srgbClr val="0070C0"/>
                </a:solidFill>
              </a:rPr>
              <a:t>with or without </a:t>
            </a:r>
            <a:r>
              <a:rPr lang="en-US" b="1" dirty="0" err="1" smtClean="0">
                <a:solidFill>
                  <a:srgbClr val="0070C0"/>
                </a:solidFill>
              </a:rPr>
              <a:t>obinutuzumab</a:t>
            </a:r>
            <a:r>
              <a:rPr lang="en-US" b="1" dirty="0" smtClean="0">
                <a:solidFill>
                  <a:srgbClr val="0070C0"/>
                </a:solidFill>
              </a:rPr>
              <a:t> for first-line therapy of CLL </a:t>
            </a:r>
            <a:r>
              <a:rPr lang="en-US" dirty="0" smtClean="0"/>
              <a:t>and in </a:t>
            </a:r>
            <a:r>
              <a:rPr lang="en-US" b="1" dirty="0" smtClean="0">
                <a:solidFill>
                  <a:srgbClr val="FF0000"/>
                </a:solidFill>
              </a:rPr>
              <a:t>relapsed and refractory CLL.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acute leukemia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Immunophenotyping</a:t>
            </a:r>
            <a:r>
              <a:rPr lang="en-US" dirty="0" smtClean="0"/>
              <a:t> (</a:t>
            </a:r>
            <a:r>
              <a:rPr lang="en-US" b="1" dirty="0" smtClean="0"/>
              <a:t>a test used to identify cells on the basis of the types of markers or antigens present on the cell's surface, nucleus, or cytoplasm)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flow </a:t>
            </a:r>
            <a:r>
              <a:rPr lang="en-US" b="1" dirty="0" err="1" smtClean="0">
                <a:solidFill>
                  <a:srgbClr val="FF0000"/>
                </a:solidFill>
              </a:rPr>
              <a:t>cytometry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taken on an increasingly important role in the diagnosis of leukemia.</a:t>
            </a:r>
          </a:p>
          <a:p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r>
              <a:rPr lang="en-US" dirty="0" smtClean="0"/>
              <a:t> is the preferred method for leukemic lineage as well as </a:t>
            </a:r>
            <a:r>
              <a:rPr lang="en-US" b="1" dirty="0" smtClean="0">
                <a:solidFill>
                  <a:srgbClr val="FF0000"/>
                </a:solidFill>
              </a:rPr>
              <a:t>prognostic assignment.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PI3K inhibitors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Idelalisib (orally twice daily): can be </a:t>
            </a:r>
            <a:r>
              <a:rPr lang="en-US" b="1" dirty="0" smtClean="0">
                <a:solidFill>
                  <a:srgbClr val="0070C0"/>
                </a:solidFill>
              </a:rPr>
              <a:t>used as monotherapy or as combination with </a:t>
            </a:r>
            <a:r>
              <a:rPr lang="en-US" b="1" dirty="0" err="1" smtClean="0">
                <a:solidFill>
                  <a:srgbClr val="0070C0"/>
                </a:solidFill>
              </a:rPr>
              <a:t>rituximab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/>
              <a:t>Both </a:t>
            </a:r>
            <a:r>
              <a:rPr lang="en-US" dirty="0" err="1" smtClean="0"/>
              <a:t>idelalisib</a:t>
            </a:r>
            <a:r>
              <a:rPr lang="en-US" dirty="0" smtClean="0"/>
              <a:t> and </a:t>
            </a:r>
            <a:r>
              <a:rPr lang="en-US" dirty="0" err="1" smtClean="0"/>
              <a:t>duvelisib</a:t>
            </a:r>
            <a:r>
              <a:rPr lang="en-US" dirty="0" smtClean="0"/>
              <a:t> may be </a:t>
            </a:r>
            <a:r>
              <a:rPr lang="en-US" b="1" dirty="0" smtClean="0">
                <a:solidFill>
                  <a:srgbClr val="FF0000"/>
                </a:solidFill>
              </a:rPr>
              <a:t>used for patients with relapsed/refractory CLL.</a:t>
            </a:r>
          </a:p>
          <a:p>
            <a:r>
              <a:rPr lang="en-US" dirty="0" smtClean="0"/>
              <a:t>Black-box warnings for </a:t>
            </a:r>
            <a:r>
              <a:rPr lang="en-US" dirty="0" err="1" smtClean="0"/>
              <a:t>idelalisib</a:t>
            </a:r>
            <a:r>
              <a:rPr lang="en-US" dirty="0" smtClean="0"/>
              <a:t> include </a:t>
            </a:r>
            <a:r>
              <a:rPr lang="en-US" b="1" dirty="0" err="1" smtClean="0">
                <a:solidFill>
                  <a:srgbClr val="FF0000"/>
                </a:solidFill>
              </a:rPr>
              <a:t>hepatotoxicity</a:t>
            </a:r>
            <a:r>
              <a:rPr lang="en-US" b="1" dirty="0" smtClean="0">
                <a:solidFill>
                  <a:srgbClr val="FF0000"/>
                </a:solidFill>
              </a:rPr>
              <a:t>, while </a:t>
            </a:r>
            <a:r>
              <a:rPr lang="en-US" b="1" dirty="0" smtClean="0">
                <a:solidFill>
                  <a:srgbClr val="0070C0"/>
                </a:solidFill>
              </a:rPr>
              <a:t>colitis, </a:t>
            </a:r>
            <a:r>
              <a:rPr lang="en-US" b="1" dirty="0" err="1" smtClean="0">
                <a:solidFill>
                  <a:srgbClr val="0070C0"/>
                </a:solidFill>
              </a:rPr>
              <a:t>pneumonitis</a:t>
            </a:r>
            <a:r>
              <a:rPr lang="en-US" b="1" dirty="0" smtClean="0">
                <a:solidFill>
                  <a:srgbClr val="0070C0"/>
                </a:solidFill>
              </a:rPr>
              <a:t>, and </a:t>
            </a:r>
            <a:r>
              <a:rPr lang="en-US" b="1" dirty="0" err="1" smtClean="0">
                <a:solidFill>
                  <a:srgbClr val="0070C0"/>
                </a:solidFill>
              </a:rPr>
              <a:t>cutaneous</a:t>
            </a:r>
            <a:r>
              <a:rPr lang="en-US" b="1" dirty="0" smtClean="0">
                <a:solidFill>
                  <a:srgbClr val="0070C0"/>
                </a:solidFill>
              </a:rPr>
              <a:t> reactions for </a:t>
            </a:r>
            <a:r>
              <a:rPr lang="en-US" b="1" dirty="0" err="1" smtClean="0">
                <a:solidFill>
                  <a:srgbClr val="0070C0"/>
                </a:solidFill>
              </a:rPr>
              <a:t>duvelisib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Venetoclax</a:t>
            </a:r>
            <a:r>
              <a:rPr lang="en-US" dirty="0" smtClean="0"/>
              <a:t> (</a:t>
            </a:r>
            <a:r>
              <a:rPr lang="en-US" dirty="0" err="1" smtClean="0"/>
              <a:t>Venclexta</a:t>
            </a:r>
            <a:r>
              <a:rPr lang="en-US" dirty="0" smtClean="0"/>
              <a:t>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Venetoclax</a:t>
            </a:r>
            <a:r>
              <a:rPr lang="en-US" dirty="0" smtClean="0"/>
              <a:t> (</a:t>
            </a:r>
            <a:r>
              <a:rPr lang="en-US" dirty="0" err="1" smtClean="0"/>
              <a:t>Venclexta</a:t>
            </a:r>
            <a:r>
              <a:rPr lang="en-US" dirty="0" smtClean="0"/>
              <a:t>) is given once daily orally.</a:t>
            </a:r>
            <a:r>
              <a:rPr lang="en-US" b="1" dirty="0" smtClean="0">
                <a:solidFill>
                  <a:srgbClr val="FF0000"/>
                </a:solidFill>
              </a:rPr>
              <a:t> It is used in combination with anti-CD20</a:t>
            </a:r>
          </a:p>
          <a:p>
            <a:r>
              <a:rPr lang="en-US" dirty="0" smtClean="0"/>
              <a:t>It may be used as </a:t>
            </a:r>
            <a:r>
              <a:rPr lang="en-US" b="1" dirty="0" smtClean="0">
                <a:solidFill>
                  <a:srgbClr val="0070C0"/>
                </a:solidFill>
              </a:rPr>
              <a:t>first line therapy</a:t>
            </a:r>
            <a:r>
              <a:rPr lang="en-US" dirty="0" smtClean="0"/>
              <a:t> or for patients with </a:t>
            </a:r>
            <a:r>
              <a:rPr lang="en-US" b="1" dirty="0" smtClean="0">
                <a:solidFill>
                  <a:srgbClr val="FF0000"/>
                </a:solidFill>
              </a:rPr>
              <a:t>relapsed/refractory CLL</a:t>
            </a:r>
          </a:p>
          <a:p>
            <a:pPr lvl="0"/>
            <a:r>
              <a:rPr lang="en-US" dirty="0" smtClean="0"/>
              <a:t>Adverse effects for </a:t>
            </a:r>
            <a:r>
              <a:rPr lang="en-US" dirty="0" err="1" smtClean="0"/>
              <a:t>venetoclax</a:t>
            </a:r>
            <a:r>
              <a:rPr lang="en-US" dirty="0" smtClean="0"/>
              <a:t> include </a:t>
            </a:r>
            <a:r>
              <a:rPr lang="en-US" b="1" dirty="0" smtClean="0">
                <a:solidFill>
                  <a:srgbClr val="FF0000"/>
                </a:solidFill>
              </a:rPr>
              <a:t>tumor </a:t>
            </a:r>
            <a:r>
              <a:rPr lang="en-US" b="1" dirty="0" err="1" smtClean="0">
                <a:solidFill>
                  <a:srgbClr val="FF0000"/>
                </a:solidFill>
              </a:rPr>
              <a:t>lysis</a:t>
            </a:r>
            <a:r>
              <a:rPr lang="en-US" b="1" dirty="0" smtClean="0">
                <a:solidFill>
                  <a:srgbClr val="FF0000"/>
                </a:solidFill>
              </a:rPr>
              <a:t> syndrome and prolonged neutropenia</a:t>
            </a:r>
            <a:r>
              <a:rPr lang="en-US" dirty="0" smtClean="0"/>
              <a:t> (may require growth factor support).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2732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Prognostic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Risk assessment </a:t>
            </a:r>
            <a:r>
              <a:rPr lang="en-US" dirty="0" smtClean="0"/>
              <a:t>is an important factor in the </a:t>
            </a:r>
            <a:r>
              <a:rPr lang="en-US" b="1" dirty="0" smtClean="0">
                <a:solidFill>
                  <a:srgbClr val="00B050"/>
                </a:solidFill>
              </a:rPr>
              <a:t>selection of treatment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minimize overtreatment or under treatment</a:t>
            </a:r>
            <a:r>
              <a:rPr lang="en-US" dirty="0" smtClean="0"/>
              <a:t>). They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Age,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WBC,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Leukemic cell-surface markers,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DNA content,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Specific cytogenetic abnormalities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</TotalTime>
  <Words>3409</Words>
  <Application>Microsoft Office PowerPoint</Application>
  <PresentationFormat>On-screen Show (4:3)</PresentationFormat>
  <Paragraphs>285</Paragraphs>
  <Slides>72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Leukemia</vt:lpstr>
      <vt:lpstr>Acute leukemia</vt:lpstr>
      <vt:lpstr>Pathophysiology</vt:lpstr>
      <vt:lpstr>Types of acute leukemia</vt:lpstr>
      <vt:lpstr>Epidemiology</vt:lpstr>
      <vt:lpstr>Etiology</vt:lpstr>
      <vt:lpstr>Diagnosis of acute leukemia</vt:lpstr>
      <vt:lpstr>Slide 8</vt:lpstr>
      <vt:lpstr>Prognostic Factors</vt:lpstr>
      <vt:lpstr>Slide 10</vt:lpstr>
      <vt:lpstr>للاطلاع</vt:lpstr>
      <vt:lpstr>ALL prognostic factors</vt:lpstr>
      <vt:lpstr>Minimal residual disease (MRD)</vt:lpstr>
      <vt:lpstr>Clinical Presentation of acute leukemia</vt:lpstr>
      <vt:lpstr>Slide 15</vt:lpstr>
      <vt:lpstr>Chloromas (localized leukemic deposits named after their color) may be seen, especially in the periorbital regions in AML patients</vt:lpstr>
      <vt:lpstr>TREATMENT Desired Outcome</vt:lpstr>
      <vt:lpstr>Non pharmacological treatment of acute leukemia</vt:lpstr>
      <vt:lpstr>Pharmacologic Therapy: ALL</vt:lpstr>
      <vt:lpstr>Post remission therapies </vt:lpstr>
      <vt:lpstr>Induction therapy</vt:lpstr>
      <vt:lpstr>CNS Prophylaxis</vt:lpstr>
      <vt:lpstr>Slide 23</vt:lpstr>
      <vt:lpstr>Relapsed ALL</vt:lpstr>
      <vt:lpstr>Refractory ALL</vt:lpstr>
      <vt:lpstr>Treatment of AML</vt:lpstr>
      <vt:lpstr>Slide 27</vt:lpstr>
      <vt:lpstr>Allogeneic Hematopoietic Stem Cell Transplantation in AML</vt:lpstr>
      <vt:lpstr>CNS therapy</vt:lpstr>
      <vt:lpstr>Relapsed AML</vt:lpstr>
      <vt:lpstr>Slide 31</vt:lpstr>
      <vt:lpstr>Slide 32</vt:lpstr>
      <vt:lpstr>Complications of Treatment</vt:lpstr>
      <vt:lpstr>Slide 34</vt:lpstr>
      <vt:lpstr>Supportive care</vt:lpstr>
      <vt:lpstr>Slide 36</vt:lpstr>
      <vt:lpstr>Chronic leukemia</vt:lpstr>
      <vt:lpstr>Clinical course of CML </vt:lpstr>
      <vt:lpstr>Epidemiology and etiology</vt:lpstr>
      <vt:lpstr>Philadelphia chromosome translocation</vt:lpstr>
      <vt:lpstr>Philadelphia chromosome</vt:lpstr>
      <vt:lpstr>Slide 42</vt:lpstr>
      <vt:lpstr>Slide 43</vt:lpstr>
      <vt:lpstr>Slide 44</vt:lpstr>
      <vt:lpstr>Clinical presentation of CML</vt:lpstr>
      <vt:lpstr>Treatment of CML Desired Outcome</vt:lpstr>
      <vt:lpstr>General approach to CML treatment</vt:lpstr>
      <vt:lpstr>Non pharmacological therapy of CML</vt:lpstr>
      <vt:lpstr>TKIs</vt:lpstr>
      <vt:lpstr>Tyrosine kinase inhibitors Side effects</vt:lpstr>
      <vt:lpstr>Specific S/E of TKIs</vt:lpstr>
      <vt:lpstr>TKI patient education</vt:lpstr>
      <vt:lpstr>TKIs drug interactions</vt:lpstr>
      <vt:lpstr>Omacetaxine</vt:lpstr>
      <vt:lpstr>Algorithm for CML treatment and outcome evaluation</vt:lpstr>
      <vt:lpstr>CLL</vt:lpstr>
      <vt:lpstr>Clinical course of CLL</vt:lpstr>
      <vt:lpstr>Clinical presentation of CLL</vt:lpstr>
      <vt:lpstr>Prognostic factors of CLL</vt:lpstr>
      <vt:lpstr>Desired Outcomes for treating CLL</vt:lpstr>
      <vt:lpstr>Non Pharmacological treatment</vt:lpstr>
      <vt:lpstr>Treatment options of CLL</vt:lpstr>
      <vt:lpstr>Small-Molecule Inhibitors (new novel oral therapies)</vt:lpstr>
      <vt:lpstr>Slide 64</vt:lpstr>
      <vt:lpstr>Treatment approach for CLL</vt:lpstr>
      <vt:lpstr>Chemotherapy</vt:lpstr>
      <vt:lpstr>Monoclonal antibodies</vt:lpstr>
      <vt:lpstr>Ibrutinib</vt:lpstr>
      <vt:lpstr>Acalabrutinib</vt:lpstr>
      <vt:lpstr>PI3K inhibitors</vt:lpstr>
      <vt:lpstr>Venetoclax (Venclexta)</vt:lpstr>
      <vt:lpstr>Thank you for listening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leukemia</dc:title>
  <dc:creator>windows</dc:creator>
  <cp:lastModifiedBy>windows</cp:lastModifiedBy>
  <cp:revision>76</cp:revision>
  <dcterms:created xsi:type="dcterms:W3CDTF">2006-08-16T00:00:00Z</dcterms:created>
  <dcterms:modified xsi:type="dcterms:W3CDTF">2024-04-04T17:42:03Z</dcterms:modified>
</cp:coreProperties>
</file>