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60" r:id="rId5"/>
    <p:sldMasterId id="2147483893" r:id="rId6"/>
    <p:sldMasterId id="2147483989" r:id="rId7"/>
    <p:sldMasterId id="2147484001" r:id="rId8"/>
    <p:sldMasterId id="2147484013" r:id="rId9"/>
    <p:sldMasterId id="2147484025" r:id="rId10"/>
  </p:sldMasterIdLst>
  <p:notesMasterIdLst>
    <p:notesMasterId r:id="rId41"/>
  </p:notesMasterIdLst>
  <p:sldIdLst>
    <p:sldId id="364" r:id="rId11"/>
    <p:sldId id="263" r:id="rId12"/>
    <p:sldId id="300" r:id="rId13"/>
    <p:sldId id="264" r:id="rId14"/>
    <p:sldId id="301" r:id="rId15"/>
    <p:sldId id="279" r:id="rId16"/>
    <p:sldId id="265" r:id="rId17"/>
    <p:sldId id="277" r:id="rId18"/>
    <p:sldId id="327" r:id="rId19"/>
    <p:sldId id="302" r:id="rId20"/>
    <p:sldId id="257" r:id="rId21"/>
    <p:sldId id="285" r:id="rId22"/>
    <p:sldId id="333" r:id="rId23"/>
    <p:sldId id="336" r:id="rId24"/>
    <p:sldId id="340" r:id="rId25"/>
    <p:sldId id="337" r:id="rId26"/>
    <p:sldId id="338" r:id="rId27"/>
    <p:sldId id="351" r:id="rId28"/>
    <p:sldId id="323" r:id="rId29"/>
    <p:sldId id="365" r:id="rId30"/>
    <p:sldId id="341" r:id="rId31"/>
    <p:sldId id="344" r:id="rId32"/>
    <p:sldId id="345" r:id="rId33"/>
    <p:sldId id="363" r:id="rId34"/>
    <p:sldId id="359" r:id="rId35"/>
    <p:sldId id="360" r:id="rId36"/>
    <p:sldId id="362" r:id="rId37"/>
    <p:sldId id="350" r:id="rId38"/>
    <p:sldId id="361" r:id="rId39"/>
    <p:sldId id="36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0" d="100"/>
          <a:sy n="60" d="100"/>
        </p:scale>
        <p:origin x="-102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D633-98D2-4660-B986-73F6C0F6072C}" type="datetimeFigureOut">
              <a:rPr lang="en-US" smtClean="0"/>
              <a:pPr/>
              <a:t>1/3/2001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66039-A69E-45FA-831D-8C2F912B6F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6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66039-A69E-45FA-831D-8C2F912B6F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06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778250" y="9377363"/>
            <a:ext cx="28892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F3F75F-E3EC-424A-AFFB-60ED9D1710DA}" type="slidenum">
              <a:rPr lang="en-GB" altLang="en-US">
                <a:solidFill>
                  <a:prstClr val="black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GB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07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438E-E92B-4A5A-8250-7BED761909B9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5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72BB-D125-4BF7-9612-782D5F74EF50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511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DAEA-365E-44D0-9057-6C698DA122F7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9492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D9F9-CB0B-4A4B-AE2E-A98D1713C7B7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5697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9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5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87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7DD34-E71F-406E-9795-BF33CFD6BCF7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17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4EE6-36A9-4955-BE7F-77B4CBF6E521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6157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1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1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CE9D-CDD5-406A-ABAD-1CD7FD76D08D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548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CF42-FDBA-4CB1-82B4-6FAC206090A1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4962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9CB4-F060-4469-9A70-0B02D7940966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1545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5E0B-EBCF-4DCD-B34D-8134C8471850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13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4874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2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20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4633-1D68-4190-9A94-23BE3D38D175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0955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E49CF-A903-48FB-A16B-83A9757013A4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6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999D-101A-45EC-AB19-F75086EA4EB4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6085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018-9D22-40BB-A986-A84E542C1AF9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696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5FD2E-EBCF-4C39-B8E5-9A12C3D3ED9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74B3-F092-4A33-911B-1B615A0B15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9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C7FAF-8696-4D13-B60D-E4C31DB555A0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CEBD-EBE3-44F8-939A-0BD68DC765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37490-7A61-4C93-B1AB-FDC59773D6EA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2510-76EF-4DA2-8F32-5B9AAE41F7D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20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85104-ADB2-48F9-97EF-E3990C496BCD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97A3D-7D6B-46F1-AE96-BA147B5AB2E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7AAAB-A35E-48EE-B40B-4237933C7B2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525A-5027-4091-930A-E429EA347F6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84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B5844-85FF-4B50-AA5C-8B1D33F5E71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66B7-FDEE-4B16-85AC-4BF4F557978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54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0914F-51B8-4774-95DA-3BAF13ECC2E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27DD-3532-40DD-B3D4-FA27C03945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261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86E75-3627-4F6C-AD8C-9F7D49096B89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F3C7-00FD-4C97-AB3E-BBFC610BC95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38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7A9C-9142-4A3F-9064-6247ACEACB4C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72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42632-BA39-4FFF-A877-809342BE27C8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7BEB-7892-455C-B45A-438D80A1EBA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47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7B8113-F8E8-41AF-8EB9-B215EF4A16E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C9BA3-6940-4D50-89CA-094B4808A55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58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B41FDE-F263-4E0B-B3BD-EF9BF1A4FE0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68A9A-3C6E-4589-9A1A-98396A8175E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64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9E635-DD53-476E-AE73-FA350DEBF6BE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74B3-F092-4A33-911B-1B615A0B15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508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8D5E3-A89A-48C0-958F-435E0E08895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CEBD-EBE3-44F8-939A-0BD68DC765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0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C4E3F-699D-4672-B3DD-9D16FBA4692A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2510-76EF-4DA2-8F32-5B9AAE41F7D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9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0C87B-6B42-4BB6-9BCD-A04911E90892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97A3D-7D6B-46F1-AE96-BA147B5AB2E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08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5A5B0-49CC-463B-A77A-ECB3FE889EA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525A-5027-4091-930A-E429EA347F6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7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822D56-FF4E-414B-9BBF-688F814DCACC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66B7-FDEE-4B16-85AC-4BF4F557978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72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4EBD8-3644-4340-AB44-CF917E9CE37A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27DD-3532-40DD-B3D4-FA27C03945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2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F1AB-8E01-49A1-B61F-D4B45953ED76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84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A952E-700C-4A25-AF29-1FAE5ADAC29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F3C7-00FD-4C97-AB3E-BBFC610BC95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78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BF19A-2C79-4E77-A9C4-BA10A084E83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7BEB-7892-455C-B45A-438D80A1EBA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337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DE4ED-702D-4C31-9A13-09A73EB9014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C9BA3-6940-4D50-89CA-094B4808A55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510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04F1A-F34D-4359-8155-3C0DBA1E4F1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68A9A-3C6E-4589-9A1A-98396A8175E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509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A679F-5881-459E-945B-60414696E0A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74B3-F092-4A33-911B-1B615A0B15C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515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23515-EA68-4E4F-A633-8CD837CA8D9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1CEBD-EBE3-44F8-939A-0BD68DC765F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955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3F045-E8DC-4E91-B25A-4236975E6EA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2510-76EF-4DA2-8F32-5B9AAE41F7D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788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E375C-407E-4D1C-8DAB-E511D0AD9AB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97A3D-7D6B-46F1-AE96-BA147B5AB2E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772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B40E5-2DAC-4E1D-BC3E-75AC9DAC3027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4525A-5027-4091-930A-E429EA347F6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665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93A8E-E012-4989-9CB2-3228BD4F9F2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066B7-FDEE-4B16-85AC-4BF4F5579789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6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32BE-AA76-48CD-86AD-A0829FD387E9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514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FCB47-5DFB-45C5-8552-92B2EA3C71F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27DD-3532-40DD-B3D4-FA27C03945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595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D7BD9D-2037-40FE-84D6-81F48AE9AFDF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BF3C7-00FD-4C97-AB3E-BBFC610BC95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562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5D3FD-9018-45B5-8EA1-C9C3DA4730C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D7BEB-7892-455C-B45A-438D80A1EBA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464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C45C0-E9B8-4AB3-8A1C-9E1EE7BB3F3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C9BA3-6940-4D50-89CA-094B4808A55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052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E6FE80-A9FF-4B25-A5D7-9A49E8C1FF4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68A9A-3C6E-4589-9A1A-98396A8175E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168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64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405D-C8DF-401D-8C9F-274E7FACF21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5274B3-F092-4A33-911B-1B615A0B15C1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11" y="1449312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9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DC4D-ACDD-4985-9E40-DDEAF19C03B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64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9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196-3BCF-4E26-BE37-04D20F2BFA65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201" y="2341484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81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EACE2510-76EF-4DA2-8F32-5B9AAE41F7D1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6B66-578B-4A02-B63C-B5EB5B07A117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7A3D-7D6B-46F1-AE96-BA147B5AB2E5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60A0-D2CE-40CF-A65F-EEB908D973BE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4525A-5027-4091-930A-E429EA347F6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57D9-1D91-467C-A8DB-6F9FF8C98A79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370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6763-9743-42CC-BA9F-6D3B35A658C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66B7-FDEE-4B16-85AC-4BF4F5579789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8EF5-CEDA-4BE0-903F-281E4DF69C3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27DD-3532-40DD-B3D4-FA27C0394587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8085-9DFF-41ED-BDA7-1689A3735B3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F3C7-00FD-4C97-AB3E-BBFC610BC95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ADC3-BCD5-49A0-9515-6FA7263DC0D0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FCD7BEB-7892-455C-B45A-438D80A1EBA6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7" y="4650483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53" y="4773233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4" y="66684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C107-FB50-4319-A12F-1495C0DDE04D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9BA3-6940-4D50-89CA-094B4808A55F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9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FD94-A4D7-4DA1-A58C-1E68F312A6EE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8A9A-3C6E-4589-9A1A-98396A8175E8}" type="slidenum">
              <a:rPr lang="ar-SA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A1C12-F2C3-44DE-9641-07F123047C02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C90-82C8-40B6-9E32-97D4D8A750E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46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E95383-5413-402C-85B2-65FA2AF5FEA6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7C9E-7B95-4AFA-B0B3-447F47203A2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305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17D47-172E-4003-9040-93DF1D0D96C1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7FBD-6BD0-4C0A-A041-4763F2D5687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716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52C56-3204-47FA-9082-FC816F6A7FE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4796-F4F6-4C93-A269-C7BD38054A7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25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E55F-C82C-47AC-B8D4-ED78C76D9424}" type="datetime1">
              <a:rPr lang="en-US" smtClean="0"/>
              <a:t>1/3/2001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955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D3C34C-1F4C-4228-B30D-5A92419D887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4CA3-FCF1-42B6-9A15-A52F6380AF5C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863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9DF0E-DA5C-40F4-A9AD-22D7689E8B1B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CE5F-7038-41B4-82F9-8037A0AA1E5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8038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3C5ED-E458-4A9D-85EB-431306F4EED5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52DB-9903-4A68-91D2-BAFB470D84D1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37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18E08-58CD-4162-8B56-81F13EF7BE88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BD40-E5C9-40B0-81F8-BD4B751B1B0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247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C2131-AEEB-46ED-A712-8B58EDBC67BC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782-23CE-412D-A173-D01098648EC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259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649C9D-ED21-4696-B3FF-9FA18589261A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06E8-CED6-44ED-A231-C291DD4CFF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512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1DE00-0B8E-4204-8A38-A4F27F39E464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C42-FE6A-4A97-88B4-E1F41C23FF7B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862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4C4C-A485-4628-A5D6-E7DCBAF8CF8D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327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7EEC-EBFE-4E61-87BF-591F0D5E3652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119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3526-3E68-4E5C-9F15-87F9A514DEA3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5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DC1E-D173-4E93-B03E-4F424D6AD959}" type="datetime1">
              <a:rPr lang="en-US" smtClean="0"/>
              <a:t>1/3/2001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23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4E4-DACA-4CE6-B311-3EBD2217C23D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2317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83C5-7EA9-4CFB-9DD2-6A2C6908EE34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715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217-2505-48EB-BEA3-E88158B60299}" type="datetime1">
              <a:rPr lang="en-US" smtClean="0"/>
              <a:t>1/3/2001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080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7D31-A623-443A-907D-D6380500A77F}" type="datetime1">
              <a:rPr lang="en-US" smtClean="0"/>
              <a:t>1/3/2001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9925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463A-B77C-413D-9311-36F82340F888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573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5F18-3E63-4EB1-BE6F-2EE2B6734497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727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CDD07-C0DA-4F06-A1DE-FF9D05C01046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7181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2D03-C3BC-4AD4-B1E7-C1E881F2917B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84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C7951-5007-43B2-92B6-4468BF1997F8}" type="datetime1">
              <a:rPr lang="en-US" smtClean="0"/>
              <a:t>1/3/2001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0494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0806-EE3C-4E9A-94CC-1551238E84A2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5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9785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C5F9-C205-43AB-8C2E-CD247F3D74F2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367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1D7B-F208-492A-BE76-96C556513602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57106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ED7B832-6DCC-4234-9E23-322DA4AED82B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9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1207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77F-AC76-43AC-95BF-1DDC9797FD0C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351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28B0-7E20-4344-8614-43683CD2B517}" type="datetime1">
              <a:rPr lang="en-US" smtClean="0"/>
              <a:t>1/3/2001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3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0985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B7F-8182-4489-A4AD-34D88BFEBD6E}" type="datetime1">
              <a:rPr lang="en-US" smtClean="0"/>
              <a:t>1/3/2001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B08575-134A-468F-9101-A0C9F26E8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2177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A535-B6AB-4914-88FF-CBF2C65FEB3A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163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8455D45-F073-4EDA-9CB9-AB723102CAE2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876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90E9-1903-4ED4-904A-F392AA45B30E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799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6B0B-1EAE-460E-8E34-FBC5D4E4A654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4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20103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BD05-E805-4DA2-98FD-8B2D46D2E154}" type="datetime1">
              <a:rPr lang="en-US" smtClean="0"/>
              <a:t>1/3/2001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2878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D030-9E40-48FB-A076-DA0922954F4E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038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C82F-5A0D-4D63-9BDA-5A8ADE5A61EA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4548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F7C9-8B71-40E8-8CEB-B60E206C2936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74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F03FF14-0D3B-4EC7-8B2C-2561D815F9C4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1689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E4FF-B81C-4FE2-B46E-A3C0AD41ADB9}" type="datetime1">
              <a:rPr lang="en-US" smtClean="0"/>
              <a:t>1/3/2001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5200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2951-5B3E-4212-B488-1DC31B3E3D14}" type="datetime1">
              <a:rPr lang="en-US" smtClean="0"/>
              <a:t>1/3/2001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72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74D4-D57C-4CD4-BDAB-B743A114A7AD}" type="datetime1">
              <a:rPr lang="en-US" smtClean="0"/>
              <a:t>1/3/2001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B08575-134A-468F-9101-A0C9F26E8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3002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6E03-0C15-45AD-99C4-A877B51AAA97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43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6D1E671-ADD0-443D-AA8F-5DBE21124B35}" type="datetime1">
              <a:rPr lang="en-US" smtClean="0"/>
              <a:t>1/3/2001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2006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D511-4727-486C-8229-AC65960B9A86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40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EE9F-4A12-4BBC-BAAA-FDAFE5FCA1F0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6364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5C6B-1770-4857-B06E-3B1F9AC8AD3B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77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0E67B3-CB08-415C-858C-44190957D094}" type="datetime1">
              <a:rPr lang="en-US" smtClean="0">
                <a:solidFill>
                  <a:srgbClr val="073E87"/>
                </a:solidFill>
              </a:rPr>
              <a:t>1/3/2001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3" y="6250177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76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5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74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83133415-1AE7-4758-8337-820658C50C7C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726CCD7-FCC1-46C5-AC52-EE053DF4913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58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1D417A18-B83C-4E94-99DB-DC85100577D3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726CCD7-FCC1-46C5-AC52-EE053DF4913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38CAC451-EE71-4F44-A94A-3937114F4897}" type="datetime1">
              <a:rPr lang="en-US" smtClean="0">
                <a:solidFill>
                  <a:srgbClr val="000000"/>
                </a:solidFill>
              </a:rPr>
              <a:t>1/3/2001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C726CCD7-FCC1-46C5-AC52-EE053DF49131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1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0366B8-61D4-4120-9534-C873DC4D5E52}" type="datetime1">
              <a:rPr lang="en-US" smtClean="0"/>
              <a:t>1/3/2001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D4FF-CCB4-4B29-BFBE-56AE3C073FC5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84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F5FC-D926-49D4-ABA3-48665A53804C}" type="datetime1">
              <a:rPr lang="en-US" smtClean="0"/>
              <a:t>1/3/2001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64EF-411F-4C1A-A68C-B7247186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9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991E64-5585-4F36-817A-AD59563C053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1/3/2001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7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4F4DE4-9879-4BA3-868A-B308DF6E7C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5377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015B84-41C1-40D9-A638-8F739DE0280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1/3/2001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4F4DE4-9879-4BA3-868A-B308DF6E7C1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325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2002220" y="520263"/>
            <a:ext cx="7866993" cy="15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14"/>
          <a:stretch/>
        </p:blipFill>
        <p:spPr bwMode="auto">
          <a:xfrm>
            <a:off x="6826468" y="3137338"/>
            <a:ext cx="5098722" cy="27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16" y="2443656"/>
            <a:ext cx="4782207" cy="31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77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IBE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600206"/>
            <a:ext cx="5041900" cy="4525963"/>
          </a:xfrm>
        </p:spPr>
        <p:txBody>
          <a:bodyPr/>
          <a:lstStyle/>
          <a:p>
            <a:pPr algn="l" rtl="0"/>
            <a:r>
              <a:rPr lang="en-US" sz="2400" dirty="0" smtClean="0"/>
              <a:t>Diarrhea</a:t>
            </a:r>
          </a:p>
          <a:p>
            <a:pPr algn="l" rtl="0"/>
            <a:r>
              <a:rPr lang="en-US" sz="2400" dirty="0" smtClean="0"/>
              <a:t>Exercise intolerance</a:t>
            </a:r>
          </a:p>
          <a:p>
            <a:pPr algn="l" rtl="0"/>
            <a:r>
              <a:rPr lang="en-US" sz="2400" dirty="0" smtClean="0"/>
              <a:t>Familial myocardial infarct/ stroke</a:t>
            </a:r>
          </a:p>
          <a:p>
            <a:pPr algn="l" rtl="0"/>
            <a:r>
              <a:rPr lang="en-US" sz="2400" dirty="0" smtClean="0"/>
              <a:t>Muscle cramps/ spasticity</a:t>
            </a:r>
          </a:p>
          <a:p>
            <a:pPr algn="l" rtl="0"/>
            <a:r>
              <a:rPr lang="en-US" sz="2400" dirty="0" smtClean="0"/>
              <a:t>Peripheral neuropathy</a:t>
            </a:r>
          </a:p>
          <a:p>
            <a:pPr algn="l" rtl="0"/>
            <a:r>
              <a:rPr lang="en-US" sz="2400" dirty="0" smtClean="0"/>
              <a:t>Recurrent emesis</a:t>
            </a:r>
          </a:p>
          <a:p>
            <a:pPr algn="l" rtl="0"/>
            <a:r>
              <a:rPr lang="en-US" sz="2400" dirty="0" smtClean="0"/>
              <a:t>Symptoms of pancreatitis</a:t>
            </a:r>
          </a:p>
          <a:p>
            <a:pPr algn="l" rtl="0"/>
            <a:r>
              <a:rPr lang="en-US" sz="2400" dirty="0" smtClean="0"/>
              <a:t>Upward gaze paralysis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" name="AutoShape 2" descr="Inborn Errors of Metabolism - Causes, Types, Symptoms, Diagnosis &amp;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Inborn Errors of Metabolism - Causes, Types, Symptoms, Diagnosis &amp;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Inborn Errors of Metabolism - Causes, Types, Symptoms, Diagnosis &amp;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Inborn Errors of Metabolism - Causes, Types, Symptoms, Diagnosis &amp; Treat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7" name="Picture 9" descr="C:\Users\Mohammed\Downloads\symptoms-of-inherited-metabolic-conditions.jpg"/>
          <p:cNvPicPr>
            <a:picLocks noChangeAspect="1" noChangeArrowheads="1"/>
          </p:cNvPicPr>
          <p:nvPr/>
        </p:nvPicPr>
        <p:blipFill>
          <a:blip r:embed="rId2" cstate="print"/>
          <a:srcRect t="11667"/>
          <a:stretch>
            <a:fillRect/>
          </a:stretch>
        </p:blipFill>
        <p:spPr bwMode="auto">
          <a:xfrm>
            <a:off x="5959366" y="1946166"/>
            <a:ext cx="5737340" cy="336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86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IBE and associated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72" y="1825625"/>
            <a:ext cx="5641428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Abnormal liver function tests…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transaminase or hyper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bilirubinemia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Hypoglycemia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Hypophosphatemia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Hypouricemia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↑ CSF protein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Ketosis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Metabolic acidosis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10703" y="1825625"/>
            <a:ext cx="45431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IBE and associated organ manifestations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CNS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Skin/ eye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  <a:noFill/>
          <a:ln/>
        </p:spPr>
        <p:txBody>
          <a:bodyPr/>
          <a:lstStyle/>
          <a:p>
            <a:pPr rtl="0"/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Type of Inborn Errors of Metabolism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382000" cy="5181600"/>
          </a:xfrm>
          <a:noFill/>
          <a:ln/>
        </p:spPr>
        <p:txBody>
          <a:bodyPr/>
          <a:lstStyle/>
          <a:p>
            <a:pPr marL="609600" indent="-609600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1: Silent Disorders</a:t>
            </a:r>
          </a:p>
          <a:p>
            <a:pPr marL="609600" indent="-609600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2: Acute Metabolic Crises</a:t>
            </a:r>
          </a:p>
          <a:p>
            <a:pPr marL="609600" indent="-609600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3: Neurological</a:t>
            </a:r>
          </a:p>
          <a:p>
            <a:pPr marL="609600" indent="-609600"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Prenatal tests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spcBef>
                <a:spcPct val="0"/>
              </a:spcBef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Amniocentesis 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Best carried out at 15-16 weeks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Used for analysis of specific metabolites by gas chromatography with mass spectroscopy, tandem mass spectroscopy, etc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Used for detection genetic defects using DNA technology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Intended for diagnosis of some amino acid disorders,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lysosomal</a:t>
            </a:r>
            <a:r>
              <a:rPr lang="en-GB" altLang="en-US" sz="2400" dirty="0" smtClean="0">
                <a:solidFill>
                  <a:srgbClr val="000000"/>
                </a:solidFill>
              </a:rPr>
              <a:t> storage disorders etc.</a:t>
            </a:r>
          </a:p>
          <a:p>
            <a:pPr algn="l"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mniocentesi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200" y="4473575"/>
            <a:ext cx="2997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274638"/>
            <a:ext cx="5270500" cy="677862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Prenatal tests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3" y="1600206"/>
            <a:ext cx="9639300" cy="4525963"/>
          </a:xfrm>
        </p:spPr>
        <p:txBody>
          <a:bodyPr/>
          <a:lstStyle/>
          <a:p>
            <a:pPr algn="l">
              <a:spcBef>
                <a:spcPct val="0"/>
              </a:spcBef>
              <a:buNone/>
            </a:pPr>
            <a:r>
              <a:rPr lang="en-GB" altLang="en-US" b="1" dirty="0" smtClean="0">
                <a:solidFill>
                  <a:srgbClr val="002060"/>
                </a:solidFill>
              </a:rPr>
              <a:t>Cultured amniotic fluid cells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Used for measurement of specific enzyme activity using various enzyme assays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Used for the study of various metabolic pathways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Major disadvantage is the delay in waiting for sufficient number of cells to grow</a:t>
            </a:r>
          </a:p>
          <a:p>
            <a:pPr algn="l">
              <a:spcBef>
                <a:spcPct val="0"/>
              </a:spcBef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algn="l">
              <a:spcBef>
                <a:spcPct val="0"/>
              </a:spcBef>
              <a:buNone/>
            </a:pPr>
            <a:r>
              <a:rPr lang="en-GB" altLang="en-US" b="1" dirty="0" smtClean="0">
                <a:solidFill>
                  <a:srgbClr val="002060"/>
                </a:solidFill>
              </a:rPr>
              <a:t>Chorionic </a:t>
            </a:r>
            <a:r>
              <a:rPr lang="en-GB" altLang="en-US" b="1" dirty="0" err="1" smtClean="0">
                <a:solidFill>
                  <a:srgbClr val="002060"/>
                </a:solidFill>
              </a:rPr>
              <a:t>villus</a:t>
            </a:r>
            <a:r>
              <a:rPr lang="en-GB" altLang="en-US" b="1" dirty="0" smtClean="0">
                <a:solidFill>
                  <a:srgbClr val="002060"/>
                </a:solidFill>
              </a:rPr>
              <a:t> sampling </a:t>
            </a:r>
            <a:r>
              <a:rPr lang="en-GB" altLang="en-US" dirty="0" smtClean="0">
                <a:solidFill>
                  <a:srgbClr val="000000"/>
                </a:solidFill>
              </a:rPr>
              <a:t>(CVS)</a:t>
            </a:r>
            <a:endParaRPr lang="en-GB" altLang="en-US" sz="2400" dirty="0" smtClean="0">
              <a:solidFill>
                <a:srgbClr val="000000"/>
              </a:solidFill>
            </a:endParaRP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Offers a  greater advantage over amniocentesis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Samples are taken at around 11-week gestation</a:t>
            </a:r>
          </a:p>
          <a:p>
            <a:pPr lvl="1" algn="l" rtl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0000"/>
                </a:solidFill>
              </a:rPr>
              <a:t>Used for determination of enzyme activity using various enzyme assays</a:t>
            </a:r>
          </a:p>
          <a:p>
            <a:pPr algn="l" rt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27DD-3532-40DD-B3D4-FA27C0394587}" type="slidenum">
              <a:rPr lang="ar-SA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4" descr="Human Amniotic Fluid Stem Cells: Therapeutic Potential for Perinatal  Patients with Intractable Neurological Disease. | Semantic Sch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223845"/>
            <a:ext cx="3708400" cy="1922463"/>
          </a:xfrm>
          <a:prstGeom prst="rect">
            <a:avLst/>
          </a:prstGeom>
          <a:noFill/>
        </p:spPr>
      </p:pic>
      <p:pic>
        <p:nvPicPr>
          <p:cNvPr id="7" name="Picture 4" descr="ei_009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2403" y="3713841"/>
            <a:ext cx="2908300" cy="18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27DD-3532-40DD-B3D4-FA27C0394587}" type="slidenum">
              <a:rPr lang="ar-SA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0114" name="Picture 2" descr="AmnioStem Amniotic Fluid Stem Cell Therapy for Stroke | Medga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6" y="762004"/>
            <a:ext cx="10667999" cy="543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Prenatal tests</a:t>
            </a:r>
            <a:br>
              <a:rPr lang="en-GB" alt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Foetal blood and Foetal tissue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Foetal blood is rarely used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Sample taken late in pregnancy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Used when there has been a failure in amniotic fluid analysis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Liver biopsies are used when enzyme deficiencies are not expressed in CVS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Very risky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itchFamily="18" charset="0"/>
                <a:cs typeface="Times New Roman" pitchFamily="18" charset="0"/>
              </a:rPr>
              <a:t>Used for diagnosis of conditions where enzyme deficiency is expressed in the liver</a:t>
            </a:r>
            <a:endParaRPr lang="en-GB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C00FF"/>
                </a:solidFill>
                <a:latin typeface="Comic Sans MS" pitchFamily="66" charset="0"/>
              </a:rPr>
              <a:t>Postnatal Tests</a:t>
            </a:r>
            <a:r>
              <a:rPr lang="en-GB" dirty="0" smtClean="0">
                <a:solidFill>
                  <a:srgbClr val="A50021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rgbClr val="A50021"/>
                </a:solidFill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054101"/>
            <a:ext cx="11620500" cy="5181600"/>
          </a:xfrm>
        </p:spPr>
        <p:txBody>
          <a:bodyPr/>
          <a:lstStyle/>
          <a:p>
            <a:pPr algn="l" rtl="0"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investigation of IEM should begin with simple urine and blood analysis.</a:t>
            </a:r>
          </a:p>
          <a:p>
            <a:pPr algn="l" rtl="0"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Screening tests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Serum electrolytes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(looking for evidence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glucose &amp; ammonia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levels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Blood and urine amino acids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disorders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amino acid metabolism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Urine organic acids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disorders of organic acid metabolism,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Acyl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profile for disorders of fatty acid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Blood lactate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pyruvate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for disorders of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carbohydrate metabolism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mitochondrial disorders</a:t>
            </a:r>
          </a:p>
          <a:p>
            <a:pPr algn="l"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6"/>
          <p:cNvSpPr txBox="1">
            <a:spLocks noChangeArrowheads="1"/>
          </p:cNvSpPr>
          <p:nvPr/>
        </p:nvSpPr>
        <p:spPr bwMode="auto">
          <a:xfrm>
            <a:off x="1524000" y="-42863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prstClr val="black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altLang="en-US" sz="2400">
              <a:solidFill>
                <a:prstClr val="black"/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altLang="en-US" sz="2400">
              <a:solidFill>
                <a:prstClr val="black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839" y="0"/>
            <a:ext cx="8951912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4440239" y="1268426"/>
            <a:ext cx="1295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3216275" y="1700215"/>
            <a:ext cx="1295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3481388" y="1844677"/>
            <a:ext cx="1295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4008437" y="4292613"/>
            <a:ext cx="165576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719513" y="1484326"/>
            <a:ext cx="1295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52DB-9903-4A68-91D2-BAFB470D84D1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009" y="430306"/>
            <a:ext cx="3535987" cy="10542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3" y="1676400"/>
            <a:ext cx="10782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Inborn errors of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2060621" cy="4351338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Inborn errors of metabolism (IEM) are a group of inherited metabolic disorders leading to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enzymatic defects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the human metabolic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pathways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inborn errors means birth defects in newborn infants which passed down from family and affecting metabolism process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;(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Inborn errors of metabolism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inherited metabolic disorders).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IEM can appear at birth or later in life such as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phenylketonuria, albinism, lactose intolerance,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aucher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disease,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b="1" i="0" u="none" strike="noStrike" baseline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abry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’s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disease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IEM refers a condition where in body’s metabolism is affected due to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genetic disorders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0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20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4" name="Picture 7" descr="urea-cycle-rev-6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5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269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Urea cycle defects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86" y="1825625"/>
            <a:ext cx="12002813" cy="4351338"/>
          </a:xfrm>
        </p:spPr>
        <p:txBody>
          <a:bodyPr/>
          <a:lstStyle/>
          <a:p>
            <a:pPr algn="just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This is an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autosomal recessive inherited genetic disorder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that affecting the urea cycle. </a:t>
            </a:r>
          </a:p>
          <a:p>
            <a:pPr algn="just" rtl="0"/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liver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a vital organ which plays a promising role in detoxification of nitrogenous wastes by forming the compound urea through the urea cycle. </a:t>
            </a:r>
            <a:endParaRPr lang="en-US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rtl="0"/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Urea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 a major disposal byproduct of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amino acids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The disturbance in the normal urea cycle leads to accumulation of urea causing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cellular toxicity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rtl="0"/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estimated incidence of </a:t>
            </a:r>
            <a:r>
              <a:rPr lang="en-US" b="1" i="0" u="sng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urea cycle defects is about 1 in 8,000 live births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and generally occurs in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first few days of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21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94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Cause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00" y="2099262"/>
            <a:ext cx="11307649" cy="4026907"/>
          </a:xfrm>
        </p:spPr>
        <p:txBody>
          <a:bodyPr>
            <a:normAutofit fontScale="85000" lnSpcReduction="20000"/>
          </a:bodyPr>
          <a:lstStyle/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urea cycle disorders (UCDs) are caused by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defective or total absence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 catalytic activity of the first five enzymes involved in the urea cycle. </a:t>
            </a:r>
            <a:endParaRPr lang="en-US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Errors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this cycle, body unable to detoxify nitrogen content leads to abnormal accumulation of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ammonia and other precursor metabolites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These enzymes are:</a:t>
            </a: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Carbamoyl phosphate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synthetase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 deficiency (CPS1)</a:t>
            </a: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Ornithine trans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carbamylase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deficiency (OTC)</a:t>
            </a: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Arginino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-succinic acid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synthetase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deficiency (ASS1)</a:t>
            </a: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Arginino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-succinic acid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lyase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deficiency (ASL)</a:t>
            </a:r>
          </a:p>
          <a:p>
            <a:pPr marL="0" indent="0" algn="just" rtl="0">
              <a:buNone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Arginase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deficiency (ARG) </a:t>
            </a:r>
            <a:endParaRPr lang="en-US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 Co factor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22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3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23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359" y="12883"/>
            <a:ext cx="122833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546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24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0"/>
            <a:ext cx="4064000" cy="640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CPSI deficiency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Along with OTC deficiency, deficiency of CPSI is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severe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UCDs.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OTC deficiency: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its activity in males.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/>
          <a:stretch>
            <a:fillRect/>
          </a:stretch>
        </p:blipFill>
        <p:spPr bwMode="auto">
          <a:xfrm>
            <a:off x="4064000" y="0"/>
            <a:ext cx="8128000" cy="64008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82166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696464"/>
                </a:solidFill>
              </a:rPr>
              <a:t>Signs &amp; symptoms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121920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typical initial symptoms of a child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hyperammonemia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are non-specific: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feed, loss of thermo-regulation with a low core temperature, and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somnolence. 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progress from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somnolence to lethargy and coma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Abnormal posturing and encephalopathy are often related to the degree of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CNS swelling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upon the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brain 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50% of neonates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severe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hyperammonemia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seizures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Hyperventilation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secondary to cerebral edema, is a common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early finding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hyperammonemic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attack, which causes a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respiratory alkalosis.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Hypoventilation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respiratory arrest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 as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pressure increases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brain stem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25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63976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Diagnosis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5257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ammonia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concentration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150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/L or higher, associated with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anion gap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normal serum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concentration, is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indication for the presence of a UCD.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Plasma quantitative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 acid analysis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of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be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all urea cycle disorders,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deficiency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which it is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elevated 5-7 fold.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Plasma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of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helps discriminate between the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proximal and distal UCD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the product of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proximal enzymes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OTC and CPSI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a substrate for 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enzymes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ASS, ASL, ARG).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Urinary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orotic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measured to distinguish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CPSI deficiency and NAGS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deficiency from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deficiency. </a:t>
            </a:r>
          </a:p>
          <a:p>
            <a:pPr algn="l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definitive diagnosis of (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CPSI, OTC or NAGS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deficiencies depends on determination of enzyme activity from 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liver biopsy specimen.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olecular genetic testing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often sufficient for diagnostic confirmation,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eliminating the risks of liver biopsy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26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4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08575-134A-468F-9101-A0C9F26E8E8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Arginine dependence of tumor cells: targeting a chink in cancer's armor |  Oncog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11176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318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Hyper ammonemia 2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725769"/>
            <a:ext cx="11973059" cy="4400394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  <a:cs typeface="+mj-cs"/>
              </a:rPr>
              <a:t>In 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OTC </a:t>
            </a:r>
            <a:r>
              <a:rPr lang="en-US" dirty="0">
                <a:solidFill>
                  <a:schemeClr val="tx1"/>
                </a:solidFill>
                <a:cs typeface="+mj-cs"/>
              </a:rPr>
              <a:t>deficiency, an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X-linked inherited </a:t>
            </a:r>
            <a:r>
              <a:rPr lang="en-US" dirty="0">
                <a:solidFill>
                  <a:schemeClr val="tx1"/>
                </a:solidFill>
                <a:cs typeface="+mj-cs"/>
              </a:rPr>
              <a:t>and the most common urea cycle disorder, excess carbamoyl phosphate is converted into orotic acid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solidFill>
                  <a:schemeClr val="tx1"/>
                </a:solidFill>
                <a:cs typeface="+mj-cs"/>
              </a:rPr>
              <a:t>This leads to an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increased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serum ammonia </a:t>
            </a:r>
            <a:r>
              <a:rPr lang="en-US" dirty="0">
                <a:solidFill>
                  <a:schemeClr val="tx1"/>
                </a:solidFill>
                <a:cs typeface="+mj-cs"/>
              </a:rPr>
              <a:t>level,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increased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serum and urinary orotic acid </a:t>
            </a:r>
            <a:r>
              <a:rPr lang="en-US" dirty="0">
                <a:solidFill>
                  <a:schemeClr val="tx1"/>
                </a:solidFill>
                <a:cs typeface="+mj-cs"/>
              </a:rPr>
              <a:t>levels and a </a:t>
            </a:r>
            <a:r>
              <a:rPr lang="en-US" dirty="0">
                <a:solidFill>
                  <a:srgbClr val="FF0000"/>
                </a:solidFill>
                <a:cs typeface="+mj-cs"/>
              </a:rPr>
              <a:t>decreased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serum blood urea nitrogen level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>
                <a:solidFill>
                  <a:schemeClr val="tx1"/>
                </a:solidFill>
                <a:cs typeface="+mj-cs"/>
              </a:rPr>
              <a:t>This also leads to an </a:t>
            </a:r>
            <a:r>
              <a:rPr lang="en-US" dirty="0">
                <a:solidFill>
                  <a:srgbClr val="FF0000"/>
                </a:solidFill>
                <a:cs typeface="+mj-cs"/>
              </a:rPr>
              <a:t>increased </a:t>
            </a:r>
            <a:r>
              <a:rPr lang="en-US" b="1" dirty="0">
                <a:solidFill>
                  <a:schemeClr val="tx1"/>
                </a:solidFill>
                <a:cs typeface="+mj-cs"/>
              </a:rPr>
              <a:t>urinary orotic acid excretion</a:t>
            </a:r>
            <a:r>
              <a:rPr lang="en-US" dirty="0">
                <a:solidFill>
                  <a:schemeClr val="tx1"/>
                </a:solidFill>
                <a:cs typeface="+mj-cs"/>
              </a:rPr>
              <a:t>, because the orotic acid is not being properly utilized and must be eliminated. </a:t>
            </a:r>
            <a:endParaRPr lang="en-US" dirty="0" smtClean="0">
              <a:solidFill>
                <a:schemeClr val="tx1"/>
              </a:solidFill>
              <a:cs typeface="+mj-cs"/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  <a:cs typeface="+mj-cs"/>
              </a:rPr>
              <a:t>The hyper ammonemia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depletes </a:t>
            </a:r>
            <a:r>
              <a:rPr lang="en-US" b="1" dirty="0">
                <a:solidFill>
                  <a:srgbClr val="FF0000"/>
                </a:solidFill>
                <a:latin typeface="Calibri"/>
                <a:cs typeface="+mj-cs"/>
              </a:rPr>
              <a:t>α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cs typeface="+mj-cs"/>
              </a:rPr>
              <a:t>kT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 ……. decreasing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  (ATP) production</a:t>
            </a:r>
            <a:r>
              <a:rPr lang="en-US" dirty="0">
                <a:solidFill>
                  <a:schemeClr val="tx1"/>
                </a:solidFill>
                <a:cs typeface="+mj-cs"/>
              </a:rPr>
              <a:t>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cs typeface="+mj-cs"/>
              </a:rPr>
              <a:t>Orotic aciduria </a:t>
            </a:r>
            <a:r>
              <a:rPr lang="en-US" dirty="0">
                <a:solidFill>
                  <a:schemeClr val="tx1"/>
                </a:solidFill>
                <a:cs typeface="+mj-cs"/>
              </a:rPr>
              <a:t>is a cause of </a:t>
            </a:r>
            <a:r>
              <a:rPr lang="en-US" b="1" u="sng" dirty="0">
                <a:solidFill>
                  <a:schemeClr val="tx1"/>
                </a:solidFill>
                <a:cs typeface="+mj-cs"/>
              </a:rPr>
              <a:t>megaloblastic </a:t>
            </a:r>
            <a:r>
              <a:rPr lang="en-US" b="1" u="sng" dirty="0" smtClean="0">
                <a:solidFill>
                  <a:schemeClr val="tx1"/>
                </a:solidFill>
                <a:cs typeface="+mj-cs"/>
              </a:rPr>
              <a:t>anemia</a:t>
            </a:r>
            <a:endParaRPr lang="en-US" b="1" u="sng" dirty="0">
              <a:solidFill>
                <a:schemeClr val="tx1"/>
              </a:solidFill>
              <a:cs typeface="+mj-cs"/>
            </a:endParaRPr>
          </a:p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28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2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Orotic acid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0428"/>
            <a:ext cx="12192000" cy="5407571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en-US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Orotic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is a heterocyclic compound and an acid; it is also known as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pyrimidine carboxylic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Historically it was believed to be part of the vitamin B complex and was called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vitamin B</a:t>
            </a:r>
            <a:r>
              <a:rPr lang="en-US" sz="38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but it is now known that it is not a vitamin.</a:t>
            </a:r>
          </a:p>
          <a:p>
            <a:pPr algn="l" rtl="0"/>
            <a:endParaRPr lang="en-US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compound is manufactured in the body via a 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mitochondria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enzyme,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dihydroorotate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or a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cytoplasmic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enzyme of pyrimidine synthesis pathway. </a:t>
            </a:r>
            <a:endParaRPr lang="en-US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sometimes used as a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mineral carrier</a:t>
            </a:r>
            <a:r>
              <a:rPr lang="en-US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in some dietary supplements (to increase their bioavailability), most commonly for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lithium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orotate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>
                <a:solidFill>
                  <a:srgbClr val="073E87"/>
                </a:solidFill>
              </a:rPr>
              <a:pPr/>
              <a:t>29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Inborn errors of metabolism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1765" y="1620673"/>
            <a:ext cx="7409793" cy="46855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3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91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Inborn errors of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metabolism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825625"/>
            <a:ext cx="11709400" cy="4351338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cause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IEM is mutations in a gene that code for an enzyme leading to synthesis of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defective enzyme activity or deficiency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an enzyme that affects the normal function of a metabolic pathway.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main indication of IEM is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 excess storage or accumulation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specific metabolites in tissues, organs and blood which further manifest to health diseases.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last decades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several hundreds of different IEM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have been identified. Most IEM are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rare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but some are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life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threatening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Although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most people do not know what inherited metabolic disorders are and may never have heard of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7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IEM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3" y="1460501"/>
            <a:ext cx="7820569" cy="47164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etabolism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basically </a:t>
            </a:r>
            <a:r>
              <a:rPr lang="en-US" b="1" i="0" u="sng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energy production and consumption process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undergoes in a series of chemical reactions occurring within a cell.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 pathways are required for maintenance of the human body in healthy state. </a:t>
            </a:r>
          </a:p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 metabolic events are driven by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are catalytic proteins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their main function is to accelerate the rate of biochemical reactions, without being altered during that process. </a:t>
            </a:r>
          </a:p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play a crucial role in the metabolism of food stuffs, such as </a:t>
            </a:r>
            <a:r>
              <a:rPr lang="en-US" b="1" i="0" u="none" strike="noStrike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proteins, fats, and carbohydrates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If an error in the normal metabolic process due to deficiency of an enzyme caused metabolic abnormalities.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0179" y="1825352"/>
            <a:ext cx="3146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Types of inheritance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9545" y="1600206"/>
            <a:ext cx="6558455" cy="4525963"/>
          </a:xfrm>
        </p:spPr>
        <p:txBody>
          <a:bodyPr>
            <a:normAutofit/>
          </a:bodyPr>
          <a:lstStyle/>
          <a:p>
            <a:pPr marL="609600" indent="-609600" algn="l" rtl="0">
              <a:lnSpc>
                <a:spcPct val="90000"/>
              </a:lnSpc>
              <a:buClr>
                <a:schemeClr val="tx1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IEM are usually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Autosomal recessive.</a:t>
            </a: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Some are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x-linked recessive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condition including:</a:t>
            </a:r>
          </a:p>
          <a:p>
            <a:pPr marL="0" indent="0" algn="l" rtl="0">
              <a:lnSpc>
                <a:spcPct val="90000"/>
              </a:lnSpc>
              <a:buClr>
                <a:schemeClr val="tx1"/>
              </a:buCl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 rtl="0">
              <a:lnSpc>
                <a:spcPct val="90000"/>
              </a:lnSpc>
              <a:buClr>
                <a:schemeClr val="tx1"/>
              </a:buClr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few inherited as Autosomal dominant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hyperlipdemia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8712" y="1705303"/>
            <a:ext cx="47132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59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380895"/>
            <a:ext cx="5076497" cy="1325563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Autosomal recessive Inheritance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" y="1475110"/>
            <a:ext cx="5054600" cy="48190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64EF-411F-4C1A-A68C-B7247186E98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2" descr="Sex-Linked Inheritance | Concise Medical Knowle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3" y="1511300"/>
            <a:ext cx="6261100" cy="472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39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rtl="0"/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IBE</a:t>
            </a:r>
            <a:endParaRPr lang="en-US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1143000"/>
            <a:ext cx="8382000" cy="106680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chemical or physical changes undergone by substances in a biological system.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057400" y="2286000"/>
            <a:ext cx="403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molecule disease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Carbohydrate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Nucleic Acids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24600" y="2362200"/>
            <a:ext cx="3810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Organelle disease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Lysosomes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Mitochondria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Peroxisomes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57800"/>
            <a:ext cx="5932488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CEBD-EBE3-44F8-939A-0BD68DC765F7}" type="slidenum">
              <a:rPr lang="ar-SA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3" y="520708"/>
            <a:ext cx="11137900" cy="557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1236</Words>
  <Application>Microsoft Office PowerPoint</Application>
  <PresentationFormat>Custom</PresentationFormat>
  <Paragraphs>186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Office Theme</vt:lpstr>
      <vt:lpstr>تصميم افتراضي</vt:lpstr>
      <vt:lpstr>2_تصميم افتراضي</vt:lpstr>
      <vt:lpstr>3_تصميم افتراضي</vt:lpstr>
      <vt:lpstr>Equity</vt:lpstr>
      <vt:lpstr>1_Office Theme</vt:lpstr>
      <vt:lpstr>2_Office Theme</vt:lpstr>
      <vt:lpstr>Civic</vt:lpstr>
      <vt:lpstr>1_Civic</vt:lpstr>
      <vt:lpstr>Waveform</vt:lpstr>
      <vt:lpstr>Slide 1</vt:lpstr>
      <vt:lpstr>Inborn errors of metabolism</vt:lpstr>
      <vt:lpstr>Inborn errors of metabolism</vt:lpstr>
      <vt:lpstr>Inborn errors of metabolism cause</vt:lpstr>
      <vt:lpstr>IEM consequences</vt:lpstr>
      <vt:lpstr>Types of inheritance</vt:lpstr>
      <vt:lpstr>Autosomal recessive Inheritance</vt:lpstr>
      <vt:lpstr>IBE</vt:lpstr>
      <vt:lpstr>Slide 9</vt:lpstr>
      <vt:lpstr>IBE symptoms</vt:lpstr>
      <vt:lpstr>IBE and associated lab findings</vt:lpstr>
      <vt:lpstr>The Type of Inborn Errors of Metabolism</vt:lpstr>
      <vt:lpstr>Prenatal tests </vt:lpstr>
      <vt:lpstr>Prenatal tests </vt:lpstr>
      <vt:lpstr>Slide 15</vt:lpstr>
      <vt:lpstr>Prenatal tests </vt:lpstr>
      <vt:lpstr>Postnatal Tests </vt:lpstr>
      <vt:lpstr>Slide 18</vt:lpstr>
      <vt:lpstr>Slide 19</vt:lpstr>
      <vt:lpstr>Slide 20</vt:lpstr>
      <vt:lpstr>Urea cycle defects  </vt:lpstr>
      <vt:lpstr>Cause  </vt:lpstr>
      <vt:lpstr>Slide 23</vt:lpstr>
      <vt:lpstr>Slide 24</vt:lpstr>
      <vt:lpstr>Signs &amp; symptoms</vt:lpstr>
      <vt:lpstr>Diagnosis</vt:lpstr>
      <vt:lpstr>Slide 27</vt:lpstr>
      <vt:lpstr>Hyper ammonemia 2</vt:lpstr>
      <vt:lpstr>Orotic acid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Eman</dc:creator>
  <cp:lastModifiedBy>Mohammed</cp:lastModifiedBy>
  <cp:revision>73</cp:revision>
  <dcterms:created xsi:type="dcterms:W3CDTF">2019-03-01T13:30:22Z</dcterms:created>
  <dcterms:modified xsi:type="dcterms:W3CDTF">2001-01-03T20:20:50Z</dcterms:modified>
</cp:coreProperties>
</file>