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g/pWJ5RV3D0P0QGrcRrHKHFx7yl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شريحة عنوان" showMasterSp="0" type="title">
  <p:cSld name="TITLE">
    <p:spTree>
      <p:nvGrpSpPr>
        <p:cNvPr id="22" name="Shape 22"/>
        <p:cNvGrpSpPr/>
        <p:nvPr/>
      </p:nvGrpSpPr>
      <p:grpSpPr>
        <a:xfrm>
          <a:off x="0" y="0"/>
          <a:ext cx="0" cy="0"/>
          <a:chOff x="0" y="0"/>
          <a:chExt cx="0" cy="0"/>
        </a:xfrm>
      </p:grpSpPr>
      <p:grpSp>
        <p:nvGrpSpPr>
          <p:cNvPr id="23" name="Google Shape;23;p15"/>
          <p:cNvGrpSpPr/>
          <p:nvPr/>
        </p:nvGrpSpPr>
        <p:grpSpPr>
          <a:xfrm>
            <a:off x="0" y="-8467"/>
            <a:ext cx="12192000" cy="6866467"/>
            <a:chOff x="0" y="-8467"/>
            <a:chExt cx="12192000" cy="6866467"/>
          </a:xfrm>
        </p:grpSpPr>
        <p:cxnSp>
          <p:nvCxnSpPr>
            <p:cNvPr id="24" name="Google Shape;24;p1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15"/>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1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5"/>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1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1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5"/>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15"/>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accent1"/>
              </a:buClr>
              <a:buSzPts val="5400"/>
              <a:buFont typeface="Trebuchet MS"/>
              <a:buNone/>
              <a:defRPr sz="5400">
                <a:solidFill>
                  <a:schemeClr val="accent1"/>
                </a:solidFill>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35" name="Google Shape;35;p15"/>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rtl="1" algn="r">
              <a:spcBef>
                <a:spcPts val="1000"/>
              </a:spcBef>
              <a:spcAft>
                <a:spcPts val="0"/>
              </a:spcAft>
              <a:buSzPts val="1440"/>
              <a:buNone/>
              <a:defRPr>
                <a:solidFill>
                  <a:srgbClr val="7F7F7F"/>
                </a:solidFill>
              </a:defRPr>
            </a:lvl1pPr>
            <a:lvl2pPr lvl="1" rtl="1" algn="ctr">
              <a:spcBef>
                <a:spcPts val="1000"/>
              </a:spcBef>
              <a:spcAft>
                <a:spcPts val="0"/>
              </a:spcAft>
              <a:buSzPts val="1280"/>
              <a:buNone/>
              <a:defRPr>
                <a:solidFill>
                  <a:srgbClr val="888888"/>
                </a:solidFill>
              </a:defRPr>
            </a:lvl2pPr>
            <a:lvl3pPr lvl="2" rtl="1" algn="ctr">
              <a:spcBef>
                <a:spcPts val="1000"/>
              </a:spcBef>
              <a:spcAft>
                <a:spcPts val="0"/>
              </a:spcAft>
              <a:buSzPts val="1120"/>
              <a:buNone/>
              <a:defRPr>
                <a:solidFill>
                  <a:srgbClr val="888888"/>
                </a:solidFill>
              </a:defRPr>
            </a:lvl3pPr>
            <a:lvl4pPr lvl="3" rtl="1" algn="ctr">
              <a:spcBef>
                <a:spcPts val="1000"/>
              </a:spcBef>
              <a:spcAft>
                <a:spcPts val="0"/>
              </a:spcAft>
              <a:buSzPts val="960"/>
              <a:buNone/>
              <a:defRPr>
                <a:solidFill>
                  <a:srgbClr val="888888"/>
                </a:solidFill>
              </a:defRPr>
            </a:lvl4pPr>
            <a:lvl5pPr lvl="4" rtl="1" algn="ctr">
              <a:spcBef>
                <a:spcPts val="1000"/>
              </a:spcBef>
              <a:spcAft>
                <a:spcPts val="0"/>
              </a:spcAft>
              <a:buSzPts val="960"/>
              <a:buNone/>
              <a:defRPr>
                <a:solidFill>
                  <a:srgbClr val="888888"/>
                </a:solidFill>
              </a:defRPr>
            </a:lvl5pPr>
            <a:lvl6pPr lvl="5" rtl="1" algn="ctr">
              <a:spcBef>
                <a:spcPts val="1000"/>
              </a:spcBef>
              <a:spcAft>
                <a:spcPts val="0"/>
              </a:spcAft>
              <a:buSzPts val="960"/>
              <a:buNone/>
              <a:defRPr>
                <a:solidFill>
                  <a:srgbClr val="888888"/>
                </a:solidFill>
              </a:defRPr>
            </a:lvl6pPr>
            <a:lvl7pPr lvl="6" rtl="1" algn="ctr">
              <a:spcBef>
                <a:spcPts val="1000"/>
              </a:spcBef>
              <a:spcAft>
                <a:spcPts val="0"/>
              </a:spcAft>
              <a:buSzPts val="960"/>
              <a:buNone/>
              <a:defRPr>
                <a:solidFill>
                  <a:srgbClr val="888888"/>
                </a:solidFill>
              </a:defRPr>
            </a:lvl7pPr>
            <a:lvl8pPr lvl="7" rtl="1" algn="ctr">
              <a:spcBef>
                <a:spcPts val="1000"/>
              </a:spcBef>
              <a:spcAft>
                <a:spcPts val="0"/>
              </a:spcAft>
              <a:buSzPts val="960"/>
              <a:buNone/>
              <a:defRPr>
                <a:solidFill>
                  <a:srgbClr val="888888"/>
                </a:solidFill>
              </a:defRPr>
            </a:lvl8pPr>
            <a:lvl9pPr lvl="8" rtl="1" algn="ctr">
              <a:spcBef>
                <a:spcPts val="1000"/>
              </a:spcBef>
              <a:spcAft>
                <a:spcPts val="0"/>
              </a:spcAft>
              <a:buSzPts val="960"/>
              <a:buNone/>
              <a:defRPr>
                <a:solidFill>
                  <a:srgbClr val="888888"/>
                </a:solidFill>
              </a:defRPr>
            </a:lvl9pPr>
          </a:lstStyle>
          <a:p/>
        </p:txBody>
      </p:sp>
      <p:sp>
        <p:nvSpPr>
          <p:cNvPr id="36" name="Google Shape;36;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العنوان والتسمية التوضيحية">
  <p:cSld name="العنوان والتسمية التوضيحية">
    <p:spTree>
      <p:nvGrpSpPr>
        <p:cNvPr id="90" name="Shape 90"/>
        <p:cNvGrpSpPr/>
        <p:nvPr/>
      </p:nvGrpSpPr>
      <p:grpSpPr>
        <a:xfrm>
          <a:off x="0" y="0"/>
          <a:ext cx="0" cy="0"/>
          <a:chOff x="0" y="0"/>
          <a:chExt cx="0" cy="0"/>
        </a:xfrm>
      </p:grpSpPr>
      <p:sp>
        <p:nvSpPr>
          <p:cNvPr id="91" name="Google Shape;91;p24"/>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92" name="Google Shape;92;p24"/>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rtl="1" algn="r">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93" name="Google Shape;93;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اقتباس مع تسمية توضيحية">
  <p:cSld name="اقتباس مع تسمية توضيحية">
    <p:spTree>
      <p:nvGrpSpPr>
        <p:cNvPr id="96" name="Shape 96"/>
        <p:cNvGrpSpPr/>
        <p:nvPr/>
      </p:nvGrpSpPr>
      <p:grpSpPr>
        <a:xfrm>
          <a:off x="0" y="0"/>
          <a:ext cx="0" cy="0"/>
          <a:chOff x="0" y="0"/>
          <a:chExt cx="0" cy="0"/>
        </a:xfrm>
      </p:grpSpPr>
      <p:sp>
        <p:nvSpPr>
          <p:cNvPr id="97" name="Google Shape;97;p25"/>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98" name="Google Shape;98;p25"/>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rtl="1" algn="r">
              <a:spcBef>
                <a:spcPts val="1000"/>
              </a:spcBef>
              <a:spcAft>
                <a:spcPts val="0"/>
              </a:spcAft>
              <a:buSzPts val="1280"/>
              <a:buFont typeface="Trebuchet MS"/>
              <a:buNone/>
              <a:defRPr sz="1600">
                <a:solidFill>
                  <a:srgbClr val="7F7F7F"/>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99" name="Google Shape;99;p25"/>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rtl="1" algn="r">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00" name="Google Shape;100;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
        <p:nvSpPr>
          <p:cNvPr id="103" name="Google Shape;103;p25"/>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SA" sz="8000" u="none" cap="none" strike="noStrike">
                <a:solidFill>
                  <a:srgbClr val="BFE471"/>
                </a:solidFill>
                <a:latin typeface="Arial"/>
                <a:ea typeface="Arial"/>
                <a:cs typeface="Arial"/>
                <a:sym typeface="Arial"/>
              </a:rPr>
              <a:t>“</a:t>
            </a:r>
            <a:endParaRPr/>
          </a:p>
        </p:txBody>
      </p:sp>
      <p:sp>
        <p:nvSpPr>
          <p:cNvPr id="104" name="Google Shape;104;p25"/>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SA"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بطاقة اسم">
  <p:cSld name="بطاقة اسم">
    <p:spTree>
      <p:nvGrpSpPr>
        <p:cNvPr id="105" name="Shape 105"/>
        <p:cNvGrpSpPr/>
        <p:nvPr/>
      </p:nvGrpSpPr>
      <p:grpSpPr>
        <a:xfrm>
          <a:off x="0" y="0"/>
          <a:ext cx="0" cy="0"/>
          <a:chOff x="0" y="0"/>
          <a:chExt cx="0" cy="0"/>
        </a:xfrm>
      </p:grpSpPr>
      <p:sp>
        <p:nvSpPr>
          <p:cNvPr id="106" name="Google Shape;106;p26"/>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7" name="Google Shape;107;p26"/>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08" name="Google Shape;108;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بطاقة اسم ذات اقتباس">
  <p:cSld name="بطاقة اسم ذات اقتباس">
    <p:spTree>
      <p:nvGrpSpPr>
        <p:cNvPr id="111" name="Shape 111"/>
        <p:cNvGrpSpPr/>
        <p:nvPr/>
      </p:nvGrpSpPr>
      <p:grpSpPr>
        <a:xfrm>
          <a:off x="0" y="0"/>
          <a:ext cx="0" cy="0"/>
          <a:chOff x="0" y="0"/>
          <a:chExt cx="0" cy="0"/>
        </a:xfrm>
      </p:grpSpPr>
      <p:sp>
        <p:nvSpPr>
          <p:cNvPr id="112" name="Google Shape;112;p27"/>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3" name="Google Shape;113;p27"/>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Font typeface="Trebuchet MS"/>
              <a:buNone/>
              <a:defRPr sz="2400">
                <a:solidFill>
                  <a:srgbClr val="3F3F3F"/>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4" name="Google Shape;114;p27"/>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440"/>
              <a:buNone/>
              <a:defRPr sz="18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5" name="Google Shape;115;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
        <p:nvSpPr>
          <p:cNvPr id="118" name="Google Shape;118;p27"/>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SA" sz="8000" u="none" cap="none" strike="noStrike">
                <a:solidFill>
                  <a:srgbClr val="BFE471"/>
                </a:solidFill>
                <a:latin typeface="Arial"/>
                <a:ea typeface="Arial"/>
                <a:cs typeface="Arial"/>
                <a:sym typeface="Arial"/>
              </a:rPr>
              <a:t>“</a:t>
            </a:r>
            <a:endParaRPr/>
          </a:p>
        </p:txBody>
      </p:sp>
      <p:sp>
        <p:nvSpPr>
          <p:cNvPr id="119" name="Google Shape;119;p27"/>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SA" sz="8000" u="none" cap="none" strike="noStrik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اب أو خطأ">
  <p:cSld name="صواب أو خطأ">
    <p:spTree>
      <p:nvGrpSpPr>
        <p:cNvPr id="120" name="Shape 120"/>
        <p:cNvGrpSpPr/>
        <p:nvPr/>
      </p:nvGrpSpPr>
      <p:grpSpPr>
        <a:xfrm>
          <a:off x="0" y="0"/>
          <a:ext cx="0" cy="0"/>
          <a:chOff x="0" y="0"/>
          <a:chExt cx="0" cy="0"/>
        </a:xfrm>
      </p:grpSpPr>
      <p:sp>
        <p:nvSpPr>
          <p:cNvPr id="121" name="Google Shape;121;p28"/>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22" name="Google Shape;122;p2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Font typeface="Trebuchet MS"/>
              <a:buNone/>
              <a:defRPr sz="2400">
                <a:solidFill>
                  <a:schemeClr val="accent1"/>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23" name="Google Shape;123;p2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440"/>
              <a:buNone/>
              <a:defRPr sz="18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24" name="Google Shape;124;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 type="vertTx">
  <p:cSld name="VERTICAL_TEXT">
    <p:spTree>
      <p:nvGrpSpPr>
        <p:cNvPr id="127" name="Shape 127"/>
        <p:cNvGrpSpPr/>
        <p:nvPr/>
      </p:nvGrpSpPr>
      <p:grpSpPr>
        <a:xfrm>
          <a:off x="0" y="0"/>
          <a:ext cx="0" cy="0"/>
          <a:chOff x="0" y="0"/>
          <a:chExt cx="0" cy="0"/>
        </a:xfrm>
      </p:grpSpPr>
      <p:sp>
        <p:nvSpPr>
          <p:cNvPr id="128" name="Google Shape;128;p2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29" name="Google Shape;129;p29"/>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30" name="Google Shape;130;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ان" type="vertTitleAndTx">
  <p:cSld name="VERTICAL_TITLE_AND_VERTICAL_TEXT">
    <p:spTree>
      <p:nvGrpSpPr>
        <p:cNvPr id="133" name="Shape 133"/>
        <p:cNvGrpSpPr/>
        <p:nvPr/>
      </p:nvGrpSpPr>
      <p:grpSpPr>
        <a:xfrm>
          <a:off x="0" y="0"/>
          <a:ext cx="0" cy="0"/>
          <a:chOff x="0" y="0"/>
          <a:chExt cx="0" cy="0"/>
        </a:xfrm>
      </p:grpSpPr>
      <p:sp>
        <p:nvSpPr>
          <p:cNvPr id="134" name="Google Shape;134;p30"/>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35" name="Google Shape;135;p30"/>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36" name="Google Shape;136;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محتوى" type="obj">
  <p:cSld name="OBJECT">
    <p:spTree>
      <p:nvGrpSpPr>
        <p:cNvPr id="39" name="Shape 39"/>
        <p:cNvGrpSpPr/>
        <p:nvPr/>
      </p:nvGrpSpPr>
      <p:grpSpPr>
        <a:xfrm>
          <a:off x="0" y="0"/>
          <a:ext cx="0" cy="0"/>
          <a:chOff x="0" y="0"/>
          <a:chExt cx="0" cy="0"/>
        </a:xfrm>
      </p:grpSpPr>
      <p:sp>
        <p:nvSpPr>
          <p:cNvPr id="40" name="Google Shape;40;p1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3600"/>
              <a:buFont typeface="Trebuchet MS"/>
              <a:buNone/>
              <a:defRPr sz="36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41" name="Google Shape;41;p1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42" name="Google Shape;42;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المقطع" type="secHead">
  <p:cSld name="SECTION_HEADER">
    <p:spTree>
      <p:nvGrpSpPr>
        <p:cNvPr id="45" name="Shape 45"/>
        <p:cNvGrpSpPr/>
        <p:nvPr/>
      </p:nvGrpSpPr>
      <p:grpSpPr>
        <a:xfrm>
          <a:off x="0" y="0"/>
          <a:ext cx="0" cy="0"/>
          <a:chOff x="0" y="0"/>
          <a:chExt cx="0" cy="0"/>
        </a:xfrm>
      </p:grpSpPr>
      <p:sp>
        <p:nvSpPr>
          <p:cNvPr id="46" name="Google Shape;46;p17"/>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4000"/>
              <a:buFont typeface="Trebuchet MS"/>
              <a:buNone/>
              <a:defRPr b="0" sz="40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47" name="Google Shape;47;p17"/>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600"/>
              <a:buNone/>
              <a:defRPr sz="20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48" name="Google Shape;48;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يان" type="twoObj">
  <p:cSld name="TWO_OBJECTS">
    <p:spTree>
      <p:nvGrpSpPr>
        <p:cNvPr id="51" name="Shape 51"/>
        <p:cNvGrpSpPr/>
        <p:nvPr/>
      </p:nvGrpSpPr>
      <p:grpSpPr>
        <a:xfrm>
          <a:off x="0" y="0"/>
          <a:ext cx="0" cy="0"/>
          <a:chOff x="0" y="0"/>
          <a:chExt cx="0" cy="0"/>
        </a:xfrm>
      </p:grpSpPr>
      <p:sp>
        <p:nvSpPr>
          <p:cNvPr id="52" name="Google Shape;52;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53" name="Google Shape;53;p18"/>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54" name="Google Shape;54;p18"/>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55" name="Google Shape;55;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قارنة" type="twoTxTwoObj">
  <p:cSld name="TWO_OBJECTS_WITH_TEXT">
    <p:spTree>
      <p:nvGrpSpPr>
        <p:cNvPr id="58" name="Shape 58"/>
        <p:cNvGrpSpPr/>
        <p:nvPr/>
      </p:nvGrpSpPr>
      <p:grpSpPr>
        <a:xfrm>
          <a:off x="0" y="0"/>
          <a:ext cx="0" cy="0"/>
          <a:chOff x="0" y="0"/>
          <a:chExt cx="0" cy="0"/>
        </a:xfrm>
      </p:grpSpPr>
      <p:sp>
        <p:nvSpPr>
          <p:cNvPr id="59" name="Google Shape;59;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3600"/>
              <a:buFont typeface="Trebuchet MS"/>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60" name="Google Shape;60;p19"/>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None/>
              <a:defRPr b="0" sz="2400"/>
            </a:lvl1pPr>
            <a:lvl2pPr indent="-228600" lvl="1" marL="914400" rtl="1" algn="r">
              <a:spcBef>
                <a:spcPts val="1000"/>
              </a:spcBef>
              <a:spcAft>
                <a:spcPts val="0"/>
              </a:spcAft>
              <a:buSzPts val="1600"/>
              <a:buNone/>
              <a:defRPr b="1" sz="2000"/>
            </a:lvl2pPr>
            <a:lvl3pPr indent="-228600" lvl="2" marL="1371600" rtl="1" algn="r">
              <a:spcBef>
                <a:spcPts val="1000"/>
              </a:spcBef>
              <a:spcAft>
                <a:spcPts val="0"/>
              </a:spcAft>
              <a:buSzPts val="1440"/>
              <a:buNone/>
              <a:defRPr b="1" sz="1800"/>
            </a:lvl3pPr>
            <a:lvl4pPr indent="-228600" lvl="3" marL="1828800" rtl="1" algn="r">
              <a:spcBef>
                <a:spcPts val="1000"/>
              </a:spcBef>
              <a:spcAft>
                <a:spcPts val="0"/>
              </a:spcAft>
              <a:buSzPts val="1280"/>
              <a:buNone/>
              <a:defRPr b="1" sz="1600"/>
            </a:lvl4pPr>
            <a:lvl5pPr indent="-228600" lvl="4" marL="2286000" rtl="1" algn="r">
              <a:spcBef>
                <a:spcPts val="1000"/>
              </a:spcBef>
              <a:spcAft>
                <a:spcPts val="0"/>
              </a:spcAft>
              <a:buSzPts val="1280"/>
              <a:buNone/>
              <a:defRPr b="1" sz="1600"/>
            </a:lvl5pPr>
            <a:lvl6pPr indent="-228600" lvl="5" marL="2743200" rtl="1" algn="r">
              <a:spcBef>
                <a:spcPts val="1000"/>
              </a:spcBef>
              <a:spcAft>
                <a:spcPts val="0"/>
              </a:spcAft>
              <a:buSzPts val="1280"/>
              <a:buNone/>
              <a:defRPr b="1" sz="1600"/>
            </a:lvl6pPr>
            <a:lvl7pPr indent="-228600" lvl="6" marL="3200400" rtl="1" algn="r">
              <a:spcBef>
                <a:spcPts val="1000"/>
              </a:spcBef>
              <a:spcAft>
                <a:spcPts val="0"/>
              </a:spcAft>
              <a:buSzPts val="1280"/>
              <a:buNone/>
              <a:defRPr b="1" sz="1600"/>
            </a:lvl7pPr>
            <a:lvl8pPr indent="-228600" lvl="7" marL="3657600" rtl="1" algn="r">
              <a:spcBef>
                <a:spcPts val="1000"/>
              </a:spcBef>
              <a:spcAft>
                <a:spcPts val="0"/>
              </a:spcAft>
              <a:buSzPts val="1280"/>
              <a:buNone/>
              <a:defRPr b="1" sz="1600"/>
            </a:lvl8pPr>
            <a:lvl9pPr indent="-228600" lvl="8" marL="4114800" rtl="1" algn="r">
              <a:spcBef>
                <a:spcPts val="1000"/>
              </a:spcBef>
              <a:spcAft>
                <a:spcPts val="0"/>
              </a:spcAft>
              <a:buSzPts val="1280"/>
              <a:buNone/>
              <a:defRPr b="1" sz="1600"/>
            </a:lvl9pPr>
          </a:lstStyle>
          <a:p/>
        </p:txBody>
      </p:sp>
      <p:sp>
        <p:nvSpPr>
          <p:cNvPr id="61" name="Google Shape;61;p19"/>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62" name="Google Shape;62;p19"/>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None/>
              <a:defRPr b="0" sz="2400"/>
            </a:lvl1pPr>
            <a:lvl2pPr indent="-228600" lvl="1" marL="914400" rtl="1" algn="r">
              <a:spcBef>
                <a:spcPts val="1000"/>
              </a:spcBef>
              <a:spcAft>
                <a:spcPts val="0"/>
              </a:spcAft>
              <a:buSzPts val="1600"/>
              <a:buNone/>
              <a:defRPr b="1" sz="2000"/>
            </a:lvl2pPr>
            <a:lvl3pPr indent="-228600" lvl="2" marL="1371600" rtl="1" algn="r">
              <a:spcBef>
                <a:spcPts val="1000"/>
              </a:spcBef>
              <a:spcAft>
                <a:spcPts val="0"/>
              </a:spcAft>
              <a:buSzPts val="1440"/>
              <a:buNone/>
              <a:defRPr b="1" sz="1800"/>
            </a:lvl3pPr>
            <a:lvl4pPr indent="-228600" lvl="3" marL="1828800" rtl="1" algn="r">
              <a:spcBef>
                <a:spcPts val="1000"/>
              </a:spcBef>
              <a:spcAft>
                <a:spcPts val="0"/>
              </a:spcAft>
              <a:buSzPts val="1280"/>
              <a:buNone/>
              <a:defRPr b="1" sz="1600"/>
            </a:lvl4pPr>
            <a:lvl5pPr indent="-228600" lvl="4" marL="2286000" rtl="1" algn="r">
              <a:spcBef>
                <a:spcPts val="1000"/>
              </a:spcBef>
              <a:spcAft>
                <a:spcPts val="0"/>
              </a:spcAft>
              <a:buSzPts val="1280"/>
              <a:buNone/>
              <a:defRPr b="1" sz="1600"/>
            </a:lvl5pPr>
            <a:lvl6pPr indent="-228600" lvl="5" marL="2743200" rtl="1" algn="r">
              <a:spcBef>
                <a:spcPts val="1000"/>
              </a:spcBef>
              <a:spcAft>
                <a:spcPts val="0"/>
              </a:spcAft>
              <a:buSzPts val="1280"/>
              <a:buNone/>
              <a:defRPr b="1" sz="1600"/>
            </a:lvl6pPr>
            <a:lvl7pPr indent="-228600" lvl="6" marL="3200400" rtl="1" algn="r">
              <a:spcBef>
                <a:spcPts val="1000"/>
              </a:spcBef>
              <a:spcAft>
                <a:spcPts val="0"/>
              </a:spcAft>
              <a:buSzPts val="1280"/>
              <a:buNone/>
              <a:defRPr b="1" sz="1600"/>
            </a:lvl7pPr>
            <a:lvl8pPr indent="-228600" lvl="7" marL="3657600" rtl="1" algn="r">
              <a:spcBef>
                <a:spcPts val="1000"/>
              </a:spcBef>
              <a:spcAft>
                <a:spcPts val="0"/>
              </a:spcAft>
              <a:buSzPts val="1280"/>
              <a:buNone/>
              <a:defRPr b="1" sz="1600"/>
            </a:lvl8pPr>
            <a:lvl9pPr indent="-228600" lvl="8" marL="4114800" rtl="1" algn="r">
              <a:spcBef>
                <a:spcPts val="1000"/>
              </a:spcBef>
              <a:spcAft>
                <a:spcPts val="0"/>
              </a:spcAft>
              <a:buSzPts val="1280"/>
              <a:buNone/>
              <a:defRPr b="1" sz="1600"/>
            </a:lvl9pPr>
          </a:lstStyle>
          <a:p/>
        </p:txBody>
      </p:sp>
      <p:sp>
        <p:nvSpPr>
          <p:cNvPr id="63" name="Google Shape;63;p19"/>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64" name="Google Shape;64;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فقط" type="titleOnly">
  <p:cSld name="TITLE_ONLY">
    <p:spTree>
      <p:nvGrpSpPr>
        <p:cNvPr id="67" name="Shape 67"/>
        <p:cNvGrpSpPr/>
        <p:nvPr/>
      </p:nvGrpSpPr>
      <p:grpSpPr>
        <a:xfrm>
          <a:off x="0" y="0"/>
          <a:ext cx="0" cy="0"/>
          <a:chOff x="0" y="0"/>
          <a:chExt cx="0" cy="0"/>
        </a:xfrm>
      </p:grpSpPr>
      <p:sp>
        <p:nvSpPr>
          <p:cNvPr id="68" name="Google Shape;68;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69" name="Google Shape;69;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فارغ" type="blank">
  <p:cSld name="BLANK">
    <p:spTree>
      <p:nvGrpSpPr>
        <p:cNvPr id="72" name="Shape 72"/>
        <p:cNvGrpSpPr/>
        <p:nvPr/>
      </p:nvGrpSpPr>
      <p:grpSpPr>
        <a:xfrm>
          <a:off x="0" y="0"/>
          <a:ext cx="0" cy="0"/>
          <a:chOff x="0" y="0"/>
          <a:chExt cx="0" cy="0"/>
        </a:xfrm>
      </p:grpSpPr>
      <p:sp>
        <p:nvSpPr>
          <p:cNvPr id="73" name="Google Shape;73;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ى مع تسمية توضيحية" type="objTx">
  <p:cSld name="OBJECT_WITH_CAPTION_TEXT">
    <p:spTree>
      <p:nvGrpSpPr>
        <p:cNvPr id="76" name="Shape 76"/>
        <p:cNvGrpSpPr/>
        <p:nvPr/>
      </p:nvGrpSpPr>
      <p:grpSpPr>
        <a:xfrm>
          <a:off x="0" y="0"/>
          <a:ext cx="0" cy="0"/>
          <a:chOff x="0" y="0"/>
          <a:chExt cx="0" cy="0"/>
        </a:xfrm>
      </p:grpSpPr>
      <p:sp>
        <p:nvSpPr>
          <p:cNvPr id="77" name="Google Shape;77;p22"/>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2000"/>
              <a:buFont typeface="Trebuchet MS"/>
              <a:buNone/>
              <a:defRPr sz="20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78" name="Google Shape;78;p22"/>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79" name="Google Shape;79;p22"/>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120"/>
              <a:buNone/>
              <a:defRPr sz="1400"/>
            </a:lvl1pPr>
            <a:lvl2pPr indent="-228600" lvl="1" marL="914400" rtl="1" algn="r">
              <a:spcBef>
                <a:spcPts val="1000"/>
              </a:spcBef>
              <a:spcAft>
                <a:spcPts val="0"/>
              </a:spcAft>
              <a:buSzPts val="1120"/>
              <a:buNone/>
              <a:defRPr sz="1400"/>
            </a:lvl2pPr>
            <a:lvl3pPr indent="-228600" lvl="2" marL="1371600" rtl="1" algn="r">
              <a:spcBef>
                <a:spcPts val="1000"/>
              </a:spcBef>
              <a:spcAft>
                <a:spcPts val="0"/>
              </a:spcAft>
              <a:buSzPts val="960"/>
              <a:buNone/>
              <a:defRPr sz="1200"/>
            </a:lvl3pPr>
            <a:lvl4pPr indent="-228600" lvl="3" marL="1828800" rtl="1" algn="r">
              <a:spcBef>
                <a:spcPts val="1000"/>
              </a:spcBef>
              <a:spcAft>
                <a:spcPts val="0"/>
              </a:spcAft>
              <a:buSzPts val="800"/>
              <a:buNone/>
              <a:defRPr sz="1000"/>
            </a:lvl4pPr>
            <a:lvl5pPr indent="-228600" lvl="4" marL="2286000" rtl="1" algn="r">
              <a:spcBef>
                <a:spcPts val="1000"/>
              </a:spcBef>
              <a:spcAft>
                <a:spcPts val="0"/>
              </a:spcAft>
              <a:buSzPts val="800"/>
              <a:buNone/>
              <a:defRPr sz="1000"/>
            </a:lvl5pPr>
            <a:lvl6pPr indent="-228600" lvl="5" marL="2743200" rtl="1" algn="r">
              <a:spcBef>
                <a:spcPts val="1000"/>
              </a:spcBef>
              <a:spcAft>
                <a:spcPts val="0"/>
              </a:spcAft>
              <a:buSzPts val="800"/>
              <a:buNone/>
              <a:defRPr sz="1000"/>
            </a:lvl6pPr>
            <a:lvl7pPr indent="-228600" lvl="6" marL="3200400" rtl="1" algn="r">
              <a:spcBef>
                <a:spcPts val="1000"/>
              </a:spcBef>
              <a:spcAft>
                <a:spcPts val="0"/>
              </a:spcAft>
              <a:buSzPts val="800"/>
              <a:buNone/>
              <a:defRPr sz="1000"/>
            </a:lvl7pPr>
            <a:lvl8pPr indent="-228600" lvl="7" marL="3657600" rtl="1" algn="r">
              <a:spcBef>
                <a:spcPts val="1000"/>
              </a:spcBef>
              <a:spcAft>
                <a:spcPts val="0"/>
              </a:spcAft>
              <a:buSzPts val="800"/>
              <a:buNone/>
              <a:defRPr sz="1000"/>
            </a:lvl8pPr>
            <a:lvl9pPr indent="-228600" lvl="8" marL="4114800" rtl="1" algn="r">
              <a:spcBef>
                <a:spcPts val="1000"/>
              </a:spcBef>
              <a:spcAft>
                <a:spcPts val="0"/>
              </a:spcAft>
              <a:buSzPts val="800"/>
              <a:buNone/>
              <a:defRPr sz="1000"/>
            </a:lvl9pPr>
          </a:lstStyle>
          <a:p/>
        </p:txBody>
      </p:sp>
      <p:sp>
        <p:nvSpPr>
          <p:cNvPr id="80" name="Google Shape;80;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رة مع تسمية توضيحية" type="picTx">
  <p:cSld name="PICTURE_WITH_CAPTION_TEXT">
    <p:spTree>
      <p:nvGrpSpPr>
        <p:cNvPr id="83" name="Shape 83"/>
        <p:cNvGrpSpPr/>
        <p:nvPr/>
      </p:nvGrpSpPr>
      <p:grpSpPr>
        <a:xfrm>
          <a:off x="0" y="0"/>
          <a:ext cx="0" cy="0"/>
          <a:chOff x="0" y="0"/>
          <a:chExt cx="0" cy="0"/>
        </a:xfrm>
      </p:grpSpPr>
      <p:sp>
        <p:nvSpPr>
          <p:cNvPr id="84" name="Google Shape;84;p23"/>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2400"/>
              <a:buFont typeface="Trebuchet MS"/>
              <a:buNone/>
              <a:defRPr b="0" sz="24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85" name="Google Shape;85;p23"/>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1"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6" name="Google Shape;86;p23"/>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960"/>
              <a:buNone/>
              <a:defRPr sz="1200"/>
            </a:lvl1pPr>
            <a:lvl2pPr indent="-228600" lvl="1" marL="914400" rtl="1" algn="r">
              <a:spcBef>
                <a:spcPts val="1000"/>
              </a:spcBef>
              <a:spcAft>
                <a:spcPts val="0"/>
              </a:spcAft>
              <a:buSzPts val="960"/>
              <a:buNone/>
              <a:defRPr sz="1200"/>
            </a:lvl2pPr>
            <a:lvl3pPr indent="-228600" lvl="2" marL="1371600" rtl="1" algn="r">
              <a:spcBef>
                <a:spcPts val="1000"/>
              </a:spcBef>
              <a:spcAft>
                <a:spcPts val="0"/>
              </a:spcAft>
              <a:buSzPts val="800"/>
              <a:buNone/>
              <a:defRPr sz="1000"/>
            </a:lvl3pPr>
            <a:lvl4pPr indent="-228600" lvl="3" marL="1828800" rtl="1" algn="r">
              <a:spcBef>
                <a:spcPts val="1000"/>
              </a:spcBef>
              <a:spcAft>
                <a:spcPts val="0"/>
              </a:spcAft>
              <a:buSzPts val="720"/>
              <a:buNone/>
              <a:defRPr sz="900"/>
            </a:lvl4pPr>
            <a:lvl5pPr indent="-228600" lvl="4" marL="2286000" rtl="1" algn="r">
              <a:spcBef>
                <a:spcPts val="1000"/>
              </a:spcBef>
              <a:spcAft>
                <a:spcPts val="0"/>
              </a:spcAft>
              <a:buSzPts val="720"/>
              <a:buNone/>
              <a:defRPr sz="900"/>
            </a:lvl5pPr>
            <a:lvl6pPr indent="-228600" lvl="5" marL="2743200" rtl="1" algn="r">
              <a:spcBef>
                <a:spcPts val="1000"/>
              </a:spcBef>
              <a:spcAft>
                <a:spcPts val="0"/>
              </a:spcAft>
              <a:buSzPts val="720"/>
              <a:buNone/>
              <a:defRPr sz="900"/>
            </a:lvl6pPr>
            <a:lvl7pPr indent="-228600" lvl="6" marL="3200400" rtl="1" algn="r">
              <a:spcBef>
                <a:spcPts val="1000"/>
              </a:spcBef>
              <a:spcAft>
                <a:spcPts val="0"/>
              </a:spcAft>
              <a:buSzPts val="720"/>
              <a:buNone/>
              <a:defRPr sz="900"/>
            </a:lvl7pPr>
            <a:lvl8pPr indent="-228600" lvl="7" marL="3657600" rtl="1" algn="r">
              <a:spcBef>
                <a:spcPts val="1000"/>
              </a:spcBef>
              <a:spcAft>
                <a:spcPts val="0"/>
              </a:spcAft>
              <a:buSzPts val="720"/>
              <a:buNone/>
              <a:defRPr sz="900"/>
            </a:lvl8pPr>
            <a:lvl9pPr indent="-228600" lvl="8" marL="4114800" rtl="1" algn="r">
              <a:spcBef>
                <a:spcPts val="1000"/>
              </a:spcBef>
              <a:spcAft>
                <a:spcPts val="0"/>
              </a:spcAft>
              <a:buSzPts val="720"/>
              <a:buNone/>
              <a:defRPr sz="900"/>
            </a:lvl9pPr>
          </a:lstStyle>
          <a:p/>
        </p:txBody>
      </p:sp>
      <p:sp>
        <p:nvSpPr>
          <p:cNvPr id="87" name="Google Shape;87;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4"/>
          <p:cNvGrpSpPr/>
          <p:nvPr/>
        </p:nvGrpSpPr>
        <p:grpSpPr>
          <a:xfrm>
            <a:off x="0" y="-8467"/>
            <a:ext cx="12192000" cy="6866467"/>
            <a:chOff x="0" y="-8467"/>
            <a:chExt cx="12192000" cy="6866467"/>
          </a:xfrm>
        </p:grpSpPr>
        <p:cxnSp>
          <p:nvCxnSpPr>
            <p:cNvPr id="7" name="Google Shape;7;p14"/>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14"/>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1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4"/>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4"/>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4"/>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4"/>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4"/>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4"/>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4"/>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1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1" algn="r">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1" algn="l">
              <a:spcBef>
                <a:spcPts val="0"/>
              </a:spcBef>
              <a:spcAft>
                <a:spcPts val="0"/>
              </a:spcAft>
              <a:buSzPts val="1400"/>
              <a:buNone/>
              <a:defRPr b="0" i="0" sz="1800" u="none" cap="none" strike="noStrike">
                <a:solidFill>
                  <a:schemeClr val="dk2"/>
                </a:solidFill>
              </a:defRPr>
            </a:lvl2pPr>
            <a:lvl3pPr lvl="2" marR="0" rtl="1" algn="l">
              <a:spcBef>
                <a:spcPts val="0"/>
              </a:spcBef>
              <a:spcAft>
                <a:spcPts val="0"/>
              </a:spcAft>
              <a:buSzPts val="1400"/>
              <a:buNone/>
              <a:defRPr b="0" i="0" sz="1800" u="none" cap="none" strike="noStrike">
                <a:solidFill>
                  <a:schemeClr val="dk2"/>
                </a:solidFill>
              </a:defRPr>
            </a:lvl3pPr>
            <a:lvl4pPr lvl="3" marR="0" rtl="1" algn="l">
              <a:spcBef>
                <a:spcPts val="0"/>
              </a:spcBef>
              <a:spcAft>
                <a:spcPts val="0"/>
              </a:spcAft>
              <a:buSzPts val="1400"/>
              <a:buNone/>
              <a:defRPr b="0" i="0" sz="1800" u="none" cap="none" strike="noStrike">
                <a:solidFill>
                  <a:schemeClr val="dk2"/>
                </a:solidFill>
              </a:defRPr>
            </a:lvl4pPr>
            <a:lvl5pPr lvl="4" marR="0" rtl="1" algn="l">
              <a:spcBef>
                <a:spcPts val="0"/>
              </a:spcBef>
              <a:spcAft>
                <a:spcPts val="0"/>
              </a:spcAft>
              <a:buSzPts val="1400"/>
              <a:buNone/>
              <a:defRPr b="0" i="0" sz="1800" u="none" cap="none" strike="noStrike">
                <a:solidFill>
                  <a:schemeClr val="dk2"/>
                </a:solidFill>
              </a:defRPr>
            </a:lvl5pPr>
            <a:lvl6pPr lvl="5" marR="0" rtl="1" algn="l">
              <a:spcBef>
                <a:spcPts val="0"/>
              </a:spcBef>
              <a:spcAft>
                <a:spcPts val="0"/>
              </a:spcAft>
              <a:buSzPts val="1400"/>
              <a:buNone/>
              <a:defRPr b="0" i="0" sz="1800" u="none" cap="none" strike="noStrike">
                <a:solidFill>
                  <a:schemeClr val="dk2"/>
                </a:solidFill>
              </a:defRPr>
            </a:lvl6pPr>
            <a:lvl7pPr lvl="6" marR="0" rtl="1" algn="l">
              <a:spcBef>
                <a:spcPts val="0"/>
              </a:spcBef>
              <a:spcAft>
                <a:spcPts val="0"/>
              </a:spcAft>
              <a:buSzPts val="1400"/>
              <a:buNone/>
              <a:defRPr b="0" i="0" sz="1800" u="none" cap="none" strike="noStrike">
                <a:solidFill>
                  <a:schemeClr val="dk2"/>
                </a:solidFill>
              </a:defRPr>
            </a:lvl7pPr>
            <a:lvl8pPr lvl="7" marR="0" rtl="1" algn="l">
              <a:spcBef>
                <a:spcPts val="0"/>
              </a:spcBef>
              <a:spcAft>
                <a:spcPts val="0"/>
              </a:spcAft>
              <a:buSzPts val="1400"/>
              <a:buNone/>
              <a:defRPr b="0" i="0" sz="1800" u="none" cap="none" strike="noStrike">
                <a:solidFill>
                  <a:schemeClr val="dk2"/>
                </a:solidFill>
              </a:defRPr>
            </a:lvl8pPr>
            <a:lvl9pPr lvl="8" marR="0" rtl="1" algn="l">
              <a:spcBef>
                <a:spcPts val="0"/>
              </a:spcBef>
              <a:spcAft>
                <a:spcPts val="0"/>
              </a:spcAft>
              <a:buSzPts val="1400"/>
              <a:buNone/>
              <a:defRPr b="0" i="0" sz="1800" u="none" cap="none" strike="noStrike">
                <a:solidFill>
                  <a:schemeClr val="dk2"/>
                </a:solidFill>
              </a:defRPr>
            </a:lvl9pPr>
          </a:lstStyle>
          <a:p/>
        </p:txBody>
      </p:sp>
      <p:sp>
        <p:nvSpPr>
          <p:cNvPr id="18" name="Google Shape;18;p1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1" algn="r">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1" algn="r">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1" algn="r">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ar-S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026526" y="549752"/>
            <a:ext cx="7766936" cy="1269438"/>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chemeClr val="accent1"/>
              </a:buClr>
              <a:buSzPts val="3000"/>
              <a:buFont typeface="Trebuchet MS"/>
              <a:buNone/>
            </a:pPr>
            <a:r>
              <a:rPr lang="ar-SA" sz="3000"/>
              <a:t>‏عوامل مؤثرة في زمن رد الفعل واتخاذ القرار</a:t>
            </a:r>
            <a:endParaRPr/>
          </a:p>
        </p:txBody>
      </p:sp>
      <p:sp>
        <p:nvSpPr>
          <p:cNvPr id="144" name="Google Shape;144;p1"/>
          <p:cNvSpPr txBox="1"/>
          <p:nvPr>
            <p:ph idx="1" type="subTitle"/>
          </p:nvPr>
        </p:nvSpPr>
        <p:spPr>
          <a:xfrm>
            <a:off x="1867472" y="2848919"/>
            <a:ext cx="7766936" cy="2189892"/>
          </a:xfrm>
          <a:prstGeom prst="rect">
            <a:avLst/>
          </a:prstGeom>
          <a:noFill/>
          <a:ln>
            <a:noFill/>
          </a:ln>
        </p:spPr>
        <p:txBody>
          <a:bodyPr anchorCtr="0" anchor="t" bIns="45700" lIns="91425" spcFirstLastPara="1" rIns="91425" wrap="square" tIns="45700">
            <a:noAutofit/>
          </a:bodyPr>
          <a:lstStyle/>
          <a:p>
            <a:pPr indent="0" lvl="0" marL="0" rtl="1" algn="just">
              <a:spcBef>
                <a:spcPts val="0"/>
              </a:spcBef>
              <a:spcAft>
                <a:spcPts val="0"/>
              </a:spcAft>
              <a:buSzPts val="1920"/>
              <a:buNone/>
            </a:pPr>
            <a:r>
              <a:rPr lang="ar-SA" sz="2400">
                <a:solidFill>
                  <a:schemeClr val="dk1"/>
                </a:solidFill>
              </a:rPr>
              <a:t>‏هناك العديد من العوامل المهمة التي تؤثر في زمن رد الفعل </a:t>
            </a:r>
            <a:r>
              <a:rPr lang="ar-SA" sz="2400">
                <a:solidFill>
                  <a:schemeClr val="dk1"/>
                </a:solidFill>
              </a:rPr>
              <a:t>ابتداء</a:t>
            </a:r>
            <a:r>
              <a:rPr lang="ar-SA" sz="2400">
                <a:solidFill>
                  <a:schemeClr val="dk1"/>
                </a:solidFill>
              </a:rPr>
              <a:t> من طبيعة المعلومات حول المثير إلى نوع الحركة المطلوب تنفيذها ومن هذه العوامل :</a:t>
            </a:r>
            <a:endParaRPr sz="24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198" name="Google Shape;198;p10"/>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10210" lvl="0" marL="342900" rtl="1" algn="r">
              <a:spcBef>
                <a:spcPts val="0"/>
              </a:spcBef>
              <a:spcAft>
                <a:spcPts val="0"/>
              </a:spcAft>
              <a:buSzPts val="2500"/>
              <a:buChar char="►"/>
            </a:pPr>
            <a:r>
              <a:rPr lang="ar-SA" sz="2500">
                <a:solidFill>
                  <a:schemeClr val="accent5"/>
                </a:solidFill>
              </a:rPr>
              <a:t>عملية برمجة المعلومات تحت الآثار العالية:-</a:t>
            </a:r>
            <a:endParaRPr sz="2500"/>
          </a:p>
          <a:p>
            <a:pPr indent="-342900" lvl="0" marL="342900" rtl="1" algn="r">
              <a:spcBef>
                <a:spcPts val="1000"/>
              </a:spcBef>
              <a:spcAft>
                <a:spcPts val="0"/>
              </a:spcAft>
              <a:buSzPts val="1440"/>
              <a:buChar char="►"/>
            </a:pPr>
            <a:r>
              <a:rPr lang="ar-SA" sz="2500"/>
              <a:t> أن العمليات العقلية تحت الآثار العالية تخضع للظروف الآتية </a:t>
            </a:r>
            <a:endParaRPr sz="2500"/>
          </a:p>
          <a:p>
            <a:pPr indent="-387350" lvl="0" marL="342900" rtl="1" algn="r">
              <a:spcBef>
                <a:spcPts val="1000"/>
              </a:spcBef>
              <a:spcAft>
                <a:spcPts val="0"/>
              </a:spcAft>
              <a:buSzPts val="2140"/>
              <a:buChar char="►"/>
            </a:pPr>
            <a:r>
              <a:rPr lang="ar-SA" sz="2500"/>
              <a:t>1-  ضعف مستوى استقبال المعلومات و محدوديتها : وتعني ضيق الانتباه الحاصل نتيجة الآثار الزائدة يفقد المرأة الكثير من المعلومات من المحيط نتيجة عدم التركيز عليها</a:t>
            </a:r>
            <a:endParaRPr sz="2500"/>
          </a:p>
          <a:p>
            <a:pPr indent="-342900" lvl="0" marL="342900" rtl="1" algn="r">
              <a:spcBef>
                <a:spcPts val="1000"/>
              </a:spcBef>
              <a:spcAft>
                <a:spcPts val="0"/>
              </a:spcAft>
              <a:buSzPts val="1440"/>
              <a:buChar char="►"/>
            </a:pPr>
            <a:r>
              <a:rPr lang="ar-SA" sz="2500"/>
              <a:t>2- ‏فرضية استخدام المعطيات: ‏تم وضعها من قبل يستر بروك و تساعد على تفسير سبب هبوط مستوى الأداء تحت تأثير الآثار المنخفضة جدا المرتفعة جدا.</a:t>
            </a:r>
            <a:r>
              <a:rPr lang="ar-SA"/>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204" name="Google Shape;204;p1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ar-SA"/>
              <a:t>‏ا</a:t>
            </a:r>
            <a:r>
              <a:rPr lang="ar-SA" sz="2500"/>
              <a:t>لانتباه : وهو تهيئة وتوجيه الحواس نحو استقبال مثيرات  المحيط الخارجي </a:t>
            </a:r>
            <a:r>
              <a:rPr lang="ar-SA" sz="2500"/>
              <a:t>وأن</a:t>
            </a:r>
            <a:r>
              <a:rPr lang="ar-SA" sz="2500"/>
              <a:t> قدرة الإنسان على الانتباه محدودة جدا وهناك نظريات تفسر ذلك</a:t>
            </a:r>
            <a:endParaRPr sz="2500"/>
          </a:p>
          <a:p>
            <a:pPr indent="-387350" lvl="0" marL="342900" rtl="1" algn="r">
              <a:spcBef>
                <a:spcPts val="1000"/>
              </a:spcBef>
              <a:spcAft>
                <a:spcPts val="0"/>
              </a:spcAft>
              <a:buSzPts val="2140"/>
              <a:buChar char="►"/>
            </a:pPr>
            <a:r>
              <a:rPr lang="ar-SA" sz="2500"/>
              <a:t>1- ‏فرضية القناة الواحدة: ‏‏</a:t>
            </a:r>
            <a:r>
              <a:rPr lang="ar-SA" sz="2500"/>
              <a:t>وملخصها</a:t>
            </a:r>
            <a:r>
              <a:rPr lang="ar-SA" sz="2500"/>
              <a:t> أن الإنسان يتمكن من الانتباه </a:t>
            </a:r>
            <a:r>
              <a:rPr lang="ar-SA" sz="2500"/>
              <a:t>لمثير</a:t>
            </a:r>
            <a:r>
              <a:rPr lang="ar-SA" sz="2500"/>
              <a:t> واحد فقط ويدخله حيز المعالجة ولا يتمكن من معالجة مؤثرين في وقت واحد مثلا لا يتمكن الفرد من التحدث في الهاتف وكتابة رسالة إلى شخص آخر وغالبا ما تسمى هذه الفرضية الفرضية الترشيح الذي يعزل الفرد كل المثيرات ويدخل مثير واحد فقط لغرض معالجة.</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210" name="Google Shape;210;p12"/>
          <p:cNvSpPr txBox="1"/>
          <p:nvPr>
            <p:ph idx="1" type="body"/>
          </p:nvPr>
        </p:nvSpPr>
        <p:spPr>
          <a:xfrm>
            <a:off x="623734" y="2120389"/>
            <a:ext cx="8596800" cy="3880800"/>
          </a:xfrm>
          <a:prstGeom prst="rect">
            <a:avLst/>
          </a:prstGeom>
          <a:noFill/>
          <a:ln>
            <a:noFill/>
          </a:ln>
        </p:spPr>
        <p:txBody>
          <a:bodyPr anchorCtr="0" anchor="t" bIns="45700" lIns="91425" spcFirstLastPara="1" rIns="91425" wrap="square" tIns="45700">
            <a:normAutofit/>
          </a:bodyPr>
          <a:lstStyle/>
          <a:p>
            <a:pPr indent="-387350" lvl="0" marL="342900" rtl="1" algn="r">
              <a:spcBef>
                <a:spcPts val="0"/>
              </a:spcBef>
              <a:spcAft>
                <a:spcPts val="0"/>
              </a:spcAft>
              <a:buSzPts val="2140"/>
              <a:buChar char="►"/>
            </a:pPr>
            <a:r>
              <a:rPr lang="ar-SA" sz="2500"/>
              <a:t>2- ‏مرونة توزيع المثيرات : أن القابلية الانتباه تتغير طبقا لمتطلبات المثير </a:t>
            </a:r>
            <a:r>
              <a:rPr lang="ar-SA" sz="2500"/>
              <a:t>والمهمة</a:t>
            </a:r>
            <a:r>
              <a:rPr lang="ar-SA" sz="2500"/>
              <a:t> المطلوب التعامل معها  فعند ظهور مثيران في وقت واحد فإن ذلك يتطلب </a:t>
            </a:r>
            <a:r>
              <a:rPr lang="ar-SA" sz="2500"/>
              <a:t>قابلية</a:t>
            </a:r>
            <a:r>
              <a:rPr lang="ar-SA" sz="2500"/>
              <a:t> لتوزيع المثيرات بشكل ‏تعاقبي (أي واحد بعد </a:t>
            </a:r>
            <a:r>
              <a:rPr lang="ar-SA" sz="2500"/>
              <a:t>الآخر</a:t>
            </a:r>
            <a:r>
              <a:rPr lang="ar-SA" sz="2500"/>
              <a:t>) ولكن إذا كان مستوى </a:t>
            </a:r>
            <a:r>
              <a:rPr lang="ar-SA" sz="2500"/>
              <a:t>المثيرين</a:t>
            </a:r>
            <a:r>
              <a:rPr lang="ar-SA" sz="2500"/>
              <a:t> </a:t>
            </a:r>
            <a:r>
              <a:rPr lang="ar-SA" sz="2500"/>
              <a:t>أكبر</a:t>
            </a:r>
            <a:r>
              <a:rPr lang="ar-SA" sz="2500"/>
              <a:t> من قابلية الفرد على التعامل معهما  فسيحدث تداخل  مما يؤدي إلى ظهور حركات والاستجابات غير صحيحة.</a:t>
            </a:r>
            <a:endParaRPr sz="25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216" name="Google Shape;216;p1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10210" lvl="0" marL="342900" rtl="1" algn="just">
              <a:spcBef>
                <a:spcPts val="0"/>
              </a:spcBef>
              <a:spcAft>
                <a:spcPts val="0"/>
              </a:spcAft>
              <a:buSzPts val="2500"/>
              <a:buChar char="►"/>
            </a:pPr>
            <a:r>
              <a:rPr lang="ar-SA" sz="2500"/>
              <a:t>3- </a:t>
            </a:r>
            <a:r>
              <a:rPr lang="ar-SA" sz="2500"/>
              <a:t>‏فرضية المصادر المتعددة :  تفسر هذه النظرية مجالات متعددة للانتباه ولكل مجال مستوى معين من القابلية وأن كل مجال مصمم للتعامل مع نوع معين من المعلومات فمثلا أنه مجال حركة الإصبع باتجاه معين وليس مجال حركة الفك لقول كلمة معينة  اذ يمكن أن يحرك اصبعه  ويقول كلمة في الوقت نفسه.</a:t>
            </a:r>
            <a:endParaRPr sz="2500"/>
          </a:p>
          <a:p>
            <a:pPr indent="-410210" lvl="0" marL="342900" rtl="1" algn="just">
              <a:spcBef>
                <a:spcPts val="1000"/>
              </a:spcBef>
              <a:spcAft>
                <a:spcPts val="0"/>
              </a:spcAft>
              <a:buSzPts val="2500"/>
              <a:buChar char="►"/>
            </a:pPr>
            <a:r>
              <a:rPr lang="ar-SA" sz="2500"/>
              <a:t>‏أي أن ‏اهتمام اللاعب منصب على تحديد المعلومات المتاحة حوله والتي تؤدي إلى اتخاذ قرار مستقبلي لأغراض التحرك ويعني </a:t>
            </a:r>
            <a:r>
              <a:rPr lang="ar-SA" sz="2500"/>
              <a:t>أن</a:t>
            </a:r>
            <a:r>
              <a:rPr lang="ar-SA" sz="2500"/>
              <a:t>  اللاعب المتقدم والمتمرس يستخدم المعلومات الخاصة و المتاحة لديهم في تحديد   ‏مثيرات المحيط ومن ثم تساهم في استجابة سريعة ودقيقة لكل ظرف من ظروف اللعب .     </a:t>
            </a:r>
            <a:endParaRPr sz="2500"/>
          </a:p>
          <a:p>
            <a:pPr indent="-251459" lvl="0" marL="342900" rtl="1" algn="r">
              <a:spcBef>
                <a:spcPts val="1000"/>
              </a:spcBef>
              <a:spcAft>
                <a:spcPts val="0"/>
              </a:spcAft>
              <a:buSzPts val="144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000"/>
              <a:buFont typeface="Trebuchet MS"/>
              <a:buNone/>
            </a:pPr>
            <a:r>
              <a:rPr lang="ar-SA" sz="3000"/>
              <a:t>‏1- عدد الاختيارات او البدائل في الاستجابات </a:t>
            </a:r>
            <a:endParaRPr sz="3000"/>
          </a:p>
        </p:txBody>
      </p:sp>
      <p:sp>
        <p:nvSpPr>
          <p:cNvPr id="150" name="Google Shape;150;p2"/>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2000"/>
              <a:buChar char="►"/>
            </a:pPr>
            <a:r>
              <a:rPr lang="ar-SA" sz="2500"/>
              <a:t>‏كل ما زادت الاختيارات والبدائل زاد زمن رد الفعل ‏إذ أن هناك علاقة أو جدها هك تسمى قانون هك وهي تصف وجود علاقة ‏ثابتة ومستقرة بين </a:t>
            </a:r>
            <a:endParaRPr sz="2500"/>
          </a:p>
          <a:p>
            <a:pPr indent="-342900" lvl="0" marL="342900" rtl="1" algn="r">
              <a:spcBef>
                <a:spcPts val="0"/>
              </a:spcBef>
              <a:spcAft>
                <a:spcPts val="0"/>
              </a:spcAft>
              <a:buSzPts val="2000"/>
              <a:buChar char="►"/>
            </a:pPr>
            <a:r>
              <a:rPr lang="ar-SA" sz="2500"/>
              <a:t>عدد بدائل الحافز - الاستجابة وبين زمن اختيار رد الفعل المناسب ، فكلما زاد تعدد الخيارات </a:t>
            </a:r>
            <a:r>
              <a:rPr lang="ar-SA" sz="2500"/>
              <a:t>تأخر</a:t>
            </a:r>
            <a:r>
              <a:rPr lang="ar-SA" sz="2500"/>
              <a:t> زمن رد الفعل .</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SA"/>
              <a:t>‏2- نوع العلاقة بين الحافز والاستجابات </a:t>
            </a:r>
            <a:endParaRPr/>
          </a:p>
        </p:txBody>
      </p:sp>
      <p:sp>
        <p:nvSpPr>
          <p:cNvPr id="156" name="Google Shape;156;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2000"/>
              <a:buChar char="►"/>
            </a:pPr>
            <a:r>
              <a:rPr lang="ar-SA" sz="2500"/>
              <a:t>‏أذا تعلم اللاعب أداء حركة معينة فهذا يعني أنه ربط الحافز في الاستجابة لتلك الحركة فمثلا في حركات مثل مهارات الجمناستك  يكون الحافز والاستجابة مرتبطة بشكل دقيق ويكون بشكل متعارف عليه ما قبل المراكز العصبية نظرا لتكرارها مرات عديدة سابقا ، ولكن في كرة القدم الذي يتطلب في أحيان كثيرة ربط استجابة معينة مع حافز جديد لم يتعلمه أو يطبقه اللاعب من قبل فهذا يؤخر زمن رد الفعل .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000"/>
              <a:buFont typeface="Trebuchet MS"/>
              <a:buNone/>
            </a:pPr>
            <a:r>
              <a:rPr lang="ar-SA" sz="3000"/>
              <a:t>3-‏كمية التدريب</a:t>
            </a:r>
            <a:endParaRPr/>
          </a:p>
        </p:txBody>
      </p:sp>
      <p:sp>
        <p:nvSpPr>
          <p:cNvPr id="162" name="Google Shape;162;p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2000"/>
              <a:buChar char="►"/>
            </a:pPr>
            <a:r>
              <a:rPr lang="ar-SA" sz="2500"/>
              <a:t>‏كلما كان هناك تكرارات كثيرة على الاستجابة للحافز معين فإن ذلك سوف يعجل في اتخاذ القرار ومن ثم يقصر من زمن رد الفعل ويزيد من سرعته . </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000"/>
              <a:buFont typeface="Trebuchet MS"/>
              <a:buNone/>
            </a:pPr>
            <a:r>
              <a:rPr lang="ar-SA" sz="3000"/>
              <a:t>‏التعامل مع سرعة اتخاذ القرار</a:t>
            </a:r>
            <a:endParaRPr/>
          </a:p>
        </p:txBody>
      </p:sp>
      <p:sp>
        <p:nvSpPr>
          <p:cNvPr id="168" name="Google Shape;168;p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2000"/>
              <a:buChar char="►"/>
            </a:pPr>
            <a:r>
              <a:rPr lang="ar-SA" sz="2500"/>
              <a:t>‏ترتبط سرعة اتخاذ القرار ارتباطا قويا مع </a:t>
            </a:r>
            <a:r>
              <a:rPr lang="ar-SA" sz="2500"/>
              <a:t>التوقع</a:t>
            </a:r>
            <a:r>
              <a:rPr lang="ar-SA" sz="2500"/>
              <a:t> . فكلما كان التوقع  والحدس صحيحا زادت سرعة اتخاذ القرار . ف</a:t>
            </a:r>
            <a:r>
              <a:rPr lang="ar-SA" sz="2500"/>
              <a:t>اللاعب</a:t>
            </a:r>
            <a:r>
              <a:rPr lang="ar-SA" sz="2500"/>
              <a:t> المتقدم والخبير يتوقع ماذا سيحدث مستقبلا ومتى سيحدث ، لذلك يكون في حالة تهيؤ لتلك المستجدات اذ يهيئ برامج </a:t>
            </a:r>
            <a:r>
              <a:rPr lang="ar-SA" sz="2500"/>
              <a:t>حركية</a:t>
            </a:r>
            <a:r>
              <a:rPr lang="ar-SA" sz="2500"/>
              <a:t> مسبق لغرض اتخاذها عند ظهور المثير . </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000"/>
              <a:buFont typeface="Trebuchet MS"/>
              <a:buNone/>
            </a:pPr>
            <a:r>
              <a:rPr lang="ar-SA" sz="3000"/>
              <a:t>‏أنواع الحدس أو التوقع</a:t>
            </a:r>
            <a:endParaRPr/>
          </a:p>
        </p:txBody>
      </p:sp>
      <p:sp>
        <p:nvSpPr>
          <p:cNvPr id="174" name="Google Shape;174;p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2000"/>
              <a:buChar char="►"/>
            </a:pPr>
            <a:r>
              <a:rPr lang="ar-SA" sz="2500">
                <a:solidFill>
                  <a:schemeClr val="accent5"/>
                </a:solidFill>
              </a:rPr>
              <a:t>1- ‏ماذا سيحدث في المحيط :</a:t>
            </a:r>
            <a:r>
              <a:rPr lang="ar-SA" sz="2500"/>
              <a:t> ويحدث هذا في كثير من الألعاب </a:t>
            </a:r>
            <a:r>
              <a:rPr lang="ar-SA" sz="2500"/>
              <a:t>إذ</a:t>
            </a:r>
            <a:r>
              <a:rPr lang="ar-SA" sz="2500"/>
              <a:t> يضع اللاعب في الحسبان ماذا سيحدث فيكون </a:t>
            </a:r>
            <a:r>
              <a:rPr lang="ar-SA" sz="2500"/>
              <a:t>مهيئا</a:t>
            </a:r>
            <a:r>
              <a:rPr lang="ar-SA" sz="2500"/>
              <a:t> لاختيار الاستجابة المناسبة .</a:t>
            </a:r>
            <a:endParaRPr/>
          </a:p>
          <a:p>
            <a:pPr indent="-342900" lvl="0" marL="342900" rtl="1" algn="r">
              <a:spcBef>
                <a:spcPts val="1000"/>
              </a:spcBef>
              <a:spcAft>
                <a:spcPts val="0"/>
              </a:spcAft>
              <a:buSzPts val="2000"/>
              <a:buChar char="►"/>
            </a:pPr>
            <a:r>
              <a:rPr lang="ar-SA" sz="2500">
                <a:solidFill>
                  <a:schemeClr val="accent5"/>
                </a:solidFill>
              </a:rPr>
              <a:t>2- ‏متى تظهر </a:t>
            </a:r>
            <a:r>
              <a:rPr lang="ar-SA" sz="2500">
                <a:solidFill>
                  <a:schemeClr val="accent5"/>
                </a:solidFill>
              </a:rPr>
              <a:t>الأحداث</a:t>
            </a:r>
            <a:r>
              <a:rPr lang="ar-SA" sz="2500">
                <a:solidFill>
                  <a:schemeClr val="accent5"/>
                </a:solidFill>
              </a:rPr>
              <a:t> في المحيط وتوقيت ظهورها :</a:t>
            </a:r>
            <a:r>
              <a:rPr lang="ar-SA" sz="2500"/>
              <a:t> من المهم معرفة وقت ظهور الأحداث المستقبلية حتى يتمكن اللاعب من تنظيم حركاته واتخاذ  القرارات المناسبة عند ظهور المثير.</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7"/>
          <p:cNvSpPr txBox="1"/>
          <p:nvPr>
            <p:ph idx="1" type="body"/>
          </p:nvPr>
        </p:nvSpPr>
        <p:spPr>
          <a:xfrm>
            <a:off x="677332" y="2204994"/>
            <a:ext cx="8596670" cy="4318001"/>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850"/>
              <a:buChar char="►"/>
            </a:pPr>
            <a:r>
              <a:rPr lang="ar-SA" sz="2312"/>
              <a:t>‏أن الحدس يعتمد على المعلومات والخبرات السابقة و عادة يقوم اللاعب بعمليات الخداع لغرض </a:t>
            </a:r>
            <a:r>
              <a:rPr lang="ar-SA" sz="2312"/>
              <a:t>إعطاء</a:t>
            </a:r>
            <a:r>
              <a:rPr lang="ar-SA" sz="2312"/>
              <a:t> التوقع الخاطئ للمنافس</a:t>
            </a:r>
            <a:endParaRPr/>
          </a:p>
          <a:p>
            <a:pPr indent="-342900" lvl="0" marL="342900" rtl="1" algn="r">
              <a:spcBef>
                <a:spcPts val="1000"/>
              </a:spcBef>
              <a:spcAft>
                <a:spcPts val="0"/>
              </a:spcAft>
              <a:buSzPts val="1850"/>
              <a:buChar char="►"/>
            </a:pPr>
            <a:r>
              <a:rPr lang="ar-SA" sz="2312"/>
              <a:t> من جانب آخر فإن للتوقع نقاط ضعف وأهمها :</a:t>
            </a:r>
            <a:endParaRPr/>
          </a:p>
          <a:p>
            <a:pPr indent="-342900" lvl="0" marL="342900" rtl="1" algn="r">
              <a:spcBef>
                <a:spcPts val="1000"/>
              </a:spcBef>
              <a:spcAft>
                <a:spcPts val="0"/>
              </a:spcAft>
              <a:buSzPts val="1850"/>
              <a:buChar char="►"/>
            </a:pPr>
            <a:r>
              <a:rPr lang="ar-SA" sz="2312"/>
              <a:t>1-  بناء استجابة و اتخاذ القرار  على الحدس أو أتوقع الخاطئ وهو غالبا ما يحدث مع حارس المرمى  بكرة  القدم. </a:t>
            </a:r>
            <a:endParaRPr/>
          </a:p>
          <a:p>
            <a:pPr indent="-342900" lvl="0" marL="342900" rtl="1" algn="r">
              <a:spcBef>
                <a:spcPts val="1000"/>
              </a:spcBef>
              <a:spcAft>
                <a:spcPts val="0"/>
              </a:spcAft>
              <a:buSzPts val="1850"/>
              <a:buChar char="►"/>
            </a:pPr>
            <a:r>
              <a:rPr lang="ar-SA" sz="2312"/>
              <a:t> 2-  أشغال مراكز المعلومات ( الدماغ) في نشاطات و عمليات عقلية كثيرا قبل ظهور المثير.</a:t>
            </a:r>
            <a:endParaRPr/>
          </a:p>
          <a:p>
            <a:pPr indent="-342900" lvl="0" marL="342900" rtl="1" algn="r">
              <a:spcBef>
                <a:spcPts val="1000"/>
              </a:spcBef>
              <a:spcAft>
                <a:spcPts val="0"/>
              </a:spcAft>
              <a:buSzPts val="1850"/>
              <a:buChar char="►"/>
            </a:pPr>
            <a:r>
              <a:rPr lang="ar-SA" sz="2312"/>
              <a:t> ‏إذ أنه تغيير المثير ومحاولة الاستجابة إلى مثير جديد فإن ذلك يتطلب وقتا طويلا ابتداء من إيقاف الحركة المثير الأولى ثم التحرك باتجاه آخر الاستجابة للمثير الثاني .          </a:t>
            </a:r>
            <a:endParaRPr/>
          </a:p>
        </p:txBody>
      </p:sp>
      <p:sp>
        <p:nvSpPr>
          <p:cNvPr id="180" name="Google Shape;180;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SA"/>
              <a:t>‏إستراتيجية استخدام الحدس ( التوقع)</a:t>
            </a:r>
            <a:endParaRPr/>
          </a:p>
        </p:txBody>
      </p:sp>
      <p:sp>
        <p:nvSpPr>
          <p:cNvPr id="186" name="Google Shape;186;p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2000"/>
              <a:buChar char="►"/>
            </a:pPr>
            <a:r>
              <a:rPr lang="ar-SA" sz="2500"/>
              <a:t>‏ان فوائد ومضار استخدام الحدس ( التوقع ) تحدد  من خلال  استثمار الحدس (التوقع ) .</a:t>
            </a:r>
            <a:endParaRPr/>
          </a:p>
          <a:p>
            <a:pPr indent="-342900" lvl="0" marL="342900" rtl="1" algn="r">
              <a:spcBef>
                <a:spcPts val="1000"/>
              </a:spcBef>
              <a:spcAft>
                <a:spcPts val="0"/>
              </a:spcAft>
              <a:buSzPts val="2000"/>
              <a:buChar char="►"/>
            </a:pPr>
            <a:r>
              <a:rPr lang="ar-SA" sz="2500"/>
              <a:t> فمثلا إذا كان الخصم يقوم بحركات كثيرة ومتشعبة  لأجل إعطاء التوقعات الخاطئة فمن الأفضل عدم استخدام التوقع والاعتماد على بداية حركة  الخصم ثم الاستجابة لها لأن استخدام ألتوقع في مثل هذه الحالات ‏قد يكلف كثيرا و </a:t>
            </a:r>
            <a:r>
              <a:rPr lang="ar-SA" sz="2500"/>
              <a:t>عادة</a:t>
            </a:r>
            <a:r>
              <a:rPr lang="ar-SA" sz="2500"/>
              <a:t>  يكون التلاعب في القسم التحضيري للحركة لغرض أعطي الحدس الخاطئ للاعب المنافس.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192" name="Google Shape;192;p9"/>
          <p:cNvSpPr txBox="1"/>
          <p:nvPr>
            <p:ph idx="1" type="body"/>
          </p:nvPr>
        </p:nvSpPr>
        <p:spPr>
          <a:xfrm>
            <a:off x="1797666" y="2957037"/>
            <a:ext cx="8596668" cy="388077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SzPts val="2000"/>
              <a:buChar char="►"/>
            </a:pPr>
            <a:r>
              <a:rPr lang="ar-SA" sz="2500">
                <a:solidFill>
                  <a:schemeClr val="accent5"/>
                </a:solidFill>
              </a:rPr>
              <a:t>‏الإثارة:- وهي معدل </a:t>
            </a:r>
            <a:r>
              <a:rPr lang="ar-SA" sz="2500">
                <a:solidFill>
                  <a:schemeClr val="accent5"/>
                </a:solidFill>
              </a:rPr>
              <a:t>استثارة</a:t>
            </a:r>
            <a:r>
              <a:rPr lang="ar-SA" sz="2500">
                <a:solidFill>
                  <a:schemeClr val="accent5"/>
                </a:solidFill>
              </a:rPr>
              <a:t> الجهاز العصبي المركزي </a:t>
            </a:r>
            <a:r>
              <a:rPr lang="ar-SA" sz="2500">
                <a:solidFill>
                  <a:schemeClr val="accent5"/>
                </a:solidFill>
              </a:rPr>
              <a:t>ويبدأ</a:t>
            </a:r>
            <a:r>
              <a:rPr lang="ar-SA" sz="2500">
                <a:solidFill>
                  <a:schemeClr val="accent5"/>
                </a:solidFill>
              </a:rPr>
              <a:t> من أقل </a:t>
            </a:r>
            <a:r>
              <a:rPr lang="ar-SA" sz="2500">
                <a:solidFill>
                  <a:schemeClr val="accent5"/>
                </a:solidFill>
              </a:rPr>
              <a:t>استثارة</a:t>
            </a:r>
            <a:r>
              <a:rPr lang="ar-SA" sz="2500">
                <a:solidFill>
                  <a:schemeClr val="accent5"/>
                </a:solidFill>
              </a:rPr>
              <a:t> في أثناء النوم لأعلى </a:t>
            </a:r>
            <a:r>
              <a:rPr lang="ar-SA" sz="2500">
                <a:solidFill>
                  <a:schemeClr val="accent5"/>
                </a:solidFill>
              </a:rPr>
              <a:t>استثارة</a:t>
            </a:r>
            <a:r>
              <a:rPr lang="ar-SA" sz="2500">
                <a:solidFill>
                  <a:schemeClr val="accent5"/>
                </a:solidFill>
              </a:rPr>
              <a:t> في أثناء تنفيذ المهارات الرياضية أثناء  المنافسات .</a:t>
            </a:r>
            <a:endParaRPr/>
          </a:p>
          <a:p>
            <a:pPr indent="-342900" lvl="0" marL="342900" rtl="1" algn="r">
              <a:spcBef>
                <a:spcPts val="1000"/>
              </a:spcBef>
              <a:spcAft>
                <a:spcPts val="0"/>
              </a:spcAft>
              <a:buSzPts val="2000"/>
              <a:buChar char="►"/>
            </a:pPr>
            <a:r>
              <a:rPr lang="ar-SA" sz="2500">
                <a:solidFill>
                  <a:schemeClr val="accent5"/>
                </a:solidFill>
              </a:rPr>
              <a:t>‏القلق :- وهو التفسير المسبق للأحداث والشك في نجاح المهمة .</a:t>
            </a:r>
            <a:endParaRPr/>
          </a:p>
          <a:p>
            <a:pPr indent="-342900" lvl="0" marL="342900" rtl="1" algn="r">
              <a:spcBef>
                <a:spcPts val="1000"/>
              </a:spcBef>
              <a:spcAft>
                <a:spcPts val="0"/>
              </a:spcAft>
              <a:buSzPts val="2000"/>
              <a:buChar char="►"/>
            </a:pPr>
            <a:r>
              <a:rPr lang="ar-SA" sz="2500">
                <a:solidFill>
                  <a:schemeClr val="accent5"/>
                </a:solidFill>
              </a:rPr>
              <a:t>‏قاعدة حرف u معكوسة :- وهي فرضية تصف العلاقة بين مستوى الإثارة و مستوى الأداء فكلما زادت الإثارة زاد مستوى الأداء إلى مستوى معين وبعد ذلك إذا زادت الإثارة إلى أعلى من ذلك المستوى سوف يهبط مستوى الأداء.</a:t>
            </a:r>
            <a:endParaRPr/>
          </a:p>
          <a:p>
            <a:pPr indent="-342900" lvl="0" marL="342900" rtl="1" algn="r">
              <a:spcBef>
                <a:spcPts val="1000"/>
              </a:spcBef>
              <a:spcAft>
                <a:spcPts val="0"/>
              </a:spcAft>
              <a:buSzPts val="2000"/>
              <a:buChar char="►"/>
            </a:pPr>
            <a:r>
              <a:rPr lang="ar-SA" sz="2500">
                <a:solidFill>
                  <a:schemeClr val="accent5"/>
                </a:solidFill>
              </a:rPr>
              <a:t>‏</a:t>
            </a:r>
            <a:endParaRPr sz="2500">
              <a:solidFill>
                <a:schemeClr val="accent5"/>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واجهة">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2021-01-06T14:53:20Z</dcterms:created>
  <dc:creator>sahar Hur</dc:creator>
</cp:coreProperties>
</file>