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ar-SA"/>
              <a:t>انقر لتحرير نمط عنوان الشكل الرئيسي</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الفرعي للشكل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r">
              <a:defRPr sz="44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r">
              <a:defRPr sz="4400" b="0" cap="none"/>
            </a:lvl1pPr>
          </a:lstStyle>
          <a:p>
            <a:r>
              <a:rPr lang="ar-SA"/>
              <a:t>انقر لتحرير نمط عنوان الشكل الرئيسي</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a:t>انقر لتحرير أنماط نص الشكل الرئيسي</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r">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ar-SA"/>
              <a:t>انقر لتحرير نمط عنوان الشكل الرئيسي</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r">
              <a:defRPr sz="4000" b="0" cap="none"/>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r">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ar-SA"/>
              <a:t>انقر لتحرير نمط عنوان الشكل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ar-SA"/>
              <a:t>انقر لتحرير نمط عنوان الشكل الرئيسي</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42A54C80-263E-416B-A8E0-580EDEADCBDC}" type="datetimeFigureOut">
              <a:rPr lang="en-US" dirty="0"/>
              <a:t>12/24/20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r">
              <a:defRPr sz="2400" b="0"/>
            </a:lvl1pPr>
          </a:lstStyle>
          <a:p>
            <a:r>
              <a:rPr lang="ar-SA"/>
              <a:t>انقر لتحرير نمط عنوان الشكل الرئيسي</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a:t>انقر فوق الأيقونة لإضافة صورة</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نص الشكل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12/24/20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12/24/20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r"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5CF5F2E-041E-CF4C-A553-B78FB2B3F2AC}"/>
              </a:ext>
            </a:extLst>
          </p:cNvPr>
          <p:cNvSpPr>
            <a:spLocks noGrp="1"/>
          </p:cNvSpPr>
          <p:nvPr>
            <p:ph type="ctrTitle"/>
          </p:nvPr>
        </p:nvSpPr>
        <p:spPr>
          <a:xfrm>
            <a:off x="1574860" y="1077528"/>
            <a:ext cx="7766936" cy="1646302"/>
          </a:xfrm>
        </p:spPr>
        <p:txBody>
          <a:bodyPr/>
          <a:lstStyle/>
          <a:p>
            <a:r>
              <a:rPr lang="ar-IQ" dirty="0"/>
              <a:t>‏العمليات العقلية</a:t>
            </a:r>
          </a:p>
        </p:txBody>
      </p:sp>
      <p:sp>
        <p:nvSpPr>
          <p:cNvPr id="3" name="عنوان فرعي 2">
            <a:extLst>
              <a:ext uri="{FF2B5EF4-FFF2-40B4-BE49-F238E27FC236}">
                <a16:creationId xmlns:a16="http://schemas.microsoft.com/office/drawing/2014/main" id="{BDE43F1B-D4ED-8748-B132-F8AE1EE38BA3}"/>
              </a:ext>
            </a:extLst>
          </p:cNvPr>
          <p:cNvSpPr>
            <a:spLocks noGrp="1"/>
          </p:cNvSpPr>
          <p:nvPr>
            <p:ph type="subTitle" idx="1"/>
          </p:nvPr>
        </p:nvSpPr>
        <p:spPr>
          <a:xfrm>
            <a:off x="1574860" y="2790541"/>
            <a:ext cx="7766936" cy="3347793"/>
          </a:xfrm>
        </p:spPr>
        <p:txBody>
          <a:bodyPr>
            <a:noAutofit/>
          </a:bodyPr>
          <a:lstStyle/>
          <a:p>
            <a:r>
              <a:rPr lang="ar-IQ" sz="2300" b="1" dirty="0">
                <a:solidFill>
                  <a:schemeClr val="accent5"/>
                </a:solidFill>
              </a:rPr>
              <a:t>‏وهي الأحداث التي تدور داخل الدماغ منذ لحظة دخول المثير إلى لحظة اتخاذ القرار بالإجابة عن ذلك المثير</a:t>
            </a:r>
            <a:endParaRPr lang="ar-SA" sz="2300" b="1" dirty="0">
              <a:solidFill>
                <a:schemeClr val="accent5"/>
              </a:solidFill>
            </a:endParaRPr>
          </a:p>
          <a:p>
            <a:r>
              <a:rPr lang="ar-SA" sz="2300" dirty="0">
                <a:solidFill>
                  <a:schemeClr val="accent5"/>
                </a:solidFill>
              </a:rPr>
              <a:t> </a:t>
            </a:r>
            <a:r>
              <a:rPr lang="ar-IQ" sz="2300" dirty="0">
                <a:solidFill>
                  <a:schemeClr val="accent5"/>
                </a:solidFill>
              </a:rPr>
              <a:t>‏‏وهناك م</a:t>
            </a:r>
            <a:r>
              <a:rPr lang="ar-IQ" sz="2300" dirty="0"/>
              <a:t>راحل تمر بها المعلومات ابتداءا من دخولها إلى الجهاز العصبي المركزي ثم تحديدها</a:t>
            </a:r>
            <a:r>
              <a:rPr lang="ar-SA" sz="2300" dirty="0"/>
              <a:t> ‏ومن ثم البحث في الذاكرة عن معلومات لها علاقة بها</a:t>
            </a:r>
            <a:r>
              <a:rPr lang="en-US" sz="2300" dirty="0"/>
              <a:t>,</a:t>
            </a:r>
            <a:r>
              <a:rPr lang="ar-IQ" sz="2300" dirty="0"/>
              <a:t> ‏ثم التفاعل بين</a:t>
            </a:r>
            <a:r>
              <a:rPr lang="ar-SA" sz="2300" dirty="0"/>
              <a:t> ما </a:t>
            </a:r>
            <a:r>
              <a:rPr lang="ar-IQ" sz="2300" dirty="0"/>
              <a:t> موجود في</a:t>
            </a:r>
            <a:r>
              <a:rPr lang="ar-SA" sz="2300" dirty="0"/>
              <a:t> </a:t>
            </a:r>
            <a:r>
              <a:rPr lang="ar-IQ" sz="2300" dirty="0"/>
              <a:t>‏الذاكرة وبين المثير الجديد</a:t>
            </a:r>
            <a:r>
              <a:rPr lang="en-US" sz="2300" dirty="0"/>
              <a:t>.</a:t>
            </a:r>
            <a:r>
              <a:rPr lang="ar-IQ" sz="2300" dirty="0"/>
              <a:t>‏ويكون نتيجة هذا التفاعل اتخاذ قرار و تنفيذ هذا القرار عن طريق إشارات حسية من الجهاز العصبي المركزي إلى الجهاز العصبي المحيطية ومن ثم إلى العضلات المطلوب عمله</a:t>
            </a:r>
            <a:r>
              <a:rPr lang="ar-SA" sz="2300" dirty="0"/>
              <a:t>ا </a:t>
            </a:r>
            <a:r>
              <a:rPr lang="en-US" sz="2300" dirty="0"/>
              <a:t>. </a:t>
            </a:r>
            <a:endParaRPr lang="ar-SA" sz="2300" dirty="0"/>
          </a:p>
          <a:p>
            <a:endParaRPr lang="ar-IQ" sz="2300" dirty="0"/>
          </a:p>
        </p:txBody>
      </p:sp>
      <p:graphicFrame>
        <p:nvGraphicFramePr>
          <p:cNvPr id="4" name="جدول 4">
            <a:extLst>
              <a:ext uri="{FF2B5EF4-FFF2-40B4-BE49-F238E27FC236}">
                <a16:creationId xmlns:a16="http://schemas.microsoft.com/office/drawing/2014/main" id="{E772C02D-AEB3-FA4F-B9E7-67AE57A62742}"/>
              </a:ext>
            </a:extLst>
          </p:cNvPr>
          <p:cNvGraphicFramePr>
            <a:graphicFrameLocks noGrp="1"/>
          </p:cNvGraphicFramePr>
          <p:nvPr>
            <p:extLst>
              <p:ext uri="{D42A27DB-BD31-4B8C-83A1-F6EECF244321}">
                <p14:modId xmlns:p14="http://schemas.microsoft.com/office/powerpoint/2010/main" val="1850570231"/>
              </p:ext>
            </p:extLst>
          </p:nvPr>
        </p:nvGraphicFramePr>
        <p:xfrm>
          <a:off x="2032000" y="719666"/>
          <a:ext cx="8128000" cy="1112520"/>
        </p:xfrm>
        <a:graphic>
          <a:graphicData uri="http://schemas.openxmlformats.org/drawingml/2006/table">
            <a:tbl>
              <a:tblPr rtl="1" firstRow="1" bandRow="1">
                <a:tableStyleId>{5C22544A-7EE6-4342-B048-85BDC9FD1C3A}</a:tableStyleId>
              </a:tblPr>
              <a:tblGrid>
                <a:gridCol w="2032000">
                  <a:extLst>
                    <a:ext uri="{9D8B030D-6E8A-4147-A177-3AD203B41FA5}">
                      <a16:colId xmlns:a16="http://schemas.microsoft.com/office/drawing/2014/main" val="932012317"/>
                    </a:ext>
                  </a:extLst>
                </a:gridCol>
                <a:gridCol w="2032000">
                  <a:extLst>
                    <a:ext uri="{9D8B030D-6E8A-4147-A177-3AD203B41FA5}">
                      <a16:colId xmlns:a16="http://schemas.microsoft.com/office/drawing/2014/main" val="3705955318"/>
                    </a:ext>
                  </a:extLst>
                </a:gridCol>
                <a:gridCol w="2032000">
                  <a:extLst>
                    <a:ext uri="{9D8B030D-6E8A-4147-A177-3AD203B41FA5}">
                      <a16:colId xmlns:a16="http://schemas.microsoft.com/office/drawing/2014/main" val="1136436452"/>
                    </a:ext>
                  </a:extLst>
                </a:gridCol>
                <a:gridCol w="2032000">
                  <a:extLst>
                    <a:ext uri="{9D8B030D-6E8A-4147-A177-3AD203B41FA5}">
                      <a16:colId xmlns:a16="http://schemas.microsoft.com/office/drawing/2014/main" val="3299311354"/>
                    </a:ext>
                  </a:extLst>
                </a:gridCol>
              </a:tblGrid>
              <a:tr h="370840">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a:p>
                  </a:txBody>
                  <a:tcPr/>
                </a:tc>
                <a:extLst>
                  <a:ext uri="{0D108BD9-81ED-4DB2-BD59-A6C34878D82A}">
                    <a16:rowId xmlns:a16="http://schemas.microsoft.com/office/drawing/2014/main" val="1341122085"/>
                  </a:ext>
                </a:extLst>
              </a:tr>
              <a:tr h="370840">
                <a:tc>
                  <a:txBody>
                    <a:bodyPr/>
                    <a:lstStyle/>
                    <a:p>
                      <a:pPr rtl="1"/>
                      <a:endParaRPr lang="ar-IQ"/>
                    </a:p>
                  </a:txBody>
                  <a:tcPr/>
                </a:tc>
                <a:tc>
                  <a:txBody>
                    <a:bodyPr/>
                    <a:lstStyle/>
                    <a:p>
                      <a:pPr rtl="1"/>
                      <a:endParaRPr lang="ar-IQ"/>
                    </a:p>
                  </a:txBody>
                  <a:tcPr/>
                </a:tc>
                <a:tc>
                  <a:txBody>
                    <a:bodyPr/>
                    <a:lstStyle/>
                    <a:p>
                      <a:pPr rtl="1"/>
                      <a:endParaRPr lang="ar-IQ"/>
                    </a:p>
                  </a:txBody>
                  <a:tcPr/>
                </a:tc>
                <a:tc>
                  <a:txBody>
                    <a:bodyPr/>
                    <a:lstStyle/>
                    <a:p>
                      <a:pPr rtl="1"/>
                      <a:endParaRPr lang="ar-IQ"/>
                    </a:p>
                  </a:txBody>
                  <a:tcPr/>
                </a:tc>
                <a:extLst>
                  <a:ext uri="{0D108BD9-81ED-4DB2-BD59-A6C34878D82A}">
                    <a16:rowId xmlns:a16="http://schemas.microsoft.com/office/drawing/2014/main" val="1277952616"/>
                  </a:ext>
                </a:extLst>
              </a:tr>
              <a:tr h="370840">
                <a:tc>
                  <a:txBody>
                    <a:bodyPr/>
                    <a:lstStyle/>
                    <a:p>
                      <a:pPr rtl="1"/>
                      <a:endParaRPr lang="ar-IQ"/>
                    </a:p>
                  </a:txBody>
                  <a:tcPr/>
                </a:tc>
                <a:tc>
                  <a:txBody>
                    <a:bodyPr/>
                    <a:lstStyle/>
                    <a:p>
                      <a:pPr rtl="1"/>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2014728589"/>
                  </a:ext>
                </a:extLst>
              </a:tr>
            </a:tbl>
          </a:graphicData>
        </a:graphic>
      </p:graphicFrame>
    </p:spTree>
    <p:extLst>
      <p:ext uri="{BB962C8B-B14F-4D97-AF65-F5344CB8AC3E}">
        <p14:creationId xmlns:p14="http://schemas.microsoft.com/office/powerpoint/2010/main" val="2799813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AEF82E0-8285-9E4A-B3FE-39E7E9F7A86F}"/>
              </a:ext>
            </a:extLst>
          </p:cNvPr>
          <p:cNvSpPr>
            <a:spLocks noGrp="1"/>
          </p:cNvSpPr>
          <p:nvPr>
            <p:ph type="title"/>
          </p:nvPr>
        </p:nvSpPr>
        <p:spPr/>
        <p:txBody>
          <a:bodyPr>
            <a:normAutofit/>
          </a:bodyPr>
          <a:lstStyle/>
          <a:p>
            <a:r>
              <a:rPr lang="ar-IQ" sz="2900" dirty="0">
                <a:solidFill>
                  <a:schemeClr val="accent5"/>
                </a:solidFill>
              </a:rPr>
              <a:t>‏</a:t>
            </a:r>
            <a:r>
              <a:rPr lang="ar-SA" sz="2900" dirty="0">
                <a:solidFill>
                  <a:schemeClr val="accent5"/>
                </a:solidFill>
              </a:rPr>
              <a:t>ثالثا : </a:t>
            </a:r>
            <a:r>
              <a:rPr lang="ar-IQ" sz="2900" dirty="0">
                <a:solidFill>
                  <a:schemeClr val="accent5"/>
                </a:solidFill>
              </a:rPr>
              <a:t>الذاكرة طويلة</a:t>
            </a:r>
            <a:r>
              <a:rPr lang="ar-SA" sz="2900" dirty="0">
                <a:solidFill>
                  <a:schemeClr val="accent5"/>
                </a:solidFill>
              </a:rPr>
              <a:t> الأمد.</a:t>
            </a:r>
            <a:endParaRPr lang="ar-IQ" sz="2900" dirty="0">
              <a:solidFill>
                <a:schemeClr val="accent5"/>
              </a:solidFill>
            </a:endParaRPr>
          </a:p>
        </p:txBody>
      </p:sp>
      <p:sp>
        <p:nvSpPr>
          <p:cNvPr id="3" name="عنصر نائب للمحتوى 2">
            <a:extLst>
              <a:ext uri="{FF2B5EF4-FFF2-40B4-BE49-F238E27FC236}">
                <a16:creationId xmlns:a16="http://schemas.microsoft.com/office/drawing/2014/main" id="{A946513B-8D2A-2049-89E3-BBF5D8288949}"/>
              </a:ext>
            </a:extLst>
          </p:cNvPr>
          <p:cNvSpPr>
            <a:spLocks noGrp="1"/>
          </p:cNvSpPr>
          <p:nvPr>
            <p:ph idx="1"/>
          </p:nvPr>
        </p:nvSpPr>
        <p:spPr>
          <a:xfrm>
            <a:off x="231118" y="1647568"/>
            <a:ext cx="8596668" cy="4805687"/>
          </a:xfrm>
        </p:spPr>
        <p:txBody>
          <a:bodyPr>
            <a:normAutofit/>
          </a:bodyPr>
          <a:lstStyle/>
          <a:p>
            <a:r>
              <a:rPr lang="ar-SA" sz="2500" dirty="0"/>
              <a:t>‏يصل ألتذكر  في هذا النوع من الذاكرة إلى ساعات وأيام وسنين وهذا واضح عندما تتوفر لدى الفرد القدرة على استرجاع المعلومات القديمة وبدون تهيئة لها وهناك علاقة ارتباط بين الذاكرة القصيرة وطويله بأنه قبلية الخزن في الذاكرة الطويلة عالية جدا وعندما تصل المعلومات إلى </a:t>
            </a:r>
            <a:r>
              <a:rPr lang="ar-IQ" sz="2500" dirty="0"/>
              <a:t>‏الخزن الطويل يكون من الصعب نسيانها وأ</a:t>
            </a:r>
            <a:r>
              <a:rPr lang="ar-SA" sz="2500" dirty="0"/>
              <a:t>لتمكن</a:t>
            </a:r>
            <a:r>
              <a:rPr lang="ar-IQ" sz="2500" dirty="0"/>
              <a:t> من استرجاع ها ويتطلب نقل المعلومات من الذاكرة القصيرة إلى الذاكرة طويلة ساعات وأيام مع التكرار والتدريب ول</a:t>
            </a:r>
            <a:r>
              <a:rPr lang="ar-SA" sz="2500" dirty="0"/>
              <a:t>نعود </a:t>
            </a:r>
            <a:r>
              <a:rPr lang="ar-IQ" sz="2500" dirty="0"/>
              <a:t> إلى لاعب التنس </a:t>
            </a:r>
            <a:r>
              <a:rPr lang="ar-SA" sz="2500" dirty="0"/>
              <a:t>فكلما </a:t>
            </a:r>
            <a:r>
              <a:rPr lang="ar-IQ" sz="2500" dirty="0"/>
              <a:t> زاد التدريب على الإرسال انتقلت المعلومات إلى الذاكرة طويلة ويكون من الصعب نسيانها</a:t>
            </a:r>
            <a:r>
              <a:rPr lang="ar-SA" sz="2500" dirty="0"/>
              <a:t>.</a:t>
            </a:r>
            <a:endParaRPr lang="ar-IQ" sz="2500" dirty="0"/>
          </a:p>
        </p:txBody>
      </p:sp>
    </p:spTree>
    <p:extLst>
      <p:ext uri="{BB962C8B-B14F-4D97-AF65-F5344CB8AC3E}">
        <p14:creationId xmlns:p14="http://schemas.microsoft.com/office/powerpoint/2010/main" val="183106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6277DFE-56AC-F746-A399-82F0D0FB39BD}"/>
              </a:ext>
            </a:extLst>
          </p:cNvPr>
          <p:cNvSpPr>
            <a:spLocks noGrp="1"/>
          </p:cNvSpPr>
          <p:nvPr>
            <p:ph type="title"/>
          </p:nvPr>
        </p:nvSpPr>
        <p:spPr>
          <a:xfrm>
            <a:off x="-1490059" y="686486"/>
            <a:ext cx="10517355" cy="976609"/>
          </a:xfrm>
        </p:spPr>
        <p:txBody>
          <a:bodyPr>
            <a:normAutofit/>
          </a:bodyPr>
          <a:lstStyle/>
          <a:p>
            <a:r>
              <a:rPr lang="ar-IQ" sz="2900" dirty="0">
                <a:solidFill>
                  <a:schemeClr val="accent5"/>
                </a:solidFill>
              </a:rPr>
              <a:t>‏</a:t>
            </a:r>
            <a:r>
              <a:rPr lang="ar-SA" sz="2900" dirty="0">
                <a:solidFill>
                  <a:schemeClr val="accent5"/>
                </a:solidFill>
              </a:rPr>
              <a:t>رابعا : </a:t>
            </a:r>
            <a:r>
              <a:rPr lang="ar-IQ" sz="2900" dirty="0">
                <a:solidFill>
                  <a:schemeClr val="accent5"/>
                </a:solidFill>
              </a:rPr>
              <a:t>الذاكرة الحركية</a:t>
            </a:r>
            <a:r>
              <a:rPr lang="ar-SA" sz="2900" dirty="0">
                <a:solidFill>
                  <a:schemeClr val="accent5"/>
                </a:solidFill>
              </a:rPr>
              <a:t>:</a:t>
            </a:r>
            <a:endParaRPr lang="ar-IQ" sz="2900" dirty="0">
              <a:solidFill>
                <a:schemeClr val="accent5"/>
              </a:solidFill>
            </a:endParaRPr>
          </a:p>
        </p:txBody>
      </p:sp>
      <p:sp>
        <p:nvSpPr>
          <p:cNvPr id="3" name="عنصر نائب للمحتوى 2">
            <a:extLst>
              <a:ext uri="{FF2B5EF4-FFF2-40B4-BE49-F238E27FC236}">
                <a16:creationId xmlns:a16="http://schemas.microsoft.com/office/drawing/2014/main" id="{4BAA67B7-8A4D-C84C-ADB3-129F06CD0257}"/>
              </a:ext>
            </a:extLst>
          </p:cNvPr>
          <p:cNvSpPr>
            <a:spLocks noGrp="1"/>
          </p:cNvSpPr>
          <p:nvPr>
            <p:ph idx="1"/>
          </p:nvPr>
        </p:nvSpPr>
        <p:spPr>
          <a:xfrm>
            <a:off x="2116667" y="1663095"/>
            <a:ext cx="7157336" cy="4755554"/>
          </a:xfrm>
        </p:spPr>
        <p:txBody>
          <a:bodyPr>
            <a:noAutofit/>
          </a:bodyPr>
          <a:lstStyle/>
          <a:p>
            <a:r>
              <a:rPr lang="ar-SA" sz="2500" dirty="0"/>
              <a:t>‏وتعني هذه الذاكرة مكان خزن البرامج الحركية والأشكال الحركية حيث أن الإنسان ‏يخزن برنامج حركة لكل مهارة رياضية ويتمكن من تنفيذها و التكرار والتدريب يشذب البرنامج الحركي </a:t>
            </a:r>
            <a:r>
              <a:rPr lang="ar-IQ" sz="2500" dirty="0"/>
              <a:t>‏و</a:t>
            </a:r>
            <a:r>
              <a:rPr lang="ar-SA" sz="2500" dirty="0"/>
              <a:t>يصححة </a:t>
            </a:r>
            <a:r>
              <a:rPr lang="ar-IQ" sz="2500" dirty="0"/>
              <a:t>مما يعطي دقة في الأداء وكل ما زاد التدريب وتكرار على مهارة معينة زادت الذاكرة الحركية دقة في تحديد البرنامج الحركي للتلك المهارة وقد تكون هناك رابط اكثر من برنامج حركة في  ‏تسلسل معين مثلا برنامج للقفز وبرنامج حركة نرمي الكورة وهذا سيولد برنامج حركة جديد يتضمن القفز والرم</a:t>
            </a:r>
            <a:r>
              <a:rPr lang="ar-SA" sz="2500" dirty="0"/>
              <a:t>ي </a:t>
            </a:r>
            <a:r>
              <a:rPr lang="ar-IQ" sz="2500" dirty="0"/>
              <a:t>معا مثل التهديف </a:t>
            </a:r>
            <a:r>
              <a:rPr lang="ar-SA" sz="2500" dirty="0"/>
              <a:t>من </a:t>
            </a:r>
            <a:r>
              <a:rPr lang="ar-IQ" sz="2500" dirty="0"/>
              <a:t>القفز بك</a:t>
            </a:r>
            <a:r>
              <a:rPr lang="ar-SA" sz="2500" dirty="0"/>
              <a:t>رة السلة . </a:t>
            </a:r>
            <a:endParaRPr lang="ar-IQ" sz="2500" dirty="0"/>
          </a:p>
        </p:txBody>
      </p:sp>
    </p:spTree>
    <p:extLst>
      <p:ext uri="{BB962C8B-B14F-4D97-AF65-F5344CB8AC3E}">
        <p14:creationId xmlns:p14="http://schemas.microsoft.com/office/powerpoint/2010/main" val="2668176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98395E5-6334-BA43-AE9B-A8DB2A5857D7}"/>
              </a:ext>
            </a:extLst>
          </p:cNvPr>
          <p:cNvSpPr>
            <a:spLocks noGrp="1"/>
          </p:cNvSpPr>
          <p:nvPr>
            <p:ph type="title"/>
          </p:nvPr>
        </p:nvSpPr>
        <p:spPr/>
        <p:txBody>
          <a:bodyPr>
            <a:normAutofit/>
          </a:bodyPr>
          <a:lstStyle/>
          <a:p>
            <a:r>
              <a:rPr lang="ar-IQ" sz="3000" dirty="0">
                <a:solidFill>
                  <a:schemeClr val="accent5"/>
                </a:solidFill>
              </a:rPr>
              <a:t>‏المرحلة الرابعة</a:t>
            </a:r>
            <a:r>
              <a:rPr lang="ar-SA" sz="3000" dirty="0">
                <a:solidFill>
                  <a:schemeClr val="accent5"/>
                </a:solidFill>
              </a:rPr>
              <a:t> :</a:t>
            </a:r>
            <a:r>
              <a:rPr lang="ar-IQ" sz="3000" dirty="0">
                <a:solidFill>
                  <a:schemeClr val="accent5"/>
                </a:solidFill>
              </a:rPr>
              <a:t> التفاعل بين المخزون وبين المثير اتخاذ القرار</a:t>
            </a:r>
            <a:r>
              <a:rPr lang="ar-SA" sz="3000" dirty="0">
                <a:solidFill>
                  <a:schemeClr val="accent5"/>
                </a:solidFill>
              </a:rPr>
              <a:t>.</a:t>
            </a:r>
            <a:endParaRPr lang="ar-IQ" sz="3000" dirty="0">
              <a:solidFill>
                <a:schemeClr val="accent5"/>
              </a:solidFill>
            </a:endParaRPr>
          </a:p>
        </p:txBody>
      </p:sp>
      <p:sp>
        <p:nvSpPr>
          <p:cNvPr id="3" name="عنصر نائب للمحتوى 2">
            <a:extLst>
              <a:ext uri="{FF2B5EF4-FFF2-40B4-BE49-F238E27FC236}">
                <a16:creationId xmlns:a16="http://schemas.microsoft.com/office/drawing/2014/main" id="{0EC26A4C-F330-D849-A4F7-819C012C1193}"/>
              </a:ext>
            </a:extLst>
          </p:cNvPr>
          <p:cNvSpPr>
            <a:spLocks noGrp="1"/>
          </p:cNvSpPr>
          <p:nvPr>
            <p:ph idx="1"/>
          </p:nvPr>
        </p:nvSpPr>
        <p:spPr>
          <a:xfrm>
            <a:off x="1058334" y="1930400"/>
            <a:ext cx="9170316" cy="4449316"/>
          </a:xfrm>
        </p:spPr>
        <p:txBody>
          <a:bodyPr>
            <a:noAutofit/>
          </a:bodyPr>
          <a:lstStyle/>
          <a:p>
            <a:r>
              <a:rPr lang="ar-IQ" sz="2000" dirty="0"/>
              <a:t>‏لنعود إلى اللاعب المستلم للإرسال للتنس وبعد</a:t>
            </a:r>
            <a:r>
              <a:rPr lang="ar-SA" sz="2000" dirty="0"/>
              <a:t> ان </a:t>
            </a:r>
            <a:r>
              <a:rPr lang="ar-IQ" sz="2000" dirty="0"/>
              <a:t>حدد المثير بشكل دقيق فسوف يقو</a:t>
            </a:r>
            <a:r>
              <a:rPr lang="ar-SA" sz="2000" dirty="0"/>
              <a:t>م ‏بمقارنه هذا المثير مع ما مخزون في الذاكرة وهذه المقارنة عبارة عن بحث في الحزمة المعلوماتية الخاصة بالتنس حول ما هو مخزونة ويشبه المثير الجديد وبعد تحديد وتقويم شدة وسرعة وقوة المثير</a:t>
            </a:r>
            <a:r>
              <a:rPr lang="ar-SA" sz="2000" dirty="0">
                <a:solidFill>
                  <a:schemeClr val="accent5"/>
                </a:solidFill>
              </a:rPr>
              <a:t> (الإرسال)</a:t>
            </a:r>
            <a:r>
              <a:rPr lang="ar-IQ" sz="2000" dirty="0"/>
              <a:t> ‏وتحديد المعلومات الموجودة والمخزنة في الذاكرة الحركية سوف يتم إختيار </a:t>
            </a:r>
            <a:r>
              <a:rPr lang="ar-SA" sz="2000" dirty="0"/>
              <a:t>ال</a:t>
            </a:r>
            <a:r>
              <a:rPr lang="ar-IQ" sz="2000" dirty="0"/>
              <a:t>برنامج </a:t>
            </a:r>
            <a:r>
              <a:rPr lang="ar-SA" sz="2000" dirty="0"/>
              <a:t>ال</a:t>
            </a:r>
            <a:r>
              <a:rPr lang="ar-IQ" sz="2000" dirty="0"/>
              <a:t>حركة المخزون </a:t>
            </a:r>
            <a:r>
              <a:rPr lang="ar-SA" sz="2000" dirty="0"/>
              <a:t>والذي </a:t>
            </a:r>
            <a:r>
              <a:rPr lang="ar-IQ" sz="2000" dirty="0"/>
              <a:t>يعتقد الفرد انه مناسب للاستجابة على ذلك المثير وهذا ما يسمى</a:t>
            </a:r>
            <a:r>
              <a:rPr lang="ar-IQ" sz="2000" dirty="0">
                <a:solidFill>
                  <a:schemeClr val="accent5"/>
                </a:solidFill>
              </a:rPr>
              <a:t> بإتخاذ القرار     </a:t>
            </a:r>
            <a:endParaRPr lang="ar-SA" sz="2000" dirty="0">
              <a:solidFill>
                <a:schemeClr val="accent5"/>
              </a:solidFill>
            </a:endParaRPr>
          </a:p>
          <a:p>
            <a:r>
              <a:rPr lang="ar-IQ" sz="2000" dirty="0"/>
              <a:t>‏دقة اتخاذ القرار يعتمد على العاملين  </a:t>
            </a:r>
            <a:r>
              <a:rPr lang="ar-SA" sz="2000" dirty="0"/>
              <a:t>.</a:t>
            </a:r>
          </a:p>
          <a:p>
            <a:r>
              <a:rPr lang="ar-IQ" sz="2000" dirty="0"/>
              <a:t>‏أولا</a:t>
            </a:r>
            <a:r>
              <a:rPr lang="ar-SA" sz="2000" dirty="0"/>
              <a:t> :</a:t>
            </a:r>
            <a:r>
              <a:rPr lang="ar-IQ" sz="2000" dirty="0"/>
              <a:t> </a:t>
            </a:r>
            <a:r>
              <a:rPr lang="ar-SA" sz="2000" dirty="0"/>
              <a:t> </a:t>
            </a:r>
            <a:r>
              <a:rPr lang="ar-IQ" sz="2000" dirty="0"/>
              <a:t>التحديد الدقيق</a:t>
            </a:r>
            <a:r>
              <a:rPr lang="ar-SA" sz="2000" dirty="0"/>
              <a:t> </a:t>
            </a:r>
            <a:r>
              <a:rPr lang="ar-IQ" sz="2000" dirty="0"/>
              <a:t>‏للمثير لانه يمثل المعلومات الشخصية لغرض التفاعل</a:t>
            </a:r>
            <a:endParaRPr lang="ar-SA" sz="2000" dirty="0"/>
          </a:p>
          <a:p>
            <a:r>
              <a:rPr lang="ar-IQ" sz="2000" dirty="0"/>
              <a:t>‏ثانيا </a:t>
            </a:r>
            <a:r>
              <a:rPr lang="ar-SA" sz="2000" dirty="0"/>
              <a:t>:</a:t>
            </a:r>
            <a:r>
              <a:rPr lang="ar-IQ" sz="2000" dirty="0"/>
              <a:t> المعلومات المخزنة في الذاكرة والتي تمثل الخبرات السابقة فك</a:t>
            </a:r>
            <a:r>
              <a:rPr lang="ar-SA" sz="2000" dirty="0"/>
              <a:t>لما </a:t>
            </a:r>
            <a:r>
              <a:rPr lang="ar-IQ" sz="2000" dirty="0"/>
              <a:t>كانت المعلومات دقيقة و</a:t>
            </a:r>
            <a:r>
              <a:rPr lang="ar-SA" sz="2000" dirty="0"/>
              <a:t>البرامج </a:t>
            </a:r>
            <a:r>
              <a:rPr lang="ar-IQ" sz="2000" dirty="0"/>
              <a:t> </a:t>
            </a:r>
            <a:r>
              <a:rPr lang="ar-SA" sz="2000" dirty="0"/>
              <a:t>ال</a:t>
            </a:r>
            <a:r>
              <a:rPr lang="ar-IQ" sz="2000" dirty="0"/>
              <a:t>حركيه متنوعة </a:t>
            </a:r>
            <a:r>
              <a:rPr lang="ar-SA" sz="2000" dirty="0"/>
              <a:t>ساعد </a:t>
            </a:r>
            <a:r>
              <a:rPr lang="ar-IQ" sz="2000" dirty="0"/>
              <a:t> الفرد على اتخاذ </a:t>
            </a:r>
            <a:r>
              <a:rPr lang="ar-SA" sz="2000" dirty="0"/>
              <a:t>استجابات</a:t>
            </a:r>
            <a:r>
              <a:rPr lang="ar-IQ" sz="2000" dirty="0"/>
              <a:t> دقيقة</a:t>
            </a:r>
            <a:endParaRPr lang="ar-SA" sz="2000" dirty="0"/>
          </a:p>
        </p:txBody>
      </p:sp>
    </p:spTree>
    <p:extLst>
      <p:ext uri="{BB962C8B-B14F-4D97-AF65-F5344CB8AC3E}">
        <p14:creationId xmlns:p14="http://schemas.microsoft.com/office/powerpoint/2010/main" val="1097820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E1DFC95-83CC-D64B-9272-909C12734C45}"/>
              </a:ext>
            </a:extLst>
          </p:cNvPr>
          <p:cNvSpPr>
            <a:spLocks noGrp="1"/>
          </p:cNvSpPr>
          <p:nvPr>
            <p:ph type="title"/>
          </p:nvPr>
        </p:nvSpPr>
        <p:spPr/>
        <p:txBody>
          <a:bodyPr>
            <a:normAutofit/>
          </a:bodyPr>
          <a:lstStyle/>
          <a:p>
            <a:r>
              <a:rPr lang="ar-IQ" sz="3000" dirty="0">
                <a:solidFill>
                  <a:schemeClr val="accent5"/>
                </a:solidFill>
              </a:rPr>
              <a:t>‏المرحلة الخامسة </a:t>
            </a:r>
            <a:r>
              <a:rPr lang="ar-SA" sz="3000" dirty="0">
                <a:solidFill>
                  <a:schemeClr val="accent5"/>
                </a:solidFill>
              </a:rPr>
              <a:t>: </a:t>
            </a:r>
            <a:r>
              <a:rPr lang="ar-IQ" sz="3000" dirty="0">
                <a:solidFill>
                  <a:schemeClr val="accent5"/>
                </a:solidFill>
              </a:rPr>
              <a:t>تنفيذ القرار</a:t>
            </a:r>
          </a:p>
        </p:txBody>
      </p:sp>
      <p:sp>
        <p:nvSpPr>
          <p:cNvPr id="3" name="عنصر نائب للمحتوى 2">
            <a:extLst>
              <a:ext uri="{FF2B5EF4-FFF2-40B4-BE49-F238E27FC236}">
                <a16:creationId xmlns:a16="http://schemas.microsoft.com/office/drawing/2014/main" id="{0554BAD7-8922-CB44-8E76-BAC2715F26AC}"/>
              </a:ext>
            </a:extLst>
          </p:cNvPr>
          <p:cNvSpPr>
            <a:spLocks noGrp="1"/>
          </p:cNvSpPr>
          <p:nvPr>
            <p:ph idx="1"/>
          </p:nvPr>
        </p:nvSpPr>
        <p:spPr>
          <a:xfrm>
            <a:off x="677334" y="1930401"/>
            <a:ext cx="8846091" cy="4317999"/>
          </a:xfrm>
        </p:spPr>
        <p:txBody>
          <a:bodyPr>
            <a:noAutofit/>
          </a:bodyPr>
          <a:lstStyle/>
          <a:p>
            <a:r>
              <a:rPr lang="ar-IQ" sz="2300" dirty="0"/>
              <a:t>‏</a:t>
            </a:r>
            <a:r>
              <a:rPr lang="ar-SA" sz="2300" dirty="0"/>
              <a:t>نتيجة </a:t>
            </a:r>
            <a:r>
              <a:rPr lang="ar-IQ" sz="2300" dirty="0"/>
              <a:t>مقارنة المثير </a:t>
            </a:r>
            <a:r>
              <a:rPr lang="ar-SA" sz="2300" dirty="0"/>
              <a:t>مع </a:t>
            </a:r>
            <a:r>
              <a:rPr lang="ar-IQ" sz="2300" dirty="0"/>
              <a:t>ما</a:t>
            </a:r>
            <a:r>
              <a:rPr lang="ar-SA" sz="2300" dirty="0"/>
              <a:t> مخزون</a:t>
            </a:r>
            <a:r>
              <a:rPr lang="ar-IQ" sz="2300" dirty="0"/>
              <a:t> بالدماغ سوف يكون هناك اختيار الاستجابة معينة مناسبة وبعد أن يتم هذا الاختيار ينتقل إلى حيز التنفيذ</a:t>
            </a:r>
            <a:endParaRPr lang="ar-SA" sz="2300" dirty="0"/>
          </a:p>
          <a:p>
            <a:r>
              <a:rPr lang="ar-SA" sz="2300" dirty="0"/>
              <a:t>‏مثلا أن لاعب التنس اتخذ  القرار بالتحرك إلى جهة اليسار  بسرعة معينة ووضع الجسم بشكل معين وذلك بالاعتماد على زاوية انطلاق الكرة وسرعتها واتجاهها ومتى ما اخذ الفرد هذا القرار يبدأ بتنفيذ له عن طريق إرسال إشارات حسية تنطلق من الجهاز العصبي المركز</a:t>
            </a:r>
            <a:r>
              <a:rPr lang="ar-IQ" sz="2300" dirty="0"/>
              <a:t>‏مرورا في الحبل الشوكي ثم إلى المجاميع العضلية المطلوب</a:t>
            </a:r>
            <a:r>
              <a:rPr lang="ar-SA" sz="2300" dirty="0"/>
              <a:t> </a:t>
            </a:r>
            <a:r>
              <a:rPr lang="ar-IQ" sz="2300" dirty="0"/>
              <a:t>‏تحركها وكلما كانت الإشارات الحسية دقيقة كلما تحرك دقيقا وتعتمد هذه الدقة على عدد التكرا</a:t>
            </a:r>
            <a:r>
              <a:rPr lang="ar-SA" sz="2300" dirty="0"/>
              <a:t>رات </a:t>
            </a:r>
            <a:r>
              <a:rPr lang="ar-IQ" sz="2300" dirty="0"/>
              <a:t> التي تمت لهذه الاستجابة   </a:t>
            </a:r>
            <a:r>
              <a:rPr lang="ar-SA" sz="2300" dirty="0"/>
              <a:t>. </a:t>
            </a:r>
            <a:r>
              <a:rPr lang="ar-IQ" sz="2300" dirty="0"/>
              <a:t>    </a:t>
            </a:r>
          </a:p>
        </p:txBody>
      </p:sp>
    </p:spTree>
    <p:extLst>
      <p:ext uri="{BB962C8B-B14F-4D97-AF65-F5344CB8AC3E}">
        <p14:creationId xmlns:p14="http://schemas.microsoft.com/office/powerpoint/2010/main" val="1922560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C6CF19-A715-E84C-8B7E-48C3D0DECA8F}"/>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28E26A61-06F3-F045-B4AB-6D3FC221D899}"/>
              </a:ext>
            </a:extLst>
          </p:cNvPr>
          <p:cNvSpPr>
            <a:spLocks noGrp="1"/>
          </p:cNvSpPr>
          <p:nvPr>
            <p:ph idx="1"/>
          </p:nvPr>
        </p:nvSpPr>
        <p:spPr/>
        <p:txBody>
          <a:bodyPr/>
          <a:lstStyle/>
          <a:p>
            <a:r>
              <a:rPr lang="ar-IQ" dirty="0"/>
              <a:t>‏ومتى ما قام الفرد في اتخاذ القرار ودخل حيز التنفيذ فسوف يكون هناك عمليات عقلية أثناء التنفيذ وإنما التحكم في كيفية التنفيذ</a:t>
            </a:r>
            <a:endParaRPr lang="ar-SA" dirty="0"/>
          </a:p>
          <a:p>
            <a:r>
              <a:rPr lang="ar-SA" dirty="0"/>
              <a:t>‏مثل لاعب الجمناستك عندما يضع سلسلة حركيه مسبقا ويقوم بترتيب القرارات قبل البدء بتنفيذ ومتى ما ابدأ التنفيذ فإنما يقوم بعملية التحكم فقط في كيفية التنفيذ ولو دخله مثير جديد أثناء التنفيذ فإنه سوف يأخذونه ويتعامل معه بعد الانتهاء من ‏التنفيذ اما إذا دخل المثير الجديد في العملية العقلية فسوف يؤثر ذلك على الأداء ومن هذا المنطلق فإننا لا ننصح بإعطاء المعلومات التصحيحية أثناء الواجب الحركي لأن ذلك يؤثر سلبا على</a:t>
            </a:r>
            <a:r>
              <a:rPr lang="ar-IQ" dirty="0"/>
              <a:t>‏التنفيذ مما يحدث‏</a:t>
            </a:r>
            <a:r>
              <a:rPr lang="ar-SA" dirty="0"/>
              <a:t> </a:t>
            </a:r>
            <a:r>
              <a:rPr lang="ar-IQ" dirty="0"/>
              <a:t>تداخل بين التنفيذ و الخطة الجديدة   </a:t>
            </a:r>
          </a:p>
        </p:txBody>
      </p:sp>
    </p:spTree>
    <p:extLst>
      <p:ext uri="{BB962C8B-B14F-4D97-AF65-F5344CB8AC3E}">
        <p14:creationId xmlns:p14="http://schemas.microsoft.com/office/powerpoint/2010/main" val="311704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FE24D34-12FF-5442-8B8F-4EAEE1CDEC9A}"/>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96786069-993E-1041-9A36-42462C552172}"/>
              </a:ext>
            </a:extLst>
          </p:cNvPr>
          <p:cNvSpPr>
            <a:spLocks noGrp="1"/>
          </p:cNvSpPr>
          <p:nvPr>
            <p:ph idx="1"/>
          </p:nvPr>
        </p:nvSpPr>
        <p:spPr/>
        <p:txBody>
          <a:bodyPr>
            <a:normAutofit/>
          </a:bodyPr>
          <a:lstStyle/>
          <a:p>
            <a:r>
              <a:rPr lang="ar-SA" sz="5400" dirty="0"/>
              <a:t>وشكرا لاصغائكم</a:t>
            </a:r>
          </a:p>
          <a:p>
            <a:endParaRPr lang="ar-SA" sz="5400" dirty="0"/>
          </a:p>
          <a:p>
            <a:r>
              <a:rPr lang="ar-SA" sz="5400" dirty="0"/>
              <a:t>             ا.م.د سحر حر </a:t>
            </a:r>
          </a:p>
          <a:p>
            <a:r>
              <a:rPr lang="ar-SA" sz="5400"/>
              <a:t>              مدرسة المادة</a:t>
            </a:r>
            <a:endParaRPr lang="ar-SA" sz="5400" dirty="0"/>
          </a:p>
        </p:txBody>
      </p:sp>
    </p:spTree>
    <p:extLst>
      <p:ext uri="{BB962C8B-B14F-4D97-AF65-F5344CB8AC3E}">
        <p14:creationId xmlns:p14="http://schemas.microsoft.com/office/powerpoint/2010/main" val="3289114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770ABD-1577-6E46-91D6-A18848572BFF}"/>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CAC135F4-D74A-A145-8966-93637EBD3A23}"/>
              </a:ext>
            </a:extLst>
          </p:cNvPr>
          <p:cNvSpPr>
            <a:spLocks noGrp="1"/>
          </p:cNvSpPr>
          <p:nvPr>
            <p:ph idx="1"/>
          </p:nvPr>
        </p:nvSpPr>
        <p:spPr>
          <a:xfrm>
            <a:off x="677334" y="2471351"/>
            <a:ext cx="8596668" cy="3777049"/>
          </a:xfrm>
        </p:spPr>
        <p:txBody>
          <a:bodyPr>
            <a:noAutofit/>
          </a:bodyPr>
          <a:lstStyle/>
          <a:p>
            <a:r>
              <a:rPr lang="ar-SA" sz="1900" dirty="0"/>
              <a:t>‏ولا بد من أخذ فكرة بسيطة عن الجهاز العصبي حيث </a:t>
            </a:r>
            <a:r>
              <a:rPr lang="ar-IQ" sz="1900" dirty="0"/>
              <a:t>‏يقسم هذا الجهاز إلى الجهاز العصبي المركزي والذي يتمثل ‏بالدماغ ‏وج</a:t>
            </a:r>
            <a:r>
              <a:rPr lang="ar-SA" sz="1900" dirty="0"/>
              <a:t>ذع </a:t>
            </a:r>
            <a:r>
              <a:rPr lang="ar-IQ" sz="1900" dirty="0"/>
              <a:t>‏الدماغ والحبل الشوكي والجهاز العصبي المحيطية الذي يتمثل </a:t>
            </a:r>
            <a:r>
              <a:rPr lang="ar-SA" sz="1900" dirty="0"/>
              <a:t>بمجموعة ‏من الأعصاب المرتبطة بجذع الدماغ والحبل الشوكي ويكون واجبها إرسال الإشارات إلى العضلات والغدد بالاوامر الحسية اما الجهاز العصبي المركزي فهو ‏مركز السيطرة وتحديد الأوامر لكثير من الاستجابة</a:t>
            </a:r>
          </a:p>
          <a:p>
            <a:pPr marL="0" indent="0">
              <a:buNone/>
            </a:pPr>
            <a:r>
              <a:rPr lang="ar-IQ" sz="1900" dirty="0"/>
              <a:t>‏وينقسم الجهاز العصبي المحيطية إلى</a:t>
            </a:r>
            <a:r>
              <a:rPr lang="ar-SA" sz="1900" dirty="0"/>
              <a:t> قسمين :</a:t>
            </a:r>
          </a:p>
          <a:p>
            <a:pPr>
              <a:buFont typeface="+mj-lt"/>
              <a:buAutoNum type="arabicPeriod"/>
            </a:pPr>
            <a:r>
              <a:rPr lang="ar-SA" sz="1900" dirty="0"/>
              <a:t> </a:t>
            </a:r>
            <a:r>
              <a:rPr lang="ar-IQ" sz="1900" dirty="0"/>
              <a:t>‏الجهاز العصبي الإرادي الذي ي</a:t>
            </a:r>
            <a:r>
              <a:rPr lang="ar-SA" sz="1900" dirty="0"/>
              <a:t>تحكم</a:t>
            </a:r>
            <a:r>
              <a:rPr lang="ar-IQ" sz="1900" dirty="0"/>
              <a:t> ويسيطر على عمل العضلات الهيكلية</a:t>
            </a:r>
            <a:r>
              <a:rPr lang="en-US" sz="1900" dirty="0"/>
              <a:t>.</a:t>
            </a:r>
            <a:endParaRPr lang="ar-SA" sz="1900" dirty="0"/>
          </a:p>
          <a:p>
            <a:pPr>
              <a:buFont typeface="+mj-lt"/>
              <a:buAutoNum type="arabicPeriod"/>
            </a:pPr>
            <a:r>
              <a:rPr lang="ar-SA" sz="1900" dirty="0"/>
              <a:t>‏ا ‏جهاز العصبي اللارادي  الذي يتحكم بعمل القلب والعضلات الملساء</a:t>
            </a:r>
            <a:r>
              <a:rPr lang="en-US" sz="1900" dirty="0"/>
              <a:t>.</a:t>
            </a:r>
            <a:r>
              <a:rPr lang="ar-IQ" sz="1900" dirty="0"/>
              <a:t>        </a:t>
            </a:r>
          </a:p>
        </p:txBody>
      </p:sp>
    </p:spTree>
    <p:extLst>
      <p:ext uri="{BB962C8B-B14F-4D97-AF65-F5344CB8AC3E}">
        <p14:creationId xmlns:p14="http://schemas.microsoft.com/office/powerpoint/2010/main" val="3549124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8147EEB-8BF1-8F43-8038-AC6DE2EBF009}"/>
              </a:ext>
            </a:extLst>
          </p:cNvPr>
          <p:cNvSpPr>
            <a:spLocks noGrp="1"/>
          </p:cNvSpPr>
          <p:nvPr>
            <p:ph type="title"/>
          </p:nvPr>
        </p:nvSpPr>
        <p:spPr>
          <a:xfrm>
            <a:off x="4023956" y="-2942967"/>
            <a:ext cx="8596668" cy="1320800"/>
          </a:xfrm>
        </p:spPr>
        <p:txBody>
          <a:bodyPr/>
          <a:lstStyle/>
          <a:p>
            <a:r>
              <a:rPr lang="ar-IQ" dirty="0"/>
              <a:t>‏مراحل العمليات العقلية</a:t>
            </a:r>
          </a:p>
        </p:txBody>
      </p:sp>
      <p:sp>
        <p:nvSpPr>
          <p:cNvPr id="3" name="عنصر نائب للمحتوى 2">
            <a:extLst>
              <a:ext uri="{FF2B5EF4-FFF2-40B4-BE49-F238E27FC236}">
                <a16:creationId xmlns:a16="http://schemas.microsoft.com/office/drawing/2014/main" id="{8F7A6A9E-182C-0747-817D-15F2A6E69CB6}"/>
              </a:ext>
            </a:extLst>
          </p:cNvPr>
          <p:cNvSpPr>
            <a:spLocks noGrp="1"/>
          </p:cNvSpPr>
          <p:nvPr>
            <p:ph idx="1"/>
          </p:nvPr>
        </p:nvSpPr>
        <p:spPr>
          <a:xfrm>
            <a:off x="1453092" y="0"/>
            <a:ext cx="8596668" cy="3880773"/>
          </a:xfrm>
        </p:spPr>
        <p:txBody>
          <a:bodyPr>
            <a:noAutofit/>
          </a:bodyPr>
          <a:lstStyle/>
          <a:p>
            <a:r>
              <a:rPr lang="ar-SA" sz="2500" dirty="0">
                <a:solidFill>
                  <a:schemeClr val="accent5"/>
                </a:solidFill>
              </a:rPr>
              <a:t>‏مراحل العمليات العقلية : </a:t>
            </a:r>
          </a:p>
          <a:p>
            <a:r>
              <a:rPr lang="ar-SA" sz="2500" dirty="0">
                <a:solidFill>
                  <a:schemeClr val="accent5"/>
                </a:solidFill>
              </a:rPr>
              <a:t>المرحلة </a:t>
            </a:r>
            <a:r>
              <a:rPr lang="ar-IQ" sz="2500" dirty="0">
                <a:solidFill>
                  <a:schemeClr val="accent5"/>
                </a:solidFill>
              </a:rPr>
              <a:t>‏الأولى </a:t>
            </a:r>
            <a:r>
              <a:rPr lang="ar-SA" sz="2500" dirty="0">
                <a:solidFill>
                  <a:schemeClr val="accent5"/>
                </a:solidFill>
              </a:rPr>
              <a:t>: </a:t>
            </a:r>
            <a:r>
              <a:rPr lang="ar-IQ" sz="2500" dirty="0">
                <a:solidFill>
                  <a:schemeClr val="accent5"/>
                </a:solidFill>
              </a:rPr>
              <a:t>م</a:t>
            </a:r>
            <a:r>
              <a:rPr lang="ar-SA" sz="2500" dirty="0">
                <a:solidFill>
                  <a:schemeClr val="accent5"/>
                </a:solidFill>
              </a:rPr>
              <a:t>ثيرات ‏المحيط.</a:t>
            </a:r>
          </a:p>
          <a:p>
            <a:r>
              <a:rPr lang="ar-SA" sz="2500" dirty="0"/>
              <a:t>‏لنأخذ مثال استقبال وإرسال التنس في حين يقف اللاعب المستلم وقفة تهيئة فيكون قد هيئ كل الحواس وخاصة حاسة النظر الأغراض الاستعداد لاستقبال الكرة و تسمى هذه الحالة بالانتباه ولذلك الانتباه هو تهيئة الحواس لاستقبال المثيرات </a:t>
            </a:r>
            <a:r>
              <a:rPr lang="en-US" sz="2500" dirty="0"/>
              <a:t>.</a:t>
            </a:r>
            <a:endParaRPr lang="ar-SA" sz="2500" dirty="0"/>
          </a:p>
          <a:p>
            <a:r>
              <a:rPr lang="ar-IQ" sz="2500" dirty="0"/>
              <a:t>          ‏فهناك الكثير من المثيرات في الملعب مثل اللاعب المنافس أرضية الملعب</a:t>
            </a:r>
            <a:r>
              <a:rPr lang="ar-SA" sz="2500" dirty="0"/>
              <a:t> </a:t>
            </a:r>
            <a:r>
              <a:rPr lang="ar-IQ" sz="2500" dirty="0"/>
              <a:t>‏والجمهور درجة الحرارة حالة المستلم النفسية والبدنيه وهنا يقوم المستلم بعزل كل المثيرات ويختار مثير واحد وهو اللاعب </a:t>
            </a:r>
            <a:r>
              <a:rPr lang="ar-SA" sz="2500" dirty="0"/>
              <a:t>المنافس </a:t>
            </a:r>
            <a:r>
              <a:rPr lang="ar-IQ" sz="2500" dirty="0"/>
              <a:t>والكر</a:t>
            </a:r>
            <a:r>
              <a:rPr lang="ar-SA" sz="2500" dirty="0"/>
              <a:t>ة</a:t>
            </a:r>
            <a:r>
              <a:rPr lang="ar-IQ" sz="2500" dirty="0"/>
              <a:t> و</a:t>
            </a:r>
            <a:r>
              <a:rPr lang="ar-SA" sz="2500" dirty="0"/>
              <a:t>عزل </a:t>
            </a:r>
            <a:r>
              <a:rPr lang="ar-IQ" sz="2500" dirty="0"/>
              <a:t>كل المثيرات و توجيه الانتباه إلى مثير واحد يسمى بالتركيز‏</a:t>
            </a:r>
            <a:r>
              <a:rPr lang="ar-SA" sz="2500" dirty="0"/>
              <a:t> </a:t>
            </a:r>
            <a:r>
              <a:rPr lang="ar-IQ" sz="2500" dirty="0"/>
              <a:t>وأن عملية الانتباه والتركيز تسما بالاختيار الانتباه وهذه العملية هي عملية الترشيح المعلومات الداخل</a:t>
            </a:r>
            <a:r>
              <a:rPr lang="ar-SA" sz="2500" dirty="0"/>
              <a:t>ه </a:t>
            </a:r>
            <a:r>
              <a:rPr lang="ar-IQ" sz="2500" dirty="0"/>
              <a:t>بحيث تدخل المعلومات المطلوبة فقط اما المثيرات الخارجية لا تدخل بعد الترشيح فمثلا أن اللاعب لا يشاهد أصدقاءه بين الجمهور على الرغم من رؤيته لهم لأن التركيز موجه نحو المثيرات أخرى مرتبطة با</a:t>
            </a:r>
            <a:r>
              <a:rPr lang="ar-SA" sz="2500" dirty="0"/>
              <a:t>لعب.</a:t>
            </a:r>
          </a:p>
          <a:p>
            <a:endParaRPr lang="ar-SA" sz="2500" dirty="0"/>
          </a:p>
          <a:p>
            <a:pPr marL="0" indent="0" algn="l">
              <a:buNone/>
            </a:pPr>
            <a:endParaRPr lang="ar-IQ" sz="2500" dirty="0"/>
          </a:p>
        </p:txBody>
      </p:sp>
    </p:spTree>
    <p:extLst>
      <p:ext uri="{BB962C8B-B14F-4D97-AF65-F5344CB8AC3E}">
        <p14:creationId xmlns:p14="http://schemas.microsoft.com/office/powerpoint/2010/main" val="62522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857AF8-D398-914E-B24B-F6ED1ABF2ECF}"/>
              </a:ext>
            </a:extLst>
          </p:cNvPr>
          <p:cNvSpPr>
            <a:spLocks noGrp="1"/>
          </p:cNvSpPr>
          <p:nvPr>
            <p:ph type="title"/>
          </p:nvPr>
        </p:nvSpPr>
        <p:spPr/>
        <p:txBody>
          <a:bodyPr>
            <a:normAutofit/>
          </a:bodyPr>
          <a:lstStyle/>
          <a:p>
            <a:r>
              <a:rPr lang="ar-IQ" sz="3000" dirty="0">
                <a:solidFill>
                  <a:schemeClr val="accent5"/>
                </a:solidFill>
              </a:rPr>
              <a:t>‏المرحلة الثانية</a:t>
            </a:r>
            <a:r>
              <a:rPr lang="ar-SA" sz="3000" dirty="0">
                <a:solidFill>
                  <a:schemeClr val="accent5"/>
                </a:solidFill>
              </a:rPr>
              <a:t> :</a:t>
            </a:r>
            <a:r>
              <a:rPr lang="ar-IQ" sz="3000" dirty="0">
                <a:solidFill>
                  <a:schemeClr val="accent5"/>
                </a:solidFill>
              </a:rPr>
              <a:t> مرحلة تحديد المثيرات</a:t>
            </a:r>
          </a:p>
        </p:txBody>
      </p:sp>
      <p:sp>
        <p:nvSpPr>
          <p:cNvPr id="3" name="عنصر نائب للمحتوى 2">
            <a:extLst>
              <a:ext uri="{FF2B5EF4-FFF2-40B4-BE49-F238E27FC236}">
                <a16:creationId xmlns:a16="http://schemas.microsoft.com/office/drawing/2014/main" id="{DAC46F0E-6617-604F-AFB3-645E51343382}"/>
              </a:ext>
            </a:extLst>
          </p:cNvPr>
          <p:cNvSpPr>
            <a:spLocks noGrp="1"/>
          </p:cNvSpPr>
          <p:nvPr>
            <p:ph idx="1"/>
          </p:nvPr>
        </p:nvSpPr>
        <p:spPr>
          <a:xfrm>
            <a:off x="677334" y="1930400"/>
            <a:ext cx="8596668" cy="5379373"/>
          </a:xfrm>
        </p:spPr>
        <p:txBody>
          <a:bodyPr>
            <a:normAutofit/>
          </a:bodyPr>
          <a:lstStyle/>
          <a:p>
            <a:r>
              <a:rPr lang="ar-IQ" sz="2900" dirty="0"/>
              <a:t>‏عند دخول المثيرات إلى الدماغ يتم تحديد هذا المثير من كل الجوانب و</a:t>
            </a:r>
            <a:r>
              <a:rPr lang="ar-SA" sz="2900" dirty="0"/>
              <a:t>لنفس</a:t>
            </a:r>
            <a:r>
              <a:rPr lang="ar-IQ" sz="2900" dirty="0"/>
              <a:t> المثال السابق عنده لحظة الإرسال يقوم المستلم في تحديد زاوية انطلاق الكرة </a:t>
            </a:r>
            <a:r>
              <a:rPr lang="ar-SA" sz="2900" dirty="0"/>
              <a:t>و</a:t>
            </a:r>
            <a:r>
              <a:rPr lang="ar-IQ" sz="2900" dirty="0"/>
              <a:t>مسارها وسرع</a:t>
            </a:r>
            <a:r>
              <a:rPr lang="ar-SA" sz="2900" dirty="0"/>
              <a:t>تها</a:t>
            </a:r>
            <a:r>
              <a:rPr lang="ar-IQ" sz="2900" dirty="0"/>
              <a:t> وقوتها وتعتمد هذ</a:t>
            </a:r>
            <a:r>
              <a:rPr lang="ar-SA" sz="2900" dirty="0"/>
              <a:t>ا </a:t>
            </a:r>
            <a:r>
              <a:rPr lang="ar-IQ" sz="2900" dirty="0"/>
              <a:t>‏على الخبرات الواسعة في مجال التنس</a:t>
            </a:r>
            <a:r>
              <a:rPr lang="ar-SA" sz="2900" dirty="0"/>
              <a:t> . </a:t>
            </a:r>
            <a:endParaRPr lang="ar-IQ" sz="2900" dirty="0"/>
          </a:p>
        </p:txBody>
      </p:sp>
    </p:spTree>
    <p:extLst>
      <p:ext uri="{BB962C8B-B14F-4D97-AF65-F5344CB8AC3E}">
        <p14:creationId xmlns:p14="http://schemas.microsoft.com/office/powerpoint/2010/main" val="3249017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1D676DD-9D74-904B-A6CA-C3BB4DC4C197}"/>
              </a:ext>
            </a:extLst>
          </p:cNvPr>
          <p:cNvSpPr>
            <a:spLocks noGrp="1"/>
          </p:cNvSpPr>
          <p:nvPr>
            <p:ph type="title"/>
          </p:nvPr>
        </p:nvSpPr>
        <p:spPr>
          <a:xfrm>
            <a:off x="677334" y="609600"/>
            <a:ext cx="8596668" cy="1320800"/>
          </a:xfrm>
        </p:spPr>
        <p:txBody>
          <a:bodyPr>
            <a:normAutofit/>
          </a:bodyPr>
          <a:lstStyle/>
          <a:p>
            <a:r>
              <a:rPr lang="ar-IQ" sz="3000" dirty="0">
                <a:solidFill>
                  <a:schemeClr val="accent5"/>
                </a:solidFill>
              </a:rPr>
              <a:t>‏المرحلة الثالثة </a:t>
            </a:r>
            <a:r>
              <a:rPr lang="ar-SA" sz="3000" dirty="0">
                <a:solidFill>
                  <a:schemeClr val="accent5"/>
                </a:solidFill>
              </a:rPr>
              <a:t>: </a:t>
            </a:r>
            <a:r>
              <a:rPr lang="ar-IQ" sz="3000" dirty="0">
                <a:solidFill>
                  <a:schemeClr val="accent5"/>
                </a:solidFill>
              </a:rPr>
              <a:t>البحث في الذاكرة</a:t>
            </a:r>
          </a:p>
        </p:txBody>
      </p:sp>
      <p:sp>
        <p:nvSpPr>
          <p:cNvPr id="3" name="عنصر نائب للمحتوى 2">
            <a:extLst>
              <a:ext uri="{FF2B5EF4-FFF2-40B4-BE49-F238E27FC236}">
                <a16:creationId xmlns:a16="http://schemas.microsoft.com/office/drawing/2014/main" id="{19878667-5AF0-BF4F-A397-5D758496CC8C}"/>
              </a:ext>
            </a:extLst>
          </p:cNvPr>
          <p:cNvSpPr>
            <a:spLocks noGrp="1"/>
          </p:cNvSpPr>
          <p:nvPr>
            <p:ph idx="1"/>
          </p:nvPr>
        </p:nvSpPr>
        <p:spPr>
          <a:xfrm>
            <a:off x="677333" y="1930400"/>
            <a:ext cx="9106581" cy="4110963"/>
          </a:xfrm>
        </p:spPr>
        <p:txBody>
          <a:bodyPr>
            <a:normAutofit/>
          </a:bodyPr>
          <a:lstStyle/>
          <a:p>
            <a:r>
              <a:rPr lang="ar-IQ" sz="2500" dirty="0"/>
              <a:t>‏ترتبط الذاكرة ارتباطا وثيقا بالتعلم </a:t>
            </a:r>
            <a:r>
              <a:rPr lang="ar-SA" sz="2500" dirty="0"/>
              <a:t>فبدون</a:t>
            </a:r>
            <a:r>
              <a:rPr lang="ar-IQ" sz="2500" dirty="0"/>
              <a:t> ذاكرة لا يحدث التعلم</a:t>
            </a:r>
            <a:r>
              <a:rPr lang="ar-SA" sz="2500" dirty="0"/>
              <a:t>.</a:t>
            </a:r>
          </a:p>
          <a:p>
            <a:r>
              <a:rPr lang="ar-IQ" sz="2500" dirty="0"/>
              <a:t>‏و</a:t>
            </a:r>
            <a:r>
              <a:rPr lang="ar-SA" sz="2500" dirty="0"/>
              <a:t>نعني</a:t>
            </a:r>
            <a:r>
              <a:rPr lang="ar-IQ" sz="2500" dirty="0"/>
              <a:t> بالذاكرة هي الاحتفاظ بالمعلومات واسترجاع تلك المعلومات عند الحاجة لها</a:t>
            </a:r>
            <a:r>
              <a:rPr lang="ar-SA" sz="2500" dirty="0"/>
              <a:t>.</a:t>
            </a:r>
          </a:p>
          <a:p>
            <a:r>
              <a:rPr lang="ar-IQ" sz="2500" dirty="0"/>
              <a:t>‏الاحتفاظ والنسيان كما اوضحنا سابقا أن </a:t>
            </a:r>
            <a:r>
              <a:rPr lang="ar-SA" sz="2500" dirty="0"/>
              <a:t>للذاكرة</a:t>
            </a:r>
            <a:r>
              <a:rPr lang="ar-IQ" sz="2500" dirty="0"/>
              <a:t> القدرة على خزن</a:t>
            </a:r>
            <a:r>
              <a:rPr lang="ar-SA" sz="2500" dirty="0"/>
              <a:t> و</a:t>
            </a:r>
            <a:r>
              <a:rPr lang="ar-IQ" sz="2500" dirty="0"/>
              <a:t> استيعاب المعلومات و أن المهارات الحركية سواء كانت </a:t>
            </a:r>
            <a:r>
              <a:rPr lang="ar-SA" sz="2500" dirty="0"/>
              <a:t>لل</a:t>
            </a:r>
            <a:r>
              <a:rPr lang="ar-IQ" sz="2500" dirty="0"/>
              <a:t>رياضية أو الصناعة يتم تعلمها عن طريق الانتباه والتكرار لزمن طويل وك</a:t>
            </a:r>
            <a:r>
              <a:rPr lang="ar-SA" sz="2500" dirty="0"/>
              <a:t>لما</a:t>
            </a:r>
            <a:r>
              <a:rPr lang="ar-IQ" sz="2500" dirty="0"/>
              <a:t> زاد الزمن تدرين زادت القدرة على الاحتفاظ وقلت النسيان</a:t>
            </a:r>
            <a:r>
              <a:rPr lang="ar-SA" sz="2500" dirty="0"/>
              <a:t>.ث</a:t>
            </a:r>
            <a:endParaRPr lang="ar-IQ" sz="2500" dirty="0"/>
          </a:p>
        </p:txBody>
      </p:sp>
    </p:spTree>
    <p:extLst>
      <p:ext uri="{BB962C8B-B14F-4D97-AF65-F5344CB8AC3E}">
        <p14:creationId xmlns:p14="http://schemas.microsoft.com/office/powerpoint/2010/main" val="1995511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82BE7FE-0891-B34B-A66A-6B6FCAB1EE47}"/>
              </a:ext>
            </a:extLst>
          </p:cNvPr>
          <p:cNvSpPr>
            <a:spLocks noGrp="1"/>
          </p:cNvSpPr>
          <p:nvPr>
            <p:ph type="title"/>
          </p:nvPr>
        </p:nvSpPr>
        <p:spPr/>
        <p:txBody>
          <a:bodyPr>
            <a:normAutofit/>
          </a:bodyPr>
          <a:lstStyle/>
          <a:p>
            <a:r>
              <a:rPr lang="ar-IQ" sz="3000" dirty="0">
                <a:solidFill>
                  <a:schemeClr val="accent5"/>
                </a:solidFill>
              </a:rPr>
              <a:t>‏هناك نظري</a:t>
            </a:r>
            <a:r>
              <a:rPr lang="ar-SA" sz="3000" dirty="0">
                <a:solidFill>
                  <a:schemeClr val="accent5"/>
                </a:solidFill>
              </a:rPr>
              <a:t>تان</a:t>
            </a:r>
            <a:r>
              <a:rPr lang="ar-IQ" sz="3000" dirty="0">
                <a:solidFill>
                  <a:schemeClr val="accent5"/>
                </a:solidFill>
              </a:rPr>
              <a:t> ت</a:t>
            </a:r>
            <a:r>
              <a:rPr lang="ar-SA" sz="3000" dirty="0">
                <a:solidFill>
                  <a:schemeClr val="accent5"/>
                </a:solidFill>
              </a:rPr>
              <a:t>فسران عملية </a:t>
            </a:r>
            <a:r>
              <a:rPr lang="ar-IQ" sz="3000" dirty="0">
                <a:solidFill>
                  <a:schemeClr val="accent5"/>
                </a:solidFill>
              </a:rPr>
              <a:t>النسيان</a:t>
            </a:r>
            <a:r>
              <a:rPr lang="ar-SA" sz="3000" dirty="0">
                <a:solidFill>
                  <a:schemeClr val="accent5"/>
                </a:solidFill>
              </a:rPr>
              <a:t> .</a:t>
            </a:r>
            <a:endParaRPr lang="ar-IQ" sz="3000" dirty="0">
              <a:solidFill>
                <a:schemeClr val="accent5"/>
              </a:solidFill>
            </a:endParaRPr>
          </a:p>
        </p:txBody>
      </p:sp>
      <p:sp>
        <p:nvSpPr>
          <p:cNvPr id="3" name="عنصر نائب للمحتوى 2">
            <a:extLst>
              <a:ext uri="{FF2B5EF4-FFF2-40B4-BE49-F238E27FC236}">
                <a16:creationId xmlns:a16="http://schemas.microsoft.com/office/drawing/2014/main" id="{4B430144-D61B-364D-9D90-2DD42372D501}"/>
              </a:ext>
            </a:extLst>
          </p:cNvPr>
          <p:cNvSpPr>
            <a:spLocks noGrp="1"/>
          </p:cNvSpPr>
          <p:nvPr>
            <p:ph idx="1"/>
          </p:nvPr>
        </p:nvSpPr>
        <p:spPr/>
        <p:txBody>
          <a:bodyPr>
            <a:normAutofit/>
          </a:bodyPr>
          <a:lstStyle/>
          <a:p>
            <a:r>
              <a:rPr lang="ar-IQ" sz="2400" dirty="0">
                <a:solidFill>
                  <a:schemeClr val="accent5"/>
                </a:solidFill>
              </a:rPr>
              <a:t>‏أولا نظرية الإن</a:t>
            </a:r>
            <a:r>
              <a:rPr lang="ar-SA" sz="2400" dirty="0">
                <a:solidFill>
                  <a:schemeClr val="accent5"/>
                </a:solidFill>
              </a:rPr>
              <a:t>دثار</a:t>
            </a:r>
            <a:r>
              <a:rPr lang="ar-IQ" sz="2400" dirty="0">
                <a:solidFill>
                  <a:schemeClr val="accent5"/>
                </a:solidFill>
              </a:rPr>
              <a:t> والاضمحلال الآث</a:t>
            </a:r>
            <a:r>
              <a:rPr lang="ar-SA" sz="2400" dirty="0">
                <a:solidFill>
                  <a:schemeClr val="accent5"/>
                </a:solidFill>
              </a:rPr>
              <a:t>ر</a:t>
            </a:r>
            <a:r>
              <a:rPr lang="ar-IQ" sz="2400" dirty="0">
                <a:solidFill>
                  <a:schemeClr val="accent5"/>
                </a:solidFill>
              </a:rPr>
              <a:t> </a:t>
            </a:r>
            <a:r>
              <a:rPr lang="ar-SA" sz="2400" dirty="0">
                <a:solidFill>
                  <a:schemeClr val="accent5"/>
                </a:solidFill>
              </a:rPr>
              <a:t>:</a:t>
            </a:r>
            <a:r>
              <a:rPr lang="ar-SA" sz="2400" dirty="0"/>
              <a:t> </a:t>
            </a:r>
            <a:r>
              <a:rPr lang="ar-IQ" sz="2400" dirty="0"/>
              <a:t>والتي تفترض انه عامل الزمن يسبب ضعف الذاكر</a:t>
            </a:r>
            <a:r>
              <a:rPr lang="ar-SA" sz="2400" dirty="0"/>
              <a:t>ه . </a:t>
            </a:r>
          </a:p>
          <a:p>
            <a:r>
              <a:rPr lang="ar-IQ" sz="2400" dirty="0">
                <a:solidFill>
                  <a:schemeClr val="accent5"/>
                </a:solidFill>
              </a:rPr>
              <a:t>‏ثانيا نظرية التداخل</a:t>
            </a:r>
            <a:r>
              <a:rPr lang="ar-SA" sz="2400" dirty="0">
                <a:solidFill>
                  <a:schemeClr val="accent5"/>
                </a:solidFill>
              </a:rPr>
              <a:t>:</a:t>
            </a:r>
            <a:r>
              <a:rPr lang="ar-IQ" sz="2400" dirty="0"/>
              <a:t> تفترض هذه النظرية بأن النسيان يكون نتيجة التنافس معلومات والاستجابات قبل وبعد</a:t>
            </a:r>
            <a:r>
              <a:rPr lang="ar-SA" sz="2400" dirty="0"/>
              <a:t> </a:t>
            </a:r>
            <a:r>
              <a:rPr lang="ar-IQ" sz="2400" dirty="0"/>
              <a:t>تعلم المهارة</a:t>
            </a:r>
            <a:r>
              <a:rPr lang="ar-SA" sz="2400" dirty="0"/>
              <a:t>.</a:t>
            </a:r>
          </a:p>
          <a:p>
            <a:r>
              <a:rPr lang="ar-IQ" sz="2400" dirty="0"/>
              <a:t>‏فقد يكون تعلم شيء معين يتعارض على ما مخزون</a:t>
            </a:r>
            <a:r>
              <a:rPr lang="ar-SA" sz="2400" dirty="0"/>
              <a:t> في</a:t>
            </a:r>
            <a:r>
              <a:rPr lang="ar-IQ" sz="2400" dirty="0"/>
              <a:t> الذاكرة مثل تعارض نماذج حركيه في التنس مع</a:t>
            </a:r>
            <a:r>
              <a:rPr lang="ar-SA" sz="2400" dirty="0"/>
              <a:t> ما</a:t>
            </a:r>
            <a:r>
              <a:rPr lang="ar-IQ" sz="2400" dirty="0"/>
              <a:t> مخزون لدى المتعلم من مهارات كرة المنضدة</a:t>
            </a:r>
            <a:r>
              <a:rPr lang="ar-SA" sz="2400" dirty="0"/>
              <a:t> . </a:t>
            </a:r>
            <a:endParaRPr lang="ar-IQ" sz="2400" dirty="0"/>
          </a:p>
        </p:txBody>
      </p:sp>
    </p:spTree>
    <p:extLst>
      <p:ext uri="{BB962C8B-B14F-4D97-AF65-F5344CB8AC3E}">
        <p14:creationId xmlns:p14="http://schemas.microsoft.com/office/powerpoint/2010/main" val="2623827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5E8C74A-A8DD-CB45-93EF-BF24B3C4CBE7}"/>
              </a:ext>
            </a:extLst>
          </p:cNvPr>
          <p:cNvSpPr>
            <a:spLocks noGrp="1"/>
          </p:cNvSpPr>
          <p:nvPr>
            <p:ph type="title"/>
          </p:nvPr>
        </p:nvSpPr>
        <p:spPr/>
        <p:txBody>
          <a:bodyPr>
            <a:normAutofit/>
          </a:bodyPr>
          <a:lstStyle/>
          <a:p>
            <a:r>
              <a:rPr lang="ar-IQ" sz="3000" dirty="0">
                <a:solidFill>
                  <a:schemeClr val="accent5"/>
                </a:solidFill>
              </a:rPr>
              <a:t>‏أنواع الذاكرة</a:t>
            </a:r>
            <a:r>
              <a:rPr lang="ar-SA" sz="3000" dirty="0">
                <a:solidFill>
                  <a:schemeClr val="accent5"/>
                </a:solidFill>
              </a:rPr>
              <a:t>: </a:t>
            </a:r>
            <a:endParaRPr lang="ar-IQ" sz="3000" dirty="0">
              <a:solidFill>
                <a:schemeClr val="accent5"/>
              </a:solidFill>
            </a:endParaRPr>
          </a:p>
        </p:txBody>
      </p:sp>
      <p:sp>
        <p:nvSpPr>
          <p:cNvPr id="3" name="عنصر نائب للمحتوى 2">
            <a:extLst>
              <a:ext uri="{FF2B5EF4-FFF2-40B4-BE49-F238E27FC236}">
                <a16:creationId xmlns:a16="http://schemas.microsoft.com/office/drawing/2014/main" id="{E81F28BA-7AB1-3E49-9089-858A46AF2E31}"/>
              </a:ext>
            </a:extLst>
          </p:cNvPr>
          <p:cNvSpPr>
            <a:spLocks noGrp="1"/>
          </p:cNvSpPr>
          <p:nvPr>
            <p:ph idx="1"/>
          </p:nvPr>
        </p:nvSpPr>
        <p:spPr/>
        <p:txBody>
          <a:bodyPr>
            <a:normAutofit/>
          </a:bodyPr>
          <a:lstStyle/>
          <a:p>
            <a:r>
              <a:rPr lang="ar-IQ" sz="2500" dirty="0">
                <a:solidFill>
                  <a:schemeClr val="accent5"/>
                </a:solidFill>
              </a:rPr>
              <a:t>‏أولا الذاكرة الحسية القصيرة</a:t>
            </a:r>
            <a:r>
              <a:rPr lang="ar-SA" sz="2500" dirty="0">
                <a:solidFill>
                  <a:schemeClr val="accent5"/>
                </a:solidFill>
              </a:rPr>
              <a:t> :</a:t>
            </a:r>
            <a:r>
              <a:rPr lang="ar-IQ" sz="2500" dirty="0"/>
              <a:t> ويحدث ال</a:t>
            </a:r>
            <a:r>
              <a:rPr lang="ar-SA" sz="2500" dirty="0"/>
              <a:t>ت</a:t>
            </a:r>
            <a:r>
              <a:rPr lang="ar-IQ" sz="2500" dirty="0"/>
              <a:t>ذكر فيها مباشر</a:t>
            </a:r>
            <a:r>
              <a:rPr lang="ar-SA" sz="2500" dirty="0"/>
              <a:t>تا</a:t>
            </a:r>
            <a:r>
              <a:rPr lang="ar-IQ" sz="2500" dirty="0"/>
              <a:t> بعد ظهور المثير</a:t>
            </a:r>
            <a:r>
              <a:rPr lang="ar-SA" sz="2500" dirty="0"/>
              <a:t>.</a:t>
            </a:r>
            <a:r>
              <a:rPr lang="ar-IQ" sz="2500" dirty="0"/>
              <a:t> ويكون على شكل تصور للمثير ويبقى</a:t>
            </a:r>
            <a:r>
              <a:rPr lang="ar-SA" sz="2500" dirty="0"/>
              <a:t> </a:t>
            </a:r>
            <a:r>
              <a:rPr lang="ar-IQ" sz="2500" dirty="0"/>
              <a:t>‏مدة قصيرة جدا بعد </a:t>
            </a:r>
            <a:r>
              <a:rPr lang="ar-SA" sz="2500" dirty="0"/>
              <a:t>زوال</a:t>
            </a:r>
            <a:r>
              <a:rPr lang="ar-IQ" sz="2500" dirty="0"/>
              <a:t> المثير وأن </a:t>
            </a:r>
            <a:r>
              <a:rPr lang="ar-SA" sz="2500" dirty="0"/>
              <a:t>قابلية</a:t>
            </a:r>
            <a:r>
              <a:rPr lang="ar-IQ" sz="2500" dirty="0"/>
              <a:t> الاحتفاظ في هذا النوع من الذاكرة </a:t>
            </a:r>
            <a:r>
              <a:rPr lang="ar-SA" sz="2500" dirty="0"/>
              <a:t>تصل (2-3) ثا </a:t>
            </a:r>
            <a:r>
              <a:rPr lang="ar-IQ" sz="2500" dirty="0"/>
              <a:t> وإن الذاكرة الحسية القصيرة لها </a:t>
            </a:r>
            <a:r>
              <a:rPr lang="ar-SA" sz="2500" dirty="0"/>
              <a:t>ال</a:t>
            </a:r>
            <a:r>
              <a:rPr lang="ar-IQ" sz="2500" dirty="0"/>
              <a:t>قدرة </a:t>
            </a:r>
            <a:r>
              <a:rPr lang="ar-SA" sz="2500" dirty="0"/>
              <a:t>ال</a:t>
            </a:r>
            <a:r>
              <a:rPr lang="ar-IQ" sz="2500" dirty="0"/>
              <a:t>عالية على برمجة معلومات كثيرة بالمقابل</a:t>
            </a:r>
            <a:r>
              <a:rPr lang="ar-SA" sz="2500" dirty="0"/>
              <a:t> </a:t>
            </a:r>
            <a:r>
              <a:rPr lang="ar-IQ" sz="2500" dirty="0"/>
              <a:t>‏يتم فقدانها بسرعة عالية</a:t>
            </a:r>
            <a:r>
              <a:rPr lang="ar-SA" sz="2500" dirty="0"/>
              <a:t> .</a:t>
            </a:r>
            <a:endParaRPr lang="ar-IQ" sz="2500" dirty="0"/>
          </a:p>
        </p:txBody>
      </p:sp>
    </p:spTree>
    <p:extLst>
      <p:ext uri="{BB962C8B-B14F-4D97-AF65-F5344CB8AC3E}">
        <p14:creationId xmlns:p14="http://schemas.microsoft.com/office/powerpoint/2010/main" val="3431408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2BB7EAA-4C53-3B41-8F72-B7292CA5024B}"/>
              </a:ext>
            </a:extLst>
          </p:cNvPr>
          <p:cNvSpPr>
            <a:spLocks noGrp="1"/>
          </p:cNvSpPr>
          <p:nvPr>
            <p:ph type="title"/>
          </p:nvPr>
        </p:nvSpPr>
        <p:spPr/>
        <p:txBody>
          <a:bodyPr>
            <a:normAutofit/>
          </a:bodyPr>
          <a:lstStyle/>
          <a:p>
            <a:r>
              <a:rPr lang="ar-IQ" sz="2900" dirty="0">
                <a:solidFill>
                  <a:schemeClr val="accent5"/>
                </a:solidFill>
              </a:rPr>
              <a:t>‏ثانيا الذاكرة القصيرة الأمد</a:t>
            </a:r>
            <a:r>
              <a:rPr lang="ar-SA" sz="2900" dirty="0">
                <a:solidFill>
                  <a:schemeClr val="accent5"/>
                </a:solidFill>
              </a:rPr>
              <a:t> :</a:t>
            </a:r>
            <a:endParaRPr lang="ar-IQ" sz="2900" dirty="0">
              <a:solidFill>
                <a:schemeClr val="accent5"/>
              </a:solidFill>
            </a:endParaRPr>
          </a:p>
        </p:txBody>
      </p:sp>
      <p:sp>
        <p:nvSpPr>
          <p:cNvPr id="3" name="عنصر نائب للمحتوى 2">
            <a:extLst>
              <a:ext uri="{FF2B5EF4-FFF2-40B4-BE49-F238E27FC236}">
                <a16:creationId xmlns:a16="http://schemas.microsoft.com/office/drawing/2014/main" id="{48F75021-BB55-2748-AEDC-AAEE8DDAA935}"/>
              </a:ext>
            </a:extLst>
          </p:cNvPr>
          <p:cNvSpPr>
            <a:spLocks noGrp="1"/>
          </p:cNvSpPr>
          <p:nvPr>
            <p:ph idx="1"/>
          </p:nvPr>
        </p:nvSpPr>
        <p:spPr>
          <a:xfrm>
            <a:off x="1356479" y="1930400"/>
            <a:ext cx="8596668" cy="3880773"/>
          </a:xfrm>
        </p:spPr>
        <p:txBody>
          <a:bodyPr>
            <a:noAutofit/>
          </a:bodyPr>
          <a:lstStyle/>
          <a:p>
            <a:r>
              <a:rPr lang="ar-SA" sz="2300" dirty="0"/>
              <a:t>‏إن قبلية الاحتفاظ في هذه الذاكرة تصل من بضع ثواني إلى دقيقة واحدة بعدها تبدأ المعلومات بالاضمحلال وللذاكرة  القصيرة قابلية محدودة وتحمل قصير وهذا ما أكدته بحوث التعلم إذا أكدت  </a:t>
            </a:r>
            <a:r>
              <a:rPr lang="ar-IQ" sz="2300" dirty="0"/>
              <a:t>‏على أن هذه الذاكرة تتحمل فقط سبعة مواد لغرض الاحتفاظ وقد تكون هذه المعلومات حرفا واحدا أو جملة واحدة كذلك أكدت الدراسات أن الإنسان يحتفظ لمادة واحدة فقط وإذا أتيت مادة أخرى نساها فإنه </a:t>
            </a:r>
            <a:r>
              <a:rPr lang="ar-SA" sz="2300" dirty="0"/>
              <a:t> </a:t>
            </a:r>
            <a:r>
              <a:rPr lang="ar-IQ" sz="2300" dirty="0"/>
              <a:t>‏يضعها مع المادة السابقة المخزون ليكون بالنتيجة حزمة معلوماتية وليس مادة جديده مخزونا عن سابقاتها ويسهل لنا هذا أنا أعطي المعلومات المرتبطة مع بعضها يسهل من عملية حفظتها لأنها تبواب مع ماما موجود في الذاكرة  </a:t>
            </a:r>
            <a:r>
              <a:rPr lang="ar-SA" sz="2300" dirty="0"/>
              <a:t>.</a:t>
            </a:r>
            <a:r>
              <a:rPr lang="ar-IQ" sz="2300" dirty="0"/>
              <a:t>    </a:t>
            </a:r>
          </a:p>
        </p:txBody>
      </p:sp>
    </p:spTree>
    <p:extLst>
      <p:ext uri="{BB962C8B-B14F-4D97-AF65-F5344CB8AC3E}">
        <p14:creationId xmlns:p14="http://schemas.microsoft.com/office/powerpoint/2010/main" val="1294098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A33F66C-2865-004B-BDAE-473EEEA25CDC}"/>
              </a:ext>
            </a:extLst>
          </p:cNvPr>
          <p:cNvSpPr>
            <a:spLocks noGrp="1"/>
          </p:cNvSpPr>
          <p:nvPr>
            <p:ph type="title"/>
          </p:nvPr>
        </p:nvSpPr>
        <p:spPr/>
        <p:txBody>
          <a:bodyPr/>
          <a:lstStyle/>
          <a:p>
            <a:endParaRPr lang="ar-IQ"/>
          </a:p>
        </p:txBody>
      </p:sp>
      <p:sp>
        <p:nvSpPr>
          <p:cNvPr id="3" name="عنصر نائب للمحتوى 2">
            <a:extLst>
              <a:ext uri="{FF2B5EF4-FFF2-40B4-BE49-F238E27FC236}">
                <a16:creationId xmlns:a16="http://schemas.microsoft.com/office/drawing/2014/main" id="{254E520B-44B7-F540-B5C9-910832534806}"/>
              </a:ext>
            </a:extLst>
          </p:cNvPr>
          <p:cNvSpPr>
            <a:spLocks noGrp="1"/>
          </p:cNvSpPr>
          <p:nvPr>
            <p:ph idx="1"/>
          </p:nvPr>
        </p:nvSpPr>
        <p:spPr/>
        <p:txBody>
          <a:bodyPr>
            <a:normAutofit/>
          </a:bodyPr>
          <a:lstStyle/>
          <a:p>
            <a:r>
              <a:rPr lang="ar-IQ" sz="2400" dirty="0"/>
              <a:t>‏وفي المجال الرياضي يستخدم الرياضي الذاكرة القصيرة الذي يقوم بتجميع كل خبراته في المهارة</a:t>
            </a:r>
            <a:r>
              <a:rPr lang="ar-SA" sz="2400" dirty="0"/>
              <a:t> </a:t>
            </a:r>
            <a:r>
              <a:rPr lang="ar-IQ" sz="2400" dirty="0"/>
              <a:t>‏المطلوب التعامل معها وأن هذا التجميع للخبرات و سحبها إلى ‏سطح الذاكرة يسمى التهيئة وبذلك يطفوا على سطح الذاكرة كل ما له علاقة بالمهارات ويدفع للاسفل</a:t>
            </a:r>
            <a:r>
              <a:rPr lang="ar-SA" sz="2400" dirty="0"/>
              <a:t> </a:t>
            </a:r>
            <a:r>
              <a:rPr lang="ar-IQ" sz="2400" dirty="0"/>
              <a:t>‏كل ما ليس له علاقة ب</a:t>
            </a:r>
            <a:r>
              <a:rPr lang="ar-SA" sz="2400" dirty="0"/>
              <a:t>تل</a:t>
            </a:r>
            <a:r>
              <a:rPr lang="ar-IQ" sz="2400" dirty="0"/>
              <a:t>ك المهارة وهذه العملية تعطي فرصة للرياضي على معالجة المعلومات وبالتالي القدرة على استرجاعها و</a:t>
            </a:r>
            <a:r>
              <a:rPr lang="ar-SA" sz="2400" dirty="0"/>
              <a:t>بشكل</a:t>
            </a:r>
            <a:r>
              <a:rPr lang="ar-IQ" sz="2400" dirty="0"/>
              <a:t> سهلا وسريعا ومثال على ذلك يقوم الرياضي بأداء المهارة بدون رامي الكرة مثل الرم</a:t>
            </a:r>
            <a:r>
              <a:rPr lang="ar-SA" sz="2400" dirty="0"/>
              <a:t>ية</a:t>
            </a:r>
            <a:r>
              <a:rPr lang="ar-IQ" sz="2400" dirty="0"/>
              <a:t> الحرة بكرة السلة لكي يسترجع المعلومات عن المهارة</a:t>
            </a:r>
            <a:r>
              <a:rPr lang="ar-SA" sz="2400" dirty="0"/>
              <a:t> .</a:t>
            </a:r>
            <a:endParaRPr lang="ar-IQ" sz="2400" dirty="0"/>
          </a:p>
        </p:txBody>
      </p:sp>
    </p:spTree>
    <p:extLst>
      <p:ext uri="{BB962C8B-B14F-4D97-AF65-F5344CB8AC3E}">
        <p14:creationId xmlns:p14="http://schemas.microsoft.com/office/powerpoint/2010/main" val="3953174277"/>
      </p:ext>
    </p:extLst>
  </p:cSld>
  <p:clrMapOvr>
    <a:masterClrMapping/>
  </p:clrMapOvr>
</p:sld>
</file>

<file path=ppt/theme/theme1.xml><?xml version="1.0" encoding="utf-8"?>
<a:theme xmlns:a="http://schemas.openxmlformats.org/drawingml/2006/main" name="واجهة">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15</Slides>
  <Notes>0</Notes>
  <HiddenSlides>0</HiddenSlide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واجهة</vt:lpstr>
      <vt:lpstr>‏العمليات العقلية</vt:lpstr>
      <vt:lpstr>عرض تقديمي في PowerPoint</vt:lpstr>
      <vt:lpstr>‏مراحل العمليات العقلية</vt:lpstr>
      <vt:lpstr>‏المرحلة الثانية : مرحلة تحديد المثيرات</vt:lpstr>
      <vt:lpstr>‏المرحلة الثالثة : البحث في الذاكرة</vt:lpstr>
      <vt:lpstr>‏هناك نظريتان تفسران عملية النسيان .</vt:lpstr>
      <vt:lpstr>‏أنواع الذاكرة: </vt:lpstr>
      <vt:lpstr>‏ثانيا الذاكرة القصيرة الأمد :</vt:lpstr>
      <vt:lpstr>عرض تقديمي في PowerPoint</vt:lpstr>
      <vt:lpstr>‏ثالثا : الذاكرة طويلة الأمد.</vt:lpstr>
      <vt:lpstr>‏رابعا : الذاكرة الحركية:</vt:lpstr>
      <vt:lpstr>‏المرحلة الرابعة : التفاعل بين المخزون وبين المثير اتخاذ القرار.</vt:lpstr>
      <vt:lpstr>‏المرحلة الخامسة : تنفيذ القرار</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‏العمليات العقلية</dc:title>
  <dc:creator>sahar Hur</dc:creator>
  <cp:lastModifiedBy>sahar Hur</cp:lastModifiedBy>
  <cp:revision>6</cp:revision>
  <dcterms:created xsi:type="dcterms:W3CDTF">2020-12-22T15:38:12Z</dcterms:created>
  <dcterms:modified xsi:type="dcterms:W3CDTF">2020-12-24T20:11:49Z</dcterms:modified>
</cp:coreProperties>
</file>