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4E382F47-A2E2-43FA-8DE0-468C93A1F003}" type="datetimeFigureOut">
              <a:rPr lang="en-US" smtClean="0"/>
              <a:t>12/17/2020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DEC90D-433B-4B7E-AF8A-61785D51C4E8}"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4E382F47-A2E2-43FA-8DE0-468C93A1F003}" type="datetimeFigureOut">
              <a:rPr lang="en-US" smtClean="0"/>
              <a:t>12/17/2020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DEC90D-433B-4B7E-AF8A-61785D51C4E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E382F47-A2E2-43FA-8DE0-468C93A1F003}" type="datetimeFigureOut">
              <a:rPr lang="en-US" smtClean="0"/>
              <a:t>12/17/2020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DEC90D-433B-4B7E-AF8A-61785D51C4E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4E382F47-A2E2-43FA-8DE0-468C93A1F003}" type="datetimeFigureOut">
              <a:rPr lang="en-US" smtClean="0"/>
              <a:t>12/17/2020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DEC90D-433B-4B7E-AF8A-61785D51C4E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E382F47-A2E2-43FA-8DE0-468C93A1F003}" type="datetimeFigureOut">
              <a:rPr lang="en-US" smtClean="0"/>
              <a:t>12/17/2020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DEC90D-433B-4B7E-AF8A-61785D51C4E8}"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4E382F47-A2E2-43FA-8DE0-468C93A1F003}" type="datetimeFigureOut">
              <a:rPr lang="en-US" smtClean="0"/>
              <a:t>12/17/2020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DEC90D-433B-4B7E-AF8A-61785D51C4E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4E382F47-A2E2-43FA-8DE0-468C93A1F003}" type="datetimeFigureOut">
              <a:rPr lang="en-US" smtClean="0"/>
              <a:t>12/17/2020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DEC90D-433B-4B7E-AF8A-61785D51C4E8}"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4E382F47-A2E2-43FA-8DE0-468C93A1F003}" type="datetimeFigureOut">
              <a:rPr lang="en-US" smtClean="0"/>
              <a:t>12/17/2020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DEC90D-433B-4B7E-AF8A-61785D51C4E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382F47-A2E2-43FA-8DE0-468C93A1F003}" type="datetimeFigureOut">
              <a:rPr lang="en-US" smtClean="0"/>
              <a:t>12/17/2020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DEC90D-433B-4B7E-AF8A-61785D51C4E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E382F47-A2E2-43FA-8DE0-468C93A1F003}" type="datetimeFigureOut">
              <a:rPr lang="en-US" smtClean="0"/>
              <a:t>12/17/2020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DEC90D-433B-4B7E-AF8A-61785D51C4E8}"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E382F47-A2E2-43FA-8DE0-468C93A1F003}" type="datetimeFigureOut">
              <a:rPr lang="en-US" smtClean="0"/>
              <a:t>12/17/2020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DEC90D-433B-4B7E-AF8A-61785D51C4E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4E382F47-A2E2-43FA-8DE0-468C93A1F003}" type="datetimeFigureOut">
              <a:rPr lang="en-US" smtClean="0"/>
              <a:t>12/17/2020</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6EDEC90D-433B-4B7E-AF8A-61785D51C4E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التعلم الحركي</a:t>
            </a:r>
            <a:endParaRPr lang="en-US" dirty="0"/>
          </a:p>
        </p:txBody>
      </p:sp>
      <p:sp>
        <p:nvSpPr>
          <p:cNvPr id="3" name="عنوان فرعي 2"/>
          <p:cNvSpPr>
            <a:spLocks noGrp="1"/>
          </p:cNvSpPr>
          <p:nvPr>
            <p:ph type="subTitle" idx="1"/>
          </p:nvPr>
        </p:nvSpPr>
        <p:spPr/>
        <p:txBody>
          <a:bodyPr/>
          <a:lstStyle/>
          <a:p>
            <a:pPr rtl="1"/>
            <a:r>
              <a:rPr lang="ar-IQ" dirty="0" smtClean="0">
                <a:solidFill>
                  <a:srgbClr val="FF0000"/>
                </a:solidFill>
              </a:rPr>
              <a:t>مفاهيم التعلم الحركي ومصطلحاته</a:t>
            </a:r>
          </a:p>
        </p:txBody>
      </p:sp>
    </p:spTree>
    <p:extLst>
      <p:ext uri="{BB962C8B-B14F-4D97-AF65-F5344CB8AC3E}">
        <p14:creationId xmlns:p14="http://schemas.microsoft.com/office/powerpoint/2010/main" val="1249104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rtl="1"/>
            <a:r>
              <a:rPr lang="ar-IQ" sz="3200" dirty="0" smtClean="0">
                <a:solidFill>
                  <a:srgbClr val="C00000"/>
                </a:solidFill>
                <a:cs typeface="+mn-cs"/>
              </a:rPr>
              <a:t>ثانيا القدرات الحركية </a:t>
            </a:r>
            <a:r>
              <a:rPr lang="ar-IQ" sz="3200" dirty="0" smtClean="0">
                <a:cs typeface="+mn-cs"/>
              </a:rPr>
              <a:t>: والتي تعتمد على استثمار الاحساس الحركي و استعمال الجهاز العصبي المركزي المحيطي من اجل التحكم وهي .</a:t>
            </a:r>
            <a:r>
              <a:rPr lang="ar-IQ" sz="2000" dirty="0" smtClean="0"/>
              <a:t/>
            </a:r>
            <a:br>
              <a:rPr lang="ar-IQ" sz="2000" dirty="0" smtClean="0"/>
            </a:br>
            <a:endParaRPr lang="en-US" sz="2000" dirty="0"/>
          </a:p>
        </p:txBody>
      </p:sp>
      <p:sp>
        <p:nvSpPr>
          <p:cNvPr id="3" name="عنصر نائب للمحتوى 2"/>
          <p:cNvSpPr>
            <a:spLocks noGrp="1"/>
          </p:cNvSpPr>
          <p:nvPr>
            <p:ph idx="1"/>
          </p:nvPr>
        </p:nvSpPr>
        <p:spPr/>
        <p:txBody>
          <a:bodyPr>
            <a:normAutofit/>
          </a:bodyPr>
          <a:lstStyle/>
          <a:p>
            <a:pPr algn="justLow" rtl="1">
              <a:buFont typeface="Wingdings" pitchFamily="2" charset="2"/>
              <a:buChar char="Ø"/>
            </a:pPr>
            <a:r>
              <a:rPr lang="ar-IQ" sz="2800" dirty="0" smtClean="0">
                <a:solidFill>
                  <a:srgbClr val="C00000"/>
                </a:solidFill>
              </a:rPr>
              <a:t> التوازن : </a:t>
            </a:r>
            <a:r>
              <a:rPr lang="ar-IQ" sz="2800" dirty="0" smtClean="0"/>
              <a:t>ويعتمد على العلاقة بين مركز الثقل و قاعده الاستناد عند الثبات و الحركة . و هناك نوعين من التوازن  هما </a:t>
            </a:r>
            <a:r>
              <a:rPr lang="ar-IQ" sz="2800" dirty="0" smtClean="0">
                <a:solidFill>
                  <a:srgbClr val="C00000"/>
                </a:solidFill>
              </a:rPr>
              <a:t>التوازن الثابت </a:t>
            </a:r>
            <a:r>
              <a:rPr lang="ar-IQ" sz="2800" dirty="0" smtClean="0"/>
              <a:t>و الذي يعني ايقاف جزء من اجزاء الجسم او كل جسم في حالة ثبات في وضع معين . اما </a:t>
            </a:r>
            <a:r>
              <a:rPr lang="ar-IQ" sz="2800" dirty="0" smtClean="0">
                <a:solidFill>
                  <a:srgbClr val="C00000"/>
                </a:solidFill>
              </a:rPr>
              <a:t>التوازن المتحرك </a:t>
            </a:r>
            <a:r>
              <a:rPr lang="ar-IQ" sz="2800" dirty="0" smtClean="0"/>
              <a:t>فهي قدرة الفرد على الاحتفاظ بالعلاقة بين مركز الثقل و قاعدة الارتكاز اثناء الحركة مثل  الركض . </a:t>
            </a:r>
          </a:p>
          <a:p>
            <a:pPr marL="0" indent="0" algn="r" rtl="1">
              <a:buNone/>
            </a:pPr>
            <a:endParaRPr lang="en-US" dirty="0"/>
          </a:p>
        </p:txBody>
      </p:sp>
    </p:spTree>
    <p:extLst>
      <p:ext uri="{BB962C8B-B14F-4D97-AF65-F5344CB8AC3E}">
        <p14:creationId xmlns:p14="http://schemas.microsoft.com/office/powerpoint/2010/main" val="2162862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630362"/>
          </a:xfrm>
        </p:spPr>
        <p:txBody>
          <a:bodyPr>
            <a:normAutofit fontScale="90000"/>
          </a:bodyPr>
          <a:lstStyle/>
          <a:p>
            <a:pPr marL="457200" indent="-457200" algn="r" rtl="1">
              <a:buFont typeface="Wingdings" pitchFamily="2" charset="2"/>
              <a:buChar char="Ø"/>
            </a:pPr>
            <a:r>
              <a:rPr lang="ar-IQ" sz="2800" dirty="0" smtClean="0">
                <a:solidFill>
                  <a:srgbClr val="C00000"/>
                </a:solidFill>
                <a:latin typeface="Arial" pitchFamily="34" charset="0"/>
                <a:cs typeface="Arial" pitchFamily="34" charset="0"/>
              </a:rPr>
              <a:t>الرشاقة</a:t>
            </a:r>
            <a:r>
              <a:rPr lang="ar-IQ" sz="2800" dirty="0" smtClean="0">
                <a:latin typeface="Arial" pitchFamily="34" charset="0"/>
                <a:cs typeface="Arial" pitchFamily="34" charset="0"/>
              </a:rPr>
              <a:t>: </a:t>
            </a:r>
            <a:r>
              <a:rPr lang="ar-IQ" sz="2800" dirty="0">
                <a:latin typeface="Arial" pitchFamily="34" charset="0"/>
                <a:cs typeface="Arial" pitchFamily="34" charset="0"/>
              </a:rPr>
              <a:t>هي قدره على التغير و التحكم في حركه الجسم و ان هذه التغير </a:t>
            </a:r>
            <a:r>
              <a:rPr lang="ar-IQ" sz="2800" dirty="0" smtClean="0">
                <a:latin typeface="Arial" pitchFamily="34" charset="0"/>
                <a:cs typeface="Arial" pitchFamily="34" charset="0"/>
              </a:rPr>
              <a:t>والتلاعب يعني </a:t>
            </a:r>
            <a:r>
              <a:rPr lang="ar-IQ" sz="2800" dirty="0">
                <a:latin typeface="Arial" pitchFamily="34" charset="0"/>
                <a:cs typeface="Arial" pitchFamily="34" charset="0"/>
              </a:rPr>
              <a:t>ان الجهاز العصبي المركزي و المحيطي يعملان سويا في استثمار بعض المجاميع العضلية و كبح عمل مجاميع اخرى من اجل تغير اتجاه الحركة .</a:t>
            </a:r>
            <a:endParaRPr lang="en-US" sz="2800" dirty="0">
              <a:latin typeface="Arial" pitchFamily="34" charset="0"/>
              <a:cs typeface="Arial" pitchFamily="34" charset="0"/>
            </a:endParaRPr>
          </a:p>
        </p:txBody>
      </p:sp>
      <p:sp>
        <p:nvSpPr>
          <p:cNvPr id="3" name="عنصر نائب للمحتوى 2"/>
          <p:cNvSpPr>
            <a:spLocks noGrp="1"/>
          </p:cNvSpPr>
          <p:nvPr>
            <p:ph idx="1"/>
          </p:nvPr>
        </p:nvSpPr>
        <p:spPr>
          <a:xfrm>
            <a:off x="457200" y="2209800"/>
            <a:ext cx="8229600" cy="3916363"/>
          </a:xfrm>
        </p:spPr>
        <p:txBody>
          <a:bodyPr>
            <a:normAutofit/>
          </a:bodyPr>
          <a:lstStyle/>
          <a:p>
            <a:pPr algn="r" rtl="1">
              <a:buFont typeface="Wingdings" pitchFamily="2" charset="2"/>
              <a:buChar char="Ø"/>
            </a:pPr>
            <a:r>
              <a:rPr lang="ar-IQ" sz="2800" dirty="0"/>
              <a:t> </a:t>
            </a:r>
            <a:r>
              <a:rPr lang="ar-IQ" sz="2800" dirty="0" err="1" smtClean="0">
                <a:solidFill>
                  <a:srgbClr val="C00000"/>
                </a:solidFill>
              </a:rPr>
              <a:t>الدقه</a:t>
            </a:r>
            <a:r>
              <a:rPr lang="ar-IQ" sz="2800" dirty="0" smtClean="0">
                <a:solidFill>
                  <a:srgbClr val="C00000"/>
                </a:solidFill>
              </a:rPr>
              <a:t> الحركية </a:t>
            </a:r>
            <a:r>
              <a:rPr lang="ar-IQ" sz="2800" dirty="0" smtClean="0"/>
              <a:t>: وهي المسارات الحركية المطلوبة في الاداء الحركي و التي تعتمد على ثلاث عوامل </a:t>
            </a:r>
          </a:p>
          <a:p>
            <a:pPr marL="0" indent="0" algn="r" rtl="1">
              <a:buNone/>
            </a:pPr>
            <a:r>
              <a:rPr lang="ar-IQ" sz="2800" dirty="0" smtClean="0"/>
              <a:t>1- الوحدات الحركية </a:t>
            </a:r>
            <a:r>
              <a:rPr lang="ar-IQ" sz="2800" dirty="0" err="1" smtClean="0"/>
              <a:t>المستثاره</a:t>
            </a:r>
            <a:r>
              <a:rPr lang="ar-IQ" sz="2800" dirty="0" smtClean="0"/>
              <a:t> .</a:t>
            </a:r>
          </a:p>
          <a:p>
            <a:pPr marL="0" indent="0" algn="r" rtl="1">
              <a:buNone/>
            </a:pPr>
            <a:r>
              <a:rPr lang="ar-IQ" sz="2800" dirty="0" smtClean="0"/>
              <a:t>2- درجة الاستثارة (عالية اما واطئة ).</a:t>
            </a:r>
          </a:p>
          <a:p>
            <a:pPr marL="0" indent="0" algn="r" rtl="1">
              <a:buNone/>
            </a:pPr>
            <a:r>
              <a:rPr lang="ar-IQ" sz="2800" dirty="0" smtClean="0"/>
              <a:t>3- زمن هذه الاستثارة .</a:t>
            </a:r>
          </a:p>
          <a:p>
            <a:pPr marL="0" indent="0" algn="r" rtl="1">
              <a:buNone/>
            </a:pPr>
            <a:r>
              <a:rPr lang="ar-IQ" sz="2800" dirty="0" smtClean="0"/>
              <a:t>ويجب ان تتناغم هذه العوامل فيها بينها للوصول الى الهدف</a:t>
            </a:r>
          </a:p>
          <a:p>
            <a:pPr marL="0" indent="0" algn="r" rtl="1">
              <a:buNone/>
            </a:pPr>
            <a:endParaRPr lang="en-US" dirty="0"/>
          </a:p>
        </p:txBody>
      </p:sp>
    </p:spTree>
    <p:extLst>
      <p:ext uri="{BB962C8B-B14F-4D97-AF65-F5344CB8AC3E}">
        <p14:creationId xmlns:p14="http://schemas.microsoft.com/office/powerpoint/2010/main" val="1000802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rtl="1"/>
            <a:r>
              <a:rPr lang="ar-IQ" sz="3200" dirty="0" smtClean="0">
                <a:solidFill>
                  <a:srgbClr val="C00000"/>
                </a:solidFill>
                <a:latin typeface="Arial" pitchFamily="34" charset="0"/>
                <a:cs typeface="Arial" pitchFamily="34" charset="0"/>
              </a:rPr>
              <a:t>دلالات و براهين اثبات التصنيف بين القدرات الحركية والبدنية </a:t>
            </a:r>
            <a:endParaRPr lang="en-US" sz="3200" dirty="0">
              <a:solidFill>
                <a:srgbClr val="C00000"/>
              </a:solidFill>
              <a:latin typeface="Arial" pitchFamily="34" charset="0"/>
              <a:cs typeface="Arial" pitchFamily="34" charset="0"/>
            </a:endParaRPr>
          </a:p>
        </p:txBody>
      </p:sp>
      <p:sp>
        <p:nvSpPr>
          <p:cNvPr id="3" name="عنصر نائب للمحتوى 2"/>
          <p:cNvSpPr>
            <a:spLocks noGrp="1"/>
          </p:cNvSpPr>
          <p:nvPr>
            <p:ph idx="1"/>
          </p:nvPr>
        </p:nvSpPr>
        <p:spPr/>
        <p:txBody>
          <a:bodyPr>
            <a:normAutofit/>
          </a:bodyPr>
          <a:lstStyle/>
          <a:p>
            <a:pPr algn="justLow" rtl="1">
              <a:buFont typeface="Wingdings" pitchFamily="2" charset="2"/>
              <a:buChar char="Ø"/>
            </a:pPr>
            <a:r>
              <a:rPr lang="ar-IQ" sz="2800" dirty="0">
                <a:solidFill>
                  <a:srgbClr val="C00000"/>
                </a:solidFill>
              </a:rPr>
              <a:t> </a:t>
            </a:r>
            <a:r>
              <a:rPr lang="ar-IQ" sz="2800" dirty="0" smtClean="0">
                <a:solidFill>
                  <a:srgbClr val="C00000"/>
                </a:solidFill>
              </a:rPr>
              <a:t>ان القدرات الحركية </a:t>
            </a:r>
            <a:r>
              <a:rPr lang="ar-IQ" sz="2800" dirty="0" smtClean="0"/>
              <a:t>تعتمد بشكل اساسي على سلامه الجهازين العصبين المركزي والمحيطي في حين ان القدرات البدنية لا تعتمد بشكل اساسي على هذين الجهازين و انما تعتمد على الأجهزة البدنية و الوظيفية للجسم  و مثال على ذلك ان المتخلفين عقليا ممكن تطويرهم بدنيا لان هذه القدرات لا تستخدم العقل وعلى العكس حيث </a:t>
            </a:r>
            <a:r>
              <a:rPr lang="ar-IQ" sz="2800" dirty="0" err="1" smtClean="0">
                <a:solidFill>
                  <a:srgbClr val="C00000"/>
                </a:solidFill>
              </a:rPr>
              <a:t>لايمكن</a:t>
            </a:r>
            <a:r>
              <a:rPr lang="ar-IQ" sz="2800" dirty="0" smtClean="0"/>
              <a:t> تعليمهم الرشاقة و التوازن و التوافق لان هذه القدرات الحركية تتطلب استخدام العقل .</a:t>
            </a:r>
          </a:p>
          <a:p>
            <a:pPr algn="justLow" rtl="1">
              <a:buFont typeface="Wingdings" pitchFamily="2" charset="2"/>
              <a:buChar char="Ø"/>
            </a:pPr>
            <a:r>
              <a:rPr lang="ar-IQ" sz="2800" dirty="0" smtClean="0">
                <a:solidFill>
                  <a:srgbClr val="C00000"/>
                </a:solidFill>
              </a:rPr>
              <a:t>في الحالات الطارئة مثل الخوف و القلق والغضب نجد ان القدرات الحركية </a:t>
            </a:r>
            <a:r>
              <a:rPr lang="ar-IQ" sz="2800" dirty="0" smtClean="0"/>
              <a:t>تتأثر و تضعف وهذا دليل على ارتباط القدرات الحركية بالجهاز العصبي المركزي والمحيطي  على عكس القدرات البدنية التي ممكن ان تزداد بتأثير هرمون الأدرنالين .</a:t>
            </a:r>
            <a:endParaRPr lang="en-US" sz="2800" dirty="0"/>
          </a:p>
        </p:txBody>
      </p:sp>
    </p:spTree>
    <p:extLst>
      <p:ext uri="{BB962C8B-B14F-4D97-AF65-F5344CB8AC3E}">
        <p14:creationId xmlns:p14="http://schemas.microsoft.com/office/powerpoint/2010/main" val="2751646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533400"/>
            <a:ext cx="8229600" cy="1600200"/>
          </a:xfrm>
        </p:spPr>
        <p:txBody>
          <a:bodyPr>
            <a:normAutofit/>
          </a:bodyPr>
          <a:lstStyle/>
          <a:p>
            <a:pPr marL="457200" indent="-457200" algn="justLow" rtl="1">
              <a:buFont typeface="Wingdings" pitchFamily="2" charset="2"/>
              <a:buChar char="Ø"/>
            </a:pPr>
            <a:r>
              <a:rPr lang="ar-IQ" sz="3200" dirty="0" smtClean="0">
                <a:solidFill>
                  <a:srgbClr val="C00000"/>
                </a:solidFill>
                <a:latin typeface="Arial" pitchFamily="34" charset="0"/>
                <a:cs typeface="Arial" pitchFamily="34" charset="0"/>
              </a:rPr>
              <a:t> يتم </a:t>
            </a:r>
            <a:r>
              <a:rPr lang="ar-IQ" sz="3200" dirty="0">
                <a:solidFill>
                  <a:srgbClr val="C00000"/>
                </a:solidFill>
                <a:latin typeface="Arial" pitchFamily="34" charset="0"/>
                <a:cs typeface="Arial" pitchFamily="34" charset="0"/>
              </a:rPr>
              <a:t>اعطاء القدرات البدنية </a:t>
            </a:r>
            <a:r>
              <a:rPr lang="ar-IQ" sz="3200" dirty="0">
                <a:latin typeface="Arial" pitchFamily="34" charset="0"/>
                <a:cs typeface="Arial" pitchFamily="34" charset="0"/>
              </a:rPr>
              <a:t>في فتره الاعداد العام في حين ان القدرات الحركية يتم اعطائها في فتره الاعداد الخاص لأنها عبارة عن خطوة متقدمة نحو الاعداد </a:t>
            </a:r>
            <a:r>
              <a:rPr lang="ar-IQ" sz="3200" dirty="0" err="1">
                <a:latin typeface="Arial" pitchFamily="34" charset="0"/>
                <a:cs typeface="Arial" pitchFamily="34" charset="0"/>
              </a:rPr>
              <a:t>المهاري</a:t>
            </a:r>
            <a:r>
              <a:rPr lang="ar-IQ" sz="3200" dirty="0">
                <a:latin typeface="Arial" pitchFamily="34" charset="0"/>
                <a:cs typeface="Arial" pitchFamily="34" charset="0"/>
              </a:rPr>
              <a:t> </a:t>
            </a:r>
            <a:r>
              <a:rPr lang="ar-IQ" sz="3200" dirty="0" smtClean="0">
                <a:latin typeface="Arial" pitchFamily="34" charset="0"/>
                <a:cs typeface="Arial" pitchFamily="34" charset="0"/>
              </a:rPr>
              <a:t>.</a:t>
            </a:r>
            <a:endParaRPr lang="en-US" sz="3200" dirty="0">
              <a:latin typeface="Arial" pitchFamily="34" charset="0"/>
              <a:cs typeface="Arial" pitchFamily="34" charset="0"/>
            </a:endParaRPr>
          </a:p>
        </p:txBody>
      </p:sp>
      <p:sp>
        <p:nvSpPr>
          <p:cNvPr id="3" name="عنصر نائب للمحتوى 2"/>
          <p:cNvSpPr>
            <a:spLocks noGrp="1"/>
          </p:cNvSpPr>
          <p:nvPr>
            <p:ph idx="1"/>
          </p:nvPr>
        </p:nvSpPr>
        <p:spPr>
          <a:xfrm>
            <a:off x="457200" y="2209800"/>
            <a:ext cx="8229600" cy="3916363"/>
          </a:xfrm>
        </p:spPr>
        <p:txBody>
          <a:bodyPr>
            <a:normAutofit/>
          </a:bodyPr>
          <a:lstStyle/>
          <a:p>
            <a:pPr algn="justLow" rtl="1">
              <a:buFont typeface="Wingdings" pitchFamily="2" charset="2"/>
              <a:buChar char="Ø"/>
            </a:pPr>
            <a:r>
              <a:rPr lang="ar-IQ" sz="2800" dirty="0" smtClean="0">
                <a:solidFill>
                  <a:srgbClr val="C00000"/>
                </a:solidFill>
              </a:rPr>
              <a:t> ان لكل قدره بدنيه جهازا خاصا يتحكم بها  </a:t>
            </a:r>
            <a:r>
              <a:rPr lang="ar-IQ" sz="2800" dirty="0" smtClean="0"/>
              <a:t>اما القدرات الحركية فتعتمد على الجهازين العصبيين المركزي و المحيطي.</a:t>
            </a:r>
          </a:p>
          <a:p>
            <a:pPr algn="justLow" rtl="1">
              <a:buFont typeface="Wingdings" pitchFamily="2" charset="2"/>
              <a:buChar char="Ø"/>
            </a:pPr>
            <a:r>
              <a:rPr lang="ar-IQ" sz="2800" dirty="0" smtClean="0">
                <a:solidFill>
                  <a:srgbClr val="C00000"/>
                </a:solidFill>
              </a:rPr>
              <a:t>ان كل قدره بدنيه اختبارها الخاص </a:t>
            </a:r>
            <a:r>
              <a:rPr lang="ar-IQ" sz="2800" dirty="0" smtClean="0"/>
              <a:t>وهذا يعني ارتباط بين القدرات البدنية ضعيفة مثلا ان الرياضي  الذي يمتلك القوه ليس بالضرورة ان يمتلك مرونة اما القدرات الحركية فتكون مرتبطة فيما بينها لان لها منبع مسيطر واحد هو الجهاز العصبي فان الاعب الرشيق بلا شك يكون له القدرة على التوازن .</a:t>
            </a:r>
            <a:endParaRPr lang="ar-IQ" sz="2800" dirty="0"/>
          </a:p>
        </p:txBody>
      </p:sp>
    </p:spTree>
    <p:extLst>
      <p:ext uri="{BB962C8B-B14F-4D97-AF65-F5344CB8AC3E}">
        <p14:creationId xmlns:p14="http://schemas.microsoft.com/office/powerpoint/2010/main" val="2504658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rtl="1"/>
            <a:r>
              <a:rPr lang="ar-IQ" sz="3200" dirty="0" smtClean="0">
                <a:solidFill>
                  <a:srgbClr val="C00000"/>
                </a:solidFill>
                <a:latin typeface="Arial" pitchFamily="34" charset="0"/>
                <a:cs typeface="Arial" pitchFamily="34" charset="0"/>
              </a:rPr>
              <a:t>تصنيف المهارات الحركية</a:t>
            </a:r>
            <a:endParaRPr lang="en-US" sz="3200" dirty="0">
              <a:solidFill>
                <a:srgbClr val="C00000"/>
              </a:solidFill>
              <a:latin typeface="Arial" pitchFamily="34" charset="0"/>
              <a:cs typeface="Arial" pitchFamily="34" charset="0"/>
            </a:endParaRPr>
          </a:p>
        </p:txBody>
      </p:sp>
      <p:sp>
        <p:nvSpPr>
          <p:cNvPr id="3" name="عنصر نائب للمحتوى 2"/>
          <p:cNvSpPr>
            <a:spLocks noGrp="1"/>
          </p:cNvSpPr>
          <p:nvPr>
            <p:ph idx="1"/>
          </p:nvPr>
        </p:nvSpPr>
        <p:spPr>
          <a:xfrm>
            <a:off x="457200" y="1676400"/>
            <a:ext cx="8229600" cy="4525963"/>
          </a:xfrm>
        </p:spPr>
        <p:txBody>
          <a:bodyPr>
            <a:normAutofit fontScale="47500" lnSpcReduction="20000"/>
          </a:bodyPr>
          <a:lstStyle/>
          <a:p>
            <a:pPr algn="justLow" rtl="1">
              <a:buFont typeface="Wingdings" pitchFamily="2" charset="2"/>
              <a:buChar char="Ø"/>
            </a:pPr>
            <a:r>
              <a:rPr lang="ar-IQ" sz="2800" dirty="0"/>
              <a:t> </a:t>
            </a:r>
            <a:r>
              <a:rPr lang="ar-IQ" sz="5100" dirty="0" smtClean="0">
                <a:solidFill>
                  <a:srgbClr val="C00000"/>
                </a:solidFill>
              </a:rPr>
              <a:t>المهارات الحركية العامة و الدقيقة </a:t>
            </a:r>
            <a:r>
              <a:rPr lang="ar-IQ" sz="5100" dirty="0" smtClean="0"/>
              <a:t>: و يعتمد هذا النوع من التصنيف على عدد اجزاء الجسم المشتركة في الاداء  فهناك مهارات يعمل فيها الجسم كاملا مثلا التهديف السلمي و السباحة وهناك مهارات تعمل فيها مجموعه عضليه قليله و عضلات صغيره مثل اصابع اليد في الرماية </a:t>
            </a:r>
          </a:p>
          <a:p>
            <a:pPr algn="justLow" rtl="1">
              <a:buFont typeface="Wingdings" pitchFamily="2" charset="2"/>
              <a:buChar char="Ø"/>
            </a:pPr>
            <a:r>
              <a:rPr lang="ar-IQ" sz="5100" dirty="0" smtClean="0"/>
              <a:t>  </a:t>
            </a:r>
            <a:r>
              <a:rPr lang="ar-IQ" sz="5100" dirty="0" smtClean="0">
                <a:solidFill>
                  <a:srgbClr val="C00000"/>
                </a:solidFill>
              </a:rPr>
              <a:t>المهارات الوحيدة و المتسلسلة و المستمرة : </a:t>
            </a:r>
          </a:p>
          <a:p>
            <a:pPr algn="justLow" rtl="1">
              <a:buFont typeface="Wingdings" pitchFamily="2" charset="2"/>
              <a:buChar char="§"/>
            </a:pPr>
            <a:r>
              <a:rPr lang="ar-IQ" sz="5100" dirty="0" smtClean="0">
                <a:solidFill>
                  <a:srgbClr val="7030A0"/>
                </a:solidFill>
              </a:rPr>
              <a:t>المهارات الوحيدة : وتتكون هذه المهارات :</a:t>
            </a:r>
          </a:p>
          <a:p>
            <a:pPr algn="justLow" rtl="1">
              <a:buFont typeface="Wingdings" pitchFamily="2" charset="2"/>
              <a:buChar char="§"/>
            </a:pPr>
            <a:r>
              <a:rPr lang="ar-IQ" sz="5100" dirty="0" smtClean="0">
                <a:solidFill>
                  <a:srgbClr val="C00000"/>
                </a:solidFill>
              </a:rPr>
              <a:t>القسم التحضيري : </a:t>
            </a:r>
            <a:r>
              <a:rPr lang="ar-IQ" sz="5100" dirty="0" smtClean="0"/>
              <a:t>وهو القسم الذي ينظم القوه المناسبة و شكل الجسم المناسب لتنفيذ الجزء الاخر </a:t>
            </a:r>
          </a:p>
          <a:p>
            <a:pPr algn="justLow" rtl="1">
              <a:buFont typeface="Wingdings" pitchFamily="2" charset="2"/>
              <a:buChar char="§"/>
            </a:pPr>
            <a:r>
              <a:rPr lang="ar-IQ" sz="5100" dirty="0" smtClean="0">
                <a:solidFill>
                  <a:srgbClr val="C00000"/>
                </a:solidFill>
              </a:rPr>
              <a:t>القسم الرئيسي :</a:t>
            </a:r>
            <a:r>
              <a:rPr lang="ar-IQ" sz="5100" dirty="0" smtClean="0"/>
              <a:t> وهو هدف الحركة الاساس وعاده ما تسمى الحركة بقسمها الرئيسي .</a:t>
            </a:r>
          </a:p>
          <a:p>
            <a:pPr algn="justLow" rtl="1">
              <a:buFont typeface="Wingdings" pitchFamily="2" charset="2"/>
              <a:buChar char="§"/>
            </a:pPr>
            <a:r>
              <a:rPr lang="ar-IQ" sz="5100" dirty="0" smtClean="0">
                <a:solidFill>
                  <a:srgbClr val="C00000"/>
                </a:solidFill>
              </a:rPr>
              <a:t>القسم النهائي : </a:t>
            </a:r>
            <a:r>
              <a:rPr lang="ar-IQ" sz="5100" dirty="0" smtClean="0"/>
              <a:t>وهو القسم الذي يقع عليه واجب ارجاع الجسم الى وضعه الطبيعي .</a:t>
            </a:r>
          </a:p>
          <a:p>
            <a:pPr marL="0" indent="0" algn="justLow" rtl="1">
              <a:buNone/>
            </a:pPr>
            <a:r>
              <a:rPr lang="ar-IQ" sz="5100" dirty="0" smtClean="0"/>
              <a:t>ومن امثل المهارات الوحيدة الرمية الحرة بكره السلة ركلة الجزاء بكره القدم .</a:t>
            </a:r>
          </a:p>
          <a:p>
            <a:pPr marL="0" indent="0" algn="r" rtl="1">
              <a:buNone/>
            </a:pPr>
            <a:endParaRPr lang="en-US" sz="2800" dirty="0"/>
          </a:p>
        </p:txBody>
      </p:sp>
    </p:spTree>
    <p:extLst>
      <p:ext uri="{BB962C8B-B14F-4D97-AF65-F5344CB8AC3E}">
        <p14:creationId xmlns:p14="http://schemas.microsoft.com/office/powerpoint/2010/main" val="42756946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858962"/>
          </a:xfrm>
        </p:spPr>
        <p:txBody>
          <a:bodyPr>
            <a:normAutofit fontScale="90000"/>
          </a:bodyPr>
          <a:lstStyle/>
          <a:p>
            <a:pPr marL="571500" indent="-571500" algn="justLow" rtl="1">
              <a:buFont typeface="Wingdings" pitchFamily="2" charset="2"/>
              <a:buChar char="§"/>
            </a:pPr>
            <a:r>
              <a:rPr lang="ar-IQ" sz="3600" dirty="0" smtClean="0">
                <a:solidFill>
                  <a:srgbClr val="7030A0"/>
                </a:solidFill>
                <a:latin typeface="Arial" pitchFamily="34" charset="0"/>
                <a:cs typeface="Arial" pitchFamily="34" charset="0"/>
              </a:rPr>
              <a:t>المهارات المتسلسلة </a:t>
            </a:r>
            <a:r>
              <a:rPr lang="ar-IQ" sz="3600" dirty="0">
                <a:solidFill>
                  <a:srgbClr val="7030A0"/>
                </a:solidFill>
                <a:latin typeface="Arial" pitchFamily="34" charset="0"/>
                <a:cs typeface="Arial" pitchFamily="34" charset="0"/>
              </a:rPr>
              <a:t>(الثنائية):</a:t>
            </a:r>
            <a:r>
              <a:rPr lang="ar-IQ" sz="3200" dirty="0">
                <a:latin typeface="Arial" pitchFamily="34" charset="0"/>
                <a:cs typeface="Arial" pitchFamily="34" charset="0"/>
              </a:rPr>
              <a:t>وهي المهارات التي </a:t>
            </a:r>
            <a:r>
              <a:rPr lang="ar-IQ" sz="3200" dirty="0" smtClean="0">
                <a:latin typeface="Arial" pitchFamily="34" charset="0"/>
                <a:cs typeface="Arial" pitchFamily="34" charset="0"/>
              </a:rPr>
              <a:t>يتكرر </a:t>
            </a:r>
            <a:r>
              <a:rPr lang="ar-IQ" sz="3200" dirty="0">
                <a:latin typeface="Arial" pitchFamily="34" charset="0"/>
                <a:cs typeface="Arial" pitchFamily="34" charset="0"/>
              </a:rPr>
              <a:t>فيها الجزء الرئيسي مثل :ركوب دراجه والسباحة والركض وعاده ما يكون القسم النهائي </a:t>
            </a:r>
            <a:r>
              <a:rPr lang="ar-IQ" sz="3200" dirty="0" smtClean="0">
                <a:latin typeface="Arial" pitchFamily="34" charset="0"/>
                <a:cs typeface="Arial" pitchFamily="34" charset="0"/>
              </a:rPr>
              <a:t>لجانب الجسم هو </a:t>
            </a:r>
            <a:r>
              <a:rPr lang="ar-IQ" sz="3200" dirty="0">
                <a:latin typeface="Arial" pitchFamily="34" charset="0"/>
                <a:cs typeface="Arial" pitchFamily="34" charset="0"/>
              </a:rPr>
              <a:t>قسم تحضيري </a:t>
            </a:r>
            <a:r>
              <a:rPr lang="ar-IQ" sz="3200" dirty="0" smtClean="0">
                <a:latin typeface="Arial" pitchFamily="34" charset="0"/>
                <a:cs typeface="Arial" pitchFamily="34" charset="0"/>
              </a:rPr>
              <a:t>للجانب الاخر . </a:t>
            </a:r>
            <a:endParaRPr lang="en-US" sz="3200" dirty="0">
              <a:latin typeface="Arial" pitchFamily="34" charset="0"/>
              <a:cs typeface="Arial" pitchFamily="34" charset="0"/>
            </a:endParaRPr>
          </a:p>
        </p:txBody>
      </p:sp>
      <p:sp>
        <p:nvSpPr>
          <p:cNvPr id="3" name="عنصر نائب للمحتوى 2"/>
          <p:cNvSpPr>
            <a:spLocks noGrp="1"/>
          </p:cNvSpPr>
          <p:nvPr>
            <p:ph idx="1"/>
          </p:nvPr>
        </p:nvSpPr>
        <p:spPr>
          <a:xfrm>
            <a:off x="457200" y="2057400"/>
            <a:ext cx="8229600" cy="4068763"/>
          </a:xfrm>
        </p:spPr>
        <p:txBody>
          <a:bodyPr>
            <a:normAutofit/>
          </a:bodyPr>
          <a:lstStyle/>
          <a:p>
            <a:pPr algn="justLow" rtl="1">
              <a:buFont typeface="Wingdings" pitchFamily="2" charset="2"/>
              <a:buChar char="§"/>
            </a:pPr>
            <a:r>
              <a:rPr lang="ar-IQ" sz="2800" dirty="0" smtClean="0"/>
              <a:t>ج-المهارات المستمرة او المركبة  وتختلف عن المهارات الثنائية بان الجزء الرئيسي يختلف عن كل حركه مثل السلسلة الأرضية  في </a:t>
            </a:r>
            <a:r>
              <a:rPr lang="ar-IQ" sz="2800" dirty="0" err="1" smtClean="0"/>
              <a:t>الجمناستك</a:t>
            </a:r>
            <a:r>
              <a:rPr lang="ar-IQ" sz="2800" dirty="0" smtClean="0"/>
              <a:t> .</a:t>
            </a:r>
          </a:p>
          <a:p>
            <a:pPr algn="justLow" rtl="1">
              <a:buFont typeface="Wingdings" pitchFamily="2" charset="2"/>
              <a:buChar char="§"/>
            </a:pPr>
            <a:r>
              <a:rPr lang="ar-IQ" sz="2800" dirty="0" smtClean="0"/>
              <a:t>3-المهارات المغلقة والمفتوحة: حيث تعتمد على درجه ثبات المحيط تحت التنفيذ </a:t>
            </a:r>
          </a:p>
          <a:p>
            <a:pPr algn="justLow" rtl="1">
              <a:buFont typeface="Wingdings" pitchFamily="2" charset="2"/>
              <a:buChar char="§"/>
            </a:pPr>
            <a:r>
              <a:rPr lang="ar-IQ" sz="2800" dirty="0" smtClean="0"/>
              <a:t>المهارات المغلقة  هي اداء محدد تحت ظروف محيطيه ثابته </a:t>
            </a:r>
          </a:p>
          <a:p>
            <a:pPr algn="justLow" rtl="1">
              <a:buFont typeface="Wingdings" pitchFamily="2" charset="2"/>
              <a:buChar char="§"/>
            </a:pPr>
            <a:r>
              <a:rPr lang="ar-IQ" sz="2800" dirty="0" smtClean="0"/>
              <a:t>المهارات المفتوحة هي اداء مهاري تحت الظروف محيطيه غير ثابته .</a:t>
            </a:r>
          </a:p>
          <a:p>
            <a:pPr marL="0" indent="0" algn="r" rtl="1">
              <a:buNone/>
            </a:pPr>
            <a:endParaRPr lang="en-US" dirty="0"/>
          </a:p>
        </p:txBody>
      </p:sp>
    </p:spTree>
    <p:extLst>
      <p:ext uri="{BB962C8B-B14F-4D97-AF65-F5344CB8AC3E}">
        <p14:creationId xmlns:p14="http://schemas.microsoft.com/office/powerpoint/2010/main" val="24100475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rtl="1"/>
            <a:r>
              <a:rPr lang="ar-IQ" sz="3200" dirty="0">
                <a:solidFill>
                  <a:srgbClr val="C00000"/>
                </a:solidFill>
                <a:latin typeface="Arial" pitchFamily="34" charset="0"/>
                <a:cs typeface="Arial" pitchFamily="34" charset="0"/>
              </a:rPr>
              <a:t>وقد </a:t>
            </a:r>
            <a:r>
              <a:rPr lang="ar-IQ" sz="3200" dirty="0" smtClean="0">
                <a:solidFill>
                  <a:srgbClr val="C00000"/>
                </a:solidFill>
                <a:latin typeface="Arial" pitchFamily="34" charset="0"/>
                <a:cs typeface="Arial" pitchFamily="34" charset="0"/>
              </a:rPr>
              <a:t>ثبت </a:t>
            </a:r>
            <a:r>
              <a:rPr lang="ar-IQ" sz="3200" dirty="0">
                <a:solidFill>
                  <a:srgbClr val="C00000"/>
                </a:solidFill>
                <a:latin typeface="Arial" pitchFamily="34" charset="0"/>
                <a:cs typeface="Arial" pitchFamily="34" charset="0"/>
              </a:rPr>
              <a:t>احد العملاء اربع نماذج للحركة التي يقوم بها الرياضي وهي</a:t>
            </a:r>
            <a:endParaRPr lang="en-US" sz="3200" dirty="0">
              <a:solidFill>
                <a:srgbClr val="C00000"/>
              </a:solidFill>
              <a:latin typeface="Arial" pitchFamily="34" charset="0"/>
              <a:cs typeface="Arial" pitchFamily="34" charset="0"/>
            </a:endParaRPr>
          </a:p>
        </p:txBody>
      </p:sp>
      <p:sp>
        <p:nvSpPr>
          <p:cNvPr id="3" name="عنصر نائب للمحتوى 2"/>
          <p:cNvSpPr>
            <a:spLocks noGrp="1"/>
          </p:cNvSpPr>
          <p:nvPr>
            <p:ph idx="1"/>
          </p:nvPr>
        </p:nvSpPr>
        <p:spPr/>
        <p:txBody>
          <a:bodyPr>
            <a:normAutofit/>
          </a:bodyPr>
          <a:lstStyle/>
          <a:p>
            <a:pPr marL="0" indent="0" algn="r" rtl="1">
              <a:buNone/>
            </a:pPr>
            <a:endParaRPr lang="ar-IQ" dirty="0" smtClean="0"/>
          </a:p>
          <a:p>
            <a:pPr marL="0" indent="0" algn="r" rtl="1">
              <a:buNone/>
            </a:pPr>
            <a:r>
              <a:rPr lang="ar-IQ" dirty="0" smtClean="0"/>
              <a:t>1-الجسم ثابت ومحيط ثابت: مثل الرمي على هدف ثابت.</a:t>
            </a:r>
          </a:p>
          <a:p>
            <a:pPr marL="0" indent="0" algn="r" rtl="1">
              <a:buNone/>
            </a:pPr>
            <a:r>
              <a:rPr lang="ar-IQ" dirty="0" smtClean="0"/>
              <a:t>2-الجسم ثابت والمحيط متحرك :مثل رمي على قرص طائرة.</a:t>
            </a:r>
          </a:p>
          <a:p>
            <a:pPr marL="0" indent="0" algn="r" rtl="1">
              <a:buNone/>
            </a:pPr>
            <a:r>
              <a:rPr lang="ar-IQ" dirty="0" smtClean="0"/>
              <a:t>3-الجسم متحرك والهدف ثابت: مثل ثلاثية في كره السلة .</a:t>
            </a:r>
          </a:p>
          <a:p>
            <a:pPr marL="0" indent="0" algn="r" rtl="1">
              <a:buNone/>
            </a:pPr>
            <a:r>
              <a:rPr lang="ar-IQ" dirty="0" smtClean="0"/>
              <a:t>4-الجسم متحرك والهدف متحرك: مثل الملاكمة والمصارعة .</a:t>
            </a:r>
          </a:p>
          <a:p>
            <a:pPr marL="0" indent="0" algn="r" rtl="1">
              <a:buNone/>
            </a:pPr>
            <a:endParaRPr lang="en-US" dirty="0"/>
          </a:p>
        </p:txBody>
      </p:sp>
    </p:spTree>
    <p:extLst>
      <p:ext uri="{BB962C8B-B14F-4D97-AF65-F5344CB8AC3E}">
        <p14:creationId xmlns:p14="http://schemas.microsoft.com/office/powerpoint/2010/main" val="22809108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dirty="0" smtClean="0">
                <a:solidFill>
                  <a:srgbClr val="C00000"/>
                </a:solidFill>
              </a:rPr>
              <a:t>مميزات المهارات المغلقة والمفتوحة</a:t>
            </a:r>
            <a:endParaRPr lang="en-US" dirty="0">
              <a:solidFill>
                <a:srgbClr val="C00000"/>
              </a:solidFill>
            </a:endParaRPr>
          </a:p>
        </p:txBody>
      </p:sp>
      <p:graphicFrame>
        <p:nvGraphicFramePr>
          <p:cNvPr id="6" name="عنصر نائب للمحتوى 5"/>
          <p:cNvGraphicFramePr>
            <a:graphicFrameLocks noGrp="1"/>
          </p:cNvGraphicFramePr>
          <p:nvPr>
            <p:ph idx="1"/>
            <p:extLst>
              <p:ext uri="{D42A27DB-BD31-4B8C-83A1-F6EECF244321}">
                <p14:modId xmlns:p14="http://schemas.microsoft.com/office/powerpoint/2010/main" val="1613058544"/>
              </p:ext>
            </p:extLst>
          </p:nvPr>
        </p:nvGraphicFramePr>
        <p:xfrm>
          <a:off x="1531620" y="2145633"/>
          <a:ext cx="6080760" cy="3304289"/>
        </p:xfrm>
        <a:graphic>
          <a:graphicData uri="http://schemas.openxmlformats.org/drawingml/2006/table">
            <a:tbl>
              <a:tblPr rtl="1" firstRow="1" firstCol="1" bandRow="1" bandCol="1"/>
              <a:tblGrid>
                <a:gridCol w="3040380"/>
                <a:gridCol w="3040380"/>
              </a:tblGrid>
              <a:tr h="0">
                <a:tc>
                  <a:txBody>
                    <a:bodyPr/>
                    <a:lstStyle/>
                    <a:p>
                      <a:pPr marL="0" marR="0" algn="r" rtl="1">
                        <a:lnSpc>
                          <a:spcPct val="115000"/>
                        </a:lnSpc>
                        <a:spcBef>
                          <a:spcPts val="0"/>
                        </a:spcBef>
                        <a:spcAft>
                          <a:spcPts val="0"/>
                        </a:spcAft>
                      </a:pPr>
                      <a:r>
                        <a:rPr lang="ar-IQ" sz="1600" b="1" dirty="0">
                          <a:solidFill>
                            <a:srgbClr val="FFFFFF"/>
                          </a:solidFill>
                          <a:effectLst/>
                          <a:latin typeface="Calibri"/>
                          <a:ea typeface="Calibri"/>
                          <a:cs typeface="Arial"/>
                        </a:rPr>
                        <a:t>المهارات المغلقة </a:t>
                      </a:r>
                      <a:endParaRPr lang="en-US" sz="1100" dirty="0">
                        <a:effectLst/>
                        <a:latin typeface="Calibri"/>
                        <a:ea typeface="Calibri"/>
                        <a:cs typeface="Arial"/>
                      </a:endParaRPr>
                    </a:p>
                  </a:txBody>
                  <a:tcPr marL="68580" marR="68580"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C0504D"/>
                    </a:solidFill>
                  </a:tcPr>
                </a:tc>
                <a:tc>
                  <a:txBody>
                    <a:bodyPr/>
                    <a:lstStyle/>
                    <a:p>
                      <a:pPr marL="0" marR="0" algn="r" rtl="1">
                        <a:lnSpc>
                          <a:spcPct val="115000"/>
                        </a:lnSpc>
                        <a:spcBef>
                          <a:spcPts val="0"/>
                        </a:spcBef>
                        <a:spcAft>
                          <a:spcPts val="0"/>
                        </a:spcAft>
                      </a:pPr>
                      <a:r>
                        <a:rPr lang="ar-IQ" sz="1600" b="1">
                          <a:solidFill>
                            <a:srgbClr val="FFFFFF"/>
                          </a:solidFill>
                          <a:effectLst/>
                          <a:latin typeface="Calibri"/>
                          <a:ea typeface="Calibri"/>
                          <a:cs typeface="Arial"/>
                        </a:rPr>
                        <a:t>المهارات المفتوحة </a:t>
                      </a:r>
                      <a:endParaRPr lang="en-US" sz="1100">
                        <a:effectLst/>
                        <a:latin typeface="Calibri"/>
                        <a:ea typeface="Calibri"/>
                        <a:cs typeface="Arial"/>
                      </a:endParaRPr>
                    </a:p>
                  </a:txBody>
                  <a:tcPr marL="68580" marR="68580"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rgbClr val="C0504D"/>
                    </a:solidFill>
                  </a:tcPr>
                </a:tc>
              </a:tr>
              <a:tr h="0">
                <a:tc>
                  <a:txBody>
                    <a:bodyPr/>
                    <a:lstStyle/>
                    <a:p>
                      <a:pPr marL="0" marR="0" algn="r" rtl="1">
                        <a:lnSpc>
                          <a:spcPct val="115000"/>
                        </a:lnSpc>
                        <a:spcBef>
                          <a:spcPts val="0"/>
                        </a:spcBef>
                        <a:spcAft>
                          <a:spcPts val="0"/>
                        </a:spcAft>
                      </a:pPr>
                      <a:r>
                        <a:rPr lang="ar-IQ" sz="2000">
                          <a:effectLst/>
                          <a:latin typeface="Calibri"/>
                          <a:ea typeface="Calibri"/>
                          <a:cs typeface="Arial"/>
                        </a:rPr>
                        <a:t>يتعامل اللاعب مع الادوات </a:t>
                      </a:r>
                      <a:endParaRPr lang="en-US" sz="1100">
                        <a:effectLst/>
                        <a:latin typeface="Calibri"/>
                        <a:ea typeface="Calibri"/>
                        <a:cs typeface="Arial"/>
                      </a:endParaRPr>
                    </a:p>
                  </a:txBody>
                  <a:tcPr marL="68580" marR="68580"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IQ" sz="2000">
                          <a:effectLst/>
                          <a:latin typeface="Calibri"/>
                          <a:ea typeface="Calibri"/>
                          <a:cs typeface="Arial"/>
                        </a:rPr>
                        <a:t>يتعامل اللاعب مع المنافس</a:t>
                      </a:r>
                      <a:endParaRPr lang="en-US" sz="1100">
                        <a:effectLst/>
                        <a:latin typeface="Calibri"/>
                        <a:ea typeface="Calibri"/>
                        <a:cs typeface="Arial"/>
                      </a:endParaRPr>
                    </a:p>
                  </a:txBody>
                  <a:tcPr marL="68580" marR="68580"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r>
                        <a:rPr lang="ar-IQ" sz="2000">
                          <a:effectLst/>
                          <a:latin typeface="Calibri"/>
                          <a:ea typeface="Calibri"/>
                          <a:cs typeface="Arial"/>
                        </a:rPr>
                        <a:t>هناك وقت كافي للأداء </a:t>
                      </a:r>
                      <a:endParaRPr lang="en-US" sz="1100">
                        <a:effectLst/>
                        <a:latin typeface="Calibri"/>
                        <a:ea typeface="Calibri"/>
                        <a:cs typeface="Arial"/>
                      </a:endParaRPr>
                    </a:p>
                  </a:txBody>
                  <a:tcPr marL="68580" marR="68580"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IQ" sz="2000">
                          <a:effectLst/>
                          <a:latin typeface="Calibri"/>
                          <a:ea typeface="Calibri"/>
                          <a:cs typeface="Arial"/>
                        </a:rPr>
                        <a:t>الوقت والاداء يعتمدان على اداء المنافس </a:t>
                      </a:r>
                      <a:endParaRPr lang="en-US" sz="1100">
                        <a:effectLst/>
                        <a:latin typeface="Calibri"/>
                        <a:ea typeface="Calibri"/>
                        <a:cs typeface="Arial"/>
                      </a:endParaRPr>
                    </a:p>
                  </a:txBody>
                  <a:tcPr marL="68580" marR="68580"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r>
                        <a:rPr lang="ar-IQ" sz="2000">
                          <a:effectLst/>
                          <a:latin typeface="Calibri"/>
                          <a:ea typeface="Calibri"/>
                          <a:cs typeface="Arial"/>
                        </a:rPr>
                        <a:t>يعتمد على السيطرة والضبط الحركي ولا يستخدم التوقع </a:t>
                      </a:r>
                      <a:endParaRPr lang="en-US" sz="1100">
                        <a:effectLst/>
                        <a:latin typeface="Calibri"/>
                        <a:ea typeface="Calibri"/>
                        <a:cs typeface="Arial"/>
                      </a:endParaRPr>
                    </a:p>
                  </a:txBody>
                  <a:tcPr marL="68580" marR="68580"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IQ" sz="2000">
                          <a:effectLst/>
                          <a:latin typeface="Calibri"/>
                          <a:ea typeface="Calibri"/>
                          <a:cs typeface="Arial"/>
                        </a:rPr>
                        <a:t>يعتمد على التوقع وحركة المنافس </a:t>
                      </a:r>
                      <a:endParaRPr lang="en-US" sz="1100">
                        <a:effectLst/>
                        <a:latin typeface="Calibri"/>
                        <a:ea typeface="Calibri"/>
                        <a:cs typeface="Arial"/>
                      </a:endParaRPr>
                    </a:p>
                  </a:txBody>
                  <a:tcPr marL="68580" marR="68580"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r>
                        <a:rPr lang="ar-IQ" sz="2000">
                          <a:effectLst/>
                          <a:latin typeface="Calibri"/>
                          <a:ea typeface="Calibri"/>
                          <a:cs typeface="Arial"/>
                        </a:rPr>
                        <a:t>لا يحتاج الى رد فعل سريع او استجابة سريعة </a:t>
                      </a:r>
                      <a:endParaRPr lang="en-US" sz="1100">
                        <a:effectLst/>
                        <a:latin typeface="Calibri"/>
                        <a:ea typeface="Calibri"/>
                        <a:cs typeface="Arial"/>
                      </a:endParaRPr>
                    </a:p>
                  </a:txBody>
                  <a:tcPr marL="68580" marR="68580"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IQ" sz="2000">
                          <a:effectLst/>
                          <a:latin typeface="Calibri"/>
                          <a:ea typeface="Calibri"/>
                          <a:cs typeface="Arial"/>
                        </a:rPr>
                        <a:t>يحتاج الى رد فعل سريع او استجابة سريعة </a:t>
                      </a:r>
                      <a:endParaRPr lang="en-US" sz="1100">
                        <a:effectLst/>
                        <a:latin typeface="Calibri"/>
                        <a:ea typeface="Calibri"/>
                        <a:cs typeface="Arial"/>
                      </a:endParaRPr>
                    </a:p>
                  </a:txBody>
                  <a:tcPr marL="68580" marR="68580"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r>
                        <a:rPr lang="ar-IQ" sz="2000">
                          <a:effectLst/>
                          <a:latin typeface="Calibri"/>
                          <a:ea typeface="Calibri"/>
                          <a:cs typeface="Arial"/>
                        </a:rPr>
                        <a:t>ان الذكاء ليس عاملا اساسيا في الاداء </a:t>
                      </a:r>
                      <a:endParaRPr lang="en-US" sz="1100">
                        <a:effectLst/>
                        <a:latin typeface="Calibri"/>
                        <a:ea typeface="Calibri"/>
                        <a:cs typeface="Arial"/>
                      </a:endParaRPr>
                    </a:p>
                  </a:txBody>
                  <a:tcPr marL="68580" marR="68580"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IQ" sz="2000" dirty="0" smtClean="0">
                          <a:effectLst/>
                          <a:latin typeface="Calibri"/>
                          <a:ea typeface="Calibri"/>
                          <a:cs typeface="Arial"/>
                        </a:rPr>
                        <a:t>ان الذكاء </a:t>
                      </a:r>
                      <a:r>
                        <a:rPr lang="ar-IQ" sz="2000" dirty="0">
                          <a:effectLst/>
                          <a:latin typeface="Calibri"/>
                          <a:ea typeface="Calibri"/>
                          <a:cs typeface="Arial"/>
                        </a:rPr>
                        <a:t>عامل اساسي في الاداء </a:t>
                      </a:r>
                      <a:endParaRPr lang="en-US" sz="1100" dirty="0">
                        <a:effectLst/>
                        <a:latin typeface="Calibri"/>
                        <a:ea typeface="Calibri"/>
                        <a:cs typeface="Arial"/>
                      </a:endParaRPr>
                    </a:p>
                  </a:txBody>
                  <a:tcPr marL="68580" marR="68580" marT="0" marB="0">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435965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dirty="0" smtClean="0">
                <a:solidFill>
                  <a:srgbClr val="C00000"/>
                </a:solidFill>
              </a:rPr>
              <a:t>مهارات </a:t>
            </a:r>
            <a:r>
              <a:rPr lang="ar-IQ" dirty="0">
                <a:solidFill>
                  <a:srgbClr val="C00000"/>
                </a:solidFill>
              </a:rPr>
              <a:t>التحكم الداخلي والخارجي</a:t>
            </a:r>
            <a:r>
              <a:rPr lang="ar-IQ" dirty="0"/>
              <a:t> </a:t>
            </a:r>
            <a:endParaRPr lang="en-US" dirty="0"/>
          </a:p>
        </p:txBody>
      </p:sp>
      <p:sp>
        <p:nvSpPr>
          <p:cNvPr id="3" name="عنصر نائب للمحتوى 2"/>
          <p:cNvSpPr>
            <a:spLocks noGrp="1"/>
          </p:cNvSpPr>
          <p:nvPr>
            <p:ph idx="1"/>
          </p:nvPr>
        </p:nvSpPr>
        <p:spPr/>
        <p:txBody>
          <a:bodyPr/>
          <a:lstStyle/>
          <a:p>
            <a:pPr marL="0" indent="0" algn="r" rtl="1">
              <a:buNone/>
            </a:pPr>
            <a:endParaRPr lang="ar-IQ" dirty="0" smtClean="0"/>
          </a:p>
          <a:p>
            <a:pPr marL="0" indent="0" algn="justLow" rtl="1">
              <a:buNone/>
            </a:pPr>
            <a:r>
              <a:rPr lang="ar-IQ" sz="2800" dirty="0" smtClean="0"/>
              <a:t>في بعض المهارات الحركية يكون التحكم تحت سيطرة المنفذ وتسمى هذه المهارات بمهارات التحكم الداخلي مثل السباحة ورمي الرمح والمطرقة </a:t>
            </a:r>
          </a:p>
          <a:p>
            <a:pPr marL="0" indent="0" algn="justLow" rtl="1">
              <a:buNone/>
            </a:pPr>
            <a:r>
              <a:rPr lang="ar-IQ" sz="2800" dirty="0" smtClean="0"/>
              <a:t>وهناك مهارات تتطلب من المنفذ ان يستجيب للظروف الخارجية مثل الاخماد بكرة </a:t>
            </a:r>
            <a:r>
              <a:rPr lang="ar-IQ" sz="2800" smtClean="0"/>
              <a:t>القدم واستلام </a:t>
            </a:r>
            <a:r>
              <a:rPr lang="ar-IQ" sz="2800" dirty="0" smtClean="0"/>
              <a:t>المناولة الطويلة من الزميل بكرة السلة .ويسمى مثل هذا التنفيذ بالتحكم الخارجي </a:t>
            </a:r>
          </a:p>
          <a:p>
            <a:pPr marL="0" indent="0" algn="r" rtl="1">
              <a:buNone/>
            </a:pPr>
            <a:endParaRPr lang="en-US" dirty="0"/>
          </a:p>
        </p:txBody>
      </p:sp>
    </p:spTree>
    <p:extLst>
      <p:ext uri="{BB962C8B-B14F-4D97-AF65-F5344CB8AC3E}">
        <p14:creationId xmlns:p14="http://schemas.microsoft.com/office/powerpoint/2010/main" val="42615381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pPr marL="0" indent="0" algn="r" rtl="1">
              <a:buNone/>
            </a:pPr>
            <a:r>
              <a:rPr lang="ar-IQ" sz="6000" dirty="0" smtClean="0"/>
              <a:t>       </a:t>
            </a:r>
          </a:p>
          <a:p>
            <a:pPr marL="0" indent="0" algn="r" rtl="1">
              <a:buNone/>
            </a:pPr>
            <a:r>
              <a:rPr lang="ar-IQ" sz="6000" dirty="0"/>
              <a:t> </a:t>
            </a:r>
            <a:r>
              <a:rPr lang="ar-IQ" sz="6000" dirty="0" smtClean="0"/>
              <a:t>      وشكرا لأصغائكم</a:t>
            </a:r>
          </a:p>
          <a:p>
            <a:pPr marL="0" indent="0" algn="r" rtl="1">
              <a:buNone/>
            </a:pPr>
            <a:r>
              <a:rPr lang="ar-IQ" sz="2800" dirty="0" smtClean="0"/>
              <a:t>                                                          </a:t>
            </a:r>
          </a:p>
          <a:p>
            <a:pPr marL="0" indent="0" algn="r" rtl="1">
              <a:buNone/>
            </a:pPr>
            <a:endParaRPr lang="ar-IQ" sz="2800" dirty="0"/>
          </a:p>
          <a:p>
            <a:pPr marL="0" indent="0" algn="r" rtl="1">
              <a:buNone/>
            </a:pPr>
            <a:r>
              <a:rPr lang="ar-IQ" sz="2800" dirty="0"/>
              <a:t> </a:t>
            </a:r>
            <a:r>
              <a:rPr lang="ar-IQ" sz="2800" dirty="0" smtClean="0"/>
              <a:t>                                                       د. سحر حر مجيد</a:t>
            </a:r>
            <a:endParaRPr lang="en-US" sz="2800" dirty="0"/>
          </a:p>
        </p:txBody>
      </p:sp>
    </p:spTree>
    <p:extLst>
      <p:ext uri="{BB962C8B-B14F-4D97-AF65-F5344CB8AC3E}">
        <p14:creationId xmlns:p14="http://schemas.microsoft.com/office/powerpoint/2010/main" val="613868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IQ" dirty="0" smtClean="0">
                <a:solidFill>
                  <a:srgbClr val="FF0000"/>
                </a:solidFill>
              </a:rPr>
              <a:t>الفرق بين التعلم و التعلم الحركي </a:t>
            </a:r>
            <a:r>
              <a:rPr lang="ar-IQ" dirty="0" smtClean="0"/>
              <a:t/>
            </a:r>
            <a:br>
              <a:rPr lang="ar-IQ" dirty="0" smtClean="0"/>
            </a:br>
            <a:endParaRPr lang="en-US" dirty="0"/>
          </a:p>
        </p:txBody>
      </p:sp>
      <p:sp>
        <p:nvSpPr>
          <p:cNvPr id="3" name="عنصر نائب للمحتوى 2"/>
          <p:cNvSpPr>
            <a:spLocks noGrp="1"/>
          </p:cNvSpPr>
          <p:nvPr>
            <p:ph idx="1"/>
          </p:nvPr>
        </p:nvSpPr>
        <p:spPr/>
        <p:txBody>
          <a:bodyPr>
            <a:normAutofit/>
          </a:bodyPr>
          <a:lstStyle/>
          <a:p>
            <a:pPr marL="0" indent="0" algn="r">
              <a:buNone/>
            </a:pPr>
            <a:r>
              <a:rPr lang="ar-IQ" dirty="0" smtClean="0"/>
              <a:t>لماذا ننسى ما تعلمناه في المرحلة الابتدائية من ابيات شعرية ولا ننسى ركوب الدراجة الهوائية ؟</a:t>
            </a:r>
          </a:p>
          <a:p>
            <a:pPr marL="0" indent="0" algn="r" rtl="1">
              <a:buNone/>
            </a:pPr>
            <a:r>
              <a:rPr lang="ar-IQ" dirty="0" smtClean="0"/>
              <a:t>لماذا ننسى الرموز الكيميائية ولا ننسى السباحة ؟	</a:t>
            </a:r>
          </a:p>
          <a:p>
            <a:pPr marL="0" indent="0" algn="just">
              <a:buNone/>
            </a:pPr>
            <a:r>
              <a:rPr lang="ar-IQ" dirty="0" smtClean="0"/>
              <a:t>ايهما اصعب حفظ قصيدة شعرية ام تعلم مهارة الرمية الحرة بكرة السلة ؟</a:t>
            </a:r>
          </a:p>
          <a:p>
            <a:pPr marL="0" indent="0" algn="just" rtl="1">
              <a:buNone/>
            </a:pPr>
            <a:r>
              <a:rPr lang="ar-IQ" dirty="0" smtClean="0"/>
              <a:t>ان حفظ قصيدة شعرية قد يتطلب منا ساعة لحفظها في حين تعلم مهارة الرمية الحرة تتطلب اسابيع لكي نصل الى مرحلة الاتقان ويعود السبب في ذلك الى ان حفظ القصيدة تعتمد على الجهاز العصبي المركزي وقدرته على خزن المعلومات اما تعلم مهارة الرمية الحرة فيعتمد على الجهاز العصبي المركزي والمحيطي فضلا عن عضلات الجسم ككل . وهذا يعني بان تعلم موضوع حركي اصعب من تعلم موضوع ذهني </a:t>
            </a:r>
          </a:p>
          <a:p>
            <a:pPr marL="0" indent="0" algn="r">
              <a:buNone/>
            </a:pPr>
            <a:endParaRPr lang="en-US" dirty="0"/>
          </a:p>
        </p:txBody>
      </p:sp>
    </p:spTree>
    <p:extLst>
      <p:ext uri="{BB962C8B-B14F-4D97-AF65-F5344CB8AC3E}">
        <p14:creationId xmlns:p14="http://schemas.microsoft.com/office/powerpoint/2010/main" val="2695193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rtl="1"/>
            <a:r>
              <a:rPr lang="ar-IQ" sz="2800" dirty="0" smtClean="0"/>
              <a:t>لذا نستنتج ان  اقوى ذاكرة هي  الذاكرة الحركية ثم تليها الذاكرة عن طريق النظر ثم ذاكرة عن طريق السمع</a:t>
            </a:r>
            <a:endParaRPr lang="en-US" sz="2800" dirty="0"/>
          </a:p>
        </p:txBody>
      </p:sp>
      <p:sp>
        <p:nvSpPr>
          <p:cNvPr id="3" name="عنصر نائب للمحتوى 2"/>
          <p:cNvSpPr>
            <a:spLocks noGrp="1"/>
          </p:cNvSpPr>
          <p:nvPr>
            <p:ph idx="1"/>
          </p:nvPr>
        </p:nvSpPr>
        <p:spPr/>
        <p:txBody>
          <a:bodyPr/>
          <a:lstStyle/>
          <a:p>
            <a:pPr marL="0" indent="0" algn="r" rtl="1">
              <a:buNone/>
            </a:pPr>
            <a:r>
              <a:rPr lang="ar-IQ" dirty="0" smtClean="0"/>
              <a:t>        وهناك مثل غربي يقول</a:t>
            </a:r>
          </a:p>
          <a:p>
            <a:pPr marL="0" indent="0" algn="r" rtl="1">
              <a:buNone/>
            </a:pPr>
            <a:r>
              <a:rPr lang="ar-IQ" dirty="0"/>
              <a:t> </a:t>
            </a:r>
            <a:r>
              <a:rPr lang="ar-IQ" dirty="0" smtClean="0"/>
              <a:t>                       اسمع -------- انسى</a:t>
            </a:r>
          </a:p>
          <a:p>
            <a:pPr marL="0" indent="0" algn="ctr" rtl="1">
              <a:buNone/>
            </a:pPr>
            <a:r>
              <a:rPr lang="ar-IQ" dirty="0" smtClean="0"/>
              <a:t>ارى -------- اتذكر </a:t>
            </a:r>
          </a:p>
          <a:p>
            <a:pPr marL="0" indent="0" algn="ctr">
              <a:buNone/>
            </a:pPr>
            <a:r>
              <a:rPr lang="ar-IQ" dirty="0" smtClean="0"/>
              <a:t>اعمل ------ اتعلم </a:t>
            </a:r>
          </a:p>
          <a:p>
            <a:pPr marL="0" indent="0" algn="l" rtl="1">
              <a:buNone/>
            </a:pPr>
            <a:endParaRPr lang="en-US" dirty="0"/>
          </a:p>
        </p:txBody>
      </p:sp>
    </p:spTree>
    <p:extLst>
      <p:ext uri="{BB962C8B-B14F-4D97-AF65-F5344CB8AC3E}">
        <p14:creationId xmlns:p14="http://schemas.microsoft.com/office/powerpoint/2010/main" val="1070884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33400"/>
            <a:ext cx="8229600" cy="1371600"/>
          </a:xfrm>
        </p:spPr>
        <p:txBody>
          <a:bodyPr>
            <a:noAutofit/>
          </a:bodyPr>
          <a:lstStyle/>
          <a:p>
            <a:pPr algn="ctr" rtl="1"/>
            <a:r>
              <a:rPr lang="ar-IQ" sz="3200" dirty="0" smtClean="0">
                <a:solidFill>
                  <a:schemeClr val="accent3"/>
                </a:solidFill>
                <a:cs typeface="+mn-cs"/>
              </a:rPr>
              <a:t>التعلم الحركي </a:t>
            </a:r>
            <a:r>
              <a:rPr lang="en-US" sz="3200" dirty="0" smtClean="0">
                <a:solidFill>
                  <a:schemeClr val="accent3"/>
                </a:solidFill>
                <a:cs typeface="+mn-cs"/>
              </a:rPr>
              <a:t>:</a:t>
            </a:r>
            <a:r>
              <a:rPr lang="ar-IQ" sz="3200" dirty="0" smtClean="0">
                <a:cs typeface="+mn-cs"/>
              </a:rPr>
              <a:t>هو </a:t>
            </a:r>
            <a:r>
              <a:rPr lang="ar-IQ" sz="3200" dirty="0" smtClean="0">
                <a:cs typeface="+mn-cs"/>
              </a:rPr>
              <a:t>تغير دائم في السلوك الحركي نتيجة التكرار والتصحيح  اي ان التعلم نتيجة التكرار والتدريب وليس النضج والدافع .</a:t>
            </a:r>
            <a:endParaRPr lang="en-US" sz="3200" dirty="0">
              <a:cs typeface="+mn-cs"/>
            </a:endParaRPr>
          </a:p>
        </p:txBody>
      </p:sp>
      <p:sp>
        <p:nvSpPr>
          <p:cNvPr id="3" name="عنصر نائب للمحتوى 2"/>
          <p:cNvSpPr>
            <a:spLocks noGrp="1"/>
          </p:cNvSpPr>
          <p:nvPr>
            <p:ph idx="1"/>
          </p:nvPr>
        </p:nvSpPr>
        <p:spPr>
          <a:xfrm>
            <a:off x="457200" y="1981200"/>
            <a:ext cx="8229600" cy="4495800"/>
          </a:xfrm>
        </p:spPr>
        <p:txBody>
          <a:bodyPr>
            <a:normAutofit/>
          </a:bodyPr>
          <a:lstStyle/>
          <a:p>
            <a:pPr marL="0" indent="0" algn="r" rtl="1">
              <a:buNone/>
            </a:pPr>
            <a:r>
              <a:rPr lang="ar-IQ" sz="3000" dirty="0" smtClean="0">
                <a:solidFill>
                  <a:srgbClr val="C00000"/>
                </a:solidFill>
              </a:rPr>
              <a:t>الاداء الحركي </a:t>
            </a:r>
            <a:r>
              <a:rPr lang="ar-IQ" sz="3000" dirty="0" smtClean="0"/>
              <a:t>هو الشكل الظاهر من التعلم الحركي فاذا كان التعلم الحركي عملية داخلية وغير ملموسة فان الاداء الحركي هو النتيجة الظاهرية للتعلم .</a:t>
            </a:r>
          </a:p>
          <a:p>
            <a:pPr marL="0" indent="0" algn="r" rtl="1">
              <a:buNone/>
            </a:pPr>
            <a:r>
              <a:rPr lang="ar-IQ" sz="3000" dirty="0" smtClean="0">
                <a:solidFill>
                  <a:srgbClr val="C00000"/>
                </a:solidFill>
              </a:rPr>
              <a:t>السلوك الحركي </a:t>
            </a:r>
            <a:r>
              <a:rPr lang="ar-IQ" sz="3000" dirty="0" smtClean="0"/>
              <a:t>ويعني تصرف الفرد للوصول الى هدف معين وعادة يقاس السلوك الحركي    بالمسارات الحركية لأجزاء الجسم ومقارنتها بالمسارات النموذجية .</a:t>
            </a:r>
          </a:p>
          <a:p>
            <a:pPr marL="0" indent="0" algn="r" rtl="1">
              <a:buNone/>
            </a:pPr>
            <a:r>
              <a:rPr lang="ar-IQ" sz="3000" dirty="0" smtClean="0"/>
              <a:t> </a:t>
            </a:r>
            <a:r>
              <a:rPr lang="ar-IQ" sz="3000" dirty="0" smtClean="0">
                <a:solidFill>
                  <a:srgbClr val="C00000"/>
                </a:solidFill>
              </a:rPr>
              <a:t>التحكم والسيطرة الحركية </a:t>
            </a:r>
            <a:r>
              <a:rPr lang="ar-IQ" sz="3000" dirty="0" smtClean="0"/>
              <a:t>وهي ميكانيكية السيطرة في السلوك </a:t>
            </a:r>
            <a:r>
              <a:rPr lang="ar-IQ" sz="3000" dirty="0" err="1" smtClean="0"/>
              <a:t>المهاري</a:t>
            </a:r>
            <a:r>
              <a:rPr lang="ar-IQ" sz="3000" dirty="0" smtClean="0"/>
              <a:t> .</a:t>
            </a:r>
          </a:p>
          <a:p>
            <a:pPr marL="0" indent="0" algn="r" rtl="1">
              <a:buNone/>
            </a:pPr>
            <a:endParaRPr lang="en-US" dirty="0"/>
          </a:p>
        </p:txBody>
      </p:sp>
    </p:spTree>
    <p:extLst>
      <p:ext uri="{BB962C8B-B14F-4D97-AF65-F5344CB8AC3E}">
        <p14:creationId xmlns:p14="http://schemas.microsoft.com/office/powerpoint/2010/main" val="1998221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rtl="1"/>
            <a:r>
              <a:rPr lang="ar-IQ" sz="3200" dirty="0">
                <a:solidFill>
                  <a:schemeClr val="tx1"/>
                </a:solidFill>
                <a:cs typeface="+mn-cs"/>
              </a:rPr>
              <a:t>المهارة</a:t>
            </a:r>
            <a:r>
              <a:rPr lang="ar-IQ" sz="3200" dirty="0">
                <a:solidFill>
                  <a:srgbClr val="FF0000"/>
                </a:solidFill>
                <a:cs typeface="+mn-cs"/>
              </a:rPr>
              <a:t> </a:t>
            </a:r>
            <a:r>
              <a:rPr lang="en-US" sz="3200" dirty="0" smtClean="0">
                <a:solidFill>
                  <a:srgbClr val="FF0000"/>
                </a:solidFill>
                <a:cs typeface="+mn-cs"/>
              </a:rPr>
              <a:t>: </a:t>
            </a:r>
            <a:r>
              <a:rPr lang="ar-IQ" sz="3200" dirty="0" smtClean="0">
                <a:cs typeface="+mn-cs"/>
              </a:rPr>
              <a:t>هي </a:t>
            </a:r>
            <a:r>
              <a:rPr lang="ar-IQ" sz="3200" dirty="0">
                <a:cs typeface="+mn-cs"/>
              </a:rPr>
              <a:t>مهمة او عمل معين يعكس فاعلية عالية الاداء .</a:t>
            </a:r>
            <a:endParaRPr lang="en-US" sz="3200" dirty="0">
              <a:cs typeface="+mn-cs"/>
            </a:endParaRPr>
          </a:p>
        </p:txBody>
      </p:sp>
      <p:sp>
        <p:nvSpPr>
          <p:cNvPr id="3" name="عنصر نائب للمحتوى 2"/>
          <p:cNvSpPr>
            <a:spLocks noGrp="1"/>
          </p:cNvSpPr>
          <p:nvPr>
            <p:ph idx="1"/>
          </p:nvPr>
        </p:nvSpPr>
        <p:spPr/>
        <p:txBody>
          <a:bodyPr>
            <a:normAutofit lnSpcReduction="10000"/>
          </a:bodyPr>
          <a:lstStyle/>
          <a:p>
            <a:pPr marL="0" indent="0" algn="r" rtl="1">
              <a:buNone/>
            </a:pPr>
            <a:r>
              <a:rPr lang="ar-IQ" sz="3000" dirty="0" smtClean="0">
                <a:solidFill>
                  <a:srgbClr val="C00000"/>
                </a:solidFill>
              </a:rPr>
              <a:t>اللاعب الماهر </a:t>
            </a:r>
            <a:r>
              <a:rPr lang="ar-IQ" sz="3000" dirty="0" smtClean="0"/>
              <a:t>هو اللاعب الذي يتمكن من تنفيذ واجب معين بنوعيه عالية بأداء سريع ودقيق دون اخطاء .</a:t>
            </a:r>
          </a:p>
          <a:p>
            <a:pPr marL="0" indent="0" algn="r" rtl="1">
              <a:buNone/>
            </a:pPr>
            <a:r>
              <a:rPr lang="ar-IQ" sz="3000" dirty="0" smtClean="0">
                <a:solidFill>
                  <a:srgbClr val="C00000"/>
                </a:solidFill>
              </a:rPr>
              <a:t>مميزات الاعب الماهر </a:t>
            </a:r>
          </a:p>
          <a:p>
            <a:pPr algn="r" rtl="1">
              <a:buFont typeface="Wingdings" pitchFamily="2" charset="2"/>
              <a:buChar char="Ø"/>
            </a:pPr>
            <a:r>
              <a:rPr lang="ar-IQ" sz="3000" dirty="0" smtClean="0"/>
              <a:t> ان يكون الاداء الحركي عند الاعب الماهر سهل التنفيذ وبانسيابيه عالية. </a:t>
            </a:r>
          </a:p>
          <a:p>
            <a:pPr algn="r" rtl="1">
              <a:buFont typeface="Wingdings" pitchFamily="2" charset="2"/>
              <a:buChar char="Ø"/>
            </a:pPr>
            <a:r>
              <a:rPr lang="ar-IQ" sz="3000" dirty="0" smtClean="0"/>
              <a:t> كذلك لديه القدرة على توقع التغيرات الحاصلة في المحيط والقدرة على التصرف الصحيح حيث لا يتأثر السلوك من حيث السرعة والدقة على عكس الاعب المبتدئ.</a:t>
            </a:r>
          </a:p>
          <a:p>
            <a:pPr algn="r" rtl="1">
              <a:buFont typeface="Wingdings" pitchFamily="2" charset="2"/>
              <a:buChar char="Ø"/>
            </a:pPr>
            <a:r>
              <a:rPr lang="ar-IQ" sz="3000" dirty="0" smtClean="0"/>
              <a:t> عدم وجود مفاجئات والثبات على المستوى والاستعداد التام لكل الظروف .</a:t>
            </a:r>
          </a:p>
          <a:p>
            <a:pPr marL="0" indent="0" algn="r" rtl="1">
              <a:buNone/>
            </a:pPr>
            <a:endParaRPr lang="en-US" sz="1600" dirty="0"/>
          </a:p>
        </p:txBody>
      </p:sp>
    </p:spTree>
    <p:extLst>
      <p:ext uri="{BB962C8B-B14F-4D97-AF65-F5344CB8AC3E}">
        <p14:creationId xmlns:p14="http://schemas.microsoft.com/office/powerpoint/2010/main" val="775364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solidFill>
                  <a:srgbClr val="C00000"/>
                </a:solidFill>
              </a:rPr>
              <a:t>الفرق بين التدريب </a:t>
            </a:r>
            <a:r>
              <a:rPr lang="ar-IQ" sz="3200" dirty="0" smtClean="0">
                <a:solidFill>
                  <a:srgbClr val="C00000"/>
                </a:solidFill>
                <a:cs typeface="+mn-cs"/>
              </a:rPr>
              <a:t>والتعلم</a:t>
            </a:r>
            <a:endParaRPr lang="en-US" sz="3200" dirty="0">
              <a:solidFill>
                <a:srgbClr val="C00000"/>
              </a:solidFill>
              <a:cs typeface="+mn-cs"/>
            </a:endParaRPr>
          </a:p>
        </p:txBody>
      </p:sp>
      <p:sp>
        <p:nvSpPr>
          <p:cNvPr id="3" name="عنصر نائب للمحتوى 2"/>
          <p:cNvSpPr>
            <a:spLocks noGrp="1"/>
          </p:cNvSpPr>
          <p:nvPr>
            <p:ph idx="1"/>
          </p:nvPr>
        </p:nvSpPr>
        <p:spPr/>
        <p:txBody>
          <a:bodyPr>
            <a:normAutofit/>
          </a:bodyPr>
          <a:lstStyle/>
          <a:p>
            <a:pPr marL="0" indent="0" algn="r" rtl="1">
              <a:buNone/>
            </a:pPr>
            <a:r>
              <a:rPr lang="ar-IQ" sz="2800" dirty="0" smtClean="0">
                <a:solidFill>
                  <a:srgbClr val="C00000"/>
                </a:solidFill>
              </a:rPr>
              <a:t>التدريب : </a:t>
            </a:r>
            <a:r>
              <a:rPr lang="ar-IQ" sz="2800" dirty="0" smtClean="0"/>
              <a:t>هو تكرار الاداء بأحمال وشدد مختلفة لغرض تحسين الحالة الوظيفية لأجهزه الجسم المختلفة مثل تطوير القوه يتم عن طريق زياده الاثقال وتطوير التحمل يتم عن طريق زياده التكرارات .</a:t>
            </a:r>
          </a:p>
          <a:p>
            <a:pPr marL="0" indent="0" algn="r" rtl="1">
              <a:buNone/>
            </a:pPr>
            <a:r>
              <a:rPr lang="ar-IQ" sz="2800" dirty="0" smtClean="0">
                <a:solidFill>
                  <a:srgbClr val="C00000"/>
                </a:solidFill>
              </a:rPr>
              <a:t>التعلم : </a:t>
            </a:r>
            <a:r>
              <a:rPr lang="ar-IQ" sz="2800" dirty="0" smtClean="0"/>
              <a:t>هو تكرار الاداء من اجل تحسين المسارات الحركية للفرد للوصل الى الاداء المطلوب .</a:t>
            </a:r>
          </a:p>
          <a:p>
            <a:pPr marL="0" indent="0" algn="r" rtl="1">
              <a:buNone/>
            </a:pPr>
            <a:r>
              <a:rPr lang="ar-IQ" sz="2800" dirty="0" smtClean="0"/>
              <a:t>ونجد ان </a:t>
            </a:r>
            <a:r>
              <a:rPr lang="ar-IQ" sz="2800" dirty="0" smtClean="0">
                <a:solidFill>
                  <a:srgbClr val="C00000"/>
                </a:solidFill>
              </a:rPr>
              <a:t>التدريب والتعلم </a:t>
            </a:r>
            <a:r>
              <a:rPr lang="ar-IQ" sz="2800" dirty="0" smtClean="0"/>
              <a:t>متلازمان فالتدريب واضح في فترات الاعداد العام والخاص اما التعلم فنجده واضح في فتره الاعداد </a:t>
            </a:r>
            <a:r>
              <a:rPr lang="ar-IQ" sz="2800" dirty="0" err="1" smtClean="0"/>
              <a:t>المهاري</a:t>
            </a:r>
            <a:r>
              <a:rPr lang="ar-IQ" sz="2800" dirty="0" smtClean="0"/>
              <a:t> </a:t>
            </a:r>
          </a:p>
          <a:p>
            <a:pPr marL="0" indent="0" algn="r" rtl="1">
              <a:buNone/>
            </a:pPr>
            <a:endParaRPr lang="en-US" dirty="0"/>
          </a:p>
        </p:txBody>
      </p:sp>
    </p:spTree>
    <p:extLst>
      <p:ext uri="{BB962C8B-B14F-4D97-AF65-F5344CB8AC3E}">
        <p14:creationId xmlns:p14="http://schemas.microsoft.com/office/powerpoint/2010/main" val="3528514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3200" dirty="0" smtClean="0">
                <a:solidFill>
                  <a:srgbClr val="C00000"/>
                </a:solidFill>
                <a:cs typeface="+mn-cs"/>
              </a:rPr>
              <a:t>القدرات البدنية والقدرات الحركية </a:t>
            </a:r>
            <a:endParaRPr lang="en-US" sz="3200" dirty="0">
              <a:solidFill>
                <a:srgbClr val="C00000"/>
              </a:solidFill>
              <a:cs typeface="+mn-cs"/>
            </a:endParaRPr>
          </a:p>
        </p:txBody>
      </p:sp>
      <p:sp>
        <p:nvSpPr>
          <p:cNvPr id="3" name="عنصر نائب للمحتوى 2"/>
          <p:cNvSpPr>
            <a:spLocks noGrp="1"/>
          </p:cNvSpPr>
          <p:nvPr>
            <p:ph idx="1"/>
          </p:nvPr>
        </p:nvSpPr>
        <p:spPr/>
        <p:txBody>
          <a:bodyPr>
            <a:normAutofit/>
          </a:bodyPr>
          <a:lstStyle/>
          <a:p>
            <a:pPr marL="0" indent="0" algn="r" rtl="1">
              <a:buNone/>
            </a:pPr>
            <a:r>
              <a:rPr lang="ar-IQ" sz="2800" dirty="0" smtClean="0"/>
              <a:t>لو جمعنا كل القدرات مع بعضها نلاحظ ان البعض منها مرتبط بالحالة </a:t>
            </a:r>
            <a:r>
              <a:rPr lang="ar-IQ" sz="2800" dirty="0" err="1" smtClean="0"/>
              <a:t>الفسلجيه</a:t>
            </a:r>
            <a:r>
              <a:rPr lang="ar-IQ" sz="2800" dirty="0" smtClean="0"/>
              <a:t> والبعض الاخر مرتبط بقدرات التحكم بالحركة والتي لها علاقه مباشره بالجهاز العصبي المركزي والمحيطي ,ويمكن ان نفرق بين القدرات الحركية والبدنية كما يلي :</a:t>
            </a:r>
          </a:p>
          <a:p>
            <a:pPr marL="0" indent="0" algn="r" rtl="1">
              <a:buNone/>
            </a:pPr>
            <a:r>
              <a:rPr lang="ar-IQ" sz="2800" dirty="0" smtClean="0">
                <a:solidFill>
                  <a:srgbClr val="C00000"/>
                </a:solidFill>
              </a:rPr>
              <a:t>اولا  القدرات البدنية :</a:t>
            </a:r>
            <a:r>
              <a:rPr lang="ar-IQ" sz="2800" dirty="0" smtClean="0"/>
              <a:t>هي القدرات التي لها علاقه بالحالة </a:t>
            </a:r>
            <a:r>
              <a:rPr lang="ar-IQ" sz="2800" dirty="0" err="1" smtClean="0"/>
              <a:t>الفسلجيه</a:t>
            </a:r>
            <a:r>
              <a:rPr lang="ar-IQ" sz="2800" dirty="0" smtClean="0"/>
              <a:t> بمختلف اجهزه الجسم ومكوناتها ومن مكوناتها ما يلي .</a:t>
            </a:r>
          </a:p>
          <a:p>
            <a:pPr marL="0" indent="0" algn="r" rtl="1">
              <a:buNone/>
            </a:pPr>
            <a:r>
              <a:rPr lang="ar-IQ" sz="2800" dirty="0" smtClean="0">
                <a:solidFill>
                  <a:srgbClr val="C00000"/>
                </a:solidFill>
              </a:rPr>
              <a:t>1-المرونه </a:t>
            </a:r>
            <a:r>
              <a:rPr lang="ar-IQ" sz="2800" dirty="0" smtClean="0"/>
              <a:t>:تعتمد المرونة اعتمادا اساسا على درجه مطاطيه الأنسجة حول المفصل وهناك انسجة(عضلية – شحمية ) والاوتار العضلية </a:t>
            </a:r>
            <a:r>
              <a:rPr lang="ar-IQ" sz="2800" dirty="0" err="1" smtClean="0"/>
              <a:t>والرباطات</a:t>
            </a:r>
            <a:r>
              <a:rPr lang="ar-IQ" sz="2800" dirty="0" smtClean="0"/>
              <a:t> بين رؤوس العظام وان التطوير يعتمد على تمارين </a:t>
            </a:r>
            <a:r>
              <a:rPr lang="ar-IQ" sz="2800" dirty="0" err="1" smtClean="0"/>
              <a:t>التمطية</a:t>
            </a:r>
            <a:r>
              <a:rPr lang="ar-IQ" sz="2800" dirty="0" smtClean="0"/>
              <a:t> حول المفصل من اجل زيادة السعه الحركية للمفصل .</a:t>
            </a:r>
          </a:p>
          <a:p>
            <a:pPr marL="0" indent="0" algn="r" rtl="1">
              <a:buNone/>
            </a:pPr>
            <a:endParaRPr lang="en-US" dirty="0"/>
          </a:p>
        </p:txBody>
      </p:sp>
    </p:spTree>
    <p:extLst>
      <p:ext uri="{BB962C8B-B14F-4D97-AF65-F5344CB8AC3E}">
        <p14:creationId xmlns:p14="http://schemas.microsoft.com/office/powerpoint/2010/main" val="1934559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rtl="1"/>
            <a:r>
              <a:rPr lang="ar-IQ" sz="3200" dirty="0" smtClean="0">
                <a:solidFill>
                  <a:srgbClr val="C00000"/>
                </a:solidFill>
                <a:latin typeface="Arial" pitchFamily="34" charset="0"/>
                <a:cs typeface="Arial" pitchFamily="34" charset="0"/>
              </a:rPr>
              <a:t>2-</a:t>
            </a:r>
            <a:r>
              <a:rPr lang="en-US" sz="3200" dirty="0" smtClean="0">
                <a:solidFill>
                  <a:srgbClr val="C00000"/>
                </a:solidFill>
                <a:latin typeface="Arial" pitchFamily="34" charset="0"/>
                <a:cs typeface="Arial" pitchFamily="34" charset="0"/>
              </a:rPr>
              <a:t> </a:t>
            </a:r>
            <a:r>
              <a:rPr lang="ar-IQ" sz="3200" dirty="0" err="1" smtClean="0">
                <a:solidFill>
                  <a:srgbClr val="C00000"/>
                </a:solidFill>
                <a:latin typeface="Arial" pitchFamily="34" charset="0"/>
                <a:cs typeface="Arial" pitchFamily="34" charset="0"/>
              </a:rPr>
              <a:t>السرعه</a:t>
            </a:r>
            <a:r>
              <a:rPr lang="en-US" sz="3200" dirty="0" smtClean="0">
                <a:solidFill>
                  <a:srgbClr val="C00000"/>
                </a:solidFill>
                <a:latin typeface="Arial" pitchFamily="34" charset="0"/>
                <a:cs typeface="Arial" pitchFamily="34" charset="0"/>
              </a:rPr>
              <a:t> </a:t>
            </a:r>
            <a:r>
              <a:rPr lang="ar-IQ" sz="3200" dirty="0" smtClean="0">
                <a:latin typeface="Arial" pitchFamily="34" charset="0"/>
                <a:cs typeface="Arial" pitchFamily="34" charset="0"/>
              </a:rPr>
              <a:t>:</a:t>
            </a:r>
            <a:r>
              <a:rPr lang="en-US" sz="3200" dirty="0" smtClean="0">
                <a:latin typeface="Arial" pitchFamily="34" charset="0"/>
                <a:cs typeface="Arial" pitchFamily="34" charset="0"/>
              </a:rPr>
              <a:t> </a:t>
            </a:r>
            <a:r>
              <a:rPr lang="ar-IQ" sz="3200" dirty="0" smtClean="0">
                <a:latin typeface="Arial" pitchFamily="34" charset="0"/>
                <a:cs typeface="Arial" pitchFamily="34" charset="0"/>
              </a:rPr>
              <a:t>ان </a:t>
            </a:r>
            <a:r>
              <a:rPr lang="ar-IQ" sz="3200" dirty="0">
                <a:latin typeface="Arial" pitchFamily="34" charset="0"/>
                <a:cs typeface="Arial" pitchFamily="34" charset="0"/>
              </a:rPr>
              <a:t>السرعة في منظور علم الحركة هي درجه </a:t>
            </a:r>
            <a:r>
              <a:rPr lang="ar-IQ" sz="3200" dirty="0" smtClean="0">
                <a:latin typeface="Arial" pitchFamily="34" charset="0"/>
                <a:cs typeface="Arial" pitchFamily="34" charset="0"/>
              </a:rPr>
              <a:t>التردد  </a:t>
            </a:r>
            <a:r>
              <a:rPr lang="ar-IQ" sz="3200" dirty="0">
                <a:latin typeface="Arial" pitchFamily="34" charset="0"/>
                <a:cs typeface="Arial" pitchFamily="34" charset="0"/>
              </a:rPr>
              <a:t>الحاصل في المجاميع العضلية في الانقباض والانبساط .</a:t>
            </a:r>
            <a:endParaRPr lang="en-US" sz="3200"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a:bodyPr>
          <a:lstStyle/>
          <a:p>
            <a:pPr marL="0" indent="0" algn="justLow" rtl="1">
              <a:buNone/>
            </a:pPr>
            <a:r>
              <a:rPr lang="ar-IQ" sz="2800" dirty="0" smtClean="0"/>
              <a:t> </a:t>
            </a:r>
          </a:p>
          <a:p>
            <a:pPr marL="0" indent="0" algn="justLow" rtl="1">
              <a:buNone/>
            </a:pPr>
            <a:r>
              <a:rPr lang="ar-IQ" sz="2800" dirty="0"/>
              <a:t> </a:t>
            </a:r>
            <a:r>
              <a:rPr lang="ar-IQ" sz="2800" dirty="0" smtClean="0"/>
              <a:t>وتعتمد سرعه الانقباض على نوع الالياف العضلية فهناك  الياف حمراء  و تسمى في بعض الاحيان الالياف البطيئة والتي تمتاز </a:t>
            </a:r>
            <a:r>
              <a:rPr lang="ar-IQ" sz="2800" dirty="0" err="1" smtClean="0"/>
              <a:t>ببطئ</a:t>
            </a:r>
            <a:r>
              <a:rPr lang="ar-IQ" sz="2800" dirty="0" smtClean="0"/>
              <a:t> عملها ولكنها تعمل لفترة طويله . اما النوع الاخر من الالياف فتسمى بالألياف البيضاء وتسمى بالألياف السريعة والتي تمتاز بسرعه انقباضها وقله تحملها وتختلف نسبة كل نوع من شخص الى اخر حسب الوراثة .</a:t>
            </a:r>
          </a:p>
          <a:p>
            <a:pPr marL="0" indent="0" algn="r" rtl="1">
              <a:buNone/>
            </a:pPr>
            <a:endParaRPr lang="en-US" dirty="0"/>
          </a:p>
        </p:txBody>
      </p:sp>
    </p:spTree>
    <p:extLst>
      <p:ext uri="{BB962C8B-B14F-4D97-AF65-F5344CB8AC3E}">
        <p14:creationId xmlns:p14="http://schemas.microsoft.com/office/powerpoint/2010/main" val="2012531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457200"/>
            <a:ext cx="8229600" cy="1858962"/>
          </a:xfrm>
        </p:spPr>
        <p:txBody>
          <a:bodyPr>
            <a:noAutofit/>
          </a:bodyPr>
          <a:lstStyle/>
          <a:p>
            <a:pPr algn="r" rtl="1"/>
            <a:r>
              <a:rPr lang="ar-IQ" sz="2800" dirty="0">
                <a:solidFill>
                  <a:srgbClr val="C00000"/>
                </a:solidFill>
                <a:latin typeface="Arial" pitchFamily="34" charset="0"/>
                <a:cs typeface="Arial" pitchFamily="34" charset="0"/>
              </a:rPr>
              <a:t>3-التحمل </a:t>
            </a:r>
            <a:r>
              <a:rPr lang="ar-IQ" sz="2800" dirty="0" smtClean="0">
                <a:latin typeface="Arial" pitchFamily="34" charset="0"/>
                <a:cs typeface="Arial" pitchFamily="34" charset="0"/>
              </a:rPr>
              <a:t>: تعتمد </a:t>
            </a:r>
            <a:r>
              <a:rPr lang="ar-IQ" sz="2800" dirty="0">
                <a:latin typeface="Arial" pitchFamily="34" charset="0"/>
                <a:cs typeface="Arial" pitchFamily="34" charset="0"/>
              </a:rPr>
              <a:t>هذه الصفة على كفاية القلب و الجهاز الدوري التنفسي و قابليه الالياف العضلية على استثمار الاوكسجين </a:t>
            </a:r>
            <a:r>
              <a:rPr lang="ar-IQ" sz="2800" dirty="0" smtClean="0">
                <a:latin typeface="Arial" pitchFamily="34" charset="0"/>
                <a:cs typeface="Arial" pitchFamily="34" charset="0"/>
              </a:rPr>
              <a:t>فالتدريب يؤدي الى تكيف القلب والدم من خلال زيادة التجويف القلبي مما يؤدي الى زيادة كمية الدم خلال الضربة الواحدة .</a:t>
            </a:r>
            <a:endParaRPr lang="en-US" sz="2800" dirty="0">
              <a:latin typeface="Arial" pitchFamily="34" charset="0"/>
              <a:cs typeface="Arial" pitchFamily="34" charset="0"/>
            </a:endParaRPr>
          </a:p>
        </p:txBody>
      </p:sp>
      <p:sp>
        <p:nvSpPr>
          <p:cNvPr id="3" name="عنصر نائب للمحتوى 2"/>
          <p:cNvSpPr>
            <a:spLocks noGrp="1"/>
          </p:cNvSpPr>
          <p:nvPr>
            <p:ph idx="1"/>
          </p:nvPr>
        </p:nvSpPr>
        <p:spPr>
          <a:xfrm>
            <a:off x="457200" y="2286000"/>
            <a:ext cx="8229600" cy="3840163"/>
          </a:xfrm>
        </p:spPr>
        <p:txBody>
          <a:bodyPr/>
          <a:lstStyle/>
          <a:p>
            <a:pPr marL="0" indent="0" algn="r" rtl="1">
              <a:buNone/>
            </a:pPr>
            <a:r>
              <a:rPr lang="ar-IQ" dirty="0" smtClean="0">
                <a:solidFill>
                  <a:srgbClr val="C00000"/>
                </a:solidFill>
              </a:rPr>
              <a:t>4 -</a:t>
            </a:r>
            <a:r>
              <a:rPr lang="ar-IQ" sz="2800" dirty="0" smtClean="0">
                <a:solidFill>
                  <a:srgbClr val="C00000"/>
                </a:solidFill>
              </a:rPr>
              <a:t>القوة </a:t>
            </a:r>
            <a:r>
              <a:rPr lang="ar-IQ" sz="2800" dirty="0" smtClean="0"/>
              <a:t>:</a:t>
            </a:r>
            <a:r>
              <a:rPr lang="ar-IQ" sz="2800" dirty="0" smtClean="0">
                <a:solidFill>
                  <a:srgbClr val="C00000"/>
                </a:solidFill>
              </a:rPr>
              <a:t> </a:t>
            </a:r>
            <a:r>
              <a:rPr lang="ar-IQ" sz="2800" dirty="0" smtClean="0"/>
              <a:t>تعتمد القوه على المقطع العرضي للعضلة و عدد الوحدات   الحركية العاملة عند تنفيذ مقاوم معينه, وان التدريب يؤدي الى زيادة المقطع العرضي  للعضلة من خلال انتفاخ الالياف العضلية كما يعزز من قدرة الجهاز العصبي على استثارة اكبر عدد ممكن من الالياف العضلية .</a:t>
            </a:r>
          </a:p>
          <a:p>
            <a:pPr marL="0" indent="0" algn="r" rtl="1">
              <a:buNone/>
            </a:pPr>
            <a:endParaRPr lang="en-US" dirty="0"/>
          </a:p>
        </p:txBody>
      </p:sp>
    </p:spTree>
    <p:extLst>
      <p:ext uri="{BB962C8B-B14F-4D97-AF65-F5344CB8AC3E}">
        <p14:creationId xmlns:p14="http://schemas.microsoft.com/office/powerpoint/2010/main" val="24548757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وضوح">
  <a:themeElements>
    <a:clrScheme name="وضوح">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كلاسيكي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وضوح">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249</TotalTime>
  <Words>1342</Words>
  <Application>Microsoft Office PowerPoint</Application>
  <PresentationFormat>عرض على الشاشة (3:4)‏</PresentationFormat>
  <Paragraphs>90</Paragraphs>
  <Slides>19</Slides>
  <Notes>0</Notes>
  <HiddenSlides>0</HiddenSlides>
  <MMClips>0</MMClips>
  <ScaleCrop>false</ScaleCrop>
  <HeadingPairs>
    <vt:vector size="4" baseType="variant">
      <vt:variant>
        <vt:lpstr>نسق</vt:lpstr>
      </vt:variant>
      <vt:variant>
        <vt:i4>1</vt:i4>
      </vt:variant>
      <vt:variant>
        <vt:lpstr>عناوين الشرائح</vt:lpstr>
      </vt:variant>
      <vt:variant>
        <vt:i4>19</vt:i4>
      </vt:variant>
    </vt:vector>
  </HeadingPairs>
  <TitlesOfParts>
    <vt:vector size="20" baseType="lpstr">
      <vt:lpstr>وضوح</vt:lpstr>
      <vt:lpstr>التعلم الحركي</vt:lpstr>
      <vt:lpstr>الفرق بين التعلم و التعلم الحركي  </vt:lpstr>
      <vt:lpstr>لذا نستنتج ان  اقوى ذاكرة هي  الذاكرة الحركية ثم تليها الذاكرة عن طريق النظر ثم ذاكرة عن طريق السمع</vt:lpstr>
      <vt:lpstr>التعلم الحركي :هو تغير دائم في السلوك الحركي نتيجة التكرار والتصحيح  اي ان التعلم نتيجة التكرار والتدريب وليس النضج والدافع .</vt:lpstr>
      <vt:lpstr>المهارة : هي مهمة او عمل معين يعكس فاعلية عالية الاداء .</vt:lpstr>
      <vt:lpstr>الفرق بين التدريب والتعلم</vt:lpstr>
      <vt:lpstr>القدرات البدنية والقدرات الحركية </vt:lpstr>
      <vt:lpstr>2- السرعه : ان السرعة في منظور علم الحركة هي درجه التردد  الحاصل في المجاميع العضلية في الانقباض والانبساط .</vt:lpstr>
      <vt:lpstr>3-التحمل : تعتمد هذه الصفة على كفاية القلب و الجهاز الدوري التنفسي و قابليه الالياف العضلية على استثمار الاوكسجين فالتدريب يؤدي الى تكيف القلب والدم من خلال زيادة التجويف القلبي مما يؤدي الى زيادة كمية الدم خلال الضربة الواحدة .</vt:lpstr>
      <vt:lpstr>ثانيا القدرات الحركية : والتي تعتمد على استثمار الاحساس الحركي و استعمال الجهاز العصبي المركزي المحيطي من اجل التحكم وهي . </vt:lpstr>
      <vt:lpstr>الرشاقة: هي قدره على التغير و التحكم في حركه الجسم و ان هذه التغير والتلاعب يعني ان الجهاز العصبي المركزي و المحيطي يعملان سويا في استثمار بعض المجاميع العضلية و كبح عمل مجاميع اخرى من اجل تغير اتجاه الحركة .</vt:lpstr>
      <vt:lpstr>دلالات و براهين اثبات التصنيف بين القدرات الحركية والبدنية </vt:lpstr>
      <vt:lpstr> يتم اعطاء القدرات البدنية في فتره الاعداد العام في حين ان القدرات الحركية يتم اعطائها في فتره الاعداد الخاص لأنها عبارة عن خطوة متقدمة نحو الاعداد المهاري .</vt:lpstr>
      <vt:lpstr>تصنيف المهارات الحركية</vt:lpstr>
      <vt:lpstr>المهارات المتسلسلة (الثنائية):وهي المهارات التي يتكرر فيها الجزء الرئيسي مثل :ركوب دراجه والسباحة والركض وعاده ما يكون القسم النهائي لجانب الجسم هو قسم تحضيري للجانب الاخر . </vt:lpstr>
      <vt:lpstr>وقد ثبت احد العملاء اربع نماذج للحركة التي يقوم بها الرياضي وهي</vt:lpstr>
      <vt:lpstr>مميزات المهارات المغلقة والمفتوحة</vt:lpstr>
      <vt:lpstr>مهارات التحكم الداخلي والخارجي </vt:lpstr>
      <vt:lpstr>عرض تقديمي في PowerPoint</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التعلم الحركي</dc:title>
  <dc:creator>Maher</dc:creator>
  <cp:lastModifiedBy>Maher</cp:lastModifiedBy>
  <cp:revision>27</cp:revision>
  <dcterms:created xsi:type="dcterms:W3CDTF">2020-12-16T19:11:25Z</dcterms:created>
  <dcterms:modified xsi:type="dcterms:W3CDTF">2020-12-17T17:40:25Z</dcterms:modified>
</cp:coreProperties>
</file>