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hox5Ouj5Y07ZiCXzXNd6xyQPBOT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dd9295d42b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dd9295d42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dd9295d42b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dd9295d42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d87b526d6_0_63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d87b526d6_0_6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dd87b526d6_0_104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dd87b526d6_0_10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dd87b526d6_0_117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dd87b526d6_0_1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dd87b526d6_0_201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dd87b526d6_0_20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11"/>
        <p:cNvGrpSpPr/>
        <p:nvPr/>
      </p:nvGrpSpPr>
      <p:grpSpPr>
        <a:xfrm>
          <a:off x="0" y="0"/>
          <a:ext cx="0" cy="0"/>
          <a:chOff x="0" y="0"/>
          <a:chExt cx="0" cy="0"/>
        </a:xfrm>
      </p:grpSpPr>
      <p:sp>
        <p:nvSpPr>
          <p:cNvPr id="12" name="Google Shape;12;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rtl="1">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rtl="1">
              <a:lnSpc>
                <a:spcPct val="90000"/>
              </a:lnSpc>
              <a:spcBef>
                <a:spcPts val="1000"/>
              </a:spcBef>
              <a:spcAft>
                <a:spcPts val="0"/>
              </a:spcAft>
              <a:buClr>
                <a:schemeClr val="dk1"/>
              </a:buClr>
              <a:buSzPts val="2400"/>
              <a:buNone/>
              <a:defRPr sz="2400"/>
            </a:lvl1pPr>
            <a:lvl2pPr lvl="1" algn="ctr" rtl="1">
              <a:lnSpc>
                <a:spcPct val="90000"/>
              </a:lnSpc>
              <a:spcBef>
                <a:spcPts val="500"/>
              </a:spcBef>
              <a:spcAft>
                <a:spcPts val="0"/>
              </a:spcAft>
              <a:buClr>
                <a:schemeClr val="dk1"/>
              </a:buClr>
              <a:buSzPts val="2000"/>
              <a:buNone/>
              <a:defRPr sz="2000"/>
            </a:lvl2pPr>
            <a:lvl3pPr lvl="2" algn="ctr" rtl="1">
              <a:lnSpc>
                <a:spcPct val="90000"/>
              </a:lnSpc>
              <a:spcBef>
                <a:spcPts val="500"/>
              </a:spcBef>
              <a:spcAft>
                <a:spcPts val="0"/>
              </a:spcAft>
              <a:buClr>
                <a:schemeClr val="dk1"/>
              </a:buClr>
              <a:buSzPts val="1800"/>
              <a:buNone/>
              <a:defRPr sz="1800"/>
            </a:lvl3pPr>
            <a:lvl4pPr lvl="3" algn="ctr" rtl="1">
              <a:lnSpc>
                <a:spcPct val="90000"/>
              </a:lnSpc>
              <a:spcBef>
                <a:spcPts val="500"/>
              </a:spcBef>
              <a:spcAft>
                <a:spcPts val="0"/>
              </a:spcAft>
              <a:buClr>
                <a:schemeClr val="dk1"/>
              </a:buClr>
              <a:buSzPts val="1600"/>
              <a:buNone/>
              <a:defRPr sz="1600"/>
            </a:lvl4pPr>
            <a:lvl5pPr lvl="4" algn="ctr" rtl="1">
              <a:lnSpc>
                <a:spcPct val="90000"/>
              </a:lnSpc>
              <a:spcBef>
                <a:spcPts val="500"/>
              </a:spcBef>
              <a:spcAft>
                <a:spcPts val="0"/>
              </a:spcAft>
              <a:buClr>
                <a:schemeClr val="dk1"/>
              </a:buClr>
              <a:buSzPts val="1600"/>
              <a:buNone/>
              <a:defRPr sz="1600"/>
            </a:lvl5pPr>
            <a:lvl6pPr lvl="5" algn="ctr" rtl="1">
              <a:lnSpc>
                <a:spcPct val="90000"/>
              </a:lnSpc>
              <a:spcBef>
                <a:spcPts val="500"/>
              </a:spcBef>
              <a:spcAft>
                <a:spcPts val="0"/>
              </a:spcAft>
              <a:buClr>
                <a:schemeClr val="dk1"/>
              </a:buClr>
              <a:buSzPts val="1600"/>
              <a:buNone/>
              <a:defRPr sz="1600"/>
            </a:lvl6pPr>
            <a:lvl7pPr lvl="6" algn="ctr" rtl="1">
              <a:lnSpc>
                <a:spcPct val="90000"/>
              </a:lnSpc>
              <a:spcBef>
                <a:spcPts val="500"/>
              </a:spcBef>
              <a:spcAft>
                <a:spcPts val="0"/>
              </a:spcAft>
              <a:buClr>
                <a:schemeClr val="dk1"/>
              </a:buClr>
              <a:buSzPts val="1600"/>
              <a:buNone/>
              <a:defRPr sz="1600"/>
            </a:lvl7pPr>
            <a:lvl8pPr lvl="7" algn="ctr" rtl="1">
              <a:lnSpc>
                <a:spcPct val="90000"/>
              </a:lnSpc>
              <a:spcBef>
                <a:spcPts val="500"/>
              </a:spcBef>
              <a:spcAft>
                <a:spcPts val="0"/>
              </a:spcAft>
              <a:buClr>
                <a:schemeClr val="dk1"/>
              </a:buClr>
              <a:buSzPts val="1600"/>
              <a:buNone/>
              <a:defRPr sz="1600"/>
            </a:lvl8pPr>
            <a:lvl9pPr lvl="8" algn="ctr" rtl="1">
              <a:lnSpc>
                <a:spcPct val="90000"/>
              </a:lnSpc>
              <a:spcBef>
                <a:spcPts val="500"/>
              </a:spcBef>
              <a:spcAft>
                <a:spcPts val="0"/>
              </a:spcAft>
              <a:buClr>
                <a:schemeClr val="dk1"/>
              </a:buClr>
              <a:buSzPts val="1600"/>
              <a:buNone/>
              <a:defRPr sz="1600"/>
            </a:lvl9pPr>
          </a:lstStyle>
          <a:p>
            <a:endParaRPr/>
          </a:p>
        </p:txBody>
      </p:sp>
      <p:sp>
        <p:nvSpPr>
          <p:cNvPr id="14" name="Google Shape;14;p15"/>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15"/>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68"/>
        <p:cNvGrpSpPr/>
        <p:nvPr/>
      </p:nvGrpSpPr>
      <p:grpSpPr>
        <a:xfrm>
          <a:off x="0" y="0"/>
          <a:ext cx="0" cy="0"/>
          <a:chOff x="0" y="0"/>
          <a:chExt cx="0" cy="0"/>
        </a:xfrm>
      </p:grpSpPr>
      <p:sp>
        <p:nvSpPr>
          <p:cNvPr id="69" name="Google Shape;69;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71" name="Google Shape;71;p24"/>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24"/>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74"/>
        <p:cNvGrpSpPr/>
        <p:nvPr/>
      </p:nvGrpSpPr>
      <p:grpSpPr>
        <a:xfrm>
          <a:off x="0" y="0"/>
          <a:ext cx="0" cy="0"/>
          <a:chOff x="0" y="0"/>
          <a:chExt cx="0" cy="0"/>
        </a:xfrm>
      </p:grpSpPr>
      <p:sp>
        <p:nvSpPr>
          <p:cNvPr id="75" name="Google Shape;75;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77" name="Google Shape;77;p25"/>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25"/>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17"/>
        <p:cNvGrpSpPr/>
        <p:nvPr/>
      </p:nvGrpSpPr>
      <p:grpSpPr>
        <a:xfrm>
          <a:off x="0" y="0"/>
          <a:ext cx="0" cy="0"/>
          <a:chOff x="0" y="0"/>
          <a:chExt cx="0" cy="0"/>
        </a:xfrm>
      </p:grpSpPr>
      <p:sp>
        <p:nvSpPr>
          <p:cNvPr id="18" name="Google Shape;1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20" name="Google Shape;20;p16"/>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16"/>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عنوان المقطع" type="secHead">
  <p:cSld name="SECTION_HEADER">
    <p:spTree>
      <p:nvGrpSpPr>
        <p:cNvPr id="1" name="Shape 23"/>
        <p:cNvGrpSpPr/>
        <p:nvPr/>
      </p:nvGrpSpPr>
      <p:grpSpPr>
        <a:xfrm>
          <a:off x="0" y="0"/>
          <a:ext cx="0" cy="0"/>
          <a:chOff x="0" y="0"/>
          <a:chExt cx="0" cy="0"/>
        </a:xfrm>
      </p:grpSpPr>
      <p:sp>
        <p:nvSpPr>
          <p:cNvPr id="24" name="Google Shape;24;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rgbClr val="888888"/>
              </a:buClr>
              <a:buSzPts val="2400"/>
              <a:buNone/>
              <a:defRPr sz="2400">
                <a:solidFill>
                  <a:srgbClr val="888888"/>
                </a:solidFill>
              </a:defRPr>
            </a:lvl1pPr>
            <a:lvl2pPr marL="914400" lvl="1" indent="-228600" algn="r" rtl="1">
              <a:lnSpc>
                <a:spcPct val="90000"/>
              </a:lnSpc>
              <a:spcBef>
                <a:spcPts val="500"/>
              </a:spcBef>
              <a:spcAft>
                <a:spcPts val="0"/>
              </a:spcAft>
              <a:buClr>
                <a:srgbClr val="888888"/>
              </a:buClr>
              <a:buSzPts val="2000"/>
              <a:buNone/>
              <a:defRPr sz="2000">
                <a:solidFill>
                  <a:srgbClr val="888888"/>
                </a:solidFill>
              </a:defRPr>
            </a:lvl2pPr>
            <a:lvl3pPr marL="1371600" lvl="2" indent="-228600" algn="r" rtl="1">
              <a:lnSpc>
                <a:spcPct val="90000"/>
              </a:lnSpc>
              <a:spcBef>
                <a:spcPts val="500"/>
              </a:spcBef>
              <a:spcAft>
                <a:spcPts val="0"/>
              </a:spcAft>
              <a:buClr>
                <a:srgbClr val="888888"/>
              </a:buClr>
              <a:buSzPts val="1800"/>
              <a:buNone/>
              <a:defRPr sz="1800">
                <a:solidFill>
                  <a:srgbClr val="888888"/>
                </a:solidFill>
              </a:defRPr>
            </a:lvl3pPr>
            <a:lvl4pPr marL="1828800" lvl="3" indent="-228600" algn="r" rtl="1">
              <a:lnSpc>
                <a:spcPct val="90000"/>
              </a:lnSpc>
              <a:spcBef>
                <a:spcPts val="500"/>
              </a:spcBef>
              <a:spcAft>
                <a:spcPts val="0"/>
              </a:spcAft>
              <a:buClr>
                <a:srgbClr val="888888"/>
              </a:buClr>
              <a:buSzPts val="1600"/>
              <a:buNone/>
              <a:defRPr sz="1600">
                <a:solidFill>
                  <a:srgbClr val="888888"/>
                </a:solidFill>
              </a:defRPr>
            </a:lvl4pPr>
            <a:lvl5pPr marL="2286000" lvl="4" indent="-228600" algn="r" rtl="1">
              <a:lnSpc>
                <a:spcPct val="90000"/>
              </a:lnSpc>
              <a:spcBef>
                <a:spcPts val="500"/>
              </a:spcBef>
              <a:spcAft>
                <a:spcPts val="0"/>
              </a:spcAft>
              <a:buClr>
                <a:srgbClr val="888888"/>
              </a:buClr>
              <a:buSzPts val="1600"/>
              <a:buNone/>
              <a:defRPr sz="1600">
                <a:solidFill>
                  <a:srgbClr val="888888"/>
                </a:solidFill>
              </a:defRPr>
            </a:lvl5pPr>
            <a:lvl6pPr marL="2743200" lvl="5" indent="-228600" algn="r" rtl="1">
              <a:lnSpc>
                <a:spcPct val="90000"/>
              </a:lnSpc>
              <a:spcBef>
                <a:spcPts val="500"/>
              </a:spcBef>
              <a:spcAft>
                <a:spcPts val="0"/>
              </a:spcAft>
              <a:buClr>
                <a:srgbClr val="888888"/>
              </a:buClr>
              <a:buSzPts val="1600"/>
              <a:buNone/>
              <a:defRPr sz="1600">
                <a:solidFill>
                  <a:srgbClr val="888888"/>
                </a:solidFill>
              </a:defRPr>
            </a:lvl6pPr>
            <a:lvl7pPr marL="3200400" lvl="6" indent="-228600" algn="r" rtl="1">
              <a:lnSpc>
                <a:spcPct val="90000"/>
              </a:lnSpc>
              <a:spcBef>
                <a:spcPts val="500"/>
              </a:spcBef>
              <a:spcAft>
                <a:spcPts val="0"/>
              </a:spcAft>
              <a:buClr>
                <a:srgbClr val="888888"/>
              </a:buClr>
              <a:buSzPts val="1600"/>
              <a:buNone/>
              <a:defRPr sz="1600">
                <a:solidFill>
                  <a:srgbClr val="888888"/>
                </a:solidFill>
              </a:defRPr>
            </a:lvl7pPr>
            <a:lvl8pPr marL="3657600" lvl="7" indent="-228600" algn="r" rtl="1">
              <a:lnSpc>
                <a:spcPct val="90000"/>
              </a:lnSpc>
              <a:spcBef>
                <a:spcPts val="500"/>
              </a:spcBef>
              <a:spcAft>
                <a:spcPts val="0"/>
              </a:spcAft>
              <a:buClr>
                <a:srgbClr val="888888"/>
              </a:buClr>
              <a:buSzPts val="1600"/>
              <a:buNone/>
              <a:defRPr sz="1600">
                <a:solidFill>
                  <a:srgbClr val="888888"/>
                </a:solidFill>
              </a:defRPr>
            </a:lvl8pPr>
            <a:lvl9pPr marL="4114800" lvl="8" indent="-228600" algn="r" rtl="1">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7"/>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17"/>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ان" type="twoObj">
  <p:cSld name="TWO_OBJECTS">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32" name="Google Shape;32;p1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33" name="Google Shape;33;p18"/>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18"/>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مقارنة" type="twoTxTwoObj">
  <p:cSld name="TWO_OBJECTS_WITH_TEXT">
    <p:spTree>
      <p:nvGrpSpPr>
        <p:cNvPr id="1" name="Shape 36"/>
        <p:cNvGrpSpPr/>
        <p:nvPr/>
      </p:nvGrpSpPr>
      <p:grpSpPr>
        <a:xfrm>
          <a:off x="0" y="0"/>
          <a:ext cx="0" cy="0"/>
          <a:chOff x="0" y="0"/>
          <a:chExt cx="0" cy="0"/>
        </a:xfrm>
      </p:grpSpPr>
      <p:sp>
        <p:nvSpPr>
          <p:cNvPr id="37" name="Google Shape;37;p1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r" rtl="1">
              <a:lnSpc>
                <a:spcPct val="90000"/>
              </a:lnSpc>
              <a:spcBef>
                <a:spcPts val="1000"/>
              </a:spcBef>
              <a:spcAft>
                <a:spcPts val="0"/>
              </a:spcAft>
              <a:buClr>
                <a:schemeClr val="dk1"/>
              </a:buClr>
              <a:buSzPts val="2400"/>
              <a:buNone/>
              <a:defRPr sz="2400" b="1"/>
            </a:lvl1pPr>
            <a:lvl2pPr marL="914400" lvl="1" indent="-228600" algn="r" rtl="1">
              <a:lnSpc>
                <a:spcPct val="90000"/>
              </a:lnSpc>
              <a:spcBef>
                <a:spcPts val="500"/>
              </a:spcBef>
              <a:spcAft>
                <a:spcPts val="0"/>
              </a:spcAft>
              <a:buClr>
                <a:schemeClr val="dk1"/>
              </a:buClr>
              <a:buSzPts val="2000"/>
              <a:buNone/>
              <a:defRPr sz="2000" b="1"/>
            </a:lvl2pPr>
            <a:lvl3pPr marL="1371600" lvl="2" indent="-228600" algn="r" rtl="1">
              <a:lnSpc>
                <a:spcPct val="90000"/>
              </a:lnSpc>
              <a:spcBef>
                <a:spcPts val="500"/>
              </a:spcBef>
              <a:spcAft>
                <a:spcPts val="0"/>
              </a:spcAft>
              <a:buClr>
                <a:schemeClr val="dk1"/>
              </a:buClr>
              <a:buSzPts val="1800"/>
              <a:buNone/>
              <a:defRPr sz="1800" b="1"/>
            </a:lvl3pPr>
            <a:lvl4pPr marL="1828800" lvl="3" indent="-228600" algn="r" rtl="1">
              <a:lnSpc>
                <a:spcPct val="90000"/>
              </a:lnSpc>
              <a:spcBef>
                <a:spcPts val="500"/>
              </a:spcBef>
              <a:spcAft>
                <a:spcPts val="0"/>
              </a:spcAft>
              <a:buClr>
                <a:schemeClr val="dk1"/>
              </a:buClr>
              <a:buSzPts val="1600"/>
              <a:buNone/>
              <a:defRPr sz="1600" b="1"/>
            </a:lvl4pPr>
            <a:lvl5pPr marL="2286000" lvl="4" indent="-228600" algn="r" rtl="1">
              <a:lnSpc>
                <a:spcPct val="90000"/>
              </a:lnSpc>
              <a:spcBef>
                <a:spcPts val="500"/>
              </a:spcBef>
              <a:spcAft>
                <a:spcPts val="0"/>
              </a:spcAft>
              <a:buClr>
                <a:schemeClr val="dk1"/>
              </a:buClr>
              <a:buSzPts val="1600"/>
              <a:buNone/>
              <a:defRPr sz="1600" b="1"/>
            </a:lvl5pPr>
            <a:lvl6pPr marL="2743200" lvl="5" indent="-228600" algn="r" rtl="1">
              <a:lnSpc>
                <a:spcPct val="90000"/>
              </a:lnSpc>
              <a:spcBef>
                <a:spcPts val="500"/>
              </a:spcBef>
              <a:spcAft>
                <a:spcPts val="0"/>
              </a:spcAft>
              <a:buClr>
                <a:schemeClr val="dk1"/>
              </a:buClr>
              <a:buSzPts val="1600"/>
              <a:buNone/>
              <a:defRPr sz="1600" b="1"/>
            </a:lvl6pPr>
            <a:lvl7pPr marL="3200400" lvl="6" indent="-228600" algn="r" rtl="1">
              <a:lnSpc>
                <a:spcPct val="90000"/>
              </a:lnSpc>
              <a:spcBef>
                <a:spcPts val="500"/>
              </a:spcBef>
              <a:spcAft>
                <a:spcPts val="0"/>
              </a:spcAft>
              <a:buClr>
                <a:schemeClr val="dk1"/>
              </a:buClr>
              <a:buSzPts val="1600"/>
              <a:buNone/>
              <a:defRPr sz="1600" b="1"/>
            </a:lvl7pPr>
            <a:lvl8pPr marL="3657600" lvl="7" indent="-228600" algn="r" rtl="1">
              <a:lnSpc>
                <a:spcPct val="90000"/>
              </a:lnSpc>
              <a:spcBef>
                <a:spcPts val="500"/>
              </a:spcBef>
              <a:spcAft>
                <a:spcPts val="0"/>
              </a:spcAft>
              <a:buClr>
                <a:schemeClr val="dk1"/>
              </a:buClr>
              <a:buSzPts val="1600"/>
              <a:buNone/>
              <a:defRPr sz="1600" b="1"/>
            </a:lvl8pPr>
            <a:lvl9pPr marL="4114800" lvl="8" indent="-228600" algn="r" rtl="1">
              <a:lnSpc>
                <a:spcPct val="90000"/>
              </a:lnSpc>
              <a:spcBef>
                <a:spcPts val="500"/>
              </a:spcBef>
              <a:spcAft>
                <a:spcPts val="0"/>
              </a:spcAft>
              <a:buClr>
                <a:schemeClr val="dk1"/>
              </a:buClr>
              <a:buSzPts val="1600"/>
              <a:buNone/>
              <a:defRPr sz="1600" b="1"/>
            </a:lvl9pPr>
          </a:lstStyle>
          <a:p>
            <a:endParaRPr/>
          </a:p>
        </p:txBody>
      </p:sp>
      <p:sp>
        <p:nvSpPr>
          <p:cNvPr id="39" name="Google Shape;39;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r" rtl="1">
              <a:lnSpc>
                <a:spcPct val="90000"/>
              </a:lnSpc>
              <a:spcBef>
                <a:spcPts val="1000"/>
              </a:spcBef>
              <a:spcAft>
                <a:spcPts val="0"/>
              </a:spcAft>
              <a:buClr>
                <a:schemeClr val="dk1"/>
              </a:buClr>
              <a:buSzPts val="2400"/>
              <a:buNone/>
              <a:defRPr sz="2400" b="1"/>
            </a:lvl1pPr>
            <a:lvl2pPr marL="914400" lvl="1" indent="-228600" algn="r" rtl="1">
              <a:lnSpc>
                <a:spcPct val="90000"/>
              </a:lnSpc>
              <a:spcBef>
                <a:spcPts val="500"/>
              </a:spcBef>
              <a:spcAft>
                <a:spcPts val="0"/>
              </a:spcAft>
              <a:buClr>
                <a:schemeClr val="dk1"/>
              </a:buClr>
              <a:buSzPts val="2000"/>
              <a:buNone/>
              <a:defRPr sz="2000" b="1"/>
            </a:lvl2pPr>
            <a:lvl3pPr marL="1371600" lvl="2" indent="-228600" algn="r" rtl="1">
              <a:lnSpc>
                <a:spcPct val="90000"/>
              </a:lnSpc>
              <a:spcBef>
                <a:spcPts val="500"/>
              </a:spcBef>
              <a:spcAft>
                <a:spcPts val="0"/>
              </a:spcAft>
              <a:buClr>
                <a:schemeClr val="dk1"/>
              </a:buClr>
              <a:buSzPts val="1800"/>
              <a:buNone/>
              <a:defRPr sz="1800" b="1"/>
            </a:lvl3pPr>
            <a:lvl4pPr marL="1828800" lvl="3" indent="-228600" algn="r" rtl="1">
              <a:lnSpc>
                <a:spcPct val="90000"/>
              </a:lnSpc>
              <a:spcBef>
                <a:spcPts val="500"/>
              </a:spcBef>
              <a:spcAft>
                <a:spcPts val="0"/>
              </a:spcAft>
              <a:buClr>
                <a:schemeClr val="dk1"/>
              </a:buClr>
              <a:buSzPts val="1600"/>
              <a:buNone/>
              <a:defRPr sz="1600" b="1"/>
            </a:lvl4pPr>
            <a:lvl5pPr marL="2286000" lvl="4" indent="-228600" algn="r" rtl="1">
              <a:lnSpc>
                <a:spcPct val="90000"/>
              </a:lnSpc>
              <a:spcBef>
                <a:spcPts val="500"/>
              </a:spcBef>
              <a:spcAft>
                <a:spcPts val="0"/>
              </a:spcAft>
              <a:buClr>
                <a:schemeClr val="dk1"/>
              </a:buClr>
              <a:buSzPts val="1600"/>
              <a:buNone/>
              <a:defRPr sz="1600" b="1"/>
            </a:lvl5pPr>
            <a:lvl6pPr marL="2743200" lvl="5" indent="-228600" algn="r" rtl="1">
              <a:lnSpc>
                <a:spcPct val="90000"/>
              </a:lnSpc>
              <a:spcBef>
                <a:spcPts val="500"/>
              </a:spcBef>
              <a:spcAft>
                <a:spcPts val="0"/>
              </a:spcAft>
              <a:buClr>
                <a:schemeClr val="dk1"/>
              </a:buClr>
              <a:buSzPts val="1600"/>
              <a:buNone/>
              <a:defRPr sz="1600" b="1"/>
            </a:lvl6pPr>
            <a:lvl7pPr marL="3200400" lvl="6" indent="-228600" algn="r" rtl="1">
              <a:lnSpc>
                <a:spcPct val="90000"/>
              </a:lnSpc>
              <a:spcBef>
                <a:spcPts val="500"/>
              </a:spcBef>
              <a:spcAft>
                <a:spcPts val="0"/>
              </a:spcAft>
              <a:buClr>
                <a:schemeClr val="dk1"/>
              </a:buClr>
              <a:buSzPts val="1600"/>
              <a:buNone/>
              <a:defRPr sz="1600" b="1"/>
            </a:lvl7pPr>
            <a:lvl8pPr marL="3657600" lvl="7" indent="-228600" algn="r" rtl="1">
              <a:lnSpc>
                <a:spcPct val="90000"/>
              </a:lnSpc>
              <a:spcBef>
                <a:spcPts val="500"/>
              </a:spcBef>
              <a:spcAft>
                <a:spcPts val="0"/>
              </a:spcAft>
              <a:buClr>
                <a:schemeClr val="dk1"/>
              </a:buClr>
              <a:buSzPts val="1600"/>
              <a:buNone/>
              <a:defRPr sz="1600" b="1"/>
            </a:lvl8pPr>
            <a:lvl9pPr marL="4114800" lvl="8" indent="-228600" algn="r" rtl="1">
              <a:lnSpc>
                <a:spcPct val="90000"/>
              </a:lnSpc>
              <a:spcBef>
                <a:spcPts val="500"/>
              </a:spcBef>
              <a:spcAft>
                <a:spcPts val="0"/>
              </a:spcAft>
              <a:buClr>
                <a:schemeClr val="dk1"/>
              </a:buClr>
              <a:buSzPts val="1600"/>
              <a:buNone/>
              <a:defRPr sz="1600" b="1"/>
            </a:lvl9pPr>
          </a:lstStyle>
          <a:p>
            <a:endParaRPr/>
          </a:p>
        </p:txBody>
      </p:sp>
      <p:sp>
        <p:nvSpPr>
          <p:cNvPr id="41" name="Google Shape;41;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42" name="Google Shape;42;p19"/>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19"/>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45"/>
        <p:cNvGrpSpPr/>
        <p:nvPr/>
      </p:nvGrpSpPr>
      <p:grpSpPr>
        <a:xfrm>
          <a:off x="0" y="0"/>
          <a:ext cx="0" cy="0"/>
          <a:chOff x="0" y="0"/>
          <a:chExt cx="0" cy="0"/>
        </a:xfrm>
      </p:grpSpPr>
      <p:sp>
        <p:nvSpPr>
          <p:cNvPr id="46" name="Google Shape;46;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0"/>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20"/>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فارغ" type="blank">
  <p:cSld name="BLANK">
    <p:spTree>
      <p:nvGrpSpPr>
        <p:cNvPr id="1" name="Shape 50"/>
        <p:cNvGrpSpPr/>
        <p:nvPr/>
      </p:nvGrpSpPr>
      <p:grpSpPr>
        <a:xfrm>
          <a:off x="0" y="0"/>
          <a:ext cx="0" cy="0"/>
          <a:chOff x="0" y="0"/>
          <a:chExt cx="0" cy="0"/>
        </a:xfrm>
      </p:grpSpPr>
      <p:sp>
        <p:nvSpPr>
          <p:cNvPr id="51" name="Google Shape;51;p21"/>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21"/>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محتوى مع تسمية توضيحية" type="objTx">
  <p:cSld name="OBJECT_WITH_CAPTION_TEXT">
    <p:spTree>
      <p:nvGrpSpPr>
        <p:cNvPr id="1" name="Shape 54"/>
        <p:cNvGrpSpPr/>
        <p:nvPr/>
      </p:nvGrpSpPr>
      <p:grpSpPr>
        <a:xfrm>
          <a:off x="0" y="0"/>
          <a:ext cx="0" cy="0"/>
          <a:chOff x="0" y="0"/>
          <a:chExt cx="0" cy="0"/>
        </a:xfrm>
      </p:grpSpPr>
      <p:sp>
        <p:nvSpPr>
          <p:cNvPr id="55" name="Google Shape;55;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r" rtl="1">
              <a:lnSpc>
                <a:spcPct val="90000"/>
              </a:lnSpc>
              <a:spcBef>
                <a:spcPts val="1000"/>
              </a:spcBef>
              <a:spcAft>
                <a:spcPts val="0"/>
              </a:spcAft>
              <a:buClr>
                <a:schemeClr val="dk1"/>
              </a:buClr>
              <a:buSzPts val="3200"/>
              <a:buChar char="•"/>
              <a:defRPr sz="3200"/>
            </a:lvl1pPr>
            <a:lvl2pPr marL="914400" lvl="1" indent="-406400" algn="r" rtl="1">
              <a:lnSpc>
                <a:spcPct val="90000"/>
              </a:lnSpc>
              <a:spcBef>
                <a:spcPts val="500"/>
              </a:spcBef>
              <a:spcAft>
                <a:spcPts val="0"/>
              </a:spcAft>
              <a:buClr>
                <a:schemeClr val="dk1"/>
              </a:buClr>
              <a:buSzPts val="2800"/>
              <a:buChar char="•"/>
              <a:defRPr sz="2800"/>
            </a:lvl2pPr>
            <a:lvl3pPr marL="1371600" lvl="2" indent="-381000" algn="r" rtl="1">
              <a:lnSpc>
                <a:spcPct val="90000"/>
              </a:lnSpc>
              <a:spcBef>
                <a:spcPts val="500"/>
              </a:spcBef>
              <a:spcAft>
                <a:spcPts val="0"/>
              </a:spcAft>
              <a:buClr>
                <a:schemeClr val="dk1"/>
              </a:buClr>
              <a:buSzPts val="2400"/>
              <a:buChar char="•"/>
              <a:defRPr sz="2400"/>
            </a:lvl3pPr>
            <a:lvl4pPr marL="1828800" lvl="3" indent="-355600" algn="r" rtl="1">
              <a:lnSpc>
                <a:spcPct val="90000"/>
              </a:lnSpc>
              <a:spcBef>
                <a:spcPts val="500"/>
              </a:spcBef>
              <a:spcAft>
                <a:spcPts val="0"/>
              </a:spcAft>
              <a:buClr>
                <a:schemeClr val="dk1"/>
              </a:buClr>
              <a:buSzPts val="2000"/>
              <a:buChar char="•"/>
              <a:defRPr sz="2000"/>
            </a:lvl4pPr>
            <a:lvl5pPr marL="2286000" lvl="4" indent="-355600" algn="r" rtl="1">
              <a:lnSpc>
                <a:spcPct val="90000"/>
              </a:lnSpc>
              <a:spcBef>
                <a:spcPts val="500"/>
              </a:spcBef>
              <a:spcAft>
                <a:spcPts val="0"/>
              </a:spcAft>
              <a:buClr>
                <a:schemeClr val="dk1"/>
              </a:buClr>
              <a:buSzPts val="2000"/>
              <a:buChar char="•"/>
              <a:defRPr sz="2000"/>
            </a:lvl5pPr>
            <a:lvl6pPr marL="2743200" lvl="5" indent="-355600" algn="r" rtl="1">
              <a:lnSpc>
                <a:spcPct val="90000"/>
              </a:lnSpc>
              <a:spcBef>
                <a:spcPts val="500"/>
              </a:spcBef>
              <a:spcAft>
                <a:spcPts val="0"/>
              </a:spcAft>
              <a:buClr>
                <a:schemeClr val="dk1"/>
              </a:buClr>
              <a:buSzPts val="2000"/>
              <a:buChar char="•"/>
              <a:defRPr sz="2000"/>
            </a:lvl6pPr>
            <a:lvl7pPr marL="3200400" lvl="6" indent="-355600" algn="r" rtl="1">
              <a:lnSpc>
                <a:spcPct val="90000"/>
              </a:lnSpc>
              <a:spcBef>
                <a:spcPts val="500"/>
              </a:spcBef>
              <a:spcAft>
                <a:spcPts val="0"/>
              </a:spcAft>
              <a:buClr>
                <a:schemeClr val="dk1"/>
              </a:buClr>
              <a:buSzPts val="2000"/>
              <a:buChar char="•"/>
              <a:defRPr sz="2000"/>
            </a:lvl7pPr>
            <a:lvl8pPr marL="3657600" lvl="7" indent="-355600" algn="r" rtl="1">
              <a:lnSpc>
                <a:spcPct val="90000"/>
              </a:lnSpc>
              <a:spcBef>
                <a:spcPts val="500"/>
              </a:spcBef>
              <a:spcAft>
                <a:spcPts val="0"/>
              </a:spcAft>
              <a:buClr>
                <a:schemeClr val="dk1"/>
              </a:buClr>
              <a:buSzPts val="2000"/>
              <a:buChar char="•"/>
              <a:defRPr sz="2000"/>
            </a:lvl8pPr>
            <a:lvl9pPr marL="4114800" lvl="8" indent="-355600" algn="r" rtl="1">
              <a:lnSpc>
                <a:spcPct val="90000"/>
              </a:lnSpc>
              <a:spcBef>
                <a:spcPts val="500"/>
              </a:spcBef>
              <a:spcAft>
                <a:spcPts val="0"/>
              </a:spcAft>
              <a:buClr>
                <a:schemeClr val="dk1"/>
              </a:buClr>
              <a:buSzPts val="2000"/>
              <a:buChar char="•"/>
              <a:defRPr sz="2000"/>
            </a:lvl9pPr>
          </a:lstStyle>
          <a:p>
            <a:endParaRPr/>
          </a:p>
        </p:txBody>
      </p:sp>
      <p:sp>
        <p:nvSpPr>
          <p:cNvPr id="57" name="Google Shape;57;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chemeClr val="dk1"/>
              </a:buClr>
              <a:buSzPts val="1600"/>
              <a:buNone/>
              <a:defRPr sz="1600"/>
            </a:lvl1pPr>
            <a:lvl2pPr marL="914400" lvl="1" indent="-228600" algn="r" rtl="1">
              <a:lnSpc>
                <a:spcPct val="90000"/>
              </a:lnSpc>
              <a:spcBef>
                <a:spcPts val="500"/>
              </a:spcBef>
              <a:spcAft>
                <a:spcPts val="0"/>
              </a:spcAft>
              <a:buClr>
                <a:schemeClr val="dk1"/>
              </a:buClr>
              <a:buSzPts val="1400"/>
              <a:buNone/>
              <a:defRPr sz="1400"/>
            </a:lvl2pPr>
            <a:lvl3pPr marL="1371600" lvl="2" indent="-228600" algn="r" rtl="1">
              <a:lnSpc>
                <a:spcPct val="90000"/>
              </a:lnSpc>
              <a:spcBef>
                <a:spcPts val="500"/>
              </a:spcBef>
              <a:spcAft>
                <a:spcPts val="0"/>
              </a:spcAft>
              <a:buClr>
                <a:schemeClr val="dk1"/>
              </a:buClr>
              <a:buSzPts val="1200"/>
              <a:buNone/>
              <a:defRPr sz="1200"/>
            </a:lvl3pPr>
            <a:lvl4pPr marL="1828800" lvl="3" indent="-228600" algn="r" rtl="1">
              <a:lnSpc>
                <a:spcPct val="90000"/>
              </a:lnSpc>
              <a:spcBef>
                <a:spcPts val="500"/>
              </a:spcBef>
              <a:spcAft>
                <a:spcPts val="0"/>
              </a:spcAft>
              <a:buClr>
                <a:schemeClr val="dk1"/>
              </a:buClr>
              <a:buSzPts val="1000"/>
              <a:buNone/>
              <a:defRPr sz="1000"/>
            </a:lvl4pPr>
            <a:lvl5pPr marL="2286000" lvl="4" indent="-228600" algn="r" rtl="1">
              <a:lnSpc>
                <a:spcPct val="90000"/>
              </a:lnSpc>
              <a:spcBef>
                <a:spcPts val="500"/>
              </a:spcBef>
              <a:spcAft>
                <a:spcPts val="0"/>
              </a:spcAft>
              <a:buClr>
                <a:schemeClr val="dk1"/>
              </a:buClr>
              <a:buSzPts val="1000"/>
              <a:buNone/>
              <a:defRPr sz="1000"/>
            </a:lvl5pPr>
            <a:lvl6pPr marL="2743200" lvl="5" indent="-228600" algn="r" rtl="1">
              <a:lnSpc>
                <a:spcPct val="90000"/>
              </a:lnSpc>
              <a:spcBef>
                <a:spcPts val="500"/>
              </a:spcBef>
              <a:spcAft>
                <a:spcPts val="0"/>
              </a:spcAft>
              <a:buClr>
                <a:schemeClr val="dk1"/>
              </a:buClr>
              <a:buSzPts val="1000"/>
              <a:buNone/>
              <a:defRPr sz="1000"/>
            </a:lvl6pPr>
            <a:lvl7pPr marL="3200400" lvl="6" indent="-228600" algn="r" rtl="1">
              <a:lnSpc>
                <a:spcPct val="90000"/>
              </a:lnSpc>
              <a:spcBef>
                <a:spcPts val="500"/>
              </a:spcBef>
              <a:spcAft>
                <a:spcPts val="0"/>
              </a:spcAft>
              <a:buClr>
                <a:schemeClr val="dk1"/>
              </a:buClr>
              <a:buSzPts val="1000"/>
              <a:buNone/>
              <a:defRPr sz="1000"/>
            </a:lvl7pPr>
            <a:lvl8pPr marL="3657600" lvl="7" indent="-228600" algn="r" rtl="1">
              <a:lnSpc>
                <a:spcPct val="90000"/>
              </a:lnSpc>
              <a:spcBef>
                <a:spcPts val="500"/>
              </a:spcBef>
              <a:spcAft>
                <a:spcPts val="0"/>
              </a:spcAft>
              <a:buClr>
                <a:schemeClr val="dk1"/>
              </a:buClr>
              <a:buSzPts val="1000"/>
              <a:buNone/>
              <a:defRPr sz="1000"/>
            </a:lvl8pPr>
            <a:lvl9pPr marL="4114800" lvl="8" indent="-228600" algn="r" rtl="1">
              <a:lnSpc>
                <a:spcPct val="90000"/>
              </a:lnSpc>
              <a:spcBef>
                <a:spcPts val="500"/>
              </a:spcBef>
              <a:spcAft>
                <a:spcPts val="0"/>
              </a:spcAft>
              <a:buClr>
                <a:schemeClr val="dk1"/>
              </a:buClr>
              <a:buSzPts val="1000"/>
              <a:buNone/>
              <a:defRPr sz="1000"/>
            </a:lvl9pPr>
          </a:lstStyle>
          <a:p>
            <a:endParaRPr/>
          </a:p>
        </p:txBody>
      </p:sp>
      <p:sp>
        <p:nvSpPr>
          <p:cNvPr id="58" name="Google Shape;58;p22"/>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22"/>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صورة مع تسمية توضيحية" type="picTx">
  <p:cSld name="PICTURE_WITH_CAPTION_TEXT">
    <p:spTree>
      <p:nvGrpSpPr>
        <p:cNvPr id="1" name="Shape 61"/>
        <p:cNvGrpSpPr/>
        <p:nvPr/>
      </p:nvGrpSpPr>
      <p:grpSpPr>
        <a:xfrm>
          <a:off x="0" y="0"/>
          <a:ext cx="0" cy="0"/>
          <a:chOff x="0" y="0"/>
          <a:chExt cx="0" cy="0"/>
        </a:xfrm>
      </p:grpSpPr>
      <p:sp>
        <p:nvSpPr>
          <p:cNvPr id="62" name="Google Shape;62;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r" rtl="1">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chemeClr val="dk1"/>
              </a:buClr>
              <a:buSzPts val="1600"/>
              <a:buNone/>
              <a:defRPr sz="1600"/>
            </a:lvl1pPr>
            <a:lvl2pPr marL="914400" lvl="1" indent="-228600" algn="r" rtl="1">
              <a:lnSpc>
                <a:spcPct val="90000"/>
              </a:lnSpc>
              <a:spcBef>
                <a:spcPts val="500"/>
              </a:spcBef>
              <a:spcAft>
                <a:spcPts val="0"/>
              </a:spcAft>
              <a:buClr>
                <a:schemeClr val="dk1"/>
              </a:buClr>
              <a:buSzPts val="1400"/>
              <a:buNone/>
              <a:defRPr sz="1400"/>
            </a:lvl2pPr>
            <a:lvl3pPr marL="1371600" lvl="2" indent="-228600" algn="r" rtl="1">
              <a:lnSpc>
                <a:spcPct val="90000"/>
              </a:lnSpc>
              <a:spcBef>
                <a:spcPts val="500"/>
              </a:spcBef>
              <a:spcAft>
                <a:spcPts val="0"/>
              </a:spcAft>
              <a:buClr>
                <a:schemeClr val="dk1"/>
              </a:buClr>
              <a:buSzPts val="1200"/>
              <a:buNone/>
              <a:defRPr sz="1200"/>
            </a:lvl3pPr>
            <a:lvl4pPr marL="1828800" lvl="3" indent="-228600" algn="r" rtl="1">
              <a:lnSpc>
                <a:spcPct val="90000"/>
              </a:lnSpc>
              <a:spcBef>
                <a:spcPts val="500"/>
              </a:spcBef>
              <a:spcAft>
                <a:spcPts val="0"/>
              </a:spcAft>
              <a:buClr>
                <a:schemeClr val="dk1"/>
              </a:buClr>
              <a:buSzPts val="1000"/>
              <a:buNone/>
              <a:defRPr sz="1000"/>
            </a:lvl4pPr>
            <a:lvl5pPr marL="2286000" lvl="4" indent="-228600" algn="r" rtl="1">
              <a:lnSpc>
                <a:spcPct val="90000"/>
              </a:lnSpc>
              <a:spcBef>
                <a:spcPts val="500"/>
              </a:spcBef>
              <a:spcAft>
                <a:spcPts val="0"/>
              </a:spcAft>
              <a:buClr>
                <a:schemeClr val="dk1"/>
              </a:buClr>
              <a:buSzPts val="1000"/>
              <a:buNone/>
              <a:defRPr sz="1000"/>
            </a:lvl5pPr>
            <a:lvl6pPr marL="2743200" lvl="5" indent="-228600" algn="r" rtl="1">
              <a:lnSpc>
                <a:spcPct val="90000"/>
              </a:lnSpc>
              <a:spcBef>
                <a:spcPts val="500"/>
              </a:spcBef>
              <a:spcAft>
                <a:spcPts val="0"/>
              </a:spcAft>
              <a:buClr>
                <a:schemeClr val="dk1"/>
              </a:buClr>
              <a:buSzPts val="1000"/>
              <a:buNone/>
              <a:defRPr sz="1000"/>
            </a:lvl6pPr>
            <a:lvl7pPr marL="3200400" lvl="6" indent="-228600" algn="r" rtl="1">
              <a:lnSpc>
                <a:spcPct val="90000"/>
              </a:lnSpc>
              <a:spcBef>
                <a:spcPts val="500"/>
              </a:spcBef>
              <a:spcAft>
                <a:spcPts val="0"/>
              </a:spcAft>
              <a:buClr>
                <a:schemeClr val="dk1"/>
              </a:buClr>
              <a:buSzPts val="1000"/>
              <a:buNone/>
              <a:defRPr sz="1000"/>
            </a:lvl7pPr>
            <a:lvl8pPr marL="3657600" lvl="7" indent="-228600" algn="r" rtl="1">
              <a:lnSpc>
                <a:spcPct val="90000"/>
              </a:lnSpc>
              <a:spcBef>
                <a:spcPts val="500"/>
              </a:spcBef>
              <a:spcAft>
                <a:spcPts val="0"/>
              </a:spcAft>
              <a:buClr>
                <a:schemeClr val="dk1"/>
              </a:buClr>
              <a:buSzPts val="1000"/>
              <a:buNone/>
              <a:defRPr sz="1000"/>
            </a:lvl8pPr>
            <a:lvl9pPr marL="4114800" lvl="8" indent="-228600" algn="r" rtl="1">
              <a:lnSpc>
                <a:spcPct val="90000"/>
              </a:lnSpc>
              <a:spcBef>
                <a:spcPts val="500"/>
              </a:spcBef>
              <a:spcAft>
                <a:spcPts val="0"/>
              </a:spcAft>
              <a:buClr>
                <a:schemeClr val="dk1"/>
              </a:buClr>
              <a:buSzPts val="1000"/>
              <a:buNone/>
              <a:defRPr sz="1000"/>
            </a:lvl9pPr>
          </a:lstStyle>
          <a:p>
            <a:endParaRPr/>
          </a:p>
        </p:txBody>
      </p:sp>
      <p:sp>
        <p:nvSpPr>
          <p:cNvPr id="65" name="Google Shape;65;p23"/>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23"/>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r" rtl="1">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r" rtl="1">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r" rtl="1">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r" rtl="1">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4"/>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4"/>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73"/>
            <a:ext cx="9144000" cy="1904700"/>
          </a:xfrm>
          <a:prstGeom prst="rect">
            <a:avLst/>
          </a:prstGeom>
          <a:noFill/>
          <a:ln>
            <a:noFill/>
          </a:ln>
        </p:spPr>
        <p:txBody>
          <a:bodyPr spcFirstLastPara="1" wrap="square" lIns="91425" tIns="45700" rIns="91425" bIns="45700" anchor="b" anchorCtr="0">
            <a:normAutofit/>
          </a:bodyPr>
          <a:lstStyle/>
          <a:p>
            <a:pPr marL="0" lvl="0" indent="0" algn="ctr" rtl="1">
              <a:lnSpc>
                <a:spcPct val="90000"/>
              </a:lnSpc>
              <a:spcBef>
                <a:spcPts val="0"/>
              </a:spcBef>
              <a:spcAft>
                <a:spcPts val="0"/>
              </a:spcAft>
              <a:buClr>
                <a:schemeClr val="dk1"/>
              </a:buClr>
              <a:buSzPts val="6000"/>
              <a:buFont typeface="Calibri"/>
              <a:buNone/>
            </a:pPr>
            <a:r>
              <a:rPr lang="ar-IQ"/>
              <a:t>‏التغذية الراجعة الآنية - المستمرة</a:t>
            </a:r>
            <a:endParaRPr/>
          </a:p>
        </p:txBody>
      </p:sp>
      <p:sp>
        <p:nvSpPr>
          <p:cNvPr id="85" name="Google Shape;85;p1"/>
          <p:cNvSpPr txBox="1">
            <a:spLocks noGrp="1"/>
          </p:cNvSpPr>
          <p:nvPr>
            <p:ph type="subTitle" idx="1"/>
          </p:nvPr>
        </p:nvSpPr>
        <p:spPr>
          <a:xfrm>
            <a:off x="1524000" y="3602055"/>
            <a:ext cx="9144000" cy="2278200"/>
          </a:xfrm>
          <a:prstGeom prst="rect">
            <a:avLst/>
          </a:prstGeom>
          <a:noFill/>
          <a:ln>
            <a:noFill/>
          </a:ln>
        </p:spPr>
        <p:txBody>
          <a:bodyPr spcFirstLastPara="1" wrap="square" lIns="91425" tIns="45700" rIns="91425" bIns="45700" anchor="t" anchorCtr="0">
            <a:normAutofit/>
          </a:bodyPr>
          <a:lstStyle/>
          <a:p>
            <a:pPr marL="0" lvl="0" indent="0" algn="r" rtl="1">
              <a:lnSpc>
                <a:spcPct val="90000"/>
              </a:lnSpc>
              <a:spcBef>
                <a:spcPts val="0"/>
              </a:spcBef>
              <a:spcAft>
                <a:spcPts val="0"/>
              </a:spcAft>
              <a:buClr>
                <a:schemeClr val="dk1"/>
              </a:buClr>
              <a:buSzPts val="2400"/>
              <a:buNone/>
            </a:pPr>
            <a:r>
              <a:rPr lang="ar-IQ"/>
              <a:t>‏       هناك بعض المهارات تتطلب استخدام هذا الشكل من التغذية الراجعة ففي المهارات التي يمكن استخدام التغذية الراجعة الداخلية الآنية </a:t>
            </a:r>
            <a:endParaRPr/>
          </a:p>
          <a:p>
            <a:pPr marL="0" lvl="0" indent="0" algn="r" rtl="1">
              <a:lnSpc>
                <a:spcPct val="90000"/>
              </a:lnSpc>
              <a:spcBef>
                <a:spcPts val="0"/>
              </a:spcBef>
              <a:spcAft>
                <a:spcPts val="0"/>
              </a:spcAft>
              <a:buClr>
                <a:schemeClr val="dk1"/>
              </a:buClr>
              <a:buSzPts val="2400"/>
              <a:buNone/>
            </a:pPr>
            <a:r>
              <a:rPr lang="ar-IQ"/>
              <a:t>لغرض تصحيح والتحكم بالأداء (تصحيح حركة الذراع  الرجلين أثناء السباحة ) انه أي تأخير وحتى لو كان لجزء من الثانية فإن ذلك يؤثر سلبا في الأداء . أن البحوث المختلفة التي درست تأخير إعطاء التغذية الراجعة سواء كانت سمعية ‏او بصرية قد توصلت إلى النتائج نفسها وإن أي تأخير سوف يؤدي إلى إرباك في السلوك ‏الحركة</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40" name="Google Shape;140;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‏خلاصة القول أن التعلم والتدريب بدون تغذية راجعة سوف لن يكون فعالا وأنها مهمة المدرب او المدرس هو في جعل تعلم المهارات الحركية أكثر فاعلية من تعلم المهارات بواسطة التجربة والخطأ . لغرض الوصول  إلى التعلم الفاعل فعلا المدرب أن يكون شخصا جيدا للحركة وما صحة جيدة للأخطاء</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dd9295d42b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r" rtl="1">
              <a:spcBef>
                <a:spcPts val="0"/>
              </a:spcBef>
              <a:spcAft>
                <a:spcPts val="0"/>
              </a:spcAft>
              <a:buClr>
                <a:schemeClr val="dk1"/>
              </a:buClr>
              <a:buSzPts val="4400"/>
              <a:buFont typeface="Calibri"/>
              <a:buNone/>
            </a:pPr>
            <a:r>
              <a:rPr lang="ar-IQ"/>
              <a:t>تعليمات المدرب في الوقت مستقطع والاستراحة وخلال السباق</a:t>
            </a:r>
            <a:endParaRPr/>
          </a:p>
        </p:txBody>
      </p:sp>
      <p:sp>
        <p:nvSpPr>
          <p:cNvPr id="146" name="Google Shape;146;gdd9295d42b_0_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228600" lvl="0" indent="-228600" algn="r" rtl="1">
              <a:spcBef>
                <a:spcPts val="0"/>
              </a:spcBef>
              <a:spcAft>
                <a:spcPts val="0"/>
              </a:spcAft>
              <a:buSzPts val="2800"/>
              <a:buChar char="•"/>
            </a:pPr>
            <a:r>
              <a:rPr lang="ar-IQ"/>
              <a:t>1- ال‏استراحة بين الأشواط :</a:t>
            </a:r>
            <a:endParaRPr/>
          </a:p>
          <a:p>
            <a:pPr marL="228600" lvl="0" indent="-228600" algn="r" rtl="1">
              <a:spcBef>
                <a:spcPts val="0"/>
              </a:spcBef>
              <a:spcAft>
                <a:spcPts val="0"/>
              </a:spcAft>
              <a:buSzPts val="2800"/>
              <a:buChar char="•"/>
            </a:pPr>
            <a:r>
              <a:rPr lang="ar-IQ"/>
              <a:t>يحتاج لاعب في بداية الفترة إلى حاجات الجسمية حمام ما ونفسية الرجوع إلى الإثارة إلى الهدوء ومتى ما شعر المدرب بأن اللاعب استعادة طاقته وجهدوا هو يمكن المباشرة بإعطاء التعليمات ومراجعة الخطة وأعطى المعلومات جديدة ومريحة ومن الخطأ الانتقاد على اللاعب الانتقادات لأن تأثيرها سلبي على اللاعب أن الإثارة العالية ‏والإعياء الذي يشعر به اللاعب في بداية فترة الاستراحة لا تسمح له باستقبال افكار جديدة والاحتفاظ بها أي سوف ينساها ويجب أن يشعر اللاعب ينتهي الكامل لغرض استقبال تعليمات جديدة وقليل من زيادة المعلومات تؤدي إلى نسيان اللاعب بعضا منها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dd9295d42b_0_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endParaRPr/>
          </a:p>
        </p:txBody>
      </p:sp>
      <p:sp>
        <p:nvSpPr>
          <p:cNvPr id="152" name="Google Shape;152;gdd9295d42b_0_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228600" lvl="0" indent="-228600" algn="r" rtl="1">
              <a:spcBef>
                <a:spcPts val="0"/>
              </a:spcBef>
              <a:spcAft>
                <a:spcPts val="0"/>
              </a:spcAft>
              <a:buSzPts val="2800"/>
              <a:buChar char="•"/>
            </a:pPr>
            <a:r>
              <a:rPr lang="ar-IQ"/>
              <a:t>2- ‏اثنا سير السباق</a:t>
            </a:r>
            <a:endParaRPr/>
          </a:p>
          <a:p>
            <a:pPr marL="228600" lvl="0" indent="-228600" algn="r" rtl="1">
              <a:spcBef>
                <a:spcPts val="0"/>
              </a:spcBef>
              <a:spcAft>
                <a:spcPts val="0"/>
              </a:spcAft>
              <a:buSzPts val="2800"/>
              <a:buChar char="•"/>
            </a:pPr>
            <a:r>
              <a:rPr lang="ar-IQ"/>
              <a:t> عندما يكون اللاعب منهم يكن في اللعب فإنه يتخذ ‏خطوط خاصة به ويحاول أن ‏ينفذها أن أعطي المدرب الأمر بحركة معينة سوف يؤدي إلى تداخل في اتخاذ القرار وبالتالي يؤدي ذلك إلى التشويش أنه تكرار التعليمات من المدرب على طول السباق فسوف يقوم اللاعب قطع الاتصال بالمدرب إنك أن الكلام الكثير والتعليمات الدائمة خلال السباق تضعف شخصية المدرب</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8"/>
          <p:cNvSpPr txBox="1">
            <a:spLocks noGrp="1"/>
          </p:cNvSpPr>
          <p:nvPr>
            <p:ph type="title"/>
          </p:nvPr>
        </p:nvSpPr>
        <p:spPr>
          <a:xfrm>
            <a:off x="838200" y="365125"/>
            <a:ext cx="10515600" cy="478800"/>
          </a:xfrm>
          <a:prstGeom prst="rect">
            <a:avLst/>
          </a:prstGeom>
          <a:noFill/>
          <a:ln>
            <a:noFill/>
          </a:ln>
        </p:spPr>
        <p:txBody>
          <a:bodyPr spcFirstLastPara="1" wrap="square" lIns="91425" tIns="45700" rIns="91425" bIns="45700" anchor="ctr" anchorCtr="0">
            <a:normAutofit fontScale="90000"/>
          </a:bodyPr>
          <a:lstStyle/>
          <a:p>
            <a:pPr marL="0" lvl="0" indent="0" algn="r" rtl="1">
              <a:lnSpc>
                <a:spcPct val="90000"/>
              </a:lnSpc>
              <a:spcBef>
                <a:spcPts val="0"/>
              </a:spcBef>
              <a:spcAft>
                <a:spcPts val="0"/>
              </a:spcAft>
              <a:buClr>
                <a:schemeClr val="dk1"/>
              </a:buClr>
              <a:buSzPct val="100000"/>
              <a:buFont typeface="Calibri"/>
              <a:buNone/>
            </a:pPr>
            <a:endParaRPr/>
          </a:p>
        </p:txBody>
      </p:sp>
      <p:sp>
        <p:nvSpPr>
          <p:cNvPr id="158" name="Google Shape;158;p8"/>
          <p:cNvSpPr txBox="1">
            <a:spLocks noGrp="1"/>
          </p:cNvSpPr>
          <p:nvPr>
            <p:ph type="body" idx="1"/>
          </p:nvPr>
        </p:nvSpPr>
        <p:spPr>
          <a:xfrm>
            <a:off x="838200" y="1218900"/>
            <a:ext cx="10515600" cy="5197200"/>
          </a:xfrm>
          <a:prstGeom prst="rect">
            <a:avLst/>
          </a:prstGeom>
          <a:noFill/>
          <a:ln>
            <a:noFill/>
          </a:ln>
        </p:spPr>
        <p:txBody>
          <a:bodyPr spcFirstLastPara="1" wrap="square" lIns="91425" tIns="45700" rIns="91425" bIns="45700" anchor="t" anchorCtr="0">
            <a:noAutofit/>
          </a:bodyPr>
          <a:lstStyle/>
          <a:p>
            <a:pPr marL="0" lvl="0" indent="0" algn="r" rtl="1">
              <a:lnSpc>
                <a:spcPct val="80000"/>
              </a:lnSpc>
              <a:spcBef>
                <a:spcPts val="0"/>
              </a:spcBef>
              <a:spcAft>
                <a:spcPts val="0"/>
              </a:spcAft>
              <a:buSzPts val="770"/>
              <a:buNone/>
            </a:pPr>
            <a:r>
              <a:rPr lang="ar-IQ" sz="2360"/>
              <a:t>3- ‏التعليم قبل وأثناء المنافسة</a:t>
            </a:r>
            <a:endParaRPr sz="2360"/>
          </a:p>
          <a:p>
            <a:pPr marL="0" lvl="0" indent="0" algn="r" rtl="1">
              <a:lnSpc>
                <a:spcPct val="80000"/>
              </a:lnSpc>
              <a:spcBef>
                <a:spcPts val="0"/>
              </a:spcBef>
              <a:spcAft>
                <a:spcPts val="0"/>
              </a:spcAft>
              <a:buSzPts val="770"/>
              <a:buNone/>
            </a:pPr>
            <a:r>
              <a:rPr lang="ar-IQ" sz="2360"/>
              <a:t> أن الدراسة قبل دقائق من الامتحان لا يجد نفعا لأن المتعلم متوتر جدا بحيث لا يحتفظ بالمعلومات </a:t>
            </a:r>
            <a:endParaRPr sz="2360"/>
          </a:p>
          <a:p>
            <a:pPr marL="0" lvl="0" indent="0" algn="r" rtl="1">
              <a:lnSpc>
                <a:spcPct val="80000"/>
              </a:lnSpc>
              <a:spcBef>
                <a:spcPts val="1000"/>
              </a:spcBef>
              <a:spcAft>
                <a:spcPts val="0"/>
              </a:spcAft>
              <a:buSzPts val="770"/>
              <a:buNone/>
            </a:pPr>
            <a:r>
              <a:rPr lang="ar-IQ" sz="2360"/>
              <a:t>‏ 4- الأصرار على يجب أن نفوز في السباق</a:t>
            </a:r>
            <a:endParaRPr sz="2360"/>
          </a:p>
          <a:p>
            <a:pPr marL="0" lvl="0" indent="0" algn="r" rtl="1">
              <a:lnSpc>
                <a:spcPct val="80000"/>
              </a:lnSpc>
              <a:spcBef>
                <a:spcPts val="1000"/>
              </a:spcBef>
              <a:spcAft>
                <a:spcPts val="0"/>
              </a:spcAft>
              <a:buSzPts val="770"/>
              <a:buNone/>
            </a:pPr>
            <a:r>
              <a:rPr lang="ar-IQ" sz="2360"/>
              <a:t> ولكن لا يعرف اللاعبون  ذلك</a:t>
            </a:r>
            <a:endParaRPr sz="2360"/>
          </a:p>
          <a:p>
            <a:pPr marL="0" lvl="0" indent="0" algn="r" rtl="1">
              <a:lnSpc>
                <a:spcPct val="80000"/>
              </a:lnSpc>
              <a:spcBef>
                <a:spcPts val="1000"/>
              </a:spcBef>
              <a:spcAft>
                <a:spcPts val="0"/>
              </a:spcAft>
              <a:buSzPts val="770"/>
              <a:buNone/>
            </a:pPr>
            <a:r>
              <a:rPr lang="ar-IQ" sz="2360"/>
              <a:t> 5- ‏استخدام الانتقاد كدافع </a:t>
            </a:r>
            <a:endParaRPr sz="2360"/>
          </a:p>
          <a:p>
            <a:pPr marL="0" lvl="0" indent="0" algn="r" rtl="1">
              <a:lnSpc>
                <a:spcPct val="80000"/>
              </a:lnSpc>
              <a:spcBef>
                <a:spcPts val="1000"/>
              </a:spcBef>
              <a:spcAft>
                <a:spcPts val="0"/>
              </a:spcAft>
              <a:buSzPts val="770"/>
              <a:buNone/>
            </a:pPr>
            <a:r>
              <a:rPr lang="ar-IQ" sz="2360"/>
              <a:t>إن اللاعبون يحتاجون إلى الثقة بالنفس والشعور بالرضا حول قبليةتهم على الأداء الأفضل أن الانتقاد  يكون أثر وهو معاكسا </a:t>
            </a:r>
            <a:endParaRPr sz="2360"/>
          </a:p>
          <a:p>
            <a:pPr marL="0" lvl="0" indent="0" algn="r" rtl="1">
              <a:lnSpc>
                <a:spcPct val="80000"/>
              </a:lnSpc>
              <a:spcBef>
                <a:spcPts val="1000"/>
              </a:spcBef>
              <a:spcAft>
                <a:spcPts val="0"/>
              </a:spcAft>
              <a:buSzPts val="770"/>
              <a:buNone/>
            </a:pPr>
            <a:r>
              <a:rPr lang="ar-IQ" sz="2360"/>
              <a:t>6- ‏لا تقل أبدا لا تفعل</a:t>
            </a:r>
            <a:endParaRPr sz="2360"/>
          </a:p>
          <a:p>
            <a:pPr marL="0" lvl="0" indent="0" algn="r" rtl="1">
              <a:lnSpc>
                <a:spcPct val="80000"/>
              </a:lnSpc>
              <a:spcBef>
                <a:spcPts val="1000"/>
              </a:spcBef>
              <a:spcAft>
                <a:spcPts val="0"/>
              </a:spcAft>
              <a:buSzPts val="770"/>
              <a:buNone/>
            </a:pPr>
            <a:r>
              <a:rPr lang="ar-IQ" sz="2360"/>
              <a:t> لأن اللاعب سوف يفكر في السلوك الخاطئ وينسى ما الذي يجب فعله يجب التأكيد والتركيز على السلوكيات الصحيحة فقط </a:t>
            </a:r>
            <a:endParaRPr sz="2360"/>
          </a:p>
          <a:p>
            <a:pPr marL="0" lvl="0" indent="0" algn="r" rtl="1">
              <a:lnSpc>
                <a:spcPct val="80000"/>
              </a:lnSpc>
              <a:spcBef>
                <a:spcPts val="1000"/>
              </a:spcBef>
              <a:spcAft>
                <a:spcPts val="0"/>
              </a:spcAft>
              <a:buSzPts val="770"/>
              <a:buNone/>
            </a:pPr>
            <a:r>
              <a:rPr lang="ar-IQ" sz="2360"/>
              <a:t>‏7- وضع الأهداف الخاطئة </a:t>
            </a:r>
            <a:endParaRPr sz="2360"/>
          </a:p>
          <a:p>
            <a:pPr marL="0" lvl="0" indent="0" algn="r" rtl="1">
              <a:lnSpc>
                <a:spcPct val="80000"/>
              </a:lnSpc>
              <a:spcBef>
                <a:spcPts val="1000"/>
              </a:spcBef>
              <a:spcAft>
                <a:spcPts val="0"/>
              </a:spcAft>
              <a:buSzPts val="770"/>
              <a:buNone/>
            </a:pPr>
            <a:r>
              <a:rPr lang="ar-IQ" sz="2360"/>
              <a:t>قد يطلب المدرب من الرياضي أن يحقق هدف بعيد المنال وصعب جدا وغير منطقية يستحسن مشاركة اللاعبين عند وضع الأهداف والاستماع إليهم </a:t>
            </a:r>
            <a:endParaRPr sz="2360"/>
          </a:p>
          <a:p>
            <a:pPr marL="228600" lvl="0" indent="-50800" algn="r" rtl="1">
              <a:lnSpc>
                <a:spcPct val="80000"/>
              </a:lnSpc>
              <a:spcBef>
                <a:spcPts val="1000"/>
              </a:spcBef>
              <a:spcAft>
                <a:spcPts val="0"/>
              </a:spcAft>
              <a:buClr>
                <a:schemeClr val="dk1"/>
              </a:buClr>
              <a:buSzPts val="1960"/>
              <a:buNone/>
            </a:pPr>
            <a:endParaRPr sz="196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64" name="Google Shape;164;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r" rtl="1">
              <a:lnSpc>
                <a:spcPct val="90000"/>
              </a:lnSpc>
              <a:spcBef>
                <a:spcPts val="0"/>
              </a:spcBef>
              <a:spcAft>
                <a:spcPts val="0"/>
              </a:spcAft>
              <a:buNone/>
            </a:pPr>
            <a:r>
              <a:rPr lang="ar-IQ"/>
              <a:t> 8- ‏تولي شعور بالذنب</a:t>
            </a:r>
            <a:endParaRPr/>
          </a:p>
          <a:p>
            <a:pPr marL="0" lvl="0" indent="0" algn="r" rtl="1">
              <a:lnSpc>
                <a:spcPct val="90000"/>
              </a:lnSpc>
              <a:spcBef>
                <a:spcPts val="0"/>
              </a:spcBef>
              <a:spcAft>
                <a:spcPts val="0"/>
              </a:spcAft>
              <a:buNone/>
            </a:pPr>
            <a:r>
              <a:rPr lang="ar-IQ"/>
              <a:t> تعليقات من المدرب مثل يجب أن تخجل من أنفسكم أو تريدون القول بأن الفريق الاخر أفضل منكم او تطلب من الرياضي أن يفعل شيء مناقض من المفاهيم الرياضية صحيحا أن هذا يؤدي إلى الشعور بالذنب </a:t>
            </a:r>
            <a:endParaRPr/>
          </a:p>
          <a:p>
            <a:pPr marL="0" lvl="0" indent="0" algn="r" rtl="1">
              <a:lnSpc>
                <a:spcPct val="90000"/>
              </a:lnSpc>
              <a:spcBef>
                <a:spcPts val="1000"/>
              </a:spcBef>
              <a:spcAft>
                <a:spcPts val="0"/>
              </a:spcAft>
              <a:buNone/>
            </a:pPr>
            <a:r>
              <a:rPr lang="ar-IQ"/>
              <a:t>‏9- ألقى اللوم على الحكم عادتن يصبح الحكم كبش فداء الخسارة الفريق ويعتقد المدرب انه مجاملة الحكم سوف ترفع من معنويات اللاعبين أن التأثير سيكون عكسي على اللاعبين فسوف يتصرفون به عدوانية أن هذا التصرف غير ناضج </a:t>
            </a:r>
            <a:endParaRPr/>
          </a:p>
          <a:p>
            <a:pPr marL="0" lvl="0" indent="0" algn="r" rtl="1">
              <a:lnSpc>
                <a:spcPct val="90000"/>
              </a:lnSpc>
              <a:spcBef>
                <a:spcPts val="1000"/>
              </a:spcBef>
              <a:spcAft>
                <a:spcPts val="0"/>
              </a:spcAft>
              <a:buNone/>
            </a:pPr>
            <a:r>
              <a:rPr lang="ar-IQ"/>
              <a:t>10- ‏تذكير اللاعبين بمن يراقبهم ويشاهد هم هناك أشخاص تؤثر أراهم على نجاحات اللاعب المستقبلية لاختبار المنتخب الوطني مثلا انه وجود أشخاص وتذكير مدربهم سوف يؤثر سلبا على سلوك الرياضي ويزيد ما قلقة ‏وقد يتجه اللعب الفردي لإظهار قدرات الشخصية</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70" name="Google Shape;170;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1000"/>
              </a:spcBef>
              <a:spcAft>
                <a:spcPts val="0"/>
              </a:spcAft>
              <a:buClr>
                <a:schemeClr val="dk1"/>
              </a:buClr>
              <a:buSzPts val="2800"/>
              <a:buChar char="•"/>
            </a:pPr>
            <a:r>
              <a:rPr lang="ar-IQ"/>
              <a:t>11- ان تقول لست بحاجة الى تبرير اي شي لاي احد .</a:t>
            </a:r>
            <a:endParaRPr/>
          </a:p>
          <a:p>
            <a:pPr marL="228600" lvl="0" indent="-165100" algn="r" rtl="1">
              <a:lnSpc>
                <a:spcPct val="90000"/>
              </a:lnSpc>
              <a:spcBef>
                <a:spcPts val="1000"/>
              </a:spcBef>
              <a:spcAft>
                <a:spcPts val="0"/>
              </a:spcAft>
              <a:buSzPts val="1800"/>
              <a:buChar char="•"/>
            </a:pPr>
            <a:r>
              <a:rPr lang="ar-IQ"/>
              <a:t>12- تطبيق المعيار المزدوج للاعب الاساسي والاحتياط .</a:t>
            </a:r>
            <a:endParaRPr/>
          </a:p>
          <a:p>
            <a:pPr marL="228600" lvl="0" indent="-165100" algn="r" rtl="1">
              <a:lnSpc>
                <a:spcPct val="90000"/>
              </a:lnSpc>
              <a:spcBef>
                <a:spcPts val="1000"/>
              </a:spcBef>
              <a:spcAft>
                <a:spcPts val="0"/>
              </a:spcAft>
              <a:buSzPts val="1800"/>
              <a:buChar char="•"/>
            </a:pPr>
            <a:r>
              <a:rPr lang="ar-IQ"/>
              <a:t>13- استخدام تمرين رياضي كوسيلة للعقاب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76" name="Google Shape;176;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1000"/>
              </a:spcBef>
              <a:spcAft>
                <a:spcPts val="0"/>
              </a:spcAft>
              <a:buClr>
                <a:schemeClr val="dk1"/>
              </a:buClr>
              <a:buSzPts val="2800"/>
              <a:buChar char="•"/>
            </a:pPr>
            <a:r>
              <a:rPr lang="ar-IQ"/>
              <a:t>وشكرا لاصغائكم </a:t>
            </a:r>
            <a:endParaRPr/>
          </a:p>
          <a:p>
            <a:pPr marL="0" lvl="0" indent="0" algn="r" rtl="1">
              <a:lnSpc>
                <a:spcPct val="90000"/>
              </a:lnSpc>
              <a:spcBef>
                <a:spcPts val="1000"/>
              </a:spcBef>
              <a:spcAft>
                <a:spcPts val="0"/>
              </a:spcAft>
              <a:buNone/>
            </a:pPr>
            <a:endParaRPr/>
          </a:p>
          <a:p>
            <a:pPr marL="0" lvl="0" indent="0" algn="r" rtl="1">
              <a:lnSpc>
                <a:spcPct val="90000"/>
              </a:lnSpc>
              <a:spcBef>
                <a:spcPts val="1000"/>
              </a:spcBef>
              <a:spcAft>
                <a:spcPts val="0"/>
              </a:spcAft>
              <a:buNone/>
            </a:pPr>
            <a:endParaRPr/>
          </a:p>
          <a:p>
            <a:pPr marL="0" lvl="0" indent="0" algn="r" rtl="1">
              <a:lnSpc>
                <a:spcPct val="90000"/>
              </a:lnSpc>
              <a:spcBef>
                <a:spcPts val="1000"/>
              </a:spcBef>
              <a:spcAft>
                <a:spcPts val="0"/>
              </a:spcAft>
              <a:buNone/>
            </a:pPr>
            <a:endParaRPr/>
          </a:p>
          <a:p>
            <a:pPr marL="0" lvl="0" indent="0" algn="r" rtl="1">
              <a:lnSpc>
                <a:spcPct val="90000"/>
              </a:lnSpc>
              <a:spcBef>
                <a:spcPts val="1000"/>
              </a:spcBef>
              <a:spcAft>
                <a:spcPts val="0"/>
              </a:spcAft>
              <a:buNone/>
            </a:pPr>
            <a:r>
              <a:rPr lang="ar-IQ"/>
              <a:t>                                                               د سحر حر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gdd87b526d6_0_636"/>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r" rtl="1">
              <a:spcBef>
                <a:spcPts val="0"/>
              </a:spcBef>
              <a:spcAft>
                <a:spcPts val="0"/>
              </a:spcAft>
              <a:buClr>
                <a:schemeClr val="dk1"/>
              </a:buClr>
              <a:buSzPts val="4400"/>
              <a:buFont typeface="Calibri"/>
              <a:buNone/>
            </a:pPr>
            <a:r>
              <a:rPr lang="ar-IQ"/>
              <a:t>التغذية الراجعة النهائية وتوقيتها:</a:t>
            </a:r>
            <a:endParaRPr/>
          </a:p>
        </p:txBody>
      </p:sp>
      <p:sp>
        <p:nvSpPr>
          <p:cNvPr id="91" name="Google Shape;91;gdd87b526d6_0_636"/>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228600" lvl="0" indent="-228600" algn="r" rtl="1">
              <a:spcBef>
                <a:spcPts val="0"/>
              </a:spcBef>
              <a:spcAft>
                <a:spcPts val="0"/>
              </a:spcAft>
              <a:buSzPts val="2800"/>
              <a:buChar char="•"/>
            </a:pPr>
            <a:r>
              <a:rPr lang="ar-IQ"/>
              <a:t>‏أن التغذية الراجعة الخارجية النهائية  : تعطي الفرد معلومات بعده انتهى المحاولة أو الأداء ‏و عادة تأخذ شكل المعلومات حول النتيجة أو الأداء ويمكن إعطاء المعلومات حول النتيجة بعد الأداء مباشرة ويمكن تأخير أعطي هذه المعلومات</a:t>
            </a:r>
            <a:endParaRPr/>
          </a:p>
          <a:p>
            <a:pPr marL="228600" lvl="0" indent="-228600" algn="r" rtl="1">
              <a:spcBef>
                <a:spcPts val="1000"/>
              </a:spcBef>
              <a:spcAft>
                <a:spcPts val="0"/>
              </a:spcAft>
              <a:buSzPts val="2800"/>
              <a:buChar char="•"/>
            </a:pPr>
            <a:r>
              <a:rPr lang="ar-IQ"/>
              <a:t>‏ان اعطاء  التغذية الراجعة لحظة توقف اللاعب بعد الأداء مباشرة قد لا يكون مجدية في كثير من الأحيان لأن الاجهزة الحسية منشغلة في انتهاء الأداء ولذلك فهو يحتاج إلى مدة لنقل التركيز إلى المدرب وسماع ما يقول أما تأخير إعطاء التغذية الراجعة لمدة طويلة فإن ذلك لن يكون مجديا أيضا لأن اللاعب يكون قد نسى الكثير من الأحساس المرتبطة بالأداء. ولسوف يفشل في استثمار المعلومات حول النتيجة وحول الأداء في تبويبها ضمن البرنامج الحركي المخزون في الذاكرة الحركية .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dd87b526d6_0_104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r" rtl="1">
              <a:spcBef>
                <a:spcPts val="0"/>
              </a:spcBef>
              <a:spcAft>
                <a:spcPts val="0"/>
              </a:spcAft>
              <a:buNone/>
            </a:pPr>
            <a:r>
              <a:rPr lang="ar-IQ"/>
              <a:t>الخلاصة </a:t>
            </a:r>
            <a:endParaRPr/>
          </a:p>
        </p:txBody>
      </p:sp>
      <p:sp>
        <p:nvSpPr>
          <p:cNvPr id="97" name="Google Shape;97;gdd87b526d6_0_104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r" rtl="1">
              <a:spcBef>
                <a:spcPts val="1000"/>
              </a:spcBef>
              <a:spcAft>
                <a:spcPts val="0"/>
              </a:spcAft>
              <a:buNone/>
            </a:pPr>
            <a:r>
              <a:rPr lang="ar-IQ"/>
              <a:t>أن أفضل توقيت لاعطاء التغذية الراجعة هو بعد انتهاء اللاعب من الأداء وضمان تركيزه على المدرب لغرض فهم التغذية الراجعة واستثمارها بشكل جيد .</a:t>
            </a:r>
            <a:endParaRPr/>
          </a:p>
          <a:p>
            <a:pPr marL="0" lvl="0" indent="0" algn="r" rtl="1">
              <a:spcBef>
                <a:spcPts val="10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dd87b526d6_0_1178"/>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r" rtl="1">
              <a:spcBef>
                <a:spcPts val="0"/>
              </a:spcBef>
              <a:spcAft>
                <a:spcPts val="0"/>
              </a:spcAft>
              <a:buClr>
                <a:schemeClr val="dk1"/>
              </a:buClr>
              <a:buSzPts val="4400"/>
              <a:buFont typeface="Calibri"/>
              <a:buNone/>
            </a:pPr>
            <a:r>
              <a:rPr lang="ar-IQ"/>
              <a:t>‏حجم التغذية الراجعة </a:t>
            </a:r>
            <a:endParaRPr/>
          </a:p>
        </p:txBody>
      </p:sp>
      <p:sp>
        <p:nvSpPr>
          <p:cNvPr id="103" name="Google Shape;103;gdd87b526d6_0_1178"/>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228600" lvl="0" indent="-228600" algn="r" rtl="1">
              <a:spcBef>
                <a:spcPts val="0"/>
              </a:spcBef>
              <a:spcAft>
                <a:spcPts val="0"/>
              </a:spcAft>
              <a:buSzPts val="2800"/>
              <a:buChar char="•"/>
            </a:pPr>
            <a:r>
              <a:rPr lang="ar-IQ"/>
              <a:t>‏إن حجم المعلومات المعطاة إلى المتعلم يجب أن تتناسب مع مستوى المتعلم من الناحية العمرية وكذلك مع مرحلة التعلم . أن الأطفال عادة لا يستوعبون المعلومات الكثيرة في وقت واحد لذلك يستحسن إعطاء التغذية الراجعة بسيطة وتصحيح  خطأ واحد في المحاولة الواحدة . وان كثرة المعلومات التغذية الراجعة سوف تربك الطفل ولا يتمكن من تحديد أولويات عملية التصحيح . ويسري هذا الحال على المتعلم الجديد، حيث لا يتمكن من تصحيح أخطاء كثيرة في محاولة واحدة او محاولتين      </a:t>
            </a:r>
            <a:endParaRPr/>
          </a:p>
          <a:p>
            <a:pPr marL="228600" lvl="0" indent="-228600" algn="r" rtl="1">
              <a:spcBef>
                <a:spcPts val="1000"/>
              </a:spcBef>
              <a:spcAft>
                <a:spcPts val="0"/>
              </a:spcAft>
              <a:buSzPts val="2800"/>
              <a:buChar char="•"/>
            </a:pPr>
            <a:r>
              <a:rPr lang="ar-IQ"/>
              <a:t>‏من هذا نستنتج أن كلما زاد حجم المعلومات التغذية الراجعة قلئ الفايدة منها . لذلك يجب أن تكون التغذية الراجعة قصيرة ومركزة  ويفضل أعطي تصحيح واحد في المحاولة الواحدة  وأعطاء فرصة التدريب واستخدام التصحيح في بعض المحاولات . ومتى ما تم التصحيح يمكن للمدرب الانتقال إلى تصحيح خطأ آخر.</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‏مثال عملي</a:t>
            </a:r>
            <a:endParaRPr/>
          </a:p>
        </p:txBody>
      </p:sp>
      <p:sp>
        <p:nvSpPr>
          <p:cNvPr id="109" name="Google Shape;109;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‏استعدي بوقت مبكر ومرجحي الذراع من الأسفل إلى ‏الأعلى وشدي رسغك ‏ويجب أن يكون اتصال المضرب مع الكرة من الأمام و اثني ركبتيك  وابقى عينيك على الكرة وتذكري أن تبقى مسترخية؟؟</a:t>
            </a:r>
            <a:endParaRPr/>
          </a:p>
          <a:p>
            <a:pPr marL="228600" lvl="0" indent="-165100" algn="r" rtl="1">
              <a:lnSpc>
                <a:spcPct val="90000"/>
              </a:lnSpc>
              <a:spcBef>
                <a:spcPts val="0"/>
              </a:spcBef>
              <a:spcAft>
                <a:spcPts val="0"/>
              </a:spcAft>
              <a:buSzPts val="1800"/>
              <a:buChar char="•"/>
            </a:pPr>
            <a:endParaRPr/>
          </a:p>
          <a:p>
            <a:pPr marL="228600" lvl="0" indent="-228600" algn="r" rtl="1">
              <a:lnSpc>
                <a:spcPct val="90000"/>
              </a:lnSpc>
              <a:spcBef>
                <a:spcPts val="1000"/>
              </a:spcBef>
              <a:spcAft>
                <a:spcPts val="0"/>
              </a:spcAft>
              <a:buClr>
                <a:schemeClr val="dk1"/>
              </a:buClr>
              <a:buSzPts val="2800"/>
              <a:buChar char="•"/>
            </a:pPr>
            <a:r>
              <a:rPr lang="ar-IQ"/>
              <a:t>‏سؤال هل يمكن لهذه اللاعبة تطبيق كل ما قاله المدرب.</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dd87b526d6_0_2011"/>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r" rtl="1">
              <a:spcBef>
                <a:spcPts val="0"/>
              </a:spcBef>
              <a:spcAft>
                <a:spcPts val="0"/>
              </a:spcAft>
              <a:buNone/>
            </a:pPr>
            <a:r>
              <a:rPr lang="ar-IQ"/>
              <a:t>التدرج في إعطاء التغذية الراجعة </a:t>
            </a:r>
            <a:endParaRPr/>
          </a:p>
        </p:txBody>
      </p:sp>
      <p:sp>
        <p:nvSpPr>
          <p:cNvPr id="115" name="Google Shape;115;gdd87b526d6_0_2011"/>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r" rtl="1">
              <a:spcBef>
                <a:spcPts val="1000"/>
              </a:spcBef>
              <a:spcAft>
                <a:spcPts val="0"/>
              </a:spcAft>
              <a:buNone/>
            </a:pPr>
            <a:r>
              <a:rPr lang="ar-IQ"/>
              <a:t>على المدرب أن يعطي أولويات لعملية التغذية الراجعة والمعلومات حول النتيجة وحول الأداء فيجب أن يركز أولا على الاخطاء الكبيرة ثم يتحول التركيز على الاخطاء الاقل عندما يضمن المتعلم قد تجاوز تلك الأخطاء وهكذا الى اعطاء التغذية الراجعة للأخطاء الصغيرة جدا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‏وظائف التغذية الراجعة</a:t>
            </a:r>
            <a:endParaRPr/>
          </a:p>
        </p:txBody>
      </p:sp>
      <p:sp>
        <p:nvSpPr>
          <p:cNvPr id="121" name="Google Shape;12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‏وظيفة معلوماتية :</a:t>
            </a:r>
            <a:endParaRPr/>
          </a:p>
          <a:p>
            <a:pPr marL="228600" lvl="0" indent="-228600" algn="r" rtl="1">
              <a:lnSpc>
                <a:spcPct val="90000"/>
              </a:lnSpc>
              <a:spcBef>
                <a:spcPts val="0"/>
              </a:spcBef>
              <a:spcAft>
                <a:spcPts val="0"/>
              </a:spcAft>
              <a:buClr>
                <a:schemeClr val="dk1"/>
              </a:buClr>
              <a:buSzPts val="2800"/>
              <a:buChar char="•"/>
            </a:pPr>
            <a:r>
              <a:rPr lang="ar-IQ"/>
              <a:t>أن هذه الوظيفة تأخذ الصدارة في وظائف التغذية الراجعة لأن المعلومات المستمدة من الأداء تكون المصدر الدقيق الذي يعتمد عليه المتعلم في المقارنة بين الاستجابة وبين النتيجة و الاستجابة أو بينما لم وما يجب أن يتم لهذه المعلومات تحديد كيفية تحسين الاستجابة اللاحقة ومن هذا المنطلق فإن التغذية الراجعة هنا المصدر الأساسي للمعلومات التي تصحح الاستجابة.</a:t>
            </a:r>
            <a:endParaRPr/>
          </a:p>
          <a:p>
            <a:pPr marL="228600" lvl="0" indent="-228600" algn="r" rtl="1">
              <a:lnSpc>
                <a:spcPct val="90000"/>
              </a:lnSpc>
              <a:spcBef>
                <a:spcPts val="1000"/>
              </a:spcBef>
              <a:spcAft>
                <a:spcPts val="0"/>
              </a:spcAft>
              <a:buClr>
                <a:schemeClr val="dk1"/>
              </a:buClr>
              <a:buSzPts val="2800"/>
              <a:buChar char="•"/>
            </a:pPr>
            <a:r>
              <a:rPr lang="ar-IQ"/>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27" name="Google Shape;12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 </a:t>
            </a:r>
            <a:endParaRPr/>
          </a:p>
        </p:txBody>
      </p:sp>
      <p:sp>
        <p:nvSpPr>
          <p:cNvPr id="128" name="Google Shape;128;p4"/>
          <p:cNvSpPr txBox="1"/>
          <p:nvPr/>
        </p:nvSpPr>
        <p:spPr>
          <a:xfrm>
            <a:off x="1781475" y="2001275"/>
            <a:ext cx="9121800" cy="3632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IQ" sz="2300" b="0" i="0" u="none" strike="noStrike" cap="none">
                <a:solidFill>
                  <a:schemeClr val="dk1"/>
                </a:solidFill>
                <a:latin typeface="Calibri"/>
                <a:ea typeface="Calibri"/>
                <a:cs typeface="Calibri"/>
                <a:sym typeface="Calibri"/>
              </a:rPr>
              <a:t>وظيفة الدافعية :</a:t>
            </a:r>
            <a:endParaRPr sz="2300" b="0" i="0" u="none" strike="noStrike" cap="none">
              <a:solidFill>
                <a:schemeClr val="dk1"/>
              </a:solidFill>
              <a:latin typeface="Calibri"/>
              <a:ea typeface="Calibri"/>
              <a:cs typeface="Calibri"/>
              <a:sym typeface="Calibri"/>
            </a:endParaRPr>
          </a:p>
          <a:p>
            <a:pPr marL="0" marR="0" lvl="0" indent="0" algn="r" rtl="1">
              <a:spcBef>
                <a:spcPts val="0"/>
              </a:spcBef>
              <a:spcAft>
                <a:spcPts val="0"/>
              </a:spcAft>
              <a:buNone/>
            </a:pPr>
            <a:r>
              <a:rPr lang="ar-IQ" sz="2300" b="0" i="0" u="none" strike="noStrike" cap="none">
                <a:solidFill>
                  <a:schemeClr val="dk1"/>
                </a:solidFill>
                <a:latin typeface="Calibri"/>
                <a:ea typeface="Calibri"/>
                <a:cs typeface="Calibri"/>
                <a:sym typeface="Calibri"/>
              </a:rPr>
              <a:t>هناك الكثير من</a:t>
            </a:r>
            <a:r>
              <a:rPr lang="ar-IQ" sz="2300">
                <a:solidFill>
                  <a:schemeClr val="dk1"/>
                </a:solidFill>
                <a:latin typeface="Calibri"/>
                <a:ea typeface="Calibri"/>
                <a:cs typeface="Calibri"/>
                <a:sym typeface="Calibri"/>
              </a:rPr>
              <a:t> </a:t>
            </a:r>
            <a:r>
              <a:rPr lang="ar-IQ" sz="2300" b="0" i="0" u="none" strike="noStrike" cap="none">
                <a:solidFill>
                  <a:schemeClr val="dk1"/>
                </a:solidFill>
                <a:latin typeface="Calibri"/>
                <a:ea typeface="Calibri"/>
                <a:cs typeface="Calibri"/>
                <a:sym typeface="Calibri"/>
              </a:rPr>
              <a:t>نماذج التغذية الراجع</a:t>
            </a:r>
            <a:r>
              <a:rPr lang="ar-IQ" sz="2300">
                <a:solidFill>
                  <a:schemeClr val="dk1"/>
                </a:solidFill>
                <a:latin typeface="Calibri"/>
                <a:ea typeface="Calibri"/>
                <a:cs typeface="Calibri"/>
                <a:sym typeface="Calibri"/>
              </a:rPr>
              <a:t>ة</a:t>
            </a:r>
            <a:r>
              <a:rPr lang="ar-IQ" sz="2300" b="0" i="0" u="none" strike="noStrike" cap="none">
                <a:solidFill>
                  <a:schemeClr val="dk1"/>
                </a:solidFill>
                <a:latin typeface="Calibri"/>
                <a:ea typeface="Calibri"/>
                <a:cs typeface="Calibri"/>
                <a:sym typeface="Calibri"/>
              </a:rPr>
              <a:t> تستخدم </a:t>
            </a:r>
            <a:r>
              <a:rPr lang="ar-IQ" sz="2300">
                <a:solidFill>
                  <a:schemeClr val="dk1"/>
                </a:solidFill>
                <a:latin typeface="Calibri"/>
                <a:ea typeface="Calibri"/>
                <a:cs typeface="Calibri"/>
                <a:sym typeface="Calibri"/>
              </a:rPr>
              <a:t>ك</a:t>
            </a:r>
            <a:r>
              <a:rPr lang="ar-IQ" sz="2300" b="0" i="0" u="none" strike="noStrike" cap="none">
                <a:solidFill>
                  <a:schemeClr val="dk1"/>
                </a:solidFill>
                <a:latin typeface="Calibri"/>
                <a:ea typeface="Calibri"/>
                <a:cs typeface="Calibri"/>
                <a:sym typeface="Calibri"/>
              </a:rPr>
              <a:t>معلومات وك</a:t>
            </a:r>
            <a:r>
              <a:rPr lang="ar-IQ" sz="2300">
                <a:solidFill>
                  <a:schemeClr val="dk1"/>
                </a:solidFill>
                <a:latin typeface="Calibri"/>
                <a:ea typeface="Calibri"/>
                <a:cs typeface="Calibri"/>
                <a:sym typeface="Calibri"/>
              </a:rPr>
              <a:t>دوافع </a:t>
            </a:r>
            <a:r>
              <a:rPr lang="ar-IQ" sz="2300" b="0" i="0" u="none" strike="noStrike" cap="none">
                <a:solidFill>
                  <a:schemeClr val="dk1"/>
                </a:solidFill>
                <a:latin typeface="Calibri"/>
                <a:ea typeface="Calibri"/>
                <a:cs typeface="Calibri"/>
                <a:sym typeface="Calibri"/>
              </a:rPr>
              <a:t> </a:t>
            </a:r>
            <a:r>
              <a:rPr lang="ar-IQ" sz="2300">
                <a:solidFill>
                  <a:schemeClr val="dk1"/>
                </a:solidFill>
                <a:latin typeface="Calibri"/>
                <a:ea typeface="Calibri"/>
                <a:cs typeface="Calibri"/>
                <a:sym typeface="Calibri"/>
              </a:rPr>
              <a:t>ل</a:t>
            </a:r>
            <a:r>
              <a:rPr lang="ar-IQ" sz="2300" b="0" i="0" u="none" strike="noStrike" cap="none">
                <a:solidFill>
                  <a:schemeClr val="dk1"/>
                </a:solidFill>
                <a:latin typeface="Calibri"/>
                <a:ea typeface="Calibri"/>
                <a:cs typeface="Calibri"/>
                <a:sym typeface="Calibri"/>
              </a:rPr>
              <a:t>لأداء فكلما زادت معلومات التغذية الراجع</a:t>
            </a:r>
            <a:r>
              <a:rPr lang="ar-IQ" sz="2300">
                <a:solidFill>
                  <a:schemeClr val="dk1"/>
                </a:solidFill>
                <a:latin typeface="Calibri"/>
                <a:ea typeface="Calibri"/>
                <a:cs typeface="Calibri"/>
                <a:sym typeface="Calibri"/>
              </a:rPr>
              <a:t>ة</a:t>
            </a:r>
            <a:r>
              <a:rPr lang="ar-IQ" sz="2300" b="0" i="0" u="none" strike="noStrike" cap="none">
                <a:solidFill>
                  <a:schemeClr val="dk1"/>
                </a:solidFill>
                <a:latin typeface="Calibri"/>
                <a:ea typeface="Calibri"/>
                <a:cs typeface="Calibri"/>
                <a:sym typeface="Calibri"/>
              </a:rPr>
              <a:t> سوف يؤدي ذلك إلى أداء أحسن قياسا إلى المعلومات العامة.  وقد وجد الباحثون بأن التغذية الراجع</a:t>
            </a:r>
            <a:r>
              <a:rPr lang="ar-IQ" sz="2300">
                <a:solidFill>
                  <a:schemeClr val="dk1"/>
                </a:solidFill>
                <a:latin typeface="Calibri"/>
                <a:ea typeface="Calibri"/>
                <a:cs typeface="Calibri"/>
                <a:sym typeface="Calibri"/>
              </a:rPr>
              <a:t>ة</a:t>
            </a:r>
            <a:r>
              <a:rPr lang="ar-IQ" sz="2300" b="0" i="0" u="none" strike="noStrike" cap="none">
                <a:solidFill>
                  <a:schemeClr val="dk1"/>
                </a:solidFill>
                <a:latin typeface="Calibri"/>
                <a:ea typeface="Calibri"/>
                <a:cs typeface="Calibri"/>
                <a:sym typeface="Calibri"/>
              </a:rPr>
              <a:t> عالية المستوى تؤدي إلى تحسين الأداء حتى عند المتعلمين </a:t>
            </a:r>
            <a:r>
              <a:rPr lang="ar-IQ" sz="2300">
                <a:solidFill>
                  <a:schemeClr val="dk1"/>
                </a:solidFill>
                <a:latin typeface="Calibri"/>
                <a:ea typeface="Calibri"/>
                <a:cs typeface="Calibri"/>
                <a:sym typeface="Calibri"/>
              </a:rPr>
              <a:t>جيدا .</a:t>
            </a:r>
            <a:r>
              <a:rPr lang="ar-IQ" sz="2300" b="0" i="0" u="none" strike="noStrike" cap="none">
                <a:solidFill>
                  <a:schemeClr val="dk1"/>
                </a:solidFill>
                <a:latin typeface="Calibri"/>
                <a:ea typeface="Calibri"/>
                <a:cs typeface="Calibri"/>
                <a:sym typeface="Calibri"/>
              </a:rPr>
              <a:t> </a:t>
            </a:r>
            <a:endParaRPr sz="2300" b="0" i="0" u="none" strike="noStrike" cap="none">
              <a:solidFill>
                <a:schemeClr val="dk1"/>
              </a:solidFill>
              <a:latin typeface="Calibri"/>
              <a:ea typeface="Calibri"/>
              <a:cs typeface="Calibri"/>
              <a:sym typeface="Calibri"/>
            </a:endParaRPr>
          </a:p>
          <a:p>
            <a:pPr marL="0" marR="0" lvl="0" indent="0" algn="r" rtl="1">
              <a:spcBef>
                <a:spcPts val="0"/>
              </a:spcBef>
              <a:spcAft>
                <a:spcPts val="0"/>
              </a:spcAft>
              <a:buNone/>
            </a:pPr>
            <a:r>
              <a:rPr lang="ar-IQ" sz="2300" b="0" i="0" u="none" strike="noStrike" cap="none">
                <a:solidFill>
                  <a:schemeClr val="dk1"/>
                </a:solidFill>
                <a:latin typeface="Calibri"/>
                <a:ea typeface="Calibri"/>
                <a:cs typeface="Calibri"/>
                <a:sym typeface="Calibri"/>
              </a:rPr>
              <a:t>لوحظ  في </a:t>
            </a:r>
            <a:r>
              <a:rPr lang="ar-IQ" sz="2300">
                <a:solidFill>
                  <a:schemeClr val="dk1"/>
                </a:solidFill>
                <a:latin typeface="Calibri"/>
                <a:ea typeface="Calibri"/>
                <a:cs typeface="Calibri"/>
                <a:sym typeface="Calibri"/>
              </a:rPr>
              <a:t>أحد</a:t>
            </a:r>
            <a:r>
              <a:rPr lang="ar-IQ" sz="2300" b="0" i="0" u="none" strike="noStrike" cap="none">
                <a:solidFill>
                  <a:schemeClr val="dk1"/>
                </a:solidFill>
                <a:latin typeface="Calibri"/>
                <a:ea typeface="Calibri"/>
                <a:cs typeface="Calibri"/>
                <a:sym typeface="Calibri"/>
              </a:rPr>
              <a:t> البحوث التي قسمت مجموعة متعلمة  لمهارة معينة إلى قسمين  ‏القسم الأول تم إعطاء معلومات حول النتيجة والمجموعة الثانية لم تعطى معلومات   ‏حول النتيجة وقد لوحظ  تفوق المجموعة التي تم أعطاها معلومات     ‏حول النتيجة أنه زيادة </a:t>
            </a:r>
            <a:r>
              <a:rPr lang="ar-IQ" sz="2300">
                <a:solidFill>
                  <a:schemeClr val="dk1"/>
                </a:solidFill>
                <a:latin typeface="Calibri"/>
                <a:ea typeface="Calibri"/>
                <a:cs typeface="Calibri"/>
                <a:sym typeface="Calibri"/>
              </a:rPr>
              <a:t>استثارة</a:t>
            </a:r>
            <a:r>
              <a:rPr lang="ar-IQ" sz="2300" b="0" i="0" u="none" strike="noStrike" cap="none">
                <a:solidFill>
                  <a:schemeClr val="dk1"/>
                </a:solidFill>
                <a:latin typeface="Calibri"/>
                <a:ea typeface="Calibri"/>
                <a:cs typeface="Calibri"/>
                <a:sym typeface="Calibri"/>
              </a:rPr>
              <a:t> يؤدي إلى </a:t>
            </a:r>
            <a:r>
              <a:rPr lang="ar-IQ" sz="2300">
                <a:solidFill>
                  <a:schemeClr val="dk1"/>
                </a:solidFill>
                <a:latin typeface="Calibri"/>
                <a:ea typeface="Calibri"/>
                <a:cs typeface="Calibri"/>
                <a:sym typeface="Calibri"/>
              </a:rPr>
              <a:t>اندفاع</a:t>
            </a:r>
            <a:r>
              <a:rPr lang="ar-IQ" sz="2300" b="0" i="0" u="none" strike="noStrike" cap="none">
                <a:solidFill>
                  <a:schemeClr val="dk1"/>
                </a:solidFill>
                <a:latin typeface="Calibri"/>
                <a:ea typeface="Calibri"/>
                <a:cs typeface="Calibri"/>
                <a:sym typeface="Calibri"/>
              </a:rPr>
              <a:t> في الأداء لأن </a:t>
            </a:r>
            <a:r>
              <a:rPr lang="ar-IQ" sz="2300">
                <a:solidFill>
                  <a:schemeClr val="dk1"/>
                </a:solidFill>
                <a:latin typeface="Calibri"/>
                <a:ea typeface="Calibri"/>
                <a:cs typeface="Calibri"/>
                <a:sym typeface="Calibri"/>
              </a:rPr>
              <a:t>الاستثارة</a:t>
            </a:r>
            <a:r>
              <a:rPr lang="ar-IQ" sz="2300" b="0" i="0" u="none" strike="noStrike" cap="none">
                <a:solidFill>
                  <a:schemeClr val="dk1"/>
                </a:solidFill>
                <a:latin typeface="Calibri"/>
                <a:ea typeface="Calibri"/>
                <a:cs typeface="Calibri"/>
                <a:sym typeface="Calibri"/>
              </a:rPr>
              <a:t> هي أحد أركان الدافعية . وعاد</a:t>
            </a:r>
            <a:r>
              <a:rPr lang="ar-IQ" sz="2300">
                <a:solidFill>
                  <a:schemeClr val="dk1"/>
                </a:solidFill>
                <a:latin typeface="Calibri"/>
                <a:ea typeface="Calibri"/>
                <a:cs typeface="Calibri"/>
                <a:sym typeface="Calibri"/>
              </a:rPr>
              <a:t>ة تكون بعض المعلومات </a:t>
            </a:r>
            <a:r>
              <a:rPr lang="ar-IQ" sz="2300" b="0" i="0" u="none" strike="noStrike" cap="none">
                <a:solidFill>
                  <a:schemeClr val="dk1"/>
                </a:solidFill>
                <a:latin typeface="Calibri"/>
                <a:ea typeface="Calibri"/>
                <a:cs typeface="Calibri"/>
                <a:sym typeface="Calibri"/>
              </a:rPr>
              <a:t>تصعيدا لا </a:t>
            </a:r>
            <a:r>
              <a:rPr lang="ar-IQ" sz="2300">
                <a:solidFill>
                  <a:schemeClr val="dk1"/>
                </a:solidFill>
                <a:latin typeface="Calibri"/>
                <a:ea typeface="Calibri"/>
                <a:cs typeface="Calibri"/>
                <a:sym typeface="Calibri"/>
              </a:rPr>
              <a:t>استثارة</a:t>
            </a:r>
            <a:r>
              <a:rPr lang="ar-IQ" sz="2300" b="0" i="0" u="none" strike="noStrike" cap="none">
                <a:solidFill>
                  <a:schemeClr val="dk1"/>
                </a:solidFill>
                <a:latin typeface="Calibri"/>
                <a:ea typeface="Calibri"/>
                <a:cs typeface="Calibri"/>
                <a:sym typeface="Calibri"/>
              </a:rPr>
              <a:t> المتعلم ‏وتزيد من دقة الأداء .</a:t>
            </a:r>
            <a:endParaRPr sz="19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34" name="Google Shape;134;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r" rtl="1">
              <a:lnSpc>
                <a:spcPct val="90000"/>
              </a:lnSpc>
              <a:spcBef>
                <a:spcPts val="0"/>
              </a:spcBef>
              <a:spcAft>
                <a:spcPts val="0"/>
              </a:spcAft>
              <a:buClr>
                <a:schemeClr val="dk1"/>
              </a:buClr>
              <a:buSzPts val="2800"/>
              <a:buChar char="•"/>
            </a:pPr>
            <a:r>
              <a:rPr lang="ar-IQ"/>
              <a:t>3- ‏وظيفة ‏تشجيعية: </a:t>
            </a:r>
            <a:endParaRPr/>
          </a:p>
          <a:p>
            <a:pPr marL="228600" lvl="0" indent="-228600" algn="r" rtl="1">
              <a:lnSpc>
                <a:spcPct val="90000"/>
              </a:lnSpc>
              <a:spcBef>
                <a:spcPts val="0"/>
              </a:spcBef>
              <a:spcAft>
                <a:spcPts val="0"/>
              </a:spcAft>
              <a:buClr>
                <a:schemeClr val="dk1"/>
              </a:buClr>
              <a:buSzPts val="2800"/>
              <a:buChar char="•"/>
            </a:pPr>
            <a:r>
              <a:rPr lang="ar-IQ"/>
              <a:t> من وجهة نظر التشجيع  فإن التغذية الراجعة تكون اما ثوابا وعقابا ، والتشجيع يمكن أن يكون داخليا وخارجيا فمثلا رؤية الكرة تدخل السلة تعطي تغذية راجعة داخلية وتزيد من قناعات المتعلم.</a:t>
            </a:r>
            <a:endParaRPr/>
          </a:p>
          <a:p>
            <a:pPr marL="228600" lvl="0" indent="-228600" algn="r" rtl="1">
              <a:lnSpc>
                <a:spcPct val="90000"/>
              </a:lnSpc>
              <a:spcBef>
                <a:spcPts val="1000"/>
              </a:spcBef>
              <a:spcAft>
                <a:spcPts val="0"/>
              </a:spcAft>
              <a:buClr>
                <a:schemeClr val="dk1"/>
              </a:buClr>
              <a:buSzPts val="2800"/>
              <a:buChar char="•"/>
            </a:pPr>
            <a:r>
              <a:rPr lang="ar-IQ"/>
              <a:t>‏فعندما يؤدي اللاعب حركة معينة فإنه يمر بين حدثين الأول هو الأحساس بالحركة المنفذة (إحساس سمعي بصري ) . والثاني هو مدى القناعة بالأداء وفي هذا المجال يقوم المدرب بتسهيل أداء المهارة الجديدة وتجزئتها بحيث يوجد نجاحات مضمونة في بداية المحاولات لغرض زيادة القناعة وتكون هذه القناعة عاملا مشجعا ويمكن أن يكون الثواب عن ‏طريق تشجيع المدرب للمتعلم  .</a:t>
            </a:r>
            <a:endParaRPr/>
          </a:p>
          <a:p>
            <a:pPr marL="228600" lvl="0" indent="-228600" algn="r" rtl="1">
              <a:lnSpc>
                <a:spcPct val="90000"/>
              </a:lnSpc>
              <a:spcBef>
                <a:spcPts val="1000"/>
              </a:spcBef>
              <a:spcAft>
                <a:spcPts val="0"/>
              </a:spcAft>
              <a:buClr>
                <a:schemeClr val="dk1"/>
              </a:buClr>
              <a:buSzPts val="2800"/>
              <a:buChar char="•"/>
            </a:pPr>
            <a:r>
              <a:rPr lang="ar-IQ"/>
              <a:t>‏اما العقاب فيمكن أن يكون عن طريق إثبات أخطاء اللاعب بمقاومة ذلك الخطأ مع النموذج الصحيح</a:t>
            </a:r>
            <a:endParaRPr/>
          </a:p>
        </p:txBody>
      </p:sp>
    </p:spTree>
  </p:cSld>
  <p:clrMapOvr>
    <a:masterClrMapping/>
  </p:clrMapOvr>
</p:sld>
</file>

<file path=ppt/theme/theme1.xml><?xml version="1.0" encoding="utf-8"?>
<a:theme xmlns:a="http://schemas.openxmlformats.org/drawingml/2006/main" name="نسق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1258</Words>
  <Application>Microsoft Macintosh PowerPoint</Application>
  <PresentationFormat>شاشة عريضة</PresentationFormat>
  <Paragraphs>57</Paragraphs>
  <Slides>16</Slides>
  <Notes>16</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16</vt:i4>
      </vt:variant>
    </vt:vector>
  </HeadingPairs>
  <TitlesOfParts>
    <vt:vector size="19" baseType="lpstr">
      <vt:lpstr>Arial</vt:lpstr>
      <vt:lpstr>Calibri</vt:lpstr>
      <vt:lpstr>نسق Office</vt:lpstr>
      <vt:lpstr>‏التغذية الراجعة الآنية - المستمرة</vt:lpstr>
      <vt:lpstr>التغذية الراجعة النهائية وتوقيتها:</vt:lpstr>
      <vt:lpstr>الخلاصة </vt:lpstr>
      <vt:lpstr>‏حجم التغذية الراجعة </vt:lpstr>
      <vt:lpstr>‏مثال عملي</vt:lpstr>
      <vt:lpstr>التدرج في إعطاء التغذية الراجعة </vt:lpstr>
      <vt:lpstr>‏وظائف التغذية الراجعة</vt:lpstr>
      <vt:lpstr>عرض تقديمي في PowerPoint</vt:lpstr>
      <vt:lpstr>عرض تقديمي في PowerPoint</vt:lpstr>
      <vt:lpstr>عرض تقديمي في PowerPoint</vt:lpstr>
      <vt:lpstr>تعليمات المدرب في الوقت مستقطع والاستراحة وخلال السباق</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‏التغذية الراجعة الآنية - المستمرة</dc:title>
  <dc:creator>sahar Hur</dc:creator>
  <cp:lastModifiedBy>Nagham Majeed</cp:lastModifiedBy>
  <cp:revision>1</cp:revision>
  <dcterms:created xsi:type="dcterms:W3CDTF">2021-05-30T15:35:53Z</dcterms:created>
  <dcterms:modified xsi:type="dcterms:W3CDTF">2023-03-22T20:51:24Z</dcterms:modified>
</cp:coreProperties>
</file>