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1" r:id="rId2"/>
    <p:sldId id="332" r:id="rId3"/>
    <p:sldId id="340" r:id="rId4"/>
    <p:sldId id="333" r:id="rId5"/>
    <p:sldId id="331" r:id="rId6"/>
    <p:sldId id="310" r:id="rId7"/>
    <p:sldId id="338" r:id="rId8"/>
    <p:sldId id="309" r:id="rId9"/>
    <p:sldId id="324" r:id="rId10"/>
    <p:sldId id="326" r:id="rId11"/>
    <p:sldId id="330" r:id="rId12"/>
    <p:sldId id="315" r:id="rId13"/>
    <p:sldId id="314" r:id="rId14"/>
    <p:sldId id="323" r:id="rId15"/>
    <p:sldId id="335" r:id="rId16"/>
    <p:sldId id="336" r:id="rId17"/>
    <p:sldId id="339" r:id="rId18"/>
    <p:sldId id="351" r:id="rId19"/>
    <p:sldId id="350" r:id="rId20"/>
    <p:sldId id="352" r:id="rId21"/>
    <p:sldId id="347" r:id="rId22"/>
    <p:sldId id="345" r:id="rId23"/>
    <p:sldId id="346" r:id="rId24"/>
    <p:sldId id="308" r:id="rId25"/>
    <p:sldId id="307" r:id="rId26"/>
    <p:sldId id="313" r:id="rId27"/>
    <p:sldId id="320" r:id="rId28"/>
    <p:sldId id="319" r:id="rId29"/>
    <p:sldId id="318" r:id="rId30"/>
    <p:sldId id="317" r:id="rId31"/>
    <p:sldId id="343" r:id="rId32"/>
    <p:sldId id="348" r:id="rId33"/>
    <p:sldId id="349" r:id="rId34"/>
    <p:sldId id="325"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13/08/1442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13/08/1442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08771" y="2000240"/>
            <a:ext cx="8178071" cy="2616101"/>
          </a:xfrm>
          <a:prstGeom prst="rect">
            <a:avLst/>
          </a:prstGeom>
          <a:noFill/>
        </p:spPr>
        <p:txBody>
          <a:bodyPr wrap="square" rtlCol="1">
            <a:spAutoFit/>
          </a:bodyPr>
          <a:lstStyle/>
          <a:p>
            <a:pPr algn="l" rtl="0"/>
            <a:r>
              <a:rPr lang="en-US" sz="5400" b="1" dirty="0" smtClean="0">
                <a:solidFill>
                  <a:srgbClr val="7030A0"/>
                </a:solidFill>
              </a:rPr>
              <a:t>VT versus SVT with Aberrant conduction</a:t>
            </a:r>
          </a:p>
          <a:p>
            <a:pPr algn="l" rtl="0"/>
            <a:r>
              <a:rPr lang="en-US" sz="2800" b="1" dirty="0" smtClean="0">
                <a:solidFill>
                  <a:schemeClr val="tx1">
                    <a:lumMod val="95000"/>
                    <a:lumOff val="5000"/>
                  </a:schemeClr>
                </a:solidFill>
              </a:rPr>
              <a:t>Professor </a:t>
            </a:r>
            <a:r>
              <a:rPr lang="en-US" sz="2800" b="1" dirty="0" err="1" smtClean="0">
                <a:solidFill>
                  <a:schemeClr val="tx1">
                    <a:lumMod val="95000"/>
                    <a:lumOff val="5000"/>
                  </a:schemeClr>
                </a:solidFill>
              </a:rPr>
              <a:t>Dr.Mousa</a:t>
            </a:r>
            <a:r>
              <a:rPr lang="en-US" sz="2800" b="1" dirty="0" smtClean="0">
                <a:solidFill>
                  <a:schemeClr val="tx1">
                    <a:lumMod val="95000"/>
                    <a:lumOff val="5000"/>
                  </a:schemeClr>
                </a:solidFill>
              </a:rPr>
              <a:t> Qasim</a:t>
            </a:r>
          </a:p>
          <a:p>
            <a:pPr algn="l" rtl="0"/>
            <a:r>
              <a:rPr lang="en-US" sz="2800" b="1" dirty="0" smtClean="0">
                <a:solidFill>
                  <a:schemeClr val="tx1">
                    <a:lumMod val="95000"/>
                    <a:lumOff val="5000"/>
                  </a:schemeClr>
                </a:solidFill>
              </a:rPr>
              <a:t>24</a:t>
            </a:r>
            <a:r>
              <a:rPr lang="en-US" sz="2800" b="1" baseline="30000" dirty="0" smtClean="0">
                <a:solidFill>
                  <a:schemeClr val="tx1">
                    <a:lumMod val="95000"/>
                    <a:lumOff val="5000"/>
                  </a:schemeClr>
                </a:solidFill>
              </a:rPr>
              <a:t>th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a:t>
            </a:r>
            <a:r>
              <a:rPr lang="en-US" sz="2800" b="1" dirty="0" smtClean="0">
                <a:solidFill>
                  <a:schemeClr val="tx1">
                    <a:lumMod val="95000"/>
                    <a:lumOff val="5000"/>
                  </a:schemeClr>
                </a:solidFill>
              </a:rPr>
              <a:t> May 2020</a:t>
            </a:r>
            <a:endParaRPr lang="ar-SA" sz="2800" b="1" dirty="0">
              <a:solidFill>
                <a:schemeClr val="tx1">
                  <a:lumMod val="95000"/>
                  <a:lumOff val="5000"/>
                </a:schemeClr>
              </a:solidFill>
            </a:endParaRPr>
          </a:p>
        </p:txBody>
      </p:sp>
      <p:pic>
        <p:nvPicPr>
          <p:cNvPr id="1026" name="Picture 2" descr="C:\Users\User\Desktop\MI\ECG-678x300.jpg"/>
          <p:cNvPicPr>
            <a:picLocks noChangeAspect="1" noChangeArrowheads="1"/>
          </p:cNvPicPr>
          <p:nvPr/>
        </p:nvPicPr>
        <p:blipFill>
          <a:blip r:embed="rId2"/>
          <a:srcRect/>
          <a:stretch>
            <a:fillRect/>
          </a:stretch>
        </p:blipFill>
        <p:spPr bwMode="auto">
          <a:xfrm>
            <a:off x="5214942" y="285728"/>
            <a:ext cx="3671932" cy="1624749"/>
          </a:xfrm>
          <a:prstGeom prst="rect">
            <a:avLst/>
          </a:prstGeom>
          <a:noFill/>
        </p:spPr>
      </p:pic>
      <p:pic>
        <p:nvPicPr>
          <p:cNvPr id="1027" name="Picture 3" descr="C:\Users\User\Desktop\MI\Screen-Shot-2018-12-12-at-2.58.50-PM.png"/>
          <p:cNvPicPr>
            <a:picLocks noChangeAspect="1" noChangeArrowheads="1"/>
          </p:cNvPicPr>
          <p:nvPr/>
        </p:nvPicPr>
        <p:blipFill>
          <a:blip r:embed="rId3"/>
          <a:srcRect/>
          <a:stretch>
            <a:fillRect/>
          </a:stretch>
        </p:blipFill>
        <p:spPr bwMode="auto">
          <a:xfrm>
            <a:off x="928662" y="1"/>
            <a:ext cx="3571900" cy="18791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ecg\VTWITHFUSIONCAPTURE.jpg"/>
          <p:cNvPicPr>
            <a:picLocks noChangeAspect="1" noChangeArrowheads="1"/>
          </p:cNvPicPr>
          <p:nvPr/>
        </p:nvPicPr>
        <p:blipFill>
          <a:blip r:embed="rId2"/>
          <a:srcRect/>
          <a:stretch>
            <a:fillRect/>
          </a:stretch>
        </p:blipFill>
        <p:spPr bwMode="auto">
          <a:xfrm>
            <a:off x="285720" y="418646"/>
            <a:ext cx="8533450" cy="6010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714356"/>
            <a:ext cx="8501122" cy="2062103"/>
          </a:xfrm>
          <a:prstGeom prst="rect">
            <a:avLst/>
          </a:prstGeom>
        </p:spPr>
        <p:txBody>
          <a:bodyPr wrap="square">
            <a:spAutoFit/>
          </a:bodyPr>
          <a:lstStyle/>
          <a:p>
            <a:pPr algn="l" rtl="0"/>
            <a:r>
              <a:rPr lang="en-US" sz="3200" b="1" dirty="0" smtClean="0">
                <a:solidFill>
                  <a:srgbClr val="FF0000"/>
                </a:solidFill>
              </a:rPr>
              <a:t>7-Positive or negative  concordance</a:t>
            </a:r>
            <a:r>
              <a:rPr lang="en-US" sz="3200" dirty="0" smtClean="0"/>
              <a:t> throughout the </a:t>
            </a:r>
            <a:r>
              <a:rPr lang="en-US" sz="3200" dirty="0" err="1" smtClean="0"/>
              <a:t>precordial</a:t>
            </a:r>
            <a:r>
              <a:rPr lang="en-US" sz="3200" dirty="0" smtClean="0"/>
              <a:t> (chest) leads, i.e. leads V1-6 show entirely positive (R) or entirely negative (QS) complexes, with no RS complexes seen.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857224" y="6000768"/>
            <a:ext cx="6786610" cy="461665"/>
          </a:xfrm>
          <a:prstGeom prst="rect">
            <a:avLst/>
          </a:prstGeom>
        </p:spPr>
        <p:txBody>
          <a:bodyPr wrap="square">
            <a:spAutoFit/>
          </a:bodyPr>
          <a:lstStyle/>
          <a:p>
            <a:pPr algn="l" rtl="0"/>
            <a:r>
              <a:rPr lang="en-US" sz="2400" b="1" dirty="0" smtClean="0"/>
              <a:t>Negative concordance in VT</a:t>
            </a:r>
            <a:endParaRPr lang="ar-SA" sz="2400" b="1" dirty="0"/>
          </a:p>
        </p:txBody>
      </p:sp>
      <p:pic>
        <p:nvPicPr>
          <p:cNvPr id="4" name="Picture 2" descr="C:\Users\User\Desktop\تكريم جامعة\ECG-VT-Negative-precordial-concordance-2-600x455.jpg"/>
          <p:cNvPicPr>
            <a:picLocks noChangeAspect="1" noChangeArrowheads="1"/>
          </p:cNvPicPr>
          <p:nvPr/>
        </p:nvPicPr>
        <p:blipFill>
          <a:blip r:embed="rId2"/>
          <a:srcRect/>
          <a:stretch>
            <a:fillRect/>
          </a:stretch>
        </p:blipFill>
        <p:spPr bwMode="auto">
          <a:xfrm>
            <a:off x="428597" y="286920"/>
            <a:ext cx="7000904" cy="53090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4349" y="5882176"/>
            <a:ext cx="6715172" cy="523220"/>
          </a:xfrm>
          <a:prstGeom prst="rect">
            <a:avLst/>
          </a:prstGeom>
        </p:spPr>
        <p:txBody>
          <a:bodyPr wrap="square">
            <a:spAutoFit/>
          </a:bodyPr>
          <a:lstStyle/>
          <a:p>
            <a:pPr algn="l" rtl="0"/>
            <a:r>
              <a:rPr lang="en-US" sz="2800" b="1" dirty="0" smtClean="0"/>
              <a:t>Positive concordance in VT</a:t>
            </a:r>
            <a:endParaRPr lang="ar-SA" sz="2800" b="1" dirty="0"/>
          </a:p>
        </p:txBody>
      </p:sp>
      <p:pic>
        <p:nvPicPr>
          <p:cNvPr id="4" name="Picture 2" descr="C:\Users\User\Desktop\تكريم جامعة\ECG-Positive-concordance-in-VT-600x491.jpg"/>
          <p:cNvPicPr>
            <a:picLocks noChangeAspect="1" noChangeArrowheads="1"/>
          </p:cNvPicPr>
          <p:nvPr/>
        </p:nvPicPr>
        <p:blipFill>
          <a:blip r:embed="rId2"/>
          <a:srcRect/>
          <a:stretch>
            <a:fillRect/>
          </a:stretch>
        </p:blipFill>
        <p:spPr bwMode="auto">
          <a:xfrm>
            <a:off x="1428728" y="272274"/>
            <a:ext cx="6143668" cy="50275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14348" y="642919"/>
            <a:ext cx="8001056" cy="4524315"/>
          </a:xfrm>
          <a:prstGeom prst="rect">
            <a:avLst/>
          </a:prstGeom>
        </p:spPr>
        <p:txBody>
          <a:bodyPr wrap="square">
            <a:spAutoFit/>
          </a:bodyPr>
          <a:lstStyle/>
          <a:p>
            <a:pPr algn="l" rtl="0"/>
            <a:r>
              <a:rPr lang="en-US" sz="3200" b="1" dirty="0" smtClean="0">
                <a:solidFill>
                  <a:srgbClr val="FF0000"/>
                </a:solidFill>
              </a:rPr>
              <a:t>8-Brugada sign</a:t>
            </a:r>
            <a:r>
              <a:rPr lang="en-US" sz="3200" dirty="0" smtClean="0">
                <a:solidFill>
                  <a:srgbClr val="FF0000"/>
                </a:solidFill>
              </a:rPr>
              <a:t> </a:t>
            </a:r>
            <a:r>
              <a:rPr lang="en-US" sz="3200" dirty="0" smtClean="0"/>
              <a:t>–  The distance from the onset of the QRS complex to the nadir of the S-wave is &gt; 100ms</a:t>
            </a:r>
          </a:p>
          <a:p>
            <a:pPr algn="l" rtl="0"/>
            <a:r>
              <a:rPr lang="en-US" sz="3200" b="1" dirty="0" smtClean="0">
                <a:solidFill>
                  <a:srgbClr val="FF0000"/>
                </a:solidFill>
              </a:rPr>
              <a:t>9-Josephson sign</a:t>
            </a:r>
            <a:r>
              <a:rPr lang="en-US" sz="3200" dirty="0" smtClean="0"/>
              <a:t> – Notching near the nadir of the S-wave</a:t>
            </a:r>
          </a:p>
          <a:p>
            <a:pPr algn="l" rtl="0"/>
            <a:r>
              <a:rPr lang="en-US" sz="3200" b="1" dirty="0" smtClean="0">
                <a:solidFill>
                  <a:srgbClr val="FF0000"/>
                </a:solidFill>
              </a:rPr>
              <a:t>10-RSR’ complexes with a taller left rabbit ear</a:t>
            </a:r>
            <a:r>
              <a:rPr lang="en-US" sz="3200" dirty="0" smtClean="0">
                <a:solidFill>
                  <a:srgbClr val="FF0000"/>
                </a:solidFill>
              </a:rPr>
              <a:t>. </a:t>
            </a:r>
            <a:r>
              <a:rPr lang="en-US" sz="3200" dirty="0" smtClean="0"/>
              <a:t>This is the most specific finding in </a:t>
            </a:r>
            <a:r>
              <a:rPr lang="en-US" sz="3200" dirty="0" err="1" smtClean="0"/>
              <a:t>favour</a:t>
            </a:r>
            <a:r>
              <a:rPr lang="en-US" sz="3200" dirty="0" smtClean="0"/>
              <a:t> of VT. </a:t>
            </a:r>
            <a:r>
              <a:rPr lang="en-US" sz="3200" i="1" dirty="0" smtClean="0"/>
              <a:t>Note: This is in contrast to RBBB, where the right rabbit ear is taller.</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MI\joseph1.jpg"/>
          <p:cNvPicPr>
            <a:picLocks noChangeAspect="1" noChangeArrowheads="1"/>
          </p:cNvPicPr>
          <p:nvPr/>
        </p:nvPicPr>
        <p:blipFill>
          <a:blip r:embed="rId2"/>
          <a:srcRect/>
          <a:stretch>
            <a:fillRect/>
          </a:stretch>
        </p:blipFill>
        <p:spPr bwMode="auto">
          <a:xfrm>
            <a:off x="1071537" y="1071546"/>
            <a:ext cx="7028715" cy="46434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User\Desktop\MI\Josephson%u2019s+sign+Notching+near+the+nadir+of+the+S-wave+Suggest+VT.jpg"/>
          <p:cNvPicPr>
            <a:picLocks noChangeAspect="1" noChangeArrowheads="1"/>
          </p:cNvPicPr>
          <p:nvPr/>
        </p:nvPicPr>
        <p:blipFill>
          <a:blip r:embed="rId2"/>
          <a:srcRect/>
          <a:stretch>
            <a:fillRect/>
          </a:stretch>
        </p:blipFill>
        <p:spPr bwMode="auto">
          <a:xfrm>
            <a:off x="642911" y="500042"/>
            <a:ext cx="8072494" cy="605437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28728" y="500042"/>
            <a:ext cx="6643734" cy="584775"/>
          </a:xfrm>
          <a:prstGeom prst="rect">
            <a:avLst/>
          </a:prstGeom>
        </p:spPr>
        <p:txBody>
          <a:bodyPr wrap="square">
            <a:spAutoFit/>
          </a:bodyPr>
          <a:lstStyle/>
          <a:p>
            <a:pPr algn="l" rtl="0"/>
            <a:r>
              <a:rPr lang="en-US" sz="3200" b="1" dirty="0" smtClean="0"/>
              <a:t>taller left rabbit ear V1/V2</a:t>
            </a:r>
            <a:r>
              <a:rPr lang="en-US" sz="3200" dirty="0" smtClean="0"/>
              <a:t>→ </a:t>
            </a:r>
            <a:r>
              <a:rPr lang="en-US" sz="3200" b="1" dirty="0" smtClean="0"/>
              <a:t>VT</a:t>
            </a:r>
            <a:endParaRPr lang="en-US" sz="3200" dirty="0"/>
          </a:p>
        </p:txBody>
      </p:sp>
      <p:pic>
        <p:nvPicPr>
          <p:cNvPr id="40962" name="Picture 2" descr="C:\Users\User\Desktop\ECG-VT-Taller-left-rabbit-ear-600x414.jpg"/>
          <p:cNvPicPr>
            <a:picLocks noChangeAspect="1" noChangeArrowheads="1"/>
          </p:cNvPicPr>
          <p:nvPr/>
        </p:nvPicPr>
        <p:blipFill>
          <a:blip r:embed="rId2"/>
          <a:srcRect/>
          <a:stretch>
            <a:fillRect/>
          </a:stretch>
        </p:blipFill>
        <p:spPr bwMode="auto">
          <a:xfrm>
            <a:off x="1714480" y="2000240"/>
            <a:ext cx="5715000" cy="39433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MI\Rabbit ear.png"/>
          <p:cNvPicPr>
            <a:picLocks noChangeAspect="1" noChangeArrowheads="1"/>
          </p:cNvPicPr>
          <p:nvPr/>
        </p:nvPicPr>
        <p:blipFill>
          <a:blip r:embed="rId2"/>
          <a:srcRect/>
          <a:stretch>
            <a:fillRect/>
          </a:stretch>
        </p:blipFill>
        <p:spPr bwMode="auto">
          <a:xfrm>
            <a:off x="350663" y="1214422"/>
            <a:ext cx="8442673" cy="48577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I\ecg-part-8-25-638.jpg"/>
          <p:cNvPicPr>
            <a:picLocks noChangeAspect="1" noChangeArrowheads="1"/>
          </p:cNvPicPr>
          <p:nvPr/>
        </p:nvPicPr>
        <p:blipFill>
          <a:blip r:embed="rId2"/>
          <a:srcRect/>
          <a:stretch>
            <a:fillRect/>
          </a:stretch>
        </p:blipFill>
        <p:spPr bwMode="auto">
          <a:xfrm>
            <a:off x="480499" y="428604"/>
            <a:ext cx="8087854" cy="60722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14348" y="612845"/>
            <a:ext cx="8143932" cy="5078313"/>
          </a:xfrm>
          <a:prstGeom prst="rect">
            <a:avLst/>
          </a:prstGeom>
        </p:spPr>
        <p:txBody>
          <a:bodyPr wrap="square">
            <a:spAutoFit/>
          </a:bodyPr>
          <a:lstStyle/>
          <a:p>
            <a:pPr algn="l" rtl="0"/>
            <a:r>
              <a:rPr lang="en-US" sz="3600" dirty="0" smtClean="0"/>
              <a:t>Ventricular tachycardia is defined as three or more ventricular complexes in succession at a rate greater than 100 </a:t>
            </a:r>
            <a:r>
              <a:rPr lang="en-US" sz="3600" dirty="0" err="1" smtClean="0"/>
              <a:t>bpm</a:t>
            </a:r>
            <a:r>
              <a:rPr lang="en-US" sz="3600" dirty="0" smtClean="0"/>
              <a:t>. Patients presenting with ventricular tachycardia often present with a regular heart rate between 100 and 250 </a:t>
            </a:r>
            <a:r>
              <a:rPr lang="en-US" sz="3600" dirty="0" err="1" smtClean="0"/>
              <a:t>bpm</a:t>
            </a:r>
            <a:r>
              <a:rPr lang="en-US" sz="3600" dirty="0" smtClean="0"/>
              <a:t> (HR below = 146 </a:t>
            </a:r>
            <a:r>
              <a:rPr lang="en-US" sz="3600" dirty="0" err="1" smtClean="0"/>
              <a:t>bpm</a:t>
            </a:r>
            <a:r>
              <a:rPr lang="en-US" sz="3600" dirty="0" smtClean="0"/>
              <a:t>), in which the QRS morphology is constant and abnormally wide (greater than 0.12 seconds). </a:t>
            </a:r>
            <a:endParaRPr lang="ar-SA"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MI\unnamed.jpg"/>
          <p:cNvPicPr>
            <a:picLocks noChangeAspect="1" noChangeArrowheads="1"/>
          </p:cNvPicPr>
          <p:nvPr/>
        </p:nvPicPr>
        <p:blipFill>
          <a:blip r:embed="rId2"/>
          <a:srcRect/>
          <a:stretch>
            <a:fillRect/>
          </a:stretch>
        </p:blipFill>
        <p:spPr bwMode="auto">
          <a:xfrm>
            <a:off x="314445" y="1857364"/>
            <a:ext cx="8515107" cy="31432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User\Desktop\Monomorphic-ventricular-tachycardia-VT-5-768x399.jpg"/>
          <p:cNvPicPr>
            <a:picLocks noChangeAspect="1" noChangeArrowheads="1"/>
          </p:cNvPicPr>
          <p:nvPr/>
        </p:nvPicPr>
        <p:blipFill>
          <a:blip r:embed="rId2"/>
          <a:srcRect/>
          <a:stretch>
            <a:fillRect/>
          </a:stretch>
        </p:blipFill>
        <p:spPr bwMode="auto">
          <a:xfrm>
            <a:off x="857224" y="2357430"/>
            <a:ext cx="7315200" cy="3800475"/>
          </a:xfrm>
          <a:prstGeom prst="rect">
            <a:avLst/>
          </a:prstGeom>
          <a:noFill/>
        </p:spPr>
      </p:pic>
      <p:sp>
        <p:nvSpPr>
          <p:cNvPr id="5" name="مستطيل 4"/>
          <p:cNvSpPr/>
          <p:nvPr/>
        </p:nvSpPr>
        <p:spPr>
          <a:xfrm>
            <a:off x="571472" y="642918"/>
            <a:ext cx="7929618" cy="1477328"/>
          </a:xfrm>
          <a:prstGeom prst="rect">
            <a:avLst/>
          </a:prstGeom>
        </p:spPr>
        <p:txBody>
          <a:bodyPr wrap="square">
            <a:spAutoFit/>
          </a:bodyPr>
          <a:lstStyle/>
          <a:p>
            <a:pPr algn="l" rtl="0"/>
            <a:r>
              <a:rPr lang="en-US" b="1" dirty="0" err="1" smtClean="0"/>
              <a:t>Monomorphic</a:t>
            </a:r>
            <a:r>
              <a:rPr lang="en-US" b="1" dirty="0" smtClean="0"/>
              <a:t> VT:</a:t>
            </a:r>
            <a:endParaRPr lang="en-US" dirty="0" smtClean="0"/>
          </a:p>
          <a:p>
            <a:pPr algn="l" rtl="0"/>
            <a:r>
              <a:rPr lang="en-US" dirty="0" smtClean="0"/>
              <a:t>          Extreme axis deviation / northwest axis is present</a:t>
            </a:r>
          </a:p>
          <a:p>
            <a:pPr lvl="1" algn="l" rtl="0"/>
            <a:r>
              <a:rPr lang="en-US" dirty="0" smtClean="0"/>
              <a:t>-150 degree; QRS positive in </a:t>
            </a:r>
            <a:r>
              <a:rPr lang="en-US" dirty="0" err="1" smtClean="0"/>
              <a:t>aVR</a:t>
            </a:r>
            <a:r>
              <a:rPr lang="en-US" dirty="0" smtClean="0"/>
              <a:t>, negative in I + </a:t>
            </a:r>
            <a:r>
              <a:rPr lang="en-US" dirty="0" err="1" smtClean="0"/>
              <a:t>aVF</a:t>
            </a:r>
            <a:endParaRPr lang="en-US" dirty="0" smtClean="0"/>
          </a:p>
          <a:p>
            <a:pPr algn="l" rtl="0"/>
            <a:r>
              <a:rPr lang="en-US" dirty="0" smtClean="0"/>
              <a:t>         There is a RBBB-like pattern in V1 with a </a:t>
            </a:r>
            <a:r>
              <a:rPr lang="en-US" b="1" dirty="0" smtClean="0"/>
              <a:t>taller left rabbit ear</a:t>
            </a:r>
            <a:r>
              <a:rPr lang="en-US" dirty="0" smtClean="0"/>
              <a:t> – this is very     specific for VT.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428604"/>
            <a:ext cx="78581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Monomorphic VT: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Classic monomorphic VT with uniform QRS complexes.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Indeterminate axis.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Very broad QRS (~200 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Notching near the nadir of the S wave in lead III = </a:t>
            </a:r>
            <a:r>
              <a:rPr kumimoji="0" lang="ar-SA" sz="1800" b="1" i="0" u="none" strike="noStrike" cap="none" normalizeH="0" baseline="0" dirty="0" smtClean="0">
                <a:ln>
                  <a:noFill/>
                </a:ln>
                <a:solidFill>
                  <a:srgbClr val="FF0000"/>
                </a:solidFill>
                <a:effectLst/>
                <a:latin typeface="Arial" pitchFamily="34" charset="0"/>
                <a:cs typeface="Arial" pitchFamily="34" charset="0"/>
              </a:rPr>
              <a:t>Josephson’s sign.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1028" name="AutoShape 4" descr="Monomorphic ventricular tachycardia VT 8"/>
          <p:cNvSpPr>
            <a:spLocks noChangeAspect="1" noChangeArrowheads="1"/>
          </p:cNvSpPr>
          <p:nvPr/>
        </p:nvSpPr>
        <p:spPr bwMode="auto">
          <a:xfrm>
            <a:off x="8043863" y="-2041525"/>
            <a:ext cx="7315200" cy="42672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9" name="Picture 5" descr="C:\Users\User\Desktop\Monomorphic-ventricular-tachycardia-VT-8-768x448.jpg"/>
          <p:cNvPicPr>
            <a:picLocks noChangeAspect="1" noChangeArrowheads="1"/>
          </p:cNvPicPr>
          <p:nvPr/>
        </p:nvPicPr>
        <p:blipFill>
          <a:blip r:embed="rId2"/>
          <a:srcRect/>
          <a:stretch>
            <a:fillRect/>
          </a:stretch>
        </p:blipFill>
        <p:spPr bwMode="auto">
          <a:xfrm>
            <a:off x="785786" y="2143116"/>
            <a:ext cx="7715304" cy="450059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28662" y="357166"/>
            <a:ext cx="7643866" cy="1477328"/>
          </a:xfrm>
          <a:prstGeom prst="rect">
            <a:avLst/>
          </a:prstGeom>
        </p:spPr>
        <p:txBody>
          <a:bodyPr wrap="square">
            <a:spAutoFit/>
          </a:bodyPr>
          <a:lstStyle/>
          <a:p>
            <a:pPr algn="l" rtl="0"/>
            <a:r>
              <a:rPr lang="en-US" b="1" dirty="0" err="1" smtClean="0"/>
              <a:t>Monomorphic</a:t>
            </a:r>
            <a:r>
              <a:rPr lang="en-US" b="1" dirty="0" smtClean="0"/>
              <a:t> VT:</a:t>
            </a:r>
            <a:endParaRPr lang="en-US" dirty="0" smtClean="0"/>
          </a:p>
          <a:p>
            <a:pPr algn="l" rtl="0"/>
            <a:r>
              <a:rPr lang="en-US" dirty="0" smtClean="0"/>
              <a:t>Very broad QRS complexes (~ 200 ms) with uniform morphology.</a:t>
            </a:r>
          </a:p>
          <a:p>
            <a:pPr algn="l" rtl="0"/>
            <a:r>
              <a:rPr lang="en-US" dirty="0" smtClean="0"/>
              <a:t>Fusion and capture beats are seen in the rhythm strip.</a:t>
            </a:r>
          </a:p>
          <a:p>
            <a:pPr algn="l" rtl="0"/>
            <a:r>
              <a:rPr lang="en-US" dirty="0" err="1" smtClean="0"/>
              <a:t>Brugada’s</a:t>
            </a:r>
            <a:r>
              <a:rPr lang="en-US" dirty="0" smtClean="0"/>
              <a:t> sign is present: the time from the onset of the QRS complex to nadir of S wave is &gt; 100 ms (best seen in V6).</a:t>
            </a:r>
            <a:endParaRPr lang="en-US" dirty="0"/>
          </a:p>
        </p:txBody>
      </p:sp>
      <p:pic>
        <p:nvPicPr>
          <p:cNvPr id="49154" name="Picture 2" descr="C:\Users\User\Desktop\Monomorphic-ventricular-tachycardia-VT-2-768x506.jpg"/>
          <p:cNvPicPr>
            <a:picLocks noChangeAspect="1" noChangeArrowheads="1"/>
          </p:cNvPicPr>
          <p:nvPr/>
        </p:nvPicPr>
        <p:blipFill>
          <a:blip r:embed="rId2"/>
          <a:srcRect/>
          <a:stretch>
            <a:fillRect/>
          </a:stretch>
        </p:blipFill>
        <p:spPr bwMode="auto">
          <a:xfrm>
            <a:off x="928662" y="1921550"/>
            <a:ext cx="7000924" cy="46125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500043"/>
            <a:ext cx="8072494" cy="4647426"/>
          </a:xfrm>
          <a:prstGeom prst="rect">
            <a:avLst/>
          </a:prstGeom>
        </p:spPr>
        <p:txBody>
          <a:bodyPr wrap="square">
            <a:spAutoFit/>
          </a:bodyPr>
          <a:lstStyle/>
          <a:p>
            <a:pPr algn="l" rtl="0"/>
            <a:r>
              <a:rPr lang="en-US" sz="3200" b="1" dirty="0" smtClean="0">
                <a:solidFill>
                  <a:srgbClr val="FF0000"/>
                </a:solidFill>
              </a:rPr>
              <a:t>Additional factors associated with VT or SVT</a:t>
            </a:r>
          </a:p>
          <a:p>
            <a:pPr algn="l" rtl="0"/>
            <a:r>
              <a:rPr lang="en-US" sz="2400" b="1" dirty="0" smtClean="0">
                <a:solidFill>
                  <a:srgbClr val="7030A0"/>
                </a:solidFill>
              </a:rPr>
              <a:t>The likelihood of VT is increased with:</a:t>
            </a:r>
          </a:p>
          <a:p>
            <a:pPr algn="l" rtl="0"/>
            <a:r>
              <a:rPr lang="en-US" sz="2400" dirty="0" smtClean="0"/>
              <a:t>Age &gt; 35 (positive predictive value of 85%)</a:t>
            </a:r>
          </a:p>
          <a:p>
            <a:pPr algn="l" rtl="0"/>
            <a:r>
              <a:rPr lang="en-US" sz="2400" dirty="0" smtClean="0"/>
              <a:t>Structural heart disease</a:t>
            </a:r>
          </a:p>
          <a:p>
            <a:pPr algn="l" rtl="0"/>
            <a:r>
              <a:rPr lang="en-US" sz="2400" dirty="0" err="1" smtClean="0"/>
              <a:t>Ischaemic</a:t>
            </a:r>
            <a:r>
              <a:rPr lang="en-US" sz="2400" dirty="0" smtClean="0"/>
              <a:t> heart disease</a:t>
            </a:r>
          </a:p>
          <a:p>
            <a:pPr algn="l" rtl="0"/>
            <a:r>
              <a:rPr lang="en-US" sz="2400" dirty="0" smtClean="0"/>
              <a:t>Previous MI</a:t>
            </a:r>
          </a:p>
          <a:p>
            <a:pPr algn="l" rtl="0"/>
            <a:r>
              <a:rPr lang="en-US" sz="2400" dirty="0" smtClean="0"/>
              <a:t>Congestive heart failure</a:t>
            </a:r>
          </a:p>
          <a:p>
            <a:pPr algn="l" rtl="0"/>
            <a:r>
              <a:rPr lang="en-US" sz="2400" dirty="0" err="1" smtClean="0"/>
              <a:t>Cardiomyopathy</a:t>
            </a:r>
            <a:endParaRPr lang="en-US" sz="2400" dirty="0" smtClean="0"/>
          </a:p>
          <a:p>
            <a:pPr algn="l" rtl="0"/>
            <a:r>
              <a:rPr lang="en-US" sz="2400" dirty="0" smtClean="0"/>
              <a:t>Family history of sudden cardiac death (suggesting conditions such as HOCM, congenital long QT syndrome, </a:t>
            </a:r>
            <a:r>
              <a:rPr lang="en-US" sz="2400" dirty="0" err="1" smtClean="0"/>
              <a:t>Brugada</a:t>
            </a:r>
            <a:r>
              <a:rPr lang="en-US" sz="2400" dirty="0" smtClean="0"/>
              <a:t> syndrome or </a:t>
            </a:r>
            <a:r>
              <a:rPr lang="en-US" sz="2400" dirty="0" err="1" smtClean="0"/>
              <a:t>arrhythmogenic</a:t>
            </a:r>
            <a:r>
              <a:rPr lang="en-US" sz="2400" dirty="0" smtClean="0"/>
              <a:t> right ventricular dysplasia that are associated with episodes of VT)</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28662" y="357166"/>
            <a:ext cx="7929618" cy="3970318"/>
          </a:xfrm>
          <a:prstGeom prst="rect">
            <a:avLst/>
          </a:prstGeom>
        </p:spPr>
        <p:txBody>
          <a:bodyPr wrap="square">
            <a:spAutoFit/>
          </a:bodyPr>
          <a:lstStyle/>
          <a:p>
            <a:pPr algn="l" rtl="0"/>
            <a:r>
              <a:rPr lang="en-US" sz="2800" b="1" dirty="0" smtClean="0">
                <a:solidFill>
                  <a:srgbClr val="FF0000"/>
                </a:solidFill>
              </a:rPr>
              <a:t>The likelihood of SVT with aberrancy is increased if:</a:t>
            </a:r>
          </a:p>
          <a:p>
            <a:pPr algn="l" rtl="0"/>
            <a:r>
              <a:rPr lang="en-US" sz="2800" dirty="0" smtClean="0"/>
              <a:t>-Previous ECGs show a bundle branch block pattern with identical morphology to the broad complex tachycardia.</a:t>
            </a:r>
          </a:p>
          <a:p>
            <a:pPr algn="l" rtl="0"/>
            <a:r>
              <a:rPr lang="en-US" sz="2800" dirty="0" smtClean="0"/>
              <a:t>-Previous ECGs show evidence of WPW (short PR &lt; 120ms, broad QRS, delta wave).</a:t>
            </a:r>
          </a:p>
          <a:p>
            <a:pPr algn="l" rtl="0"/>
            <a:r>
              <a:rPr lang="en-US" sz="2800" dirty="0" smtClean="0"/>
              <a:t>-The patient has a history of paroxysmal </a:t>
            </a:r>
            <a:r>
              <a:rPr lang="en-US" sz="2800" dirty="0" err="1" smtClean="0"/>
              <a:t>tachycardias</a:t>
            </a:r>
            <a:r>
              <a:rPr lang="en-US" sz="2800" dirty="0" smtClean="0"/>
              <a:t> that have been successfully terminated with adenosine or </a:t>
            </a:r>
            <a:r>
              <a:rPr lang="en-US" sz="2800" dirty="0" err="1" smtClean="0"/>
              <a:t>vagal</a:t>
            </a:r>
            <a:r>
              <a:rPr lang="en-US" sz="2800" dirty="0" smtClean="0"/>
              <a:t> </a:t>
            </a:r>
            <a:r>
              <a:rPr lang="en-US" sz="2800" dirty="0" err="1" smtClean="0"/>
              <a:t>manoeuvres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500042"/>
            <a:ext cx="8429684" cy="4524315"/>
          </a:xfrm>
          <a:prstGeom prst="rect">
            <a:avLst/>
          </a:prstGeom>
        </p:spPr>
        <p:txBody>
          <a:bodyPr wrap="square">
            <a:spAutoFit/>
          </a:bodyPr>
          <a:lstStyle/>
          <a:p>
            <a:pPr algn="l" rtl="0"/>
            <a:r>
              <a:rPr lang="en-US" sz="3600" b="1" dirty="0" smtClean="0">
                <a:solidFill>
                  <a:srgbClr val="FF0000"/>
                </a:solidFill>
              </a:rPr>
              <a:t>Advanced Tips for Diagnosing VT — The </a:t>
            </a:r>
            <a:r>
              <a:rPr lang="en-US" sz="3600" b="1" dirty="0" err="1" smtClean="0">
                <a:solidFill>
                  <a:srgbClr val="FF0000"/>
                </a:solidFill>
              </a:rPr>
              <a:t>Brugada</a:t>
            </a:r>
            <a:r>
              <a:rPr lang="en-US" sz="3600" b="1" dirty="0" smtClean="0">
                <a:solidFill>
                  <a:srgbClr val="FF0000"/>
                </a:solidFill>
              </a:rPr>
              <a:t> Criteria</a:t>
            </a:r>
          </a:p>
          <a:p>
            <a:pPr algn="l" rtl="0"/>
            <a:r>
              <a:rPr lang="en-US" sz="3600" dirty="0" smtClean="0"/>
              <a:t>For difficult cases</a:t>
            </a:r>
            <a:r>
              <a:rPr lang="en-US" sz="3600" b="1" dirty="0" smtClean="0">
                <a:solidFill>
                  <a:srgbClr val="002060"/>
                </a:solidFill>
              </a:rPr>
              <a:t>, the </a:t>
            </a:r>
            <a:r>
              <a:rPr lang="en-US" sz="3600" b="1" dirty="0" err="1" smtClean="0">
                <a:solidFill>
                  <a:srgbClr val="002060"/>
                </a:solidFill>
              </a:rPr>
              <a:t>Brugada</a:t>
            </a:r>
            <a:r>
              <a:rPr lang="en-US" sz="3600" b="1" dirty="0" smtClean="0">
                <a:solidFill>
                  <a:srgbClr val="002060"/>
                </a:solidFill>
              </a:rPr>
              <a:t> algorithm </a:t>
            </a:r>
            <a:r>
              <a:rPr lang="en-US" sz="3600" dirty="0" smtClean="0"/>
              <a:t>can be used to distinguish between VT and SVT with aberrancy.</a:t>
            </a:r>
          </a:p>
          <a:p>
            <a:pPr algn="l" rtl="0"/>
            <a:r>
              <a:rPr lang="en-US" sz="3600" dirty="0" smtClean="0"/>
              <a:t>The algorithm is followed from top to bottom — if any of the criteria are satisfied then VT is diagnosed.</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مستطيل 219"/>
          <p:cNvSpPr/>
          <p:nvPr/>
        </p:nvSpPr>
        <p:spPr>
          <a:xfrm>
            <a:off x="285720" y="428605"/>
            <a:ext cx="8643998" cy="1077218"/>
          </a:xfrm>
          <a:prstGeom prst="rect">
            <a:avLst/>
          </a:prstGeom>
        </p:spPr>
        <p:txBody>
          <a:bodyPr wrap="square">
            <a:spAutoFit/>
          </a:bodyPr>
          <a:lstStyle/>
          <a:p>
            <a:pPr algn="l" rtl="0"/>
            <a:r>
              <a:rPr lang="en-US" sz="3200" b="1" dirty="0" smtClean="0">
                <a:solidFill>
                  <a:srgbClr val="002060"/>
                </a:solidFill>
              </a:rPr>
              <a:t>1. Absence of an RS complex in all </a:t>
            </a:r>
            <a:r>
              <a:rPr lang="en-US" sz="3200" b="1" dirty="0" err="1" smtClean="0">
                <a:solidFill>
                  <a:srgbClr val="002060"/>
                </a:solidFill>
              </a:rPr>
              <a:t>precordial</a:t>
            </a:r>
            <a:r>
              <a:rPr lang="en-US" sz="3200" b="1" dirty="0" smtClean="0">
                <a:solidFill>
                  <a:srgbClr val="002060"/>
                </a:solidFill>
              </a:rPr>
              <a:t> leads</a:t>
            </a:r>
            <a:endParaRPr lang="en-US" sz="3200" b="1" dirty="0">
              <a:solidFill>
                <a:srgbClr val="002060"/>
              </a:solidFill>
            </a:endParaRPr>
          </a:p>
        </p:txBody>
      </p:sp>
      <p:sp>
        <p:nvSpPr>
          <p:cNvPr id="221" name="مستطيل 220"/>
          <p:cNvSpPr/>
          <p:nvPr/>
        </p:nvSpPr>
        <p:spPr>
          <a:xfrm>
            <a:off x="571472" y="1500174"/>
            <a:ext cx="8215370" cy="830997"/>
          </a:xfrm>
          <a:prstGeom prst="rect">
            <a:avLst/>
          </a:prstGeom>
        </p:spPr>
        <p:txBody>
          <a:bodyPr wrap="square">
            <a:spAutoFit/>
          </a:bodyPr>
          <a:lstStyle/>
          <a:p>
            <a:pPr algn="l" rtl="0"/>
            <a:r>
              <a:rPr lang="en-US" sz="2400" dirty="0" smtClean="0">
                <a:solidFill>
                  <a:srgbClr val="FF0000"/>
                </a:solidFill>
              </a:rPr>
              <a:t>This is essentially the same as having </a:t>
            </a:r>
            <a:r>
              <a:rPr lang="en-US" sz="2400" b="1" dirty="0" smtClean="0">
                <a:solidFill>
                  <a:srgbClr val="FF0000"/>
                </a:solidFill>
              </a:rPr>
              <a:t>positive</a:t>
            </a:r>
            <a:r>
              <a:rPr lang="en-US" sz="2400" dirty="0" smtClean="0">
                <a:solidFill>
                  <a:srgbClr val="FF0000"/>
                </a:solidFill>
              </a:rPr>
              <a:t> or </a:t>
            </a:r>
            <a:r>
              <a:rPr lang="en-US" sz="2400" b="1" dirty="0" smtClean="0">
                <a:solidFill>
                  <a:srgbClr val="FF0000"/>
                </a:solidFill>
              </a:rPr>
              <a:t>negative concordance</a:t>
            </a:r>
            <a:r>
              <a:rPr lang="en-US" sz="2400" dirty="0" smtClean="0">
                <a:solidFill>
                  <a:srgbClr val="FF0000"/>
                </a:solidFill>
              </a:rPr>
              <a:t>.</a:t>
            </a:r>
            <a:endParaRPr lang="ar-SA" sz="2400" dirty="0">
              <a:solidFill>
                <a:srgbClr val="FF0000"/>
              </a:solidFill>
            </a:endParaRPr>
          </a:p>
        </p:txBody>
      </p:sp>
      <p:sp>
        <p:nvSpPr>
          <p:cNvPr id="222" name="مستطيل 221"/>
          <p:cNvSpPr/>
          <p:nvPr/>
        </p:nvSpPr>
        <p:spPr>
          <a:xfrm>
            <a:off x="571472" y="2285992"/>
            <a:ext cx="7858180" cy="2554545"/>
          </a:xfrm>
          <a:prstGeom prst="rect">
            <a:avLst/>
          </a:prstGeom>
        </p:spPr>
        <p:txBody>
          <a:bodyPr wrap="square">
            <a:spAutoFit/>
          </a:bodyPr>
          <a:lstStyle/>
          <a:p>
            <a:pPr algn="l" rtl="0"/>
            <a:r>
              <a:rPr lang="en-US" sz="3200" dirty="0" smtClean="0">
                <a:solidFill>
                  <a:srgbClr val="00B050"/>
                </a:solidFill>
              </a:rPr>
              <a:t>All </a:t>
            </a:r>
            <a:r>
              <a:rPr lang="en-US" sz="3200" dirty="0" err="1" smtClean="0">
                <a:solidFill>
                  <a:srgbClr val="00B050"/>
                </a:solidFill>
              </a:rPr>
              <a:t>precordial</a:t>
            </a:r>
            <a:r>
              <a:rPr lang="en-US" sz="3200" dirty="0" smtClean="0">
                <a:solidFill>
                  <a:srgbClr val="00B050"/>
                </a:solidFill>
              </a:rPr>
              <a:t> leads consist of either </a:t>
            </a:r>
            <a:r>
              <a:rPr lang="en-US" sz="3200" dirty="0" err="1" smtClean="0">
                <a:solidFill>
                  <a:srgbClr val="00B050"/>
                </a:solidFill>
              </a:rPr>
              <a:t>monophasic</a:t>
            </a:r>
            <a:r>
              <a:rPr lang="en-US" sz="3200" dirty="0" smtClean="0">
                <a:solidFill>
                  <a:srgbClr val="00B050"/>
                </a:solidFill>
              </a:rPr>
              <a:t> R or S waves</a:t>
            </a:r>
          </a:p>
          <a:p>
            <a:pPr lvl="1" algn="l" rtl="0"/>
            <a:r>
              <a:rPr lang="en-US" sz="3200" dirty="0" smtClean="0">
                <a:solidFill>
                  <a:srgbClr val="00B050"/>
                </a:solidFill>
              </a:rPr>
              <a:t>→ </a:t>
            </a:r>
            <a:r>
              <a:rPr lang="en-US" sz="3200" b="1" dirty="0" smtClean="0">
                <a:solidFill>
                  <a:srgbClr val="00B050"/>
                </a:solidFill>
              </a:rPr>
              <a:t>VT is diagnosed</a:t>
            </a:r>
            <a:r>
              <a:rPr lang="en-US" sz="3200" dirty="0" smtClean="0">
                <a:solidFill>
                  <a:srgbClr val="00B050"/>
                </a:solidFill>
              </a:rPr>
              <a:t>.</a:t>
            </a:r>
          </a:p>
          <a:p>
            <a:pPr algn="l" rtl="0"/>
            <a:r>
              <a:rPr lang="en-US" sz="3200" dirty="0" smtClean="0">
                <a:solidFill>
                  <a:srgbClr val="00B050"/>
                </a:solidFill>
              </a:rPr>
              <a:t>If there are </a:t>
            </a:r>
            <a:r>
              <a:rPr lang="en-US" sz="3200" b="1" dirty="0" smtClean="0">
                <a:solidFill>
                  <a:srgbClr val="00B050"/>
                </a:solidFill>
              </a:rPr>
              <a:t>any</a:t>
            </a:r>
            <a:r>
              <a:rPr lang="en-US" sz="3200" dirty="0" smtClean="0">
                <a:solidFill>
                  <a:srgbClr val="00B050"/>
                </a:solidFill>
              </a:rPr>
              <a:t> RS complexes present in V1-6</a:t>
            </a:r>
          </a:p>
          <a:p>
            <a:pPr lvl="1" algn="l" rtl="0"/>
            <a:r>
              <a:rPr lang="en-US" sz="3200" dirty="0" smtClean="0">
                <a:solidFill>
                  <a:srgbClr val="00B050"/>
                </a:solidFill>
              </a:rPr>
              <a:t>→ </a:t>
            </a:r>
            <a:r>
              <a:rPr lang="en-US" sz="3200" b="1" dirty="0" smtClean="0">
                <a:solidFill>
                  <a:srgbClr val="00B050"/>
                </a:solidFill>
              </a:rPr>
              <a:t>go to step 2</a:t>
            </a:r>
            <a:r>
              <a:rPr lang="en-US" sz="3200" dirty="0" smtClean="0">
                <a:solidFill>
                  <a:srgbClr val="00B050"/>
                </a:solidFill>
              </a:rPr>
              <a:t>.</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428605"/>
            <a:ext cx="8286808" cy="5632311"/>
          </a:xfrm>
          <a:prstGeom prst="rect">
            <a:avLst/>
          </a:prstGeom>
        </p:spPr>
        <p:txBody>
          <a:bodyPr wrap="square">
            <a:spAutoFit/>
          </a:bodyPr>
          <a:lstStyle/>
          <a:p>
            <a:pPr algn="l" rtl="0"/>
            <a:r>
              <a:rPr lang="en-US" sz="3600" b="1" dirty="0" smtClean="0">
                <a:solidFill>
                  <a:srgbClr val="FF0000"/>
                </a:solidFill>
              </a:rPr>
              <a:t>2. RS interval &gt; 100ms in one </a:t>
            </a:r>
            <a:r>
              <a:rPr lang="en-US" sz="3600" b="1" dirty="0" err="1" smtClean="0">
                <a:solidFill>
                  <a:srgbClr val="FF0000"/>
                </a:solidFill>
              </a:rPr>
              <a:t>precordial</a:t>
            </a:r>
            <a:r>
              <a:rPr lang="en-US" sz="3600" b="1" dirty="0" smtClean="0">
                <a:solidFill>
                  <a:srgbClr val="FF0000"/>
                </a:solidFill>
              </a:rPr>
              <a:t> lead</a:t>
            </a:r>
          </a:p>
          <a:p>
            <a:pPr algn="l" rtl="0"/>
            <a:r>
              <a:rPr lang="en-US" sz="3600" dirty="0" smtClean="0"/>
              <a:t>If RS complexes are present in V1-6 then the RS interval is measured. This is the time from the </a:t>
            </a:r>
            <a:r>
              <a:rPr lang="en-US" sz="3600" b="1" dirty="0" smtClean="0"/>
              <a:t>onset of the R wave to the nadir of the S wave</a:t>
            </a:r>
            <a:r>
              <a:rPr lang="en-US" sz="3600" dirty="0" smtClean="0"/>
              <a:t>.</a:t>
            </a:r>
          </a:p>
          <a:p>
            <a:pPr algn="l" rtl="0"/>
            <a:r>
              <a:rPr lang="en-US" sz="3600" dirty="0" smtClean="0">
                <a:solidFill>
                  <a:srgbClr val="00B050"/>
                </a:solidFill>
              </a:rPr>
              <a:t>If the RS interval is </a:t>
            </a:r>
            <a:r>
              <a:rPr lang="en-US" sz="3600" b="1" dirty="0" smtClean="0">
                <a:solidFill>
                  <a:srgbClr val="00B050"/>
                </a:solidFill>
              </a:rPr>
              <a:t>&gt; 100 ms</a:t>
            </a:r>
            <a:endParaRPr lang="en-US" sz="3600" dirty="0" smtClean="0">
              <a:solidFill>
                <a:srgbClr val="00B050"/>
              </a:solidFill>
            </a:endParaRPr>
          </a:p>
          <a:p>
            <a:pPr lvl="1" algn="l" rtl="0"/>
            <a:r>
              <a:rPr lang="en-US" sz="3600" dirty="0" smtClean="0">
                <a:solidFill>
                  <a:srgbClr val="00B050"/>
                </a:solidFill>
              </a:rPr>
              <a:t>→</a:t>
            </a:r>
            <a:r>
              <a:rPr lang="en-US" sz="3600" b="1" dirty="0" smtClean="0">
                <a:solidFill>
                  <a:srgbClr val="00B050"/>
                </a:solidFill>
              </a:rPr>
              <a:t> VT</a:t>
            </a:r>
            <a:r>
              <a:rPr lang="en-US" sz="3600" dirty="0" smtClean="0">
                <a:solidFill>
                  <a:srgbClr val="00B050"/>
                </a:solidFill>
              </a:rPr>
              <a:t>.</a:t>
            </a:r>
          </a:p>
          <a:p>
            <a:pPr algn="l" rtl="0"/>
            <a:r>
              <a:rPr lang="en-US" sz="3600" dirty="0" smtClean="0">
                <a:solidFill>
                  <a:srgbClr val="00B050"/>
                </a:solidFill>
              </a:rPr>
              <a:t>If the RS interval is </a:t>
            </a:r>
            <a:r>
              <a:rPr lang="en-US" sz="3600" b="1" dirty="0" smtClean="0">
                <a:solidFill>
                  <a:srgbClr val="00B050"/>
                </a:solidFill>
              </a:rPr>
              <a:t>&lt; 100 ms</a:t>
            </a:r>
            <a:endParaRPr lang="en-US" sz="3600" dirty="0" smtClean="0">
              <a:solidFill>
                <a:srgbClr val="00B050"/>
              </a:solidFill>
            </a:endParaRPr>
          </a:p>
          <a:p>
            <a:pPr lvl="1" algn="l" rtl="0"/>
            <a:r>
              <a:rPr lang="en-US" sz="3600" dirty="0" smtClean="0">
                <a:solidFill>
                  <a:srgbClr val="00B050"/>
                </a:solidFill>
              </a:rPr>
              <a:t>→</a:t>
            </a:r>
            <a:r>
              <a:rPr lang="en-US" sz="3600" b="1" dirty="0" smtClean="0">
                <a:solidFill>
                  <a:srgbClr val="00B050"/>
                </a:solidFill>
              </a:rPr>
              <a:t> go to step 3</a:t>
            </a:r>
            <a:endParaRPr lang="en-US" sz="3600" dirty="0">
              <a:solidFill>
                <a:srgbClr val="00B05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357166"/>
            <a:ext cx="7929618" cy="5016758"/>
          </a:xfrm>
          <a:prstGeom prst="rect">
            <a:avLst/>
          </a:prstGeom>
        </p:spPr>
        <p:txBody>
          <a:bodyPr wrap="square">
            <a:spAutoFit/>
          </a:bodyPr>
          <a:lstStyle/>
          <a:p>
            <a:pPr algn="l" rtl="0"/>
            <a:r>
              <a:rPr lang="en-US" sz="3200" b="1" dirty="0" smtClean="0">
                <a:solidFill>
                  <a:srgbClr val="FF0000"/>
                </a:solidFill>
              </a:rPr>
              <a:t>3. AV dissociation</a:t>
            </a:r>
          </a:p>
          <a:p>
            <a:pPr algn="l" rtl="0"/>
            <a:r>
              <a:rPr lang="en-US" sz="3200" dirty="0" smtClean="0"/>
              <a:t>The ECG is </a:t>
            </a:r>
            <a:r>
              <a:rPr lang="en-US" sz="3200" dirty="0" err="1" smtClean="0"/>
              <a:t>scrutinised</a:t>
            </a:r>
            <a:r>
              <a:rPr lang="en-US" sz="3200" dirty="0" smtClean="0"/>
              <a:t> for hidden P waves; these are often superimposed on the QRS complexes and may be difficult to see.</a:t>
            </a:r>
          </a:p>
          <a:p>
            <a:pPr algn="l" rtl="0"/>
            <a:r>
              <a:rPr lang="en-US" sz="3200" dirty="0" smtClean="0"/>
              <a:t>P waves are present at a different rate to the QRS complexes</a:t>
            </a:r>
          </a:p>
          <a:p>
            <a:pPr lvl="1" algn="l" rtl="0"/>
            <a:r>
              <a:rPr lang="en-US" sz="3200" dirty="0" smtClean="0"/>
              <a:t>→ AV dissociation is present and </a:t>
            </a:r>
            <a:r>
              <a:rPr lang="en-US" sz="3200" b="1" dirty="0" smtClean="0"/>
              <a:t>VT is diagnosed</a:t>
            </a:r>
            <a:r>
              <a:rPr lang="en-US" sz="3200" dirty="0" smtClean="0"/>
              <a:t>.</a:t>
            </a:r>
          </a:p>
          <a:p>
            <a:pPr algn="l" rtl="0"/>
            <a:r>
              <a:rPr lang="en-US" sz="3200" dirty="0" smtClean="0">
                <a:solidFill>
                  <a:srgbClr val="00B050"/>
                </a:solidFill>
              </a:rPr>
              <a:t>No evidence of AV dissociation can be seen</a:t>
            </a:r>
          </a:p>
          <a:p>
            <a:pPr lvl="1" algn="l" rtl="0"/>
            <a:r>
              <a:rPr lang="en-US" sz="3200" dirty="0" smtClean="0">
                <a:solidFill>
                  <a:srgbClr val="00B050"/>
                </a:solidFill>
              </a:rPr>
              <a:t>→ </a:t>
            </a:r>
            <a:r>
              <a:rPr lang="en-US" sz="3200" b="1" dirty="0" smtClean="0">
                <a:solidFill>
                  <a:srgbClr val="00B050"/>
                </a:solidFill>
              </a:rPr>
              <a:t>go to step 4</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57224" y="500042"/>
            <a:ext cx="7358114" cy="5262979"/>
          </a:xfrm>
          <a:prstGeom prst="rect">
            <a:avLst/>
          </a:prstGeom>
        </p:spPr>
        <p:txBody>
          <a:bodyPr wrap="square">
            <a:spAutoFit/>
          </a:bodyPr>
          <a:lstStyle/>
          <a:p>
            <a:pPr algn="l" rtl="0"/>
            <a:r>
              <a:rPr lang="en-US" sz="2800" dirty="0" smtClean="0"/>
              <a:t>Frequently, these ECG's demonstrate AV dissociation in which the ventricular rate is greater than the </a:t>
            </a:r>
            <a:r>
              <a:rPr lang="en-US" sz="2800" dirty="0" err="1" smtClean="0"/>
              <a:t>atrial</a:t>
            </a:r>
            <a:r>
              <a:rPr lang="en-US" sz="2800" dirty="0" smtClean="0"/>
              <a:t> rate. P waves are frequently hidden within the broad ventricular complexes, although they can sometimes be identified as bumps or notches in the ventricular cycles. Although patients without heart disease may develop paroxysmal non-sustained ventricular tachycardia, chronic sustained VT is most commonly associated with coronary artery disease, dilated </a:t>
            </a:r>
            <a:r>
              <a:rPr lang="en-US" sz="2800" dirty="0" err="1" smtClean="0"/>
              <a:t>cardiomyopathy</a:t>
            </a:r>
            <a:r>
              <a:rPr lang="en-US" sz="2800" dirty="0" smtClean="0"/>
              <a:t> and prior myocardial infarction or severe heart disease. </a:t>
            </a:r>
            <a:endParaRPr lang="ar-SA"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642919"/>
            <a:ext cx="8143932" cy="4524315"/>
          </a:xfrm>
          <a:prstGeom prst="rect">
            <a:avLst/>
          </a:prstGeom>
        </p:spPr>
        <p:txBody>
          <a:bodyPr wrap="square">
            <a:spAutoFit/>
          </a:bodyPr>
          <a:lstStyle/>
          <a:p>
            <a:pPr algn="l" rtl="0"/>
            <a:r>
              <a:rPr lang="en-US" sz="3200" b="1" dirty="0" smtClean="0">
                <a:solidFill>
                  <a:srgbClr val="FF0000"/>
                </a:solidFill>
              </a:rPr>
              <a:t>4. Morphological Criteria for VT</a:t>
            </a:r>
          </a:p>
          <a:p>
            <a:pPr algn="l" rtl="0"/>
            <a:r>
              <a:rPr lang="en-US" sz="3200" dirty="0" smtClean="0"/>
              <a:t>Leads V1-2 and V6 are assessed for characteristic features of VT. There are two sets of morphological criteria depending on the appearance of the QRS complex in V1:</a:t>
            </a:r>
          </a:p>
          <a:p>
            <a:pPr algn="l" rtl="0"/>
            <a:r>
              <a:rPr lang="en-US" sz="3200" b="1" dirty="0" smtClean="0">
                <a:solidFill>
                  <a:srgbClr val="00B050"/>
                </a:solidFill>
              </a:rPr>
              <a:t>Dominant R wave in V1</a:t>
            </a:r>
            <a:endParaRPr lang="en-US" sz="3200" dirty="0" smtClean="0">
              <a:solidFill>
                <a:srgbClr val="00B050"/>
              </a:solidFill>
            </a:endParaRPr>
          </a:p>
          <a:p>
            <a:pPr lvl="1" algn="l" rtl="0"/>
            <a:r>
              <a:rPr lang="en-US" sz="3200" dirty="0" smtClean="0">
                <a:solidFill>
                  <a:srgbClr val="00B050"/>
                </a:solidFill>
              </a:rPr>
              <a:t>→ see criteria for </a:t>
            </a:r>
            <a:r>
              <a:rPr lang="en-US" sz="3200" b="1" dirty="0" smtClean="0">
                <a:solidFill>
                  <a:srgbClr val="00B050"/>
                </a:solidFill>
              </a:rPr>
              <a:t>RBBB-like morphology</a:t>
            </a:r>
            <a:endParaRPr lang="en-US" sz="3200" dirty="0" smtClean="0">
              <a:solidFill>
                <a:srgbClr val="00B050"/>
              </a:solidFill>
            </a:endParaRPr>
          </a:p>
          <a:p>
            <a:pPr algn="l" rtl="0"/>
            <a:r>
              <a:rPr lang="en-US" sz="3200" b="1" dirty="0" smtClean="0">
                <a:solidFill>
                  <a:srgbClr val="00B050"/>
                </a:solidFill>
              </a:rPr>
              <a:t>Dominant S wave in V1</a:t>
            </a:r>
            <a:r>
              <a:rPr lang="en-US" sz="3200" dirty="0" smtClean="0">
                <a:solidFill>
                  <a:srgbClr val="00B050"/>
                </a:solidFill>
              </a:rPr>
              <a:t>  </a:t>
            </a:r>
          </a:p>
          <a:p>
            <a:pPr lvl="1" algn="l" rtl="0"/>
            <a:r>
              <a:rPr lang="en-US" sz="3200" dirty="0" smtClean="0">
                <a:solidFill>
                  <a:srgbClr val="00B050"/>
                </a:solidFill>
              </a:rPr>
              <a:t>→ see criteria for </a:t>
            </a:r>
            <a:r>
              <a:rPr lang="en-US" sz="3200" b="1" dirty="0" smtClean="0">
                <a:solidFill>
                  <a:srgbClr val="00B050"/>
                </a:solidFill>
              </a:rPr>
              <a:t>LBBB-like morphology</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1253296"/>
            <a:ext cx="8409977" cy="4968116"/>
          </a:xfrm>
          <a:prstGeom prst="rect">
            <a:avLst/>
          </a:prstGeom>
          <a:noFill/>
          <a:ln w="9525">
            <a:noFill/>
            <a:miter lim="800000"/>
            <a:headEnd/>
            <a:tailEnd/>
          </a:ln>
          <a:effectLst/>
        </p:spPr>
      </p:pic>
      <p:sp>
        <p:nvSpPr>
          <p:cNvPr id="4" name="مربع نص 3"/>
          <p:cNvSpPr txBox="1"/>
          <p:nvPr/>
        </p:nvSpPr>
        <p:spPr>
          <a:xfrm>
            <a:off x="1500166" y="571480"/>
            <a:ext cx="3009221" cy="646331"/>
          </a:xfrm>
          <a:prstGeom prst="rect">
            <a:avLst/>
          </a:prstGeom>
          <a:noFill/>
        </p:spPr>
        <p:txBody>
          <a:bodyPr wrap="none" rtlCol="1">
            <a:spAutoFit/>
          </a:bodyPr>
          <a:lstStyle/>
          <a:p>
            <a:pPr algn="l" rtl="0"/>
            <a:r>
              <a:rPr lang="en-US" sz="3600" b="1" dirty="0" smtClean="0">
                <a:solidFill>
                  <a:srgbClr val="FF0000"/>
                </a:solidFill>
              </a:rPr>
              <a:t>SVT with RBBB</a:t>
            </a:r>
            <a:endParaRPr lang="ar-SA" sz="3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ECG-RV-VT-ventricular-tachycardia-768x450.jpg"/>
          <p:cNvPicPr>
            <a:picLocks noChangeAspect="1" noChangeArrowheads="1"/>
          </p:cNvPicPr>
          <p:nvPr/>
        </p:nvPicPr>
        <p:blipFill>
          <a:blip r:embed="rId2"/>
          <a:srcRect/>
          <a:stretch>
            <a:fillRect/>
          </a:stretch>
        </p:blipFill>
        <p:spPr bwMode="auto">
          <a:xfrm>
            <a:off x="285720" y="357166"/>
            <a:ext cx="8412515" cy="4929208"/>
          </a:xfrm>
          <a:prstGeom prst="rect">
            <a:avLst/>
          </a:prstGeom>
          <a:noFill/>
        </p:spPr>
      </p:pic>
      <p:sp>
        <p:nvSpPr>
          <p:cNvPr id="5" name="مربع نص 4"/>
          <p:cNvSpPr txBox="1"/>
          <p:nvPr/>
        </p:nvSpPr>
        <p:spPr>
          <a:xfrm>
            <a:off x="500034" y="5643578"/>
            <a:ext cx="3398751" cy="646331"/>
          </a:xfrm>
          <a:prstGeom prst="rect">
            <a:avLst/>
          </a:prstGeom>
          <a:noFill/>
        </p:spPr>
        <p:txBody>
          <a:bodyPr wrap="none" rtlCol="1">
            <a:spAutoFit/>
          </a:bodyPr>
          <a:lstStyle/>
          <a:p>
            <a:pPr algn="l" rtl="0"/>
            <a:r>
              <a:rPr lang="en-US" sz="3600" b="1" dirty="0" smtClean="0">
                <a:solidFill>
                  <a:srgbClr val="FF0000"/>
                </a:solidFill>
              </a:rPr>
              <a:t>SVT WITH LBBBB</a:t>
            </a:r>
            <a:endParaRPr lang="ar-SA" sz="36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472" y="285729"/>
            <a:ext cx="7929618" cy="1569660"/>
          </a:xfrm>
          <a:prstGeom prst="rect">
            <a:avLst/>
          </a:prstGeom>
        </p:spPr>
        <p:txBody>
          <a:bodyPr wrap="square">
            <a:spAutoFit/>
          </a:bodyPr>
          <a:lstStyle/>
          <a:p>
            <a:pPr algn="l" rtl="0"/>
            <a:r>
              <a:rPr lang="en-US" sz="2400" b="1" dirty="0" err="1" smtClean="0">
                <a:solidFill>
                  <a:srgbClr val="FF0000"/>
                </a:solidFill>
              </a:rPr>
              <a:t>Antidromic</a:t>
            </a:r>
            <a:r>
              <a:rPr lang="en-US" sz="2400" b="1" dirty="0" smtClean="0">
                <a:solidFill>
                  <a:srgbClr val="FF0000"/>
                </a:solidFill>
              </a:rPr>
              <a:t> </a:t>
            </a:r>
            <a:r>
              <a:rPr lang="en-US" sz="2400" b="1" dirty="0" err="1" smtClean="0">
                <a:solidFill>
                  <a:srgbClr val="FF0000"/>
                </a:solidFill>
              </a:rPr>
              <a:t>atrioventricular</a:t>
            </a:r>
            <a:r>
              <a:rPr lang="en-US" sz="2400" b="1" dirty="0" smtClean="0">
                <a:solidFill>
                  <a:srgbClr val="FF0000"/>
                </a:solidFill>
              </a:rPr>
              <a:t> re-entry tachycardia (AVRT) with WPW:</a:t>
            </a:r>
            <a:endParaRPr lang="en-US" sz="2400" dirty="0" smtClean="0">
              <a:solidFill>
                <a:srgbClr val="FF0000"/>
              </a:solidFill>
            </a:endParaRPr>
          </a:p>
          <a:p>
            <a:pPr algn="l" rtl="0"/>
            <a:r>
              <a:rPr lang="en-US" sz="2400" dirty="0" smtClean="0"/>
              <a:t>There is a regular, broad complex tachycardia at ~280 </a:t>
            </a:r>
            <a:r>
              <a:rPr lang="en-US" sz="2400" dirty="0" err="1" smtClean="0"/>
              <a:t>bpm</a:t>
            </a:r>
            <a:r>
              <a:rPr lang="en-US" sz="2400" dirty="0" smtClean="0"/>
              <a:t>; this would be very difficult to distinguish from VT</a:t>
            </a:r>
            <a:r>
              <a:rPr lang="en-US" dirty="0" smtClean="0"/>
              <a:t>.</a:t>
            </a:r>
          </a:p>
        </p:txBody>
      </p:sp>
      <p:pic>
        <p:nvPicPr>
          <p:cNvPr id="1026" name="Picture 2" descr="C:\Users\User\Desktop\ECG-AVRT-WPW-5yo-boy-2-600x337.jpg"/>
          <p:cNvPicPr>
            <a:picLocks noChangeAspect="1" noChangeArrowheads="1"/>
          </p:cNvPicPr>
          <p:nvPr/>
        </p:nvPicPr>
        <p:blipFill>
          <a:blip r:embed="rId2"/>
          <a:srcRect/>
          <a:stretch>
            <a:fillRect/>
          </a:stretch>
        </p:blipFill>
        <p:spPr bwMode="auto">
          <a:xfrm>
            <a:off x="714347" y="1857364"/>
            <a:ext cx="8255943" cy="463708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00100" y="857232"/>
            <a:ext cx="6781019" cy="1200329"/>
          </a:xfrm>
          <a:prstGeom prst="rect">
            <a:avLst/>
          </a:prstGeom>
          <a:noFill/>
        </p:spPr>
        <p:txBody>
          <a:bodyPr wrap="square" rtlCol="1">
            <a:spAutoFit/>
          </a:bodyPr>
          <a:lstStyle/>
          <a:p>
            <a:pPr algn="l" rtl="0"/>
            <a:r>
              <a:rPr lang="en-US" sz="7200" dirty="0" smtClean="0">
                <a:latin typeface="Algerian" pitchFamily="82" charset="0"/>
              </a:rPr>
              <a:t>THANK YOU</a:t>
            </a:r>
            <a:endParaRPr lang="ar-SA" sz="7200" dirty="0">
              <a:latin typeface="Algerian" pitchFamily="82" charset="0"/>
            </a:endParaRPr>
          </a:p>
        </p:txBody>
      </p:sp>
      <p:pic>
        <p:nvPicPr>
          <p:cNvPr id="1026" name="Picture 2" descr="E:\general medicine\viber image 2\image-0.02.01.badcc461975850eb42c1201a44f14ec4119e78f519d4eae72adf599461d97da6-V.jpg"/>
          <p:cNvPicPr>
            <a:picLocks noChangeAspect="1" noChangeArrowheads="1"/>
          </p:cNvPicPr>
          <p:nvPr/>
        </p:nvPicPr>
        <p:blipFill>
          <a:blip r:embed="rId2"/>
          <a:srcRect/>
          <a:stretch>
            <a:fillRect/>
          </a:stretch>
        </p:blipFill>
        <p:spPr bwMode="auto">
          <a:xfrm>
            <a:off x="357159" y="214290"/>
            <a:ext cx="8501122" cy="6375841"/>
          </a:xfrm>
          <a:prstGeom prst="rect">
            <a:avLst/>
          </a:prstGeom>
          <a:noFill/>
        </p:spPr>
      </p:pic>
      <p:sp>
        <p:nvSpPr>
          <p:cNvPr id="4" name="مربع نص 3"/>
          <p:cNvSpPr txBox="1"/>
          <p:nvPr/>
        </p:nvSpPr>
        <p:spPr>
          <a:xfrm>
            <a:off x="2143108" y="2285992"/>
            <a:ext cx="5291705" cy="1323439"/>
          </a:xfrm>
          <a:prstGeom prst="rect">
            <a:avLst/>
          </a:prstGeom>
          <a:noFill/>
        </p:spPr>
        <p:txBody>
          <a:bodyPr wrap="none" rtlCol="1">
            <a:spAutoFit/>
          </a:bodyPr>
          <a:lstStyle/>
          <a:p>
            <a:pPr algn="l" rtl="0"/>
            <a:r>
              <a:rPr lang="en-US" sz="8000" b="1" dirty="0" smtClean="0">
                <a:solidFill>
                  <a:schemeClr val="bg2">
                    <a:lumMod val="10000"/>
                  </a:schemeClr>
                </a:solidFill>
              </a:rPr>
              <a:t>THANK YOU</a:t>
            </a:r>
            <a:endParaRPr lang="ar-SA" sz="8000" b="1" dirty="0">
              <a:solidFill>
                <a:schemeClr val="bg2">
                  <a:lumMod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User\Desktop\ECG-RV-VT-ventricular-tachycardia-768x450.jpg"/>
          <p:cNvPicPr>
            <a:picLocks noChangeAspect="1" noChangeArrowheads="1"/>
          </p:cNvPicPr>
          <p:nvPr/>
        </p:nvPicPr>
        <p:blipFill>
          <a:blip r:embed="rId2"/>
          <a:srcRect/>
          <a:stretch>
            <a:fillRect/>
          </a:stretch>
        </p:blipFill>
        <p:spPr bwMode="auto">
          <a:xfrm>
            <a:off x="304769" y="1285874"/>
            <a:ext cx="8412515" cy="4929208"/>
          </a:xfrm>
          <a:prstGeom prst="rect">
            <a:avLst/>
          </a:prstGeom>
          <a:noFill/>
        </p:spPr>
      </p:pic>
      <p:sp>
        <p:nvSpPr>
          <p:cNvPr id="6" name="مستطيل 5"/>
          <p:cNvSpPr/>
          <p:nvPr/>
        </p:nvSpPr>
        <p:spPr>
          <a:xfrm>
            <a:off x="785786" y="571480"/>
            <a:ext cx="7429552" cy="523220"/>
          </a:xfrm>
          <a:prstGeom prst="rect">
            <a:avLst/>
          </a:prstGeom>
        </p:spPr>
        <p:txBody>
          <a:bodyPr wrap="square">
            <a:spAutoFit/>
          </a:bodyPr>
          <a:lstStyle/>
          <a:p>
            <a:pPr algn="l" rtl="0"/>
            <a:r>
              <a:rPr lang="en-US" sz="2800" dirty="0" smtClean="0"/>
              <a:t>Check out this ECG – how do you interpret it?</a:t>
            </a:r>
            <a:endParaRPr lang="ar-SA"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EMCrit - Idiopathic Ventricular Tachycardias for the EM Physician ..."/>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51" name="Picture 3" descr="C:\Users\User\Desktop\MI\Slide21.JPG"/>
          <p:cNvPicPr>
            <a:picLocks noChangeAspect="1" noChangeArrowheads="1"/>
          </p:cNvPicPr>
          <p:nvPr/>
        </p:nvPicPr>
        <p:blipFill>
          <a:blip r:embed="rId2"/>
          <a:srcRect/>
          <a:stretch>
            <a:fillRect/>
          </a:stretch>
        </p:blipFill>
        <p:spPr bwMode="auto">
          <a:xfrm>
            <a:off x="322250" y="1285860"/>
            <a:ext cx="8393153" cy="4232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85786" y="428604"/>
            <a:ext cx="8143932" cy="3539430"/>
          </a:xfrm>
          <a:prstGeom prst="rect">
            <a:avLst/>
          </a:prstGeom>
        </p:spPr>
        <p:txBody>
          <a:bodyPr wrap="square">
            <a:spAutoFit/>
          </a:bodyPr>
          <a:lstStyle/>
          <a:p>
            <a:pPr algn="l" rtl="0"/>
            <a:r>
              <a:rPr lang="en-US" sz="3200" b="1" dirty="0" smtClean="0">
                <a:solidFill>
                  <a:srgbClr val="FF0000"/>
                </a:solidFill>
              </a:rPr>
              <a:t>There are three main diagnostic possibilities:</a:t>
            </a:r>
          </a:p>
          <a:p>
            <a:pPr algn="l" rtl="0"/>
            <a:r>
              <a:rPr lang="en-US" sz="3200" dirty="0" smtClean="0"/>
              <a:t>1-Ventricular tachycardia (VT)</a:t>
            </a:r>
          </a:p>
          <a:p>
            <a:pPr algn="l" rtl="0"/>
            <a:r>
              <a:rPr lang="en-US" sz="3200" dirty="0" smtClean="0"/>
              <a:t>2-Supraventricular tachycardia (SVT) with aberrant conduction due to bundle branch block</a:t>
            </a:r>
          </a:p>
          <a:p>
            <a:pPr algn="l" rtl="0"/>
            <a:r>
              <a:rPr lang="en-US" sz="3200" dirty="0" smtClean="0"/>
              <a:t>3-SVT with aberrant conduction due to the Wolff-Parkinson-White syndrome</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28662" y="428604"/>
            <a:ext cx="7215238" cy="4832092"/>
          </a:xfrm>
          <a:prstGeom prst="rect">
            <a:avLst/>
          </a:prstGeom>
        </p:spPr>
        <p:txBody>
          <a:bodyPr wrap="square">
            <a:spAutoFit/>
          </a:bodyPr>
          <a:lstStyle/>
          <a:p>
            <a:pPr algn="l" rtl="0"/>
            <a:r>
              <a:rPr lang="en-US" sz="2800" dirty="0" smtClean="0"/>
              <a:t>The most important distinction is whether the rhythm is ventricular (VT) or </a:t>
            </a:r>
            <a:r>
              <a:rPr lang="en-US" sz="2800" dirty="0" err="1" smtClean="0"/>
              <a:t>supraventricular</a:t>
            </a:r>
            <a:r>
              <a:rPr lang="en-US" sz="2800" dirty="0" smtClean="0"/>
              <a:t> (SVT with aberrancy), as this will significantly influence how you manage the patient. SVTs usually respond well to AV-nodal blocking drugs, whereas patients with VT may suffer precipitous </a:t>
            </a:r>
            <a:r>
              <a:rPr lang="en-US" sz="2800" dirty="0" err="1" smtClean="0"/>
              <a:t>haemodynamic</a:t>
            </a:r>
            <a:r>
              <a:rPr lang="en-US" sz="2800" dirty="0" smtClean="0"/>
              <a:t> deterioration if erroneously administered an AV-nodal blocking agent.</a:t>
            </a:r>
          </a:p>
          <a:p>
            <a:pPr algn="l" rtl="0"/>
            <a:r>
              <a:rPr lang="en-US" sz="2800" dirty="0" smtClean="0"/>
              <a:t>Unfortunately, the electrocardiographic differentiation of VT from SVT with aberrancy is not always possible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7158" y="357166"/>
            <a:ext cx="8358246" cy="4524315"/>
          </a:xfrm>
          <a:prstGeom prst="rect">
            <a:avLst/>
          </a:prstGeom>
        </p:spPr>
        <p:txBody>
          <a:bodyPr wrap="square">
            <a:spAutoFit/>
          </a:bodyPr>
          <a:lstStyle/>
          <a:p>
            <a:pPr algn="l" rtl="0"/>
            <a:r>
              <a:rPr lang="en-US" sz="3200" b="1" dirty="0" smtClean="0">
                <a:solidFill>
                  <a:srgbClr val="FF0000"/>
                </a:solidFill>
              </a:rPr>
              <a:t>ECG features increasing the likelihood of VT</a:t>
            </a:r>
          </a:p>
          <a:p>
            <a:pPr algn="l" rtl="0"/>
            <a:r>
              <a:rPr lang="en-US" sz="3200" dirty="0" smtClean="0"/>
              <a:t>Electrocardiographic features that </a:t>
            </a:r>
            <a:r>
              <a:rPr lang="en-US" sz="3200" i="1" dirty="0" smtClean="0"/>
              <a:t>increase</a:t>
            </a:r>
            <a:r>
              <a:rPr lang="en-US" sz="3200" dirty="0" smtClean="0"/>
              <a:t> the likelihood of VT:</a:t>
            </a:r>
          </a:p>
          <a:p>
            <a:pPr algn="l" rtl="0"/>
            <a:r>
              <a:rPr lang="en-US" sz="3200" dirty="0" smtClean="0"/>
              <a:t>1-Absence of typical RBBB or LBBB morphology</a:t>
            </a:r>
          </a:p>
          <a:p>
            <a:pPr algn="l" rtl="0"/>
            <a:r>
              <a:rPr lang="en-US" sz="3200" dirty="0" smtClean="0"/>
              <a:t>2-Extreme axis deviation (“northwest axis”) — QRS is positive in </a:t>
            </a:r>
            <a:r>
              <a:rPr lang="en-US" sz="3200" dirty="0" err="1" smtClean="0"/>
              <a:t>aVR</a:t>
            </a:r>
            <a:r>
              <a:rPr lang="en-US" sz="3200" dirty="0" smtClean="0"/>
              <a:t> and negative in I + </a:t>
            </a:r>
            <a:r>
              <a:rPr lang="en-US" sz="3200" dirty="0" err="1" smtClean="0"/>
              <a:t>aVF</a:t>
            </a:r>
            <a:r>
              <a:rPr lang="en-US" sz="3200" dirty="0" smtClean="0"/>
              <a:t>.</a:t>
            </a:r>
          </a:p>
          <a:p>
            <a:pPr algn="l" rtl="0"/>
            <a:r>
              <a:rPr lang="en-US" sz="3200" dirty="0" smtClean="0"/>
              <a:t>3-Very broad complexes (&gt;160ms)</a:t>
            </a:r>
          </a:p>
          <a:p>
            <a:pPr algn="l" rtl="0"/>
            <a:r>
              <a:rPr lang="en-US" sz="3200" dirty="0" smtClean="0"/>
              <a:t>4-AV dissociation (P and QRS complexes at different rates)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428604"/>
            <a:ext cx="8215370" cy="3539430"/>
          </a:xfrm>
          <a:prstGeom prst="rect">
            <a:avLst/>
          </a:prstGeom>
        </p:spPr>
        <p:txBody>
          <a:bodyPr wrap="square">
            <a:spAutoFit/>
          </a:bodyPr>
          <a:lstStyle/>
          <a:p>
            <a:pPr algn="l" rtl="0"/>
            <a:r>
              <a:rPr lang="en-US" sz="3200" b="1" dirty="0" smtClean="0">
                <a:solidFill>
                  <a:srgbClr val="FF0000"/>
                </a:solidFill>
              </a:rPr>
              <a:t>5-Capture beats</a:t>
            </a:r>
            <a:r>
              <a:rPr lang="en-US" sz="3200" dirty="0" smtClean="0"/>
              <a:t> — occur when the </a:t>
            </a:r>
            <a:r>
              <a:rPr lang="en-US" sz="3200" dirty="0" err="1" smtClean="0"/>
              <a:t>sinoatrial</a:t>
            </a:r>
            <a:r>
              <a:rPr lang="en-US" sz="3200" dirty="0" smtClean="0"/>
              <a:t> node transiently ‘captures’ the ventricles, in the midst of AV dissociation, to produce a QRS complex of normal duration.</a:t>
            </a:r>
          </a:p>
          <a:p>
            <a:pPr algn="l" rtl="0"/>
            <a:r>
              <a:rPr lang="en-US" sz="3200" b="1" dirty="0" smtClean="0">
                <a:solidFill>
                  <a:srgbClr val="FF0000"/>
                </a:solidFill>
              </a:rPr>
              <a:t>6-Fusion beats</a:t>
            </a:r>
            <a:r>
              <a:rPr lang="en-US" sz="3200" dirty="0" smtClean="0"/>
              <a:t> — occur when a sinus and ventricular beat coincides to produce a hybrid complex.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814</Words>
  <PresentationFormat>عرض على الشاشة (3:4)‏</PresentationFormat>
  <Paragraphs>86</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PART 2</dc:title>
  <dc:creator>User</dc:creator>
  <cp:lastModifiedBy>User</cp:lastModifiedBy>
  <cp:revision>55</cp:revision>
  <dcterms:created xsi:type="dcterms:W3CDTF">2019-11-11T19:37:24Z</dcterms:created>
  <dcterms:modified xsi:type="dcterms:W3CDTF">2021-03-26T15:27:16Z</dcterms:modified>
</cp:coreProperties>
</file>