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7"/>
  </p:notesMasterIdLst>
  <p:sldIdLst>
    <p:sldId id="316" r:id="rId2"/>
    <p:sldId id="262" r:id="rId3"/>
    <p:sldId id="343" r:id="rId4"/>
    <p:sldId id="317" r:id="rId5"/>
    <p:sldId id="318" r:id="rId6"/>
    <p:sldId id="319" r:id="rId7"/>
    <p:sldId id="320" r:id="rId8"/>
    <p:sldId id="342" r:id="rId9"/>
    <p:sldId id="344" r:id="rId10"/>
    <p:sldId id="263" r:id="rId11"/>
    <p:sldId id="322" r:id="rId12"/>
    <p:sldId id="321" r:id="rId13"/>
    <p:sldId id="345" r:id="rId14"/>
    <p:sldId id="323" r:id="rId15"/>
    <p:sldId id="325" r:id="rId16"/>
    <p:sldId id="346" r:id="rId17"/>
    <p:sldId id="302" r:id="rId18"/>
    <p:sldId id="324" r:id="rId19"/>
    <p:sldId id="265" r:id="rId20"/>
    <p:sldId id="305" r:id="rId21"/>
    <p:sldId id="327" r:id="rId22"/>
    <p:sldId id="326" r:id="rId23"/>
    <p:sldId id="260" r:id="rId24"/>
    <p:sldId id="259" r:id="rId25"/>
    <p:sldId id="328" r:id="rId26"/>
    <p:sldId id="329" r:id="rId27"/>
    <p:sldId id="330" r:id="rId28"/>
    <p:sldId id="336" r:id="rId29"/>
    <p:sldId id="337" r:id="rId30"/>
    <p:sldId id="338" r:id="rId31"/>
    <p:sldId id="339" r:id="rId32"/>
    <p:sldId id="340" r:id="rId33"/>
    <p:sldId id="331" r:id="rId34"/>
    <p:sldId id="332" r:id="rId35"/>
    <p:sldId id="341" r:id="rId36"/>
    <p:sldId id="306" r:id="rId37"/>
    <p:sldId id="335" r:id="rId38"/>
    <p:sldId id="334" r:id="rId39"/>
    <p:sldId id="333" r:id="rId40"/>
    <p:sldId id="347" r:id="rId41"/>
    <p:sldId id="348" r:id="rId42"/>
    <p:sldId id="349" r:id="rId43"/>
    <p:sldId id="271" r:id="rId44"/>
    <p:sldId id="286" r:id="rId45"/>
    <p:sldId id="257" r:id="rId4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DA2C54-EF51-429B-97CB-9203FD90EEC1}" type="datetimeFigureOut">
              <a:rPr lang="ar-SA" smtClean="0"/>
              <a:pPr/>
              <a:t>08/07/1442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A8B497-E13A-4672-8716-8FDE46E1F33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8B497-E13A-4672-8716-8FDE46E1F33E}" type="slidenum">
              <a:rPr lang="ar-SA" smtClean="0"/>
              <a:pPr/>
              <a:t>44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08/07/1442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08/07/1442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08/07/1442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08/07/1442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tfl.com/r-wave-peak-time-rwpt-ecg-library/" TargetMode="External"/><Relationship Id="rId2" Type="http://schemas.openxmlformats.org/officeDocument/2006/relationships/hyperlink" Target="https://litfl.com/right-axis-deviation-rad-ecg-libra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tfl.com/right-ventricular-hypertrophy-rvh-ecg-librar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tfl.com/r-wave-peak-time-rwpt-ecg-library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my-ekg.com/how-read-ekg/heart-axis.html" TargetMode="External"/><Relationship Id="rId2" Type="http://schemas.openxmlformats.org/officeDocument/2006/relationships/hyperlink" Target="http://en.my-ekg.com/basic-principles/qrs-complex-morphology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my-ekg.com/how-read-ekg/right-axis-deviation.html" TargetMode="External"/><Relationship Id="rId2" Type="http://schemas.openxmlformats.org/officeDocument/2006/relationships/hyperlink" Target="http://en.my-ekg.com/basic-principles/qrs-complex-morphology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itfl.com/lenegre-lev-disease/" TargetMode="External"/><Relationship Id="rId2" Type="http://schemas.openxmlformats.org/officeDocument/2006/relationships/hyperlink" Target="https://litfl.com/anterior-myocardial-infarction-ecg-libra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tfl.com/hyperkalaemia-ecg-library/" TargetMode="External"/><Relationship Id="rId4" Type="http://schemas.openxmlformats.org/officeDocument/2006/relationships/hyperlink" Target="https://litfl.com/congenital-heart-diseas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itfl.com/right-bundle-branch-block-rbbb-ecg-library/" TargetMode="External"/><Relationship Id="rId2" Type="http://schemas.openxmlformats.org/officeDocument/2006/relationships/hyperlink" Target="https://litfl.com/lenegre-lev-disea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tfl.com/av-block-3rd-degree-complete-heart-block/" TargetMode="External"/><Relationship Id="rId5" Type="http://schemas.openxmlformats.org/officeDocument/2006/relationships/hyperlink" Target="https://litfl.com/masquerading-bundle-branch-block-mbbb/" TargetMode="External"/><Relationship Id="rId4" Type="http://schemas.openxmlformats.org/officeDocument/2006/relationships/hyperlink" Target="https://litfl.com/left-bundle-branch-block-lbbb-ecg-library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litfl.com/omi-replacing-the-stemi-misnome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litfl.com/lenegre-lev-disease/" TargetMode="External"/><Relationship Id="rId2" Type="http://schemas.openxmlformats.org/officeDocument/2006/relationships/hyperlink" Target="https://litfl.com/anterior-myocardial-infarction-ecg-libra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tfl.com/digoxin-toxicity-ecg-library/" TargetMode="External"/><Relationship Id="rId4" Type="http://schemas.openxmlformats.org/officeDocument/2006/relationships/hyperlink" Target="https://litfl.com/hyperkalaemia-ecg-librar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tfl.com/r-wave-peak-time-rwpt-ecg-library/" TargetMode="External"/><Relationship Id="rId2" Type="http://schemas.openxmlformats.org/officeDocument/2006/relationships/hyperlink" Target="https://litfl.com/left-axis-deviation-lad-ecg-librar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42976" y="2143116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b="1" dirty="0" err="1" smtClean="0">
                <a:solidFill>
                  <a:srgbClr val="FF0000"/>
                </a:solidFill>
              </a:rPr>
              <a:t>Hemiblock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4000" b="1" dirty="0" smtClean="0">
                <a:solidFill>
                  <a:srgbClr val="FF0000"/>
                </a:solidFill>
              </a:rPr>
              <a:t>Bi. and </a:t>
            </a:r>
            <a:r>
              <a:rPr lang="en-US" sz="4000" b="1" dirty="0" err="1" smtClean="0">
                <a:solidFill>
                  <a:srgbClr val="FF0000"/>
                </a:solidFill>
              </a:rPr>
              <a:t>Trifasicular</a:t>
            </a:r>
            <a:r>
              <a:rPr lang="en-US" sz="4000" b="1" dirty="0" smtClean="0">
                <a:solidFill>
                  <a:srgbClr val="FF0000"/>
                </a:solidFill>
              </a:rPr>
              <a:t> Block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385795" y="3857628"/>
            <a:ext cx="44006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err="1" smtClean="0"/>
              <a:t>Dr.Mousa</a:t>
            </a:r>
            <a:r>
              <a:rPr lang="en-US" sz="2400" b="1" dirty="0" smtClean="0"/>
              <a:t> Qasim Hussein</a:t>
            </a:r>
            <a:endParaRPr lang="ar-SA" sz="2400" b="1" dirty="0"/>
          </a:p>
        </p:txBody>
      </p:sp>
      <p:pic>
        <p:nvPicPr>
          <p:cNvPr id="7" name="Picture 5" descr="C:\Users\User\Desktop\MI\ECG-678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000636"/>
            <a:ext cx="3228998" cy="1428760"/>
          </a:xfrm>
          <a:prstGeom prst="rect">
            <a:avLst/>
          </a:prstGeom>
          <a:noFill/>
        </p:spPr>
      </p:pic>
      <p:pic>
        <p:nvPicPr>
          <p:cNvPr id="8" name="Picture 4" descr="C:\Users\User\Desktop\MI\Screen-Shot-2018-12-12-at-2.58.50-P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857760"/>
            <a:ext cx="3357586" cy="1766441"/>
          </a:xfrm>
          <a:prstGeom prst="rect">
            <a:avLst/>
          </a:prstGeom>
          <a:noFill/>
        </p:spPr>
      </p:pic>
      <p:pic>
        <p:nvPicPr>
          <p:cNvPr id="9" name="Picture 3" descr="C:\Users\User\Desktop\MI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28604"/>
            <a:ext cx="1730714" cy="1376060"/>
          </a:xfrm>
          <a:prstGeom prst="rect">
            <a:avLst/>
          </a:prstGeom>
          <a:noFill/>
        </p:spPr>
      </p:pic>
      <p:sp>
        <p:nvSpPr>
          <p:cNvPr id="10" name="مربع نص 9"/>
          <p:cNvSpPr txBox="1"/>
          <p:nvPr/>
        </p:nvSpPr>
        <p:spPr>
          <a:xfrm>
            <a:off x="357158" y="714356"/>
            <a:ext cx="685804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7030A0"/>
                </a:solidFill>
              </a:rPr>
              <a:t>IRAQI BOARD FOR MEDICAL SPCILIZATIONS</a:t>
            </a:r>
          </a:p>
          <a:p>
            <a:pPr algn="l" rtl="0"/>
            <a:r>
              <a:rPr lang="en-US" sz="2400" b="1" dirty="0" smtClean="0">
                <a:solidFill>
                  <a:srgbClr val="7030A0"/>
                </a:solidFill>
              </a:rPr>
              <a:t>SCINTFIC BOARD FOR INTERNAL MEDICINE </a:t>
            </a:r>
            <a:endParaRPr lang="ar-SA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ecg\LA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975" y="214290"/>
            <a:ext cx="8856231" cy="6643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MI\Left-Anterior-Fascicular-Block-LAFB-1024x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40" y="1142983"/>
            <a:ext cx="9079460" cy="4938729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571472" y="428605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Left axis deviation</a:t>
            </a:r>
          </a:p>
          <a:p>
            <a:pPr algn="l" rtl="0"/>
            <a:r>
              <a:rPr lang="en-US" dirty="0" err="1" smtClean="0"/>
              <a:t>qR</a:t>
            </a:r>
            <a:r>
              <a:rPr lang="en-US" dirty="0" smtClean="0"/>
              <a:t> complexes in I, </a:t>
            </a:r>
            <a:r>
              <a:rPr lang="en-US" dirty="0" err="1" smtClean="0"/>
              <a:t>aVL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357554" y="214290"/>
            <a:ext cx="3500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rS</a:t>
            </a:r>
            <a:r>
              <a:rPr lang="en-US" dirty="0" smtClean="0"/>
              <a:t> complexes in II, III, </a:t>
            </a:r>
            <a:r>
              <a:rPr lang="en-US" dirty="0" err="1" smtClean="0"/>
              <a:t>aVF</a:t>
            </a:r>
            <a:endParaRPr lang="en-US" dirty="0" smtClean="0"/>
          </a:p>
          <a:p>
            <a:r>
              <a:rPr lang="en-US" dirty="0" smtClean="0"/>
              <a:t>Prolonged R wave peak time in </a:t>
            </a:r>
            <a:r>
              <a:rPr lang="en-US" dirty="0" err="1" smtClean="0"/>
              <a:t>aVL</a:t>
            </a:r>
            <a:endParaRPr lang="en-US" dirty="0" smtClean="0"/>
          </a:p>
          <a:p>
            <a:r>
              <a:rPr lang="en-US" dirty="0" smtClean="0"/>
              <a:t>Increased QRS voltage in limb leads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MI\ECG-2-Left-Anterior-Fascicular-Block-LAFB-1024x56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00" y="1214422"/>
            <a:ext cx="8273001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85786" y="571480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000" b="1" dirty="0" smtClean="0"/>
              <a:t>Left Posterior Fascicular Block (LPFB)</a:t>
            </a:r>
            <a:endParaRPr lang="en-US" sz="6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I\Sequence-of-conduction-in-LP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4261"/>
            <a:ext cx="7072362" cy="627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1506" y="642918"/>
            <a:ext cx="807249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Sequence of conduction in LPFB</a:t>
            </a:r>
            <a:endParaRPr lang="en-US" sz="3200" dirty="0" smtClean="0"/>
          </a:p>
          <a:p>
            <a:pPr algn="l" rtl="0"/>
            <a:r>
              <a:rPr lang="en-US" sz="3200" b="1" dirty="0" smtClean="0">
                <a:solidFill>
                  <a:srgbClr val="FFC000"/>
                </a:solidFill>
              </a:rPr>
              <a:t>YELLOW line</a:t>
            </a:r>
            <a:r>
              <a:rPr lang="en-US" sz="3200" dirty="0" smtClean="0"/>
              <a:t>: Impulses are conducted to the left ventricle only via the anterior fascicle</a:t>
            </a:r>
          </a:p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RED arrow</a:t>
            </a:r>
            <a:r>
              <a:rPr lang="en-US" sz="3200" dirty="0" smtClean="0"/>
              <a:t>: Initial </a:t>
            </a:r>
            <a:r>
              <a:rPr lang="en-US" sz="3200" dirty="0" err="1" smtClean="0"/>
              <a:t>depolarisation</a:t>
            </a:r>
            <a:r>
              <a:rPr lang="en-US" sz="3200" dirty="0" smtClean="0"/>
              <a:t> vector is directed towards lateral leads</a:t>
            </a:r>
          </a:p>
          <a:p>
            <a:pPr algn="l" rtl="0"/>
            <a:r>
              <a:rPr lang="en-US" sz="3200" b="1" dirty="0" smtClean="0">
                <a:solidFill>
                  <a:srgbClr val="0070C0"/>
                </a:solidFill>
              </a:rPr>
              <a:t>BLUE arrow</a:t>
            </a:r>
            <a:r>
              <a:rPr lang="en-US" sz="3200" dirty="0" smtClean="0"/>
              <a:t>: Major </a:t>
            </a:r>
            <a:r>
              <a:rPr lang="en-US" sz="3200" dirty="0" err="1" smtClean="0"/>
              <a:t>depolarisation</a:t>
            </a:r>
            <a:r>
              <a:rPr lang="en-US" sz="3200" dirty="0" smtClean="0"/>
              <a:t> vector, which is slightly delayed, is directed towards inferior leads</a:t>
            </a:r>
          </a:p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42910" y="857232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ECG Criteria</a:t>
            </a:r>
          </a:p>
          <a:p>
            <a:pPr algn="l" rtl="0"/>
            <a:r>
              <a:rPr lang="en-US" sz="2400" dirty="0" smtClean="0">
                <a:hlinkClick r:id="rId2"/>
              </a:rPr>
              <a:t>Right axis deviation</a:t>
            </a:r>
            <a:r>
              <a:rPr lang="en-US" sz="2400" dirty="0" smtClean="0"/>
              <a:t> (RAD) (&gt; +90 degrees)</a:t>
            </a:r>
          </a:p>
          <a:p>
            <a:pPr algn="l" rtl="0"/>
            <a:r>
              <a:rPr lang="en-US" sz="2400" dirty="0" err="1" smtClean="0"/>
              <a:t>rS</a:t>
            </a:r>
            <a:r>
              <a:rPr lang="en-US" sz="2400" dirty="0" smtClean="0"/>
              <a:t> complexes in leads I and </a:t>
            </a:r>
            <a:r>
              <a:rPr lang="en-US" sz="2400" dirty="0" err="1" smtClean="0"/>
              <a:t>aVL</a:t>
            </a:r>
            <a:endParaRPr lang="en-US" sz="2400" dirty="0" smtClean="0"/>
          </a:p>
          <a:p>
            <a:pPr algn="l" rtl="0"/>
            <a:r>
              <a:rPr lang="en-US" sz="2400" dirty="0" err="1" smtClean="0"/>
              <a:t>qR</a:t>
            </a:r>
            <a:r>
              <a:rPr lang="en-US" sz="2400" dirty="0" smtClean="0"/>
              <a:t> complexes in leads II, III and </a:t>
            </a:r>
            <a:r>
              <a:rPr lang="en-US" sz="2400" dirty="0" err="1" smtClean="0"/>
              <a:t>aVF</a:t>
            </a:r>
            <a:endParaRPr lang="en-US" sz="2400" dirty="0" smtClean="0"/>
          </a:p>
          <a:p>
            <a:pPr algn="l" rtl="0"/>
            <a:r>
              <a:rPr lang="en-US" sz="2400" dirty="0" smtClean="0"/>
              <a:t>Prolonged </a:t>
            </a:r>
            <a:r>
              <a:rPr lang="en-US" sz="2400" dirty="0" smtClean="0">
                <a:hlinkClick r:id="rId3"/>
              </a:rPr>
              <a:t>R wave peak time</a:t>
            </a:r>
            <a:r>
              <a:rPr lang="en-US" sz="2400" dirty="0" smtClean="0"/>
              <a:t> in </a:t>
            </a:r>
            <a:r>
              <a:rPr lang="en-US" sz="2400" dirty="0" err="1" smtClean="0"/>
              <a:t>aVF</a:t>
            </a:r>
            <a:endParaRPr lang="en-US" sz="2400" dirty="0"/>
          </a:p>
        </p:txBody>
      </p:sp>
      <p:sp>
        <p:nvSpPr>
          <p:cNvPr id="5" name="مستطيل 4"/>
          <p:cNvSpPr/>
          <p:nvPr/>
        </p:nvSpPr>
        <p:spPr>
          <a:xfrm>
            <a:off x="571472" y="3357562"/>
            <a:ext cx="81439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i="1" dirty="0" smtClean="0"/>
              <a:t>Note:</a:t>
            </a:r>
            <a:r>
              <a:rPr lang="en-US" sz="2800" dirty="0" smtClean="0"/>
              <a:t> The diagnosis of LFPB can only be made after excluding other causes of RAD. There should be:</a:t>
            </a:r>
          </a:p>
          <a:p>
            <a:pPr algn="l" rtl="0"/>
            <a:r>
              <a:rPr lang="en-US" sz="2800" dirty="0" smtClean="0"/>
              <a:t>No evidence of </a:t>
            </a:r>
            <a:r>
              <a:rPr lang="en-US" sz="2800" dirty="0" smtClean="0">
                <a:hlinkClick r:id="rId4"/>
              </a:rPr>
              <a:t>right ventricular hypertrophy</a:t>
            </a:r>
            <a:endParaRPr lang="en-US" sz="2800" dirty="0" smtClean="0"/>
          </a:p>
          <a:p>
            <a:pPr algn="l" rtl="0"/>
            <a:r>
              <a:rPr lang="en-US" sz="2800" dirty="0" smtClean="0"/>
              <a:t>No evidence of any other cause for right axis deviation</a:t>
            </a:r>
          </a:p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ictures\Prolonged-R-wave-peak-time-LP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00042"/>
            <a:ext cx="6027429" cy="271464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500034" y="3643313"/>
            <a:ext cx="82153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Prolonged R-wave peak time</a:t>
            </a:r>
            <a:endParaRPr lang="en-US" sz="4400" dirty="0" smtClean="0"/>
          </a:p>
          <a:p>
            <a:r>
              <a:rPr lang="en-US" sz="4400" dirty="0" smtClean="0">
                <a:hlinkClick r:id="rId3"/>
              </a:rPr>
              <a:t>R-wave peak time</a:t>
            </a:r>
            <a:r>
              <a:rPr lang="en-US" sz="4400" dirty="0" smtClean="0"/>
              <a:t>: Time from onset of the QRS to the peak of the R wave in </a:t>
            </a:r>
            <a:r>
              <a:rPr lang="en-US" sz="4400" b="1" dirty="0" err="1" smtClean="0"/>
              <a:t>aVF</a:t>
            </a:r>
            <a:r>
              <a:rPr lang="en-US" sz="4400" dirty="0" smtClean="0"/>
              <a:t> &gt; 45 ms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I\Left-Posterior-Fascicular-Block-LPFB-1024x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44005"/>
            <a:ext cx="8429684" cy="352334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785786" y="5715016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Left Posterior Fascicular Block (LPFB)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ecg\right-axi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991" y="642918"/>
            <a:ext cx="8834009" cy="4091482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1142976" y="5786454"/>
            <a:ext cx="24778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Left posterior </a:t>
            </a:r>
            <a:r>
              <a:rPr lang="en-US" dirty="0" err="1" smtClean="0"/>
              <a:t>hemiblock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cg\Cardiac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74131" cy="63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57225" y="78579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7200" b="1" dirty="0" err="1" smtClean="0">
                <a:solidFill>
                  <a:srgbClr val="FF0000"/>
                </a:solidFill>
              </a:rPr>
              <a:t>Bifascicular</a:t>
            </a:r>
            <a:r>
              <a:rPr lang="en-US" sz="7200" b="1" dirty="0" smtClean="0">
                <a:solidFill>
                  <a:srgbClr val="FF0000"/>
                </a:solidFill>
              </a:rPr>
              <a:t> Blocks</a:t>
            </a:r>
            <a:endParaRPr lang="ar-SA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42910" y="785794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</a:rPr>
              <a:t>Electrophysiology</a:t>
            </a:r>
          </a:p>
          <a:p>
            <a:pPr algn="l" rtl="0"/>
            <a:r>
              <a:rPr lang="en-US" sz="2400" dirty="0" err="1" smtClean="0"/>
              <a:t>Bifascicular</a:t>
            </a:r>
            <a:r>
              <a:rPr lang="en-US" sz="2400" dirty="0" smtClean="0"/>
              <a:t> block involves conduction delay below the </a:t>
            </a:r>
            <a:r>
              <a:rPr lang="en-US" sz="2400" dirty="0" err="1" smtClean="0"/>
              <a:t>atrioventricular</a:t>
            </a:r>
            <a:r>
              <a:rPr lang="en-US" sz="2400" dirty="0" smtClean="0"/>
              <a:t> node in two of the three fascicles:</a:t>
            </a:r>
          </a:p>
          <a:p>
            <a:pPr algn="l" rtl="0"/>
            <a:r>
              <a:rPr lang="en-US" sz="2400" dirty="0" smtClean="0"/>
              <a:t>-Conduction to the ventricles is via the single remaining fascicle.</a:t>
            </a:r>
          </a:p>
          <a:p>
            <a:pPr algn="l" rtl="0"/>
            <a:r>
              <a:rPr lang="en-US" sz="2400" dirty="0" smtClean="0"/>
              <a:t>-The ECG will show typical features of RBBB plus either left or right axis deviation.</a:t>
            </a:r>
          </a:p>
          <a:p>
            <a:pPr algn="l" rtl="0"/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RBBB + LAFB is the most common of the two patterns. This is due to a single coronary artery blood supply (LAD) to the anterior fascicle</a:t>
            </a:r>
          </a:p>
          <a:p>
            <a:pPr algn="l" rtl="0"/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0070C0"/>
                </a:solidFill>
              </a:rPr>
              <a:t>RBBB + LPFB is less common due to a dual blood supply (right and left circumflex arteries), and this combination may be associated with more extensive underlying cardiac pathology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57224" y="642918"/>
            <a:ext cx="77867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Clinically, </a:t>
            </a:r>
            <a:r>
              <a:rPr lang="en-US" sz="3200" b="1" dirty="0" err="1" smtClean="0"/>
              <a:t>bifascicular</a:t>
            </a:r>
            <a:r>
              <a:rPr lang="en-US" sz="3200" b="1" dirty="0" smtClean="0"/>
              <a:t> block presents with one of two ECG patterns:</a:t>
            </a:r>
            <a:endParaRPr lang="en-US" sz="3200" dirty="0" smtClean="0"/>
          </a:p>
          <a:p>
            <a:pPr algn="l" rtl="0"/>
            <a:r>
              <a:rPr lang="en-US" sz="3200" dirty="0" smtClean="0"/>
              <a:t>Right bundle branch block (RBBB) with left anterior fascicular block (LAFB), manifested as left axis deviation (LAD</a:t>
            </a:r>
            <a:r>
              <a:rPr lang="en-US" sz="3200" dirty="0" smtClean="0"/>
              <a:t>).</a:t>
            </a:r>
            <a:endParaRPr lang="en-US" sz="3200" dirty="0" smtClean="0"/>
          </a:p>
          <a:p>
            <a:pPr algn="l" rtl="0"/>
            <a:r>
              <a:rPr lang="en-US" sz="3200" dirty="0" smtClean="0"/>
              <a:t>RBBB and left posterior fascicular block (LPFB), manifested as right axis deviation (RAD) in the absence of other </a:t>
            </a:r>
            <a:r>
              <a:rPr lang="en-US" sz="3200" dirty="0" smtClean="0"/>
              <a:t>causes.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42910" y="642918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Characteristics of an Electrocardiogram with Right Bundle Branch Block and Anterior </a:t>
            </a:r>
            <a:r>
              <a:rPr lang="en-US" sz="3200" b="1" dirty="0" err="1" smtClean="0">
                <a:solidFill>
                  <a:srgbClr val="FF0000"/>
                </a:solidFill>
              </a:rPr>
              <a:t>Hemiblock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</a:p>
          <a:p>
            <a:pPr algn="l" rtl="0"/>
            <a:r>
              <a:rPr lang="en-US" sz="3200" dirty="0" smtClean="0"/>
              <a:t>Wide QRS, longer than 120 </a:t>
            </a:r>
            <a:r>
              <a:rPr lang="en-US" sz="3200" dirty="0" err="1" smtClean="0"/>
              <a:t>ms.</a:t>
            </a:r>
            <a:r>
              <a:rPr lang="en-US" sz="3200" dirty="0" smtClean="0"/>
              <a:t> </a:t>
            </a:r>
            <a:r>
              <a:rPr lang="en-US" sz="3200" dirty="0" err="1" smtClean="0">
                <a:hlinkClick r:id="rId2" tooltip="QRS complex Morphology"/>
              </a:rPr>
              <a:t>rSR</a:t>
            </a:r>
            <a:r>
              <a:rPr lang="en-US" sz="3200" dirty="0" smtClean="0">
                <a:hlinkClick r:id="rId2" tooltip="QRS complex Morphology"/>
              </a:rPr>
              <a:t>’ morphology</a:t>
            </a:r>
            <a:r>
              <a:rPr lang="en-US" sz="3200" dirty="0" smtClean="0"/>
              <a:t> (broad R’ wave) in lead V1, </a:t>
            </a:r>
            <a:r>
              <a:rPr lang="en-US" sz="3200" dirty="0" err="1" smtClean="0">
                <a:hlinkClick r:id="rId2" tooltip="QRS complex Morphology"/>
              </a:rPr>
              <a:t>qRS</a:t>
            </a:r>
            <a:r>
              <a:rPr lang="en-US" sz="3200" dirty="0" smtClean="0">
                <a:hlinkClick r:id="rId2" tooltip="QRS complex Morphology"/>
              </a:rPr>
              <a:t> morphology</a:t>
            </a:r>
            <a:r>
              <a:rPr lang="en-US" sz="3200" dirty="0" smtClean="0"/>
              <a:t> (broad S wave) in lead V6. Abnormal </a:t>
            </a:r>
            <a:r>
              <a:rPr lang="en-US" sz="3200" dirty="0" err="1" smtClean="0"/>
              <a:t>repolarization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 smtClean="0">
                <a:hlinkClick r:id="rId3" tooltip="How to determine the Heart Axis of an Electrocardiogram"/>
              </a:rPr>
              <a:t>Marked Left Axis Deviation</a:t>
            </a:r>
            <a:r>
              <a:rPr lang="en-US" sz="3200" dirty="0" smtClean="0"/>
              <a:t> (-45º or more). </a:t>
            </a:r>
            <a:r>
              <a:rPr lang="en-US" sz="3200" dirty="0" err="1" smtClean="0">
                <a:hlinkClick r:id="rId2" tooltip="QRS complex Morphology"/>
              </a:rPr>
              <a:t>qR</a:t>
            </a:r>
            <a:r>
              <a:rPr lang="en-US" sz="3200" dirty="0" smtClean="0">
                <a:hlinkClick r:id="rId2" tooltip="QRS complex Morphology"/>
              </a:rPr>
              <a:t> Morphology</a:t>
            </a:r>
            <a:r>
              <a:rPr lang="en-US" sz="3200" dirty="0" smtClean="0"/>
              <a:t> lateral leads, </a:t>
            </a:r>
            <a:r>
              <a:rPr lang="en-US" sz="3200" dirty="0" err="1" smtClean="0">
                <a:hlinkClick r:id="rId2" tooltip="QRS complex Morphology"/>
              </a:rPr>
              <a:t>rS</a:t>
            </a:r>
            <a:r>
              <a:rPr lang="en-US" sz="3200" dirty="0" smtClean="0">
                <a:hlinkClick r:id="rId2" tooltip="QRS complex Morphology"/>
              </a:rPr>
              <a:t> Morphology</a:t>
            </a:r>
            <a:r>
              <a:rPr lang="en-US" sz="3200" dirty="0" smtClean="0"/>
              <a:t> in inferior leads </a:t>
            </a:r>
            <a:r>
              <a:rPr lang="en-US" sz="3200" baseline="300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85786" y="642918"/>
            <a:ext cx="8001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Characteristics of an Electrocardiogram with Right Bundle Branch Block and Posterior </a:t>
            </a:r>
            <a:r>
              <a:rPr lang="en-US" sz="3200" b="1" dirty="0" err="1" smtClean="0">
                <a:solidFill>
                  <a:srgbClr val="FF0000"/>
                </a:solidFill>
              </a:rPr>
              <a:t>Hemiblock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</a:p>
          <a:p>
            <a:pPr algn="l" rtl="0"/>
            <a:r>
              <a:rPr lang="en-US" sz="3200" dirty="0" smtClean="0"/>
              <a:t>Wide QRS, longer than 120 </a:t>
            </a:r>
            <a:r>
              <a:rPr lang="en-US" sz="3200" dirty="0" err="1" smtClean="0"/>
              <a:t>ms.</a:t>
            </a:r>
            <a:r>
              <a:rPr lang="en-US" sz="3200" dirty="0" smtClean="0"/>
              <a:t> </a:t>
            </a:r>
            <a:r>
              <a:rPr lang="en-US" sz="3200" dirty="0" err="1" smtClean="0">
                <a:hlinkClick r:id="rId2" tooltip="QRS complex Morphology"/>
              </a:rPr>
              <a:t>rSR</a:t>
            </a:r>
            <a:r>
              <a:rPr lang="en-US" sz="3200" dirty="0" smtClean="0">
                <a:hlinkClick r:id="rId2" tooltip="QRS complex Morphology"/>
              </a:rPr>
              <a:t>’ morphology</a:t>
            </a:r>
            <a:r>
              <a:rPr lang="en-US" sz="3200" dirty="0" smtClean="0"/>
              <a:t> (broad R’ wave) in lead V1, </a:t>
            </a:r>
            <a:r>
              <a:rPr lang="en-US" sz="3200" dirty="0" err="1" smtClean="0">
                <a:hlinkClick r:id="rId2" tooltip="QRS complex Morphology"/>
              </a:rPr>
              <a:t>qRS</a:t>
            </a:r>
            <a:r>
              <a:rPr lang="en-US" sz="3200" dirty="0" smtClean="0">
                <a:hlinkClick r:id="rId2" tooltip="QRS complex Morphology"/>
              </a:rPr>
              <a:t> morphology</a:t>
            </a:r>
            <a:r>
              <a:rPr lang="en-US" sz="3200" dirty="0" smtClean="0"/>
              <a:t> (broad S wave) in lead V6. Abnormal </a:t>
            </a:r>
            <a:r>
              <a:rPr lang="en-US" sz="3200" dirty="0" err="1" smtClean="0"/>
              <a:t>repolarization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 smtClean="0"/>
              <a:t>Marked </a:t>
            </a:r>
            <a:r>
              <a:rPr lang="en-US" sz="3200" dirty="0" smtClean="0">
                <a:hlinkClick r:id="rId3" tooltip="Right Axis Deviation"/>
              </a:rPr>
              <a:t>right axis deviation</a:t>
            </a:r>
            <a:r>
              <a:rPr lang="en-US" sz="3200" dirty="0" smtClean="0"/>
              <a:t> (120º or more). </a:t>
            </a:r>
            <a:r>
              <a:rPr lang="en-US" sz="3200" dirty="0" err="1" smtClean="0">
                <a:hlinkClick r:id="rId2" tooltip="QRS complex Morphology"/>
              </a:rPr>
              <a:t>rS</a:t>
            </a:r>
            <a:r>
              <a:rPr lang="en-US" sz="3200" dirty="0" smtClean="0">
                <a:hlinkClick r:id="rId2" tooltip="QRS complex Morphology"/>
              </a:rPr>
              <a:t> morphology</a:t>
            </a:r>
            <a:r>
              <a:rPr lang="en-US" sz="3200" dirty="0" smtClean="0"/>
              <a:t> lateral leads, </a:t>
            </a:r>
            <a:r>
              <a:rPr lang="en-US" sz="3200" dirty="0" err="1" smtClean="0">
                <a:hlinkClick r:id="rId2" tooltip="QRS complex Morphology"/>
              </a:rPr>
              <a:t>qr</a:t>
            </a:r>
            <a:r>
              <a:rPr lang="en-US" sz="3200" dirty="0" smtClean="0">
                <a:hlinkClick r:id="rId2" tooltip="QRS complex Morphology"/>
              </a:rPr>
              <a:t> morphology</a:t>
            </a:r>
            <a:r>
              <a:rPr lang="en-US" sz="3200" dirty="0" smtClean="0"/>
              <a:t> in inferior </a:t>
            </a:r>
            <a:r>
              <a:rPr lang="en-US" sz="3200" dirty="0" smtClean="0"/>
              <a:t>leads.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I\ECG-Bifascicular-Block-RBBB-LAFB-1024x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4339828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571472" y="485776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Typical </a:t>
            </a:r>
            <a:r>
              <a:rPr lang="en-US" b="1" dirty="0" err="1" smtClean="0"/>
              <a:t>bifascicular</a:t>
            </a:r>
            <a:r>
              <a:rPr lang="en-US" b="1" dirty="0" smtClean="0"/>
              <a:t> block pattern:</a:t>
            </a:r>
            <a:r>
              <a:rPr lang="en-US" dirty="0" smtClean="0"/>
              <a:t> RBBB combined with LAFB (manifested as LAD)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42910" y="474345"/>
            <a:ext cx="785818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</a:rPr>
              <a:t>Clinical significance</a:t>
            </a:r>
          </a:p>
          <a:p>
            <a:pPr algn="l" rtl="0"/>
            <a:r>
              <a:rPr lang="en-US" sz="2400" dirty="0" err="1" smtClean="0"/>
              <a:t>Bifascicular</a:t>
            </a:r>
            <a:r>
              <a:rPr lang="en-US" sz="2400" dirty="0" smtClean="0"/>
              <a:t> block is often associated with structural heart disease (50-80%) and extensive fibrosis of the conducting system. There is a risk of progression to complete heart block with additional damage to the third remaining fascicle, however clinical context is important:</a:t>
            </a:r>
          </a:p>
          <a:p>
            <a:pPr algn="l" rtl="0"/>
            <a:r>
              <a:rPr lang="en-US" sz="2400" dirty="0" smtClean="0"/>
              <a:t>-Overall rate of progression to complete heart block is 1-4% per year.</a:t>
            </a:r>
          </a:p>
          <a:p>
            <a:pPr algn="l" rtl="0"/>
            <a:r>
              <a:rPr lang="en-US" sz="2400" dirty="0" smtClean="0"/>
              <a:t>-In symptom free patients, these figures are ~1% per year</a:t>
            </a:r>
          </a:p>
          <a:p>
            <a:pPr algn="l" rtl="0"/>
            <a:r>
              <a:rPr lang="en-US" sz="2400" dirty="0" smtClean="0"/>
              <a:t>-Patients presenting with syncope have a 17% annual risk of </a:t>
            </a:r>
            <a:r>
              <a:rPr lang="en-US" sz="2400" dirty="0" smtClean="0"/>
              <a:t>progression.</a:t>
            </a:r>
            <a:endParaRPr lang="en-US" sz="2400" dirty="0" smtClean="0"/>
          </a:p>
          <a:p>
            <a:pPr algn="l" rtl="0"/>
            <a:r>
              <a:rPr lang="en-US" sz="2400" dirty="0" smtClean="0"/>
              <a:t>-Syncope or </a:t>
            </a:r>
            <a:r>
              <a:rPr lang="en-US" sz="2400" dirty="0" err="1" smtClean="0"/>
              <a:t>presyncope</a:t>
            </a:r>
            <a:r>
              <a:rPr lang="en-US" sz="2400" dirty="0" smtClean="0"/>
              <a:t> in the context of a </a:t>
            </a:r>
            <a:r>
              <a:rPr lang="en-US" sz="2400" dirty="0" err="1" smtClean="0"/>
              <a:t>bifascicular</a:t>
            </a:r>
            <a:r>
              <a:rPr lang="en-US" sz="2400" dirty="0" smtClean="0"/>
              <a:t> block is an indication for admission and monitoring. </a:t>
            </a:r>
            <a:endParaRPr lang="en-US" sz="2400" dirty="0" smtClean="0"/>
          </a:p>
          <a:p>
            <a:pPr algn="l" rtl="0"/>
            <a:r>
              <a:rPr lang="en-US" sz="2400" dirty="0" smtClean="0"/>
              <a:t>If </a:t>
            </a:r>
            <a:r>
              <a:rPr lang="en-US" sz="2400" dirty="0" smtClean="0"/>
              <a:t>other causes of syncope are not identified on work-up, pacemaker insertion is </a:t>
            </a:r>
            <a:r>
              <a:rPr lang="en-US" sz="2400" dirty="0" smtClean="0"/>
              <a:t>recommended.</a:t>
            </a:r>
            <a:endParaRPr lang="en-US" sz="2400" dirty="0" smtClean="0"/>
          </a:p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71472" y="889844"/>
            <a:ext cx="78581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Main Causes of </a:t>
            </a:r>
            <a:r>
              <a:rPr lang="en-US" sz="2800" b="1" dirty="0" err="1" smtClean="0">
                <a:solidFill>
                  <a:srgbClr val="0070C0"/>
                </a:solidFill>
              </a:rPr>
              <a:t>Bifascicular</a:t>
            </a:r>
            <a:r>
              <a:rPr lang="en-US" sz="2800" b="1" dirty="0" smtClean="0">
                <a:solidFill>
                  <a:srgbClr val="0070C0"/>
                </a:solidFill>
              </a:rPr>
              <a:t> Block</a:t>
            </a:r>
          </a:p>
          <a:p>
            <a:pPr algn="l" rtl="0"/>
            <a:r>
              <a:rPr lang="en-US" sz="2400" dirty="0" smtClean="0"/>
              <a:t>Causes are </a:t>
            </a:r>
            <a:r>
              <a:rPr lang="en-US" sz="2400" dirty="0" err="1" smtClean="0"/>
              <a:t>similiar</a:t>
            </a:r>
            <a:r>
              <a:rPr lang="en-US" sz="2400" dirty="0" smtClean="0"/>
              <a:t> to those of RBBB and LAFB/LPFB:</a:t>
            </a:r>
          </a:p>
          <a:p>
            <a:pPr algn="l" rtl="0"/>
            <a:r>
              <a:rPr lang="en-US" sz="2400" dirty="0" err="1" smtClean="0"/>
              <a:t>Ischaemic</a:t>
            </a:r>
            <a:r>
              <a:rPr lang="en-US" sz="2400" dirty="0" smtClean="0"/>
              <a:t> heart disease (40-60% cases)</a:t>
            </a:r>
          </a:p>
          <a:p>
            <a:pPr algn="l" rtl="0"/>
            <a:r>
              <a:rPr lang="en-US" sz="2400" dirty="0" smtClean="0"/>
              <a:t>Structural heart disease (50-80% association)</a:t>
            </a:r>
          </a:p>
          <a:p>
            <a:pPr algn="l" rtl="0"/>
            <a:r>
              <a:rPr lang="en-US" sz="2400" dirty="0" smtClean="0"/>
              <a:t>Aortic </a:t>
            </a:r>
            <a:r>
              <a:rPr lang="en-US" sz="2400" dirty="0" err="1" smtClean="0"/>
              <a:t>stenosis</a:t>
            </a:r>
            <a:endParaRPr lang="en-US" sz="2400" dirty="0" smtClean="0"/>
          </a:p>
          <a:p>
            <a:pPr algn="l" rtl="0"/>
            <a:r>
              <a:rPr lang="en-US" sz="2400" dirty="0" smtClean="0">
                <a:hlinkClick r:id="rId2"/>
              </a:rPr>
              <a:t>Anterior MI</a:t>
            </a:r>
            <a:r>
              <a:rPr lang="en-US" sz="2400" dirty="0" smtClean="0"/>
              <a:t> (occurs in 5-7% of acute AMI)</a:t>
            </a:r>
          </a:p>
          <a:p>
            <a:pPr algn="l" rtl="0"/>
            <a:r>
              <a:rPr lang="en-US" sz="2400" dirty="0" err="1" smtClean="0">
                <a:hlinkClick r:id="rId3"/>
              </a:rPr>
              <a:t>Lenègre</a:t>
            </a:r>
            <a:r>
              <a:rPr lang="en-US" sz="2400" dirty="0" smtClean="0">
                <a:hlinkClick r:id="rId3"/>
              </a:rPr>
              <a:t>-Lev disease</a:t>
            </a:r>
            <a:endParaRPr lang="en-US" sz="2400" dirty="0" smtClean="0"/>
          </a:p>
          <a:p>
            <a:pPr algn="l" rtl="0"/>
            <a:r>
              <a:rPr lang="en-US" sz="2400" dirty="0" smtClean="0">
                <a:hlinkClick r:id="rId4"/>
              </a:rPr>
              <a:t>Congenital heart disease</a:t>
            </a:r>
            <a:endParaRPr lang="en-US" sz="2400" dirty="0" smtClean="0"/>
          </a:p>
          <a:p>
            <a:pPr algn="l" rtl="0"/>
            <a:r>
              <a:rPr lang="en-US" sz="2400" dirty="0" err="1" smtClean="0">
                <a:hlinkClick r:id="rId5"/>
              </a:rPr>
              <a:t>Hyperkalaemia</a:t>
            </a:r>
            <a:r>
              <a:rPr lang="en-US" sz="2400" dirty="0" smtClean="0"/>
              <a:t> (resolves with treatment)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A new-onset </a:t>
            </a:r>
            <a:r>
              <a:rPr lang="en-US" sz="2000" dirty="0" err="1" smtClean="0">
                <a:solidFill>
                  <a:srgbClr val="FF0000"/>
                </a:solidFill>
              </a:rPr>
              <a:t>bifascicular</a:t>
            </a:r>
            <a:r>
              <a:rPr lang="en-US" sz="2000" dirty="0" smtClean="0">
                <a:solidFill>
                  <a:srgbClr val="FF0000"/>
                </a:solidFill>
              </a:rPr>
              <a:t> block in the context of chest pain is highly associated with proximal LAD occlusion, even in the absence of ST-segment changes. In 30% of cases, patients present with no ST elevation and </a:t>
            </a:r>
            <a:r>
              <a:rPr lang="en-US" sz="2000" dirty="0" err="1" smtClean="0">
                <a:solidFill>
                  <a:srgbClr val="FF0000"/>
                </a:solidFill>
              </a:rPr>
              <a:t>bifascicular</a:t>
            </a:r>
            <a:r>
              <a:rPr lang="en-US" sz="2000" dirty="0" smtClean="0">
                <a:solidFill>
                  <a:srgbClr val="FF0000"/>
                </a:solidFill>
              </a:rPr>
              <a:t> block is the only acute ECG finding.</a:t>
            </a:r>
          </a:p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42976" y="214290"/>
            <a:ext cx="4465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dirty="0" err="1" smtClean="0">
                <a:hlinkClick r:id="rId2"/>
              </a:rPr>
              <a:t>Lenègre</a:t>
            </a:r>
            <a:r>
              <a:rPr lang="en-US" sz="4000" dirty="0" smtClean="0">
                <a:hlinkClick r:id="rId2"/>
              </a:rPr>
              <a:t>-Lev disease</a:t>
            </a:r>
            <a:endParaRPr lang="en-US" sz="4000" dirty="0" smtClean="0"/>
          </a:p>
        </p:txBody>
      </p:sp>
      <p:sp>
        <p:nvSpPr>
          <p:cNvPr id="5" name="مستطيل 4"/>
          <p:cNvSpPr/>
          <p:nvPr/>
        </p:nvSpPr>
        <p:spPr>
          <a:xfrm>
            <a:off x="642910" y="1000108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Acquired fibrous degeneration of the left and right bundle branches, eventually manifesting as permanent complete </a:t>
            </a:r>
            <a:r>
              <a:rPr lang="en-US" sz="2400" b="1" dirty="0" err="1" smtClean="0"/>
              <a:t>atrioventricular</a:t>
            </a:r>
            <a:r>
              <a:rPr lang="en-US" sz="2400" b="1" dirty="0" smtClean="0"/>
              <a:t> (AV) dissociation with cardiac pauses and Adams-Stokes attacks</a:t>
            </a:r>
            <a:endParaRPr lang="ar-SA" sz="2400" b="1" dirty="0"/>
          </a:p>
        </p:txBody>
      </p:sp>
      <p:sp>
        <p:nvSpPr>
          <p:cNvPr id="6" name="مستطيل 5"/>
          <p:cNvSpPr/>
          <p:nvPr/>
        </p:nvSpPr>
        <p:spPr>
          <a:xfrm>
            <a:off x="785786" y="2857496"/>
            <a:ext cx="7429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7030A0"/>
                </a:solidFill>
              </a:rPr>
              <a:t>Also known as idiopathic fibrosis of the conducting system, or acquired complete heart block</a:t>
            </a:r>
          </a:p>
          <a:p>
            <a:pPr algn="l" rtl="0"/>
            <a:r>
              <a:rPr lang="en-US" sz="2000" dirty="0" smtClean="0">
                <a:solidFill>
                  <a:srgbClr val="7030A0"/>
                </a:solidFill>
              </a:rPr>
              <a:t>During his initial description, </a:t>
            </a:r>
            <a:r>
              <a:rPr lang="en-US" sz="2000" dirty="0" err="1" smtClean="0">
                <a:solidFill>
                  <a:srgbClr val="7030A0"/>
                </a:solidFill>
              </a:rPr>
              <a:t>Lenègre</a:t>
            </a:r>
            <a:r>
              <a:rPr lang="en-US" sz="2000" dirty="0" smtClean="0">
                <a:solidFill>
                  <a:srgbClr val="7030A0"/>
                </a:solidFill>
              </a:rPr>
              <a:t> consistently uses the term “Bilateral Bundle Branch Block” to describe this cardiac injury pattern that leads to AV dissociation. In 97% of cases the AV node is found to be </a:t>
            </a:r>
            <a:r>
              <a:rPr lang="en-US" sz="2000" dirty="0" err="1" smtClean="0">
                <a:solidFill>
                  <a:srgbClr val="7030A0"/>
                </a:solidFill>
              </a:rPr>
              <a:t>histologically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normal.</a:t>
            </a:r>
            <a:endParaRPr lang="en-US" sz="2000" dirty="0" smtClean="0">
              <a:solidFill>
                <a:srgbClr val="7030A0"/>
              </a:solidFill>
            </a:endParaRPr>
          </a:p>
          <a:p>
            <a:pPr algn="l" rtl="0"/>
            <a:r>
              <a:rPr lang="en-US" sz="2000" dirty="0" smtClean="0">
                <a:solidFill>
                  <a:srgbClr val="7030A0"/>
                </a:solidFill>
              </a:rPr>
              <a:t>Speed of progression to complete heart block is varied. </a:t>
            </a:r>
            <a:r>
              <a:rPr lang="en-US" sz="2000" dirty="0" err="1" smtClean="0">
                <a:solidFill>
                  <a:srgbClr val="7030A0"/>
                </a:solidFill>
              </a:rPr>
              <a:t>Lenègre</a:t>
            </a:r>
            <a:r>
              <a:rPr lang="en-US" sz="2000" dirty="0" smtClean="0">
                <a:solidFill>
                  <a:srgbClr val="7030A0"/>
                </a:solidFill>
              </a:rPr>
              <a:t> identified several ECG manifestations of bilateral bundle branch block:</a:t>
            </a:r>
          </a:p>
          <a:p>
            <a:pPr lvl="1" algn="l" rtl="0"/>
            <a:r>
              <a:rPr lang="en-US" sz="2000" b="1" dirty="0" smtClean="0">
                <a:solidFill>
                  <a:srgbClr val="002060"/>
                </a:solidFill>
                <a:hlinkClick r:id="rId3"/>
              </a:rPr>
              <a:t>RBBB</a:t>
            </a:r>
            <a:r>
              <a:rPr lang="en-US" sz="2000" b="1" dirty="0" smtClean="0">
                <a:solidFill>
                  <a:srgbClr val="002060"/>
                </a:solidFill>
              </a:rPr>
              <a:t> or </a:t>
            </a:r>
            <a:r>
              <a:rPr lang="en-US" sz="2000" b="1" dirty="0" smtClean="0">
                <a:solidFill>
                  <a:srgbClr val="002060"/>
                </a:solidFill>
                <a:hlinkClick r:id="rId4"/>
              </a:rPr>
              <a:t>LBBB</a:t>
            </a:r>
            <a:r>
              <a:rPr lang="en-US" sz="2000" b="1" dirty="0" smtClean="0">
                <a:solidFill>
                  <a:srgbClr val="002060"/>
                </a:solidFill>
              </a:rPr>
              <a:t> complicated by complete or incomplete AV block</a:t>
            </a:r>
          </a:p>
          <a:p>
            <a:pPr lvl="1" algn="l" rtl="0"/>
            <a:r>
              <a:rPr lang="en-US" sz="2000" b="1" dirty="0" smtClean="0">
                <a:solidFill>
                  <a:srgbClr val="002060"/>
                </a:solidFill>
                <a:hlinkClick r:id="rId5"/>
              </a:rPr>
              <a:t>Masqueraded Bundle Branch Block (MBBB)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1" algn="l" rtl="0"/>
            <a:r>
              <a:rPr lang="en-US" sz="2000" b="1" dirty="0" smtClean="0">
                <a:solidFill>
                  <a:srgbClr val="002060"/>
                </a:solidFill>
                <a:hlinkClick r:id="rId6"/>
              </a:rPr>
              <a:t>Complete heart </a:t>
            </a:r>
            <a:r>
              <a:rPr lang="en-US" sz="2000" b="1" dirty="0" smtClean="0">
                <a:solidFill>
                  <a:srgbClr val="002060"/>
                </a:solidFill>
                <a:hlinkClick r:id="rId6"/>
              </a:rPr>
              <a:t>bloc</a:t>
            </a:r>
            <a:r>
              <a:rPr lang="en-US" sz="2000" b="1" dirty="0" smtClean="0">
                <a:solidFill>
                  <a:srgbClr val="002060"/>
                </a:solidFill>
              </a:rPr>
              <a:t>k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857224" y="714356"/>
            <a:ext cx="7500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Masquerading Bundle Branch Block (MBBB)</a:t>
            </a:r>
            <a:endParaRPr lang="en-US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642910" y="142873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Mixed pattern of complete right bundle branch block (RBBB) in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precordial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leads and complete left bundle branch block (LBBB) in limb leads, indicating severe and diffuse conducting system disease with a poor prognosis</a:t>
            </a:r>
            <a:endParaRPr lang="ar-SA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1472" y="2571744"/>
            <a:ext cx="792961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Compared with typical </a:t>
            </a:r>
            <a:r>
              <a:rPr lang="en-US" sz="2400" dirty="0" err="1" smtClean="0"/>
              <a:t>Bifacicular</a:t>
            </a:r>
            <a:r>
              <a:rPr lang="en-US" sz="2400" dirty="0" smtClean="0"/>
              <a:t> block typical , these patients have more extensive fibrosis and degeneration of left bundle </a:t>
            </a:r>
            <a:r>
              <a:rPr lang="en-US" sz="2400" dirty="0" smtClean="0"/>
              <a:t>pathways.</a:t>
            </a:r>
            <a:endParaRPr lang="en-US" sz="2400" dirty="0" smtClean="0"/>
          </a:p>
          <a:p>
            <a:pPr algn="l" rtl="0"/>
            <a:r>
              <a:rPr lang="en-US" sz="2400" dirty="0" smtClean="0"/>
              <a:t>Consequent high-grade left anterior fascicular block (LAFB), often associated left ventricular enlargement, manifests as a complete LBBB. This is partially masqueraded by concurrent </a:t>
            </a:r>
            <a:r>
              <a:rPr lang="en-US" sz="2400" dirty="0" smtClean="0"/>
              <a:t>RBBB.</a:t>
            </a:r>
            <a:endParaRPr lang="en-US" sz="2400" dirty="0" smtClean="0"/>
          </a:p>
          <a:p>
            <a:pPr algn="l" rtl="0"/>
            <a:r>
              <a:rPr lang="en-US" sz="2400" dirty="0" smtClean="0"/>
              <a:t>Patients have a higher risk of progression to complete AV block than typical </a:t>
            </a:r>
            <a:r>
              <a:rPr lang="en-US" sz="2400" dirty="0" err="1" smtClean="0"/>
              <a:t>bifascicular</a:t>
            </a:r>
            <a:r>
              <a:rPr lang="en-US" sz="2400" dirty="0" smtClean="0"/>
              <a:t> </a:t>
            </a:r>
            <a:r>
              <a:rPr lang="en-US" sz="2400" dirty="0" smtClean="0"/>
              <a:t>block.</a:t>
            </a:r>
            <a:endParaRPr lang="en-US" sz="2400" dirty="0" smtClean="0"/>
          </a:p>
          <a:p>
            <a:pPr algn="l" rtl="0"/>
            <a:r>
              <a:rPr lang="en-US" sz="2400" dirty="0" smtClean="0"/>
              <a:t>A second, </a:t>
            </a:r>
            <a:r>
              <a:rPr lang="en-US" sz="2400" b="1" dirty="0" err="1" smtClean="0"/>
              <a:t>precordial</a:t>
            </a:r>
            <a:r>
              <a:rPr lang="en-US" sz="2400" b="1" dirty="0" smtClean="0"/>
              <a:t> type</a:t>
            </a:r>
            <a:r>
              <a:rPr lang="en-US" sz="2400" dirty="0" smtClean="0"/>
              <a:t> of MBBB has also been described .</a:t>
            </a:r>
          </a:p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14348" y="857232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7200" b="1" dirty="0" smtClean="0"/>
              <a:t>Left Anterior Fascicular Block (LAFB)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42910" y="285728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Diagnostic criteria</a:t>
            </a:r>
          </a:p>
          <a:p>
            <a:pPr algn="l" rtl="0"/>
            <a:r>
              <a:rPr lang="en-US" sz="2400" dirty="0" smtClean="0"/>
              <a:t>Standard or </a:t>
            </a:r>
            <a:r>
              <a:rPr lang="en-US" sz="2400" dirty="0" err="1" smtClean="0"/>
              <a:t>Precordial</a:t>
            </a:r>
            <a:r>
              <a:rPr lang="en-US" sz="2400" dirty="0" smtClean="0"/>
              <a:t> Masquerading Bundle Branch Block (MBBB). </a:t>
            </a:r>
            <a:r>
              <a:rPr lang="en-US" sz="2400" i="1" dirty="0" smtClean="0"/>
              <a:t>In both types, RBBB is shown by typical RSR’ pattern in lead V1.</a:t>
            </a:r>
            <a:endParaRPr lang="en-US" sz="2400" dirty="0"/>
          </a:p>
        </p:txBody>
      </p:sp>
      <p:sp>
        <p:nvSpPr>
          <p:cNvPr id="5" name="مستطيل 4"/>
          <p:cNvSpPr/>
          <p:nvPr/>
        </p:nvSpPr>
        <p:spPr>
          <a:xfrm>
            <a:off x="571472" y="1928802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Standard MBBB:</a:t>
            </a:r>
          </a:p>
          <a:p>
            <a:pPr algn="l" rtl="0"/>
            <a:r>
              <a:rPr lang="en-US" sz="2800" dirty="0" smtClean="0"/>
              <a:t>RBBB pattern in </a:t>
            </a:r>
            <a:r>
              <a:rPr lang="en-US" sz="2800" dirty="0" err="1" smtClean="0"/>
              <a:t>precordial</a:t>
            </a:r>
            <a:r>
              <a:rPr lang="en-US" sz="2800" dirty="0" smtClean="0"/>
              <a:t> leads</a:t>
            </a:r>
          </a:p>
          <a:p>
            <a:pPr algn="l" rtl="0"/>
            <a:r>
              <a:rPr lang="en-US" sz="2800" dirty="0" smtClean="0"/>
              <a:t>LBBB pattern in limb leads</a:t>
            </a:r>
          </a:p>
          <a:p>
            <a:pPr algn="l" rtl="0"/>
            <a:r>
              <a:rPr lang="en-US" sz="2800" dirty="0" smtClean="0"/>
              <a:t>Small or absent S wave in lead 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I\Standard-MBBB.-RBBB-pattern-in-precordial-leads-V1-3-768x4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315200" cy="44196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857224" y="4929198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Standered</a:t>
            </a:r>
            <a:r>
              <a:rPr lang="en-US" dirty="0" smtClean="0"/>
              <a:t> MBBB showed:</a:t>
            </a:r>
          </a:p>
          <a:p>
            <a:pPr algn="l" rtl="0"/>
            <a:r>
              <a:rPr lang="en-US" dirty="0" smtClean="0"/>
              <a:t>Broad QRS complexes with an RBBB pattern (</a:t>
            </a:r>
            <a:r>
              <a:rPr lang="en-US" dirty="0" err="1" smtClean="0"/>
              <a:t>rsR</a:t>
            </a:r>
            <a:r>
              <a:rPr lang="en-US" dirty="0" smtClean="0"/>
              <a:t> pattern) in the </a:t>
            </a:r>
            <a:r>
              <a:rPr lang="en-US" dirty="0" err="1" smtClean="0"/>
              <a:t>precordial</a:t>
            </a:r>
            <a:r>
              <a:rPr lang="en-US" dirty="0" smtClean="0"/>
              <a:t> leads V1 to V3</a:t>
            </a:r>
            <a:br>
              <a:rPr lang="en-US" dirty="0" smtClean="0"/>
            </a:br>
            <a:r>
              <a:rPr lang="en-US" dirty="0" smtClean="0"/>
              <a:t>LBBB pattern with near-absence of S waves in lead I in the limb leads.</a:t>
            </a:r>
            <a:br>
              <a:rPr lang="en-US" dirty="0" smtClean="0"/>
            </a:br>
            <a:r>
              <a:rPr lang="en-US" dirty="0" smtClean="0"/>
              <a:t>Left axis deviation and QS complexes in Leads II, III, </a:t>
            </a:r>
            <a:r>
              <a:rPr lang="en-US" dirty="0" err="1" smtClean="0"/>
              <a:t>aVF</a:t>
            </a:r>
            <a:r>
              <a:rPr lang="en-US" dirty="0" smtClean="0"/>
              <a:t> and M pattern in lead </a:t>
            </a:r>
            <a:r>
              <a:rPr lang="en-US" dirty="0" err="1" smtClean="0"/>
              <a:t>aVL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28596" y="428604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err="1" smtClean="0"/>
              <a:t>Precordial</a:t>
            </a:r>
            <a:r>
              <a:rPr lang="en-US" sz="2800" b="1" dirty="0" smtClean="0"/>
              <a:t> MBBB:</a:t>
            </a:r>
            <a:endParaRPr lang="ar-SA" sz="2800" dirty="0"/>
          </a:p>
        </p:txBody>
      </p:sp>
      <p:sp>
        <p:nvSpPr>
          <p:cNvPr id="5" name="مستطيل 4"/>
          <p:cNvSpPr/>
          <p:nvPr/>
        </p:nvSpPr>
        <p:spPr>
          <a:xfrm>
            <a:off x="1142976" y="857232"/>
            <a:ext cx="5715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RBBB pattern in leads V1-3</a:t>
            </a:r>
          </a:p>
          <a:p>
            <a:pPr algn="l" rtl="0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LBBB pattern in V4-6</a:t>
            </a:r>
          </a:p>
          <a:p>
            <a:pPr algn="l" rtl="0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Absent S wave in leads V5-6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User\Desktop\MI\Masquerading-Bundle-Branch-Block-MBBB-20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43113"/>
            <a:ext cx="7929592" cy="3076681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428596" y="5286387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RBBB pattern in right </a:t>
            </a:r>
            <a:r>
              <a:rPr lang="en-US" dirty="0" err="1" smtClean="0"/>
              <a:t>precordial</a:t>
            </a:r>
            <a:r>
              <a:rPr lang="en-US" dirty="0" smtClean="0"/>
              <a:t> leads with LBBB pattern in left </a:t>
            </a:r>
            <a:r>
              <a:rPr lang="en-US" dirty="0" err="1" smtClean="0"/>
              <a:t>precordial</a:t>
            </a:r>
            <a:r>
              <a:rPr lang="en-US" dirty="0" smtClean="0"/>
              <a:t> leads.</a:t>
            </a:r>
            <a:br>
              <a:rPr lang="en-US" dirty="0" smtClean="0"/>
            </a:br>
            <a:r>
              <a:rPr lang="en-US" dirty="0" smtClean="0"/>
              <a:t>Absent S waves in V5-6 and lead I.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MI\ECG50304_1_Bifascicular-1024x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745" y="714356"/>
            <a:ext cx="8806920" cy="5429288"/>
          </a:xfrm>
          <a:prstGeom prst="rect">
            <a:avLst/>
          </a:prstGeom>
          <a:noFill/>
        </p:spPr>
      </p:pic>
      <p:pic>
        <p:nvPicPr>
          <p:cNvPr id="5" name="Picture 2" descr="C:\Users\User\Desktop\MI\ECG50304_1_Bifascicular-1024x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145" y="866756"/>
            <a:ext cx="8806920" cy="5429288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3715035" y="6215082"/>
            <a:ext cx="1713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RBBB with LAFB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MI\OMI-ECG-Proximal-LAD-RB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4230323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00034" y="4714884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RBBB with LAFB, in the context of chest pain</a:t>
            </a:r>
            <a:endParaRPr lang="en-US" dirty="0" smtClean="0"/>
          </a:p>
          <a:p>
            <a:pPr algn="l" rtl="0"/>
            <a:r>
              <a:rPr lang="en-US" dirty="0" smtClean="0"/>
              <a:t>RBBB is seen with RSR’ pattern in V1-3 and slurred S waves in lateral leads</a:t>
            </a:r>
          </a:p>
          <a:p>
            <a:pPr algn="l" rtl="0"/>
            <a:r>
              <a:rPr lang="en-US" dirty="0" smtClean="0"/>
              <a:t>There are concordant ST segment changes best seen in V2, and hyper-acute T waves inferiorly.</a:t>
            </a:r>
          </a:p>
          <a:p>
            <a:pPr algn="l" rtl="0"/>
            <a:r>
              <a:rPr lang="en-US" dirty="0" smtClean="0"/>
              <a:t>This patient was found to have a 99% proximal LAD occlusion. See </a:t>
            </a:r>
            <a:r>
              <a:rPr lang="en-US" dirty="0" smtClean="0">
                <a:hlinkClick r:id="rId3"/>
              </a:rPr>
              <a:t>OMI: Replacing the STEMI misnomer</a:t>
            </a:r>
            <a:r>
              <a:rPr lang="en-US" dirty="0" smtClean="0"/>
              <a:t> for further case details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71472" y="335846"/>
            <a:ext cx="79296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Clinical significance</a:t>
            </a:r>
          </a:p>
          <a:p>
            <a:pPr algn="l" rtl="0"/>
            <a:r>
              <a:rPr lang="en-US" dirty="0" smtClean="0"/>
              <a:t>Compared with a typical </a:t>
            </a:r>
            <a:r>
              <a:rPr lang="en-US" dirty="0" err="1" smtClean="0"/>
              <a:t>bifascicular</a:t>
            </a:r>
            <a:r>
              <a:rPr lang="en-US" dirty="0" smtClean="0"/>
              <a:t> block pattern, MBBB indicates more extensive disease of the left bundle pathway and left ventricle, and carries a poorer prognosis: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Rate of progression to complete heart block over a four-year period in patients with MBBB was observed at 59% (</a:t>
            </a:r>
            <a:r>
              <a:rPr lang="en-US" dirty="0" err="1" smtClean="0">
                <a:solidFill>
                  <a:srgbClr val="FF0000"/>
                </a:solidFill>
              </a:rPr>
              <a:t>Barrado</a:t>
            </a:r>
            <a:r>
              <a:rPr lang="en-US" dirty="0" smtClean="0">
                <a:solidFill>
                  <a:srgbClr val="FF0000"/>
                </a:solidFill>
              </a:rPr>
              <a:t> et al), compared to 11% over a five-year period in typical </a:t>
            </a:r>
            <a:r>
              <a:rPr lang="en-US" dirty="0" err="1" smtClean="0">
                <a:solidFill>
                  <a:srgbClr val="FF0000"/>
                </a:solidFill>
              </a:rPr>
              <a:t>bifascicular</a:t>
            </a:r>
            <a:r>
              <a:rPr lang="en-US" dirty="0" smtClean="0">
                <a:solidFill>
                  <a:srgbClr val="FF0000"/>
                </a:solidFill>
              </a:rPr>
              <a:t> block (RBBB + LAFB)</a:t>
            </a:r>
          </a:p>
          <a:p>
            <a:pPr algn="l" rtl="0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 large scale review of 600,000 ECGs found the rare MBBB pattern was associated with high mortality (41% over four years) and pacemaker insertion (39% over the same period)</a:t>
            </a:r>
          </a:p>
          <a:p>
            <a:pPr algn="l" rtl="0"/>
            <a:r>
              <a:rPr lang="en-US" dirty="0" smtClean="0">
                <a:solidFill>
                  <a:srgbClr val="0070C0"/>
                </a:solidFill>
              </a:rPr>
              <a:t>These observations were regardless of the presence or absence of </a:t>
            </a:r>
            <a:r>
              <a:rPr lang="en-US" dirty="0" err="1" smtClean="0">
                <a:solidFill>
                  <a:srgbClr val="0070C0"/>
                </a:solidFill>
              </a:rPr>
              <a:t>trifascicular</a:t>
            </a:r>
            <a:r>
              <a:rPr lang="en-US" dirty="0" smtClean="0">
                <a:solidFill>
                  <a:srgbClr val="0070C0"/>
                </a:solidFill>
              </a:rPr>
              <a:t> block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Close follow-up of these patients and consideration of PPM insertion is essential even if asymptomatic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Differentiating from typical </a:t>
            </a:r>
            <a:r>
              <a:rPr lang="en-US" sz="2800" b="1" dirty="0" err="1" smtClean="0">
                <a:solidFill>
                  <a:srgbClr val="C00000"/>
                </a:solidFill>
              </a:rPr>
              <a:t>bifascicular</a:t>
            </a:r>
            <a:r>
              <a:rPr lang="en-US" sz="2800" b="1" dirty="0" smtClean="0">
                <a:solidFill>
                  <a:srgbClr val="C00000"/>
                </a:solidFill>
              </a:rPr>
              <a:t> block pattern relies mainly on the absence of prominent S waves in leads I and </a:t>
            </a:r>
            <a:r>
              <a:rPr lang="en-US" sz="2800" b="1" dirty="0" err="1" smtClean="0">
                <a:solidFill>
                  <a:srgbClr val="C00000"/>
                </a:solidFill>
              </a:rPr>
              <a:t>aVL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1539" y="357166"/>
            <a:ext cx="7500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600" b="1" dirty="0" err="1" smtClean="0">
                <a:solidFill>
                  <a:srgbClr val="FF0000"/>
                </a:solidFill>
              </a:rPr>
              <a:t>Trifascicular</a:t>
            </a:r>
            <a:r>
              <a:rPr lang="en-US" sz="6600" b="1" dirty="0" smtClean="0">
                <a:solidFill>
                  <a:srgbClr val="FF0000"/>
                </a:solidFill>
              </a:rPr>
              <a:t> block 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42910" y="1714488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Diagnostic criteria</a:t>
            </a:r>
          </a:p>
          <a:p>
            <a:pPr algn="l" rtl="0"/>
            <a:r>
              <a:rPr lang="en-US" sz="2800" b="1" dirty="0" smtClean="0"/>
              <a:t>True </a:t>
            </a:r>
            <a:r>
              <a:rPr lang="en-US" sz="2800" b="1" dirty="0" err="1" smtClean="0"/>
              <a:t>trifascicular</a:t>
            </a:r>
            <a:r>
              <a:rPr lang="en-US" sz="2800" b="1" dirty="0" smtClean="0"/>
              <a:t> block</a:t>
            </a:r>
            <a:r>
              <a:rPr lang="en-US" sz="2800" dirty="0" smtClean="0"/>
              <a:t> refers to the presence of conduction delay in all three fascicles below the AV node (RBBB, LAFB, LPFB), manifesting as </a:t>
            </a:r>
            <a:r>
              <a:rPr lang="en-US" sz="2800" dirty="0" err="1" smtClean="0"/>
              <a:t>bifascicular</a:t>
            </a:r>
            <a:r>
              <a:rPr lang="en-US" sz="2800" dirty="0" smtClean="0"/>
              <a:t> block and 3rd degree AV block. One of two ECG patterns is present:</a:t>
            </a:r>
          </a:p>
          <a:p>
            <a:pPr algn="l" rtl="0"/>
            <a:r>
              <a:rPr lang="en-US" sz="2800" dirty="0" smtClean="0"/>
              <a:t>3rd degree AV block + RBBB + LAFB or;</a:t>
            </a:r>
          </a:p>
          <a:p>
            <a:pPr algn="l" rtl="0"/>
            <a:r>
              <a:rPr lang="en-US" sz="2800" dirty="0" smtClean="0"/>
              <a:t>3rd degree AV block + RBBB + LPFB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00100" y="500043"/>
            <a:ext cx="75009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Impending </a:t>
            </a:r>
            <a:r>
              <a:rPr lang="en-US" sz="3200" b="1" dirty="0" err="1" smtClean="0"/>
              <a:t>trifascicular</a:t>
            </a:r>
            <a:r>
              <a:rPr lang="en-US" sz="3200" b="1" dirty="0" smtClean="0"/>
              <a:t> block</a:t>
            </a:r>
          </a:p>
          <a:p>
            <a:pPr algn="l" rtl="0"/>
            <a:r>
              <a:rPr lang="en-US" sz="2800" dirty="0" smtClean="0"/>
              <a:t>Other rare indicators of </a:t>
            </a:r>
            <a:r>
              <a:rPr lang="en-US" sz="2800" dirty="0" err="1" smtClean="0"/>
              <a:t>trifascicular</a:t>
            </a:r>
            <a:r>
              <a:rPr lang="en-US" sz="2800" dirty="0" smtClean="0"/>
              <a:t> block include:</a:t>
            </a:r>
          </a:p>
          <a:p>
            <a:pPr algn="l" rtl="0"/>
            <a:r>
              <a:rPr lang="en-US" sz="2800" dirty="0" smtClean="0"/>
              <a:t>Normal sinus rhythm with alternating LBBB/RBBB</a:t>
            </a:r>
          </a:p>
          <a:p>
            <a:pPr algn="l" rtl="0"/>
            <a:r>
              <a:rPr lang="en-US" sz="2800" dirty="0" smtClean="0"/>
              <a:t>RBBB with alternating fascicular blocks on a beat-to-beat basis</a:t>
            </a:r>
          </a:p>
          <a:p>
            <a:pPr algn="l" rtl="0"/>
            <a:r>
              <a:rPr lang="en-US" sz="2800" dirty="0" smtClean="0"/>
              <a:t>These herald impending failure of all three fascicles and associated 3rd degree AV block.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71472" y="474345"/>
            <a:ext cx="807249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A clinical misnomer</a:t>
            </a:r>
          </a:p>
          <a:p>
            <a:pPr algn="l" rtl="0"/>
            <a:r>
              <a:rPr lang="en-US" sz="2400" dirty="0" smtClean="0"/>
              <a:t>The term “</a:t>
            </a:r>
            <a:r>
              <a:rPr lang="en-US" sz="2400" dirty="0" err="1" smtClean="0"/>
              <a:t>trifascicular</a:t>
            </a:r>
            <a:r>
              <a:rPr lang="en-US" sz="2400" dirty="0" smtClean="0"/>
              <a:t> block” is most commonly used clinically to describe </a:t>
            </a:r>
            <a:r>
              <a:rPr lang="en-US" sz="2400" dirty="0" err="1" smtClean="0"/>
              <a:t>bifascicular</a:t>
            </a:r>
            <a:r>
              <a:rPr lang="en-US" sz="2400" dirty="0" smtClean="0"/>
              <a:t> block associated with 1st degree AV block or 2nd degree AV block.</a:t>
            </a:r>
          </a:p>
          <a:p>
            <a:pPr algn="l" rtl="0"/>
            <a:r>
              <a:rPr lang="en-US" sz="2400" dirty="0" smtClean="0"/>
              <a:t>This term is inaccurate, as the conduction delay resulting in PR interval prolongation usually occurs in the AV node, not in the third remaining fascicle</a:t>
            </a:r>
          </a:p>
          <a:p>
            <a:pPr algn="l" rtl="0"/>
            <a:r>
              <a:rPr lang="en-US" sz="2400" dirty="0" smtClean="0"/>
              <a:t>There is no difference in progression to complete heart block in patients with </a:t>
            </a:r>
            <a:r>
              <a:rPr lang="en-US" sz="2400" dirty="0" err="1" smtClean="0"/>
              <a:t>bifascicular</a:t>
            </a:r>
            <a:r>
              <a:rPr lang="en-US" sz="2400" dirty="0" smtClean="0"/>
              <a:t> block versus those with </a:t>
            </a:r>
            <a:r>
              <a:rPr lang="en-US" sz="2400" dirty="0" err="1" smtClean="0"/>
              <a:t>bifascicular</a:t>
            </a:r>
            <a:r>
              <a:rPr lang="en-US" sz="2400" dirty="0" smtClean="0"/>
              <a:t> block and associated 1st degree AV block or 2nd degree </a:t>
            </a:r>
            <a:r>
              <a:rPr lang="en-US" sz="2400" dirty="0" err="1" smtClean="0"/>
              <a:t>Mobitz</a:t>
            </a:r>
            <a:r>
              <a:rPr lang="en-US" sz="2400" dirty="0" smtClean="0"/>
              <a:t> I block (1% risk per year)</a:t>
            </a:r>
          </a:p>
          <a:p>
            <a:pPr algn="l" rtl="0"/>
            <a:r>
              <a:rPr lang="en-US" sz="2400" dirty="0" smtClean="0"/>
              <a:t>The American Heart Association/American College of Cardiology Foundation/Heart Rhythm Society (AHA/ACCF/HRS) recommends against the use of the term “</a:t>
            </a:r>
            <a:r>
              <a:rPr lang="en-US" sz="2400" dirty="0" err="1" smtClean="0"/>
              <a:t>trifascicular</a:t>
            </a:r>
            <a:r>
              <a:rPr lang="en-US" sz="2400" dirty="0" smtClean="0"/>
              <a:t> block”, as it does not have a unique anatomical association and does not accurately reflect the underlying anatomical disease process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7158" y="500043"/>
            <a:ext cx="807249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</a:rPr>
              <a:t>Main Causes</a:t>
            </a:r>
          </a:p>
          <a:p>
            <a:pPr algn="l" rtl="0"/>
            <a:r>
              <a:rPr lang="en-US" sz="2400" dirty="0" smtClean="0"/>
              <a:t>Causes are </a:t>
            </a:r>
            <a:r>
              <a:rPr lang="en-US" sz="2400" dirty="0" err="1" smtClean="0"/>
              <a:t>similiar</a:t>
            </a:r>
            <a:r>
              <a:rPr lang="en-US" sz="2400" dirty="0" smtClean="0"/>
              <a:t> to those of </a:t>
            </a:r>
            <a:r>
              <a:rPr lang="en-US" sz="2400" dirty="0" err="1" smtClean="0"/>
              <a:t>bifascicular</a:t>
            </a:r>
            <a:r>
              <a:rPr lang="en-US" sz="2400" dirty="0" smtClean="0"/>
              <a:t> block, related to degeneration or conduction impairment in fascicles below the AV node:</a:t>
            </a:r>
          </a:p>
          <a:p>
            <a:pPr algn="l" rtl="0"/>
            <a:r>
              <a:rPr lang="en-US" sz="2400" dirty="0" err="1" smtClean="0"/>
              <a:t>Ischaemic</a:t>
            </a:r>
            <a:r>
              <a:rPr lang="en-US" sz="2400" dirty="0" smtClean="0"/>
              <a:t> heart disease (40-60%)</a:t>
            </a:r>
          </a:p>
          <a:p>
            <a:pPr algn="l" rtl="0"/>
            <a:r>
              <a:rPr lang="en-US" sz="2400" dirty="0" smtClean="0"/>
              <a:t>Structural heart disease (50-80% association)</a:t>
            </a:r>
          </a:p>
          <a:p>
            <a:pPr algn="l" rtl="0"/>
            <a:r>
              <a:rPr lang="en-US" sz="2400" dirty="0" smtClean="0"/>
              <a:t>Aortic </a:t>
            </a:r>
            <a:r>
              <a:rPr lang="en-US" sz="2400" dirty="0" err="1" smtClean="0"/>
              <a:t>stenosis</a:t>
            </a:r>
            <a:endParaRPr lang="en-US" sz="2400" dirty="0" smtClean="0"/>
          </a:p>
          <a:p>
            <a:pPr algn="l" rtl="0"/>
            <a:r>
              <a:rPr lang="en-US" sz="2400" dirty="0" smtClean="0">
                <a:hlinkClick r:id="rId2"/>
              </a:rPr>
              <a:t>Anterior MI</a:t>
            </a:r>
            <a:endParaRPr lang="en-US" sz="2400" dirty="0" smtClean="0"/>
          </a:p>
          <a:p>
            <a:pPr algn="l" rtl="0"/>
            <a:r>
              <a:rPr lang="en-US" sz="2400" dirty="0" err="1" smtClean="0">
                <a:hlinkClick r:id="rId3"/>
              </a:rPr>
              <a:t>Lenègre</a:t>
            </a:r>
            <a:r>
              <a:rPr lang="en-US" sz="2400" dirty="0" smtClean="0">
                <a:hlinkClick r:id="rId3"/>
              </a:rPr>
              <a:t>-Lev disease</a:t>
            </a:r>
            <a:endParaRPr lang="en-US" sz="2400" dirty="0" smtClean="0"/>
          </a:p>
          <a:p>
            <a:pPr algn="l" rtl="0"/>
            <a:r>
              <a:rPr lang="en-US" sz="2400" dirty="0" smtClean="0"/>
              <a:t>Congenital heart disease</a:t>
            </a:r>
          </a:p>
          <a:p>
            <a:pPr algn="l" rtl="0"/>
            <a:r>
              <a:rPr lang="en-US" sz="2400" dirty="0" err="1" smtClean="0">
                <a:hlinkClick r:id="rId4"/>
              </a:rPr>
              <a:t>Hyperkalaemia</a:t>
            </a:r>
            <a:r>
              <a:rPr lang="en-US" sz="2400" dirty="0" smtClean="0"/>
              <a:t> (resolves with treatment)</a:t>
            </a:r>
          </a:p>
          <a:p>
            <a:pPr algn="l" rtl="0"/>
            <a:r>
              <a:rPr lang="en-US" sz="2400" dirty="0" err="1" smtClean="0">
                <a:hlinkClick r:id="rId5"/>
              </a:rPr>
              <a:t>Digoxin</a:t>
            </a:r>
            <a:r>
              <a:rPr lang="en-US" sz="2400" dirty="0" smtClean="0">
                <a:hlinkClick r:id="rId5"/>
              </a:rPr>
              <a:t> toxicity</a:t>
            </a:r>
            <a:endParaRPr lang="en-US" sz="2400" dirty="0" smtClean="0"/>
          </a:p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مستطيل 45"/>
          <p:cNvSpPr/>
          <p:nvPr/>
        </p:nvSpPr>
        <p:spPr>
          <a:xfrm>
            <a:off x="714348" y="751344"/>
            <a:ext cx="80010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Electrophysiology</a:t>
            </a:r>
          </a:p>
          <a:p>
            <a:pPr algn="l" rtl="0"/>
            <a:r>
              <a:rPr lang="en-US" sz="2400" dirty="0" smtClean="0"/>
              <a:t>In LAFB, impulses are conducted to the left ventricle (LV) via the posterior fascicle, which inserts into the </a:t>
            </a:r>
            <a:r>
              <a:rPr lang="en-US" sz="2400" dirty="0" err="1" smtClean="0"/>
              <a:t>inferoseptal</a:t>
            </a:r>
            <a:r>
              <a:rPr lang="en-US" sz="2400" dirty="0" smtClean="0"/>
              <a:t> wall of the LV along its </a:t>
            </a:r>
            <a:r>
              <a:rPr lang="en-US" sz="2400" dirty="0" err="1" smtClean="0"/>
              <a:t>endocardial</a:t>
            </a:r>
            <a:r>
              <a:rPr lang="en-US" sz="2400" dirty="0" smtClean="0"/>
              <a:t> surface </a:t>
            </a:r>
            <a:r>
              <a:rPr lang="en-US" sz="2400" dirty="0" smtClean="0"/>
              <a:t>.</a:t>
            </a:r>
            <a:r>
              <a:rPr lang="en-US" sz="2400" dirty="0" err="1" smtClean="0"/>
              <a:t>Depolarisation</a:t>
            </a:r>
            <a:r>
              <a:rPr lang="en-US" sz="2400" dirty="0" smtClean="0"/>
              <a:t> </a:t>
            </a:r>
            <a:r>
              <a:rPr lang="en-US" sz="2400" dirty="0" smtClean="0"/>
              <a:t>spreads from </a:t>
            </a:r>
            <a:r>
              <a:rPr lang="en-US" sz="2400" dirty="0" err="1" smtClean="0"/>
              <a:t>endocardium</a:t>
            </a:r>
            <a:r>
              <a:rPr lang="en-US" sz="2400" dirty="0" smtClean="0"/>
              <a:t> to </a:t>
            </a:r>
            <a:r>
              <a:rPr lang="en-US" sz="2400" dirty="0" err="1" smtClean="0"/>
              <a:t>epicardium</a:t>
            </a:r>
            <a:r>
              <a:rPr lang="en-US" sz="2400" dirty="0" smtClean="0"/>
              <a:t> and thus the initial vector is directed downwards and rightwards, towards inferior leads. This produces small R waves in leads II, III and </a:t>
            </a:r>
            <a:r>
              <a:rPr lang="en-US" sz="2400" dirty="0" err="1" smtClean="0"/>
              <a:t>aVF</a:t>
            </a:r>
            <a:r>
              <a:rPr lang="en-US" sz="2400" dirty="0" smtClean="0"/>
              <a:t>, and small Q waves in leads I and </a:t>
            </a:r>
            <a:r>
              <a:rPr lang="en-US" sz="2400" dirty="0" err="1" smtClean="0"/>
              <a:t>aVL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The major wave of </a:t>
            </a:r>
            <a:r>
              <a:rPr lang="en-US" sz="2400" dirty="0" err="1" smtClean="0"/>
              <a:t>depolarisation</a:t>
            </a:r>
            <a:r>
              <a:rPr lang="en-US" sz="2400" dirty="0" smtClean="0"/>
              <a:t> is slightly delayed and spreads upwards and leftwards, producing tall R waves in left-sided leads and deep S waves in inferior leads.</a:t>
            </a:r>
          </a:p>
          <a:p>
            <a:pPr algn="l" rtl="0"/>
            <a:r>
              <a:rPr lang="en-US" sz="2400" dirty="0" smtClean="0"/>
              <a:t>This overall delay of approximately 20ms (compared with normal simultaneous conduction via both fascicles) results in a slight widening of the QRS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I\trifascicular-3-2-1024x3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8572560" cy="3223081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642910" y="4214818"/>
            <a:ext cx="6215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True </a:t>
            </a:r>
            <a:r>
              <a:rPr lang="en-US" b="1" dirty="0" err="1" smtClean="0"/>
              <a:t>Trifascicular</a:t>
            </a:r>
            <a:r>
              <a:rPr lang="en-US" b="1" dirty="0" smtClean="0"/>
              <a:t> Block:</a:t>
            </a:r>
            <a:endParaRPr lang="en-US" dirty="0" smtClean="0"/>
          </a:p>
          <a:p>
            <a:pPr algn="l" rtl="0"/>
            <a:r>
              <a:rPr lang="en-US" dirty="0" smtClean="0"/>
              <a:t>Right bundle branch block</a:t>
            </a:r>
          </a:p>
          <a:p>
            <a:pPr algn="l" rtl="0"/>
            <a:r>
              <a:rPr lang="en-US" dirty="0" smtClean="0"/>
              <a:t>Left axis deviation (Left anterior fascicular block)</a:t>
            </a:r>
          </a:p>
          <a:p>
            <a:pPr algn="l" rtl="0"/>
            <a:r>
              <a:rPr lang="en-US" dirty="0" smtClean="0"/>
              <a:t>Third degree heart block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MI\ECG90714-CHB-RBBB-Trifascicular-1024x53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924" y="642918"/>
            <a:ext cx="8460741" cy="441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MI\trifascicular-block-2-1024x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786842" cy="306338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500034" y="364331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err="1" smtClean="0"/>
              <a:t>Bifascicular</a:t>
            </a:r>
            <a:r>
              <a:rPr lang="en-US" b="1" dirty="0" smtClean="0"/>
              <a:t> block + first degree AV block</a:t>
            </a:r>
            <a:endParaRPr lang="en-US" dirty="0" smtClean="0"/>
          </a:p>
          <a:p>
            <a:pPr algn="l" rtl="0"/>
            <a:r>
              <a:rPr lang="en-US" dirty="0" smtClean="0"/>
              <a:t>Right bundle branch block</a:t>
            </a:r>
          </a:p>
          <a:p>
            <a:pPr algn="l" rtl="0"/>
            <a:r>
              <a:rPr lang="en-US" dirty="0" smtClean="0"/>
              <a:t>Left axis deviation (= left anterior fascicular block)</a:t>
            </a:r>
          </a:p>
          <a:p>
            <a:pPr algn="l" rtl="0"/>
            <a:r>
              <a:rPr lang="en-US" dirty="0" smtClean="0"/>
              <a:t>First degree AV block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cg\trifascicular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40344"/>
            <a:ext cx="8501122" cy="3865177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857224" y="4572008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Complete </a:t>
            </a:r>
            <a:r>
              <a:rPr lang="en-US" b="1" dirty="0" err="1" smtClean="0"/>
              <a:t>Trifascicular</a:t>
            </a:r>
            <a:r>
              <a:rPr lang="en-US" b="1" dirty="0" smtClean="0"/>
              <a:t> Block:</a:t>
            </a:r>
            <a:endParaRPr lang="en-US" dirty="0" smtClean="0"/>
          </a:p>
          <a:p>
            <a:pPr algn="l" rtl="0"/>
            <a:r>
              <a:rPr lang="en-US" dirty="0" smtClean="0"/>
              <a:t>Right bundle branch block</a:t>
            </a:r>
          </a:p>
          <a:p>
            <a:pPr algn="l" rtl="0"/>
            <a:r>
              <a:rPr lang="en-US" dirty="0" smtClean="0"/>
              <a:t>Left axis deviation (Left anterior fascicular block)</a:t>
            </a:r>
          </a:p>
          <a:p>
            <a:pPr algn="l" rtl="0"/>
            <a:r>
              <a:rPr lang="en-US" dirty="0" smtClean="0"/>
              <a:t>Third degree heart block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ecg\trifascicularblockecgcriter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8205788" cy="2452057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864846" y="5429264"/>
            <a:ext cx="17496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err="1" smtClean="0"/>
              <a:t>Trifasicular</a:t>
            </a:r>
            <a:r>
              <a:rPr lang="en-US" dirty="0" smtClean="0"/>
              <a:t> block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214546" y="2643182"/>
            <a:ext cx="4652940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7200" dirty="0" smtClean="0"/>
              <a:t>THANK YOU</a:t>
            </a:r>
            <a:endParaRPr lang="ar-SA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71472" y="571480"/>
            <a:ext cx="7715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Because impulses reach the left-sided leads later than normal, there is an increase R wave peak time in </a:t>
            </a:r>
            <a:r>
              <a:rPr lang="en-US" sz="5400" dirty="0" err="1" smtClean="0"/>
              <a:t>aVL</a:t>
            </a:r>
            <a:r>
              <a:rPr lang="en-US" sz="5400" dirty="0" smtClean="0"/>
              <a:t> (time from onset of QRS to peak of R wave)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MI\Sequence-of-conduction-in-LA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347663"/>
            <a:ext cx="7181850" cy="616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42910" y="500042"/>
            <a:ext cx="78581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 smtClean="0"/>
              <a:t>Sequence of conduction in LAFB</a:t>
            </a:r>
            <a:endParaRPr lang="en-US" sz="3600" dirty="0" smtClean="0"/>
          </a:p>
          <a:p>
            <a:pPr algn="l" rtl="0"/>
            <a:r>
              <a:rPr lang="en-US" sz="2800" b="1" dirty="0" smtClean="0">
                <a:solidFill>
                  <a:srgbClr val="FFC000"/>
                </a:solidFill>
              </a:rPr>
              <a:t>YELLOW line</a:t>
            </a:r>
            <a:r>
              <a:rPr lang="en-US" sz="2800" dirty="0" smtClean="0"/>
              <a:t>: Impulses are conducted to the left ventricle via the posterior </a:t>
            </a:r>
            <a:r>
              <a:rPr lang="en-US" sz="2800" dirty="0" smtClean="0"/>
              <a:t>fascicle.</a:t>
            </a:r>
            <a:endParaRPr lang="en-US" sz="2800" dirty="0" smtClean="0"/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</a:rPr>
              <a:t>RED arrow</a:t>
            </a:r>
            <a:r>
              <a:rPr lang="en-US" sz="2800" dirty="0" smtClean="0"/>
              <a:t>: Initial </a:t>
            </a:r>
            <a:r>
              <a:rPr lang="en-US" sz="2800" dirty="0" err="1" smtClean="0"/>
              <a:t>depolarisation</a:t>
            </a:r>
            <a:r>
              <a:rPr lang="en-US" sz="2800" dirty="0" smtClean="0"/>
              <a:t> vector is directed towards inferior </a:t>
            </a:r>
            <a:r>
              <a:rPr lang="en-US" sz="2800" dirty="0" smtClean="0"/>
              <a:t>leads.</a:t>
            </a:r>
            <a:endParaRPr lang="en-US" sz="2800" dirty="0" smtClean="0"/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BLUE arrow</a:t>
            </a:r>
            <a:r>
              <a:rPr lang="en-US" sz="2800" dirty="0" smtClean="0"/>
              <a:t> : Major </a:t>
            </a:r>
            <a:r>
              <a:rPr lang="en-US" sz="2800" dirty="0" err="1" smtClean="0"/>
              <a:t>depolarisation</a:t>
            </a:r>
            <a:r>
              <a:rPr lang="en-US" sz="2800" dirty="0" smtClean="0"/>
              <a:t> vector, which is slightly delayed, is directed towards left-sided </a:t>
            </a:r>
            <a:r>
              <a:rPr lang="en-US" sz="2800" dirty="0" smtClean="0"/>
              <a:t>leads.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28662" y="1785926"/>
            <a:ext cx="59293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CG criteria</a:t>
            </a:r>
          </a:p>
          <a:p>
            <a:pPr algn="l" rtl="0"/>
            <a:r>
              <a:rPr lang="en-US" sz="3200" dirty="0" smtClean="0">
                <a:hlinkClick r:id="rId2"/>
              </a:rPr>
              <a:t>Left axis deviation</a:t>
            </a:r>
            <a:r>
              <a:rPr lang="en-US" sz="3200" dirty="0" smtClean="0"/>
              <a:t> (usually -45 to -90 degrees).</a:t>
            </a:r>
          </a:p>
          <a:p>
            <a:pPr algn="l" rtl="0"/>
            <a:r>
              <a:rPr lang="en-US" sz="3200" dirty="0" err="1" smtClean="0"/>
              <a:t>qR</a:t>
            </a:r>
            <a:r>
              <a:rPr lang="en-US" sz="3200" dirty="0" smtClean="0"/>
              <a:t> complexes in leads I, </a:t>
            </a:r>
            <a:r>
              <a:rPr lang="en-US" sz="3200" dirty="0" err="1" smtClean="0"/>
              <a:t>aVL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 err="1" smtClean="0"/>
              <a:t>rS</a:t>
            </a:r>
            <a:r>
              <a:rPr lang="en-US" sz="3200" dirty="0" smtClean="0"/>
              <a:t> complexes in leads II, III, </a:t>
            </a:r>
            <a:r>
              <a:rPr lang="en-US" sz="3200" dirty="0" err="1" smtClean="0"/>
              <a:t>aVF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 smtClean="0"/>
              <a:t>Prolonged </a:t>
            </a:r>
            <a:r>
              <a:rPr lang="en-US" sz="3200" dirty="0" smtClean="0">
                <a:hlinkClick r:id="rId3"/>
              </a:rPr>
              <a:t>R wave peak time</a:t>
            </a:r>
            <a:r>
              <a:rPr lang="en-US" sz="3200" dirty="0" smtClean="0"/>
              <a:t> in </a:t>
            </a:r>
            <a:r>
              <a:rPr lang="en-US" sz="3200" dirty="0" err="1" smtClean="0"/>
              <a:t>aVL</a:t>
            </a:r>
            <a:r>
              <a:rPr lang="en-US" sz="3200" dirty="0" smtClean="0"/>
              <a:t> &gt; 45ms.</a:t>
            </a:r>
          </a:p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1071538" y="714356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Left Anterior Fascicular Block (LAFB)</a:t>
            </a:r>
            <a:endParaRPr lang="en-US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I\Prolonged-R-wave-peak-time_-aV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054" y="571480"/>
            <a:ext cx="6740826" cy="3910033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714480" y="4714884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Prolonged R-wave peak time</a:t>
            </a:r>
            <a:endParaRPr lang="ar-SA" sz="2800" dirty="0"/>
          </a:p>
        </p:txBody>
      </p:sp>
      <p:sp>
        <p:nvSpPr>
          <p:cNvPr id="6" name="مستطيل 5"/>
          <p:cNvSpPr/>
          <p:nvPr/>
        </p:nvSpPr>
        <p:spPr>
          <a:xfrm>
            <a:off x="928662" y="5143512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Prolonged R-wave peak time (= the time from onset of the QRS to the peak of the R wave) in </a:t>
            </a:r>
            <a:r>
              <a:rPr lang="en-US" b="1" dirty="0" err="1" smtClean="0"/>
              <a:t>aVL</a:t>
            </a:r>
            <a:r>
              <a:rPr lang="en-US" dirty="0" smtClean="0"/>
              <a:t> &gt; 45 ms</a:t>
            </a:r>
          </a:p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1589</Words>
  <PresentationFormat>عرض على الشاشة (3:4)‏</PresentationFormat>
  <Paragraphs>167</Paragraphs>
  <Slides>45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 ECG part 2</dc:title>
  <dc:creator>User</dc:creator>
  <cp:lastModifiedBy>User</cp:lastModifiedBy>
  <cp:revision>54</cp:revision>
  <dcterms:created xsi:type="dcterms:W3CDTF">2019-04-02T09:30:39Z</dcterms:created>
  <dcterms:modified xsi:type="dcterms:W3CDTF">2021-02-19T14:44:13Z</dcterms:modified>
</cp:coreProperties>
</file>