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1" r:id="rId3"/>
    <p:sldId id="282" r:id="rId4"/>
    <p:sldId id="283" r:id="rId5"/>
    <p:sldId id="284" r:id="rId6"/>
    <p:sldId id="285" r:id="rId7"/>
    <p:sldId id="286" r:id="rId8"/>
    <p:sldId id="287" r:id="rId9"/>
    <p:sldId id="288" r:id="rId10"/>
    <p:sldId id="289" r:id="rId11"/>
    <p:sldId id="280" r:id="rId12"/>
    <p:sldId id="257" r:id="rId13"/>
    <p:sldId id="261" r:id="rId14"/>
    <p:sldId id="262" r:id="rId15"/>
    <p:sldId id="263" r:id="rId16"/>
    <p:sldId id="264" r:id="rId17"/>
    <p:sldId id="290" r:id="rId18"/>
    <p:sldId id="291" r:id="rId19"/>
    <p:sldId id="293" r:id="rId20"/>
    <p:sldId id="294" r:id="rId21"/>
    <p:sldId id="267" r:id="rId22"/>
    <p:sldId id="268" r:id="rId23"/>
    <p:sldId id="269" r:id="rId24"/>
    <p:sldId id="271" r:id="rId25"/>
    <p:sldId id="272" r:id="rId26"/>
    <p:sldId id="273" r:id="rId27"/>
    <p:sldId id="274" r:id="rId28"/>
    <p:sldId id="276" r:id="rId29"/>
    <p:sldId id="278" r:id="rId30"/>
    <p:sldId id="295" r:id="rId31"/>
    <p:sldId id="296" r:id="rId32"/>
    <p:sldId id="297" r:id="rId33"/>
    <p:sldId id="298" r:id="rId34"/>
    <p:sldId id="300" r:id="rId35"/>
    <p:sldId id="301" r:id="rId36"/>
    <p:sldId id="302" r:id="rId37"/>
    <p:sldId id="303" r:id="rId38"/>
    <p:sldId id="304" r:id="rId39"/>
    <p:sldId id="305" r:id="rId40"/>
    <p:sldId id="306" r:id="rId41"/>
    <p:sldId id="307" r:id="rId42"/>
    <p:sldId id="308" r:id="rId43"/>
    <p:sldId id="310" r:id="rId44"/>
    <p:sldId id="311" r:id="rId45"/>
    <p:sldId id="317" r:id="rId46"/>
    <p:sldId id="312" r:id="rId47"/>
    <p:sldId id="313" r:id="rId48"/>
    <p:sldId id="315" r:id="rId49"/>
    <p:sldId id="319" r:id="rId50"/>
    <p:sldId id="320" r:id="rId51"/>
    <p:sldId id="321" r:id="rId5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0" d="100"/>
          <a:sy n="60" d="100"/>
        </p:scale>
        <p:origin x="246" y="-30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6/3/2022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7767" y="2735318"/>
            <a:ext cx="7766936" cy="1646302"/>
          </a:xfrm>
        </p:spPr>
        <p:txBody>
          <a:bodyPr/>
          <a:lstStyle/>
          <a:p>
            <a:pPr algn="ctr"/>
            <a:r>
              <a:rPr lang="ar-SA" b="1" u="sng" dirty="0" smtClean="0"/>
              <a:t>العمليات </a:t>
            </a:r>
            <a:r>
              <a:rPr lang="ar-SA" b="1" u="sng" dirty="0"/>
              <a:t>المصرفية</a:t>
            </a:r>
            <a:r>
              <a:rPr lang="en-US" dirty="0"/>
              <a:t/>
            </a:r>
            <a:br>
              <a:rPr lang="en-US" dirty="0"/>
            </a:br>
            <a:endParaRPr lang="ar-IQ" dirty="0">
              <a:latin typeface="Times New Roman" pitchFamily="18" charset="0"/>
              <a:cs typeface="Times New Roman" pitchFamily="18" charset="0"/>
            </a:endParaRPr>
          </a:p>
        </p:txBody>
      </p:sp>
    </p:spTree>
    <p:extLst>
      <p:ext uri="{BB962C8B-B14F-4D97-AF65-F5344CB8AC3E}">
        <p14:creationId xmlns:p14="http://schemas.microsoft.com/office/powerpoint/2010/main" val="12849913"/>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a:bodyPr>
          <a:lstStyle/>
          <a:p>
            <a:pPr marL="0" lvl="0" indent="0" algn="just">
              <a:lnSpc>
                <a:spcPct val="150000"/>
              </a:lnSpc>
              <a:buNone/>
            </a:pPr>
            <a:r>
              <a:rPr lang="ar-SA" b="1" u="sng" dirty="0">
                <a:solidFill>
                  <a:srgbClr val="FF0000"/>
                </a:solidFill>
              </a:rPr>
              <a:t>الترخيص بمزاولة النشاط المصرفي :</a:t>
            </a:r>
            <a:endParaRPr lang="en-US" dirty="0">
              <a:solidFill>
                <a:srgbClr val="FF0000"/>
              </a:solidFill>
            </a:endParaRPr>
          </a:p>
          <a:p>
            <a:pPr algn="just">
              <a:lnSpc>
                <a:spcPct val="150000"/>
              </a:lnSpc>
            </a:pPr>
            <a:r>
              <a:rPr lang="ar-SA" dirty="0"/>
              <a:t>لا يحق لاي شخص في العراق ان يمارس الاعمال المصرفية دون الحصول على ترخيص او تصريح مسبق، وان الجهة المختصة بمنح الترخيص هي البنك المركزي العراقي، </a:t>
            </a:r>
            <a:br>
              <a:rPr lang="ar-SA" dirty="0"/>
            </a:br>
            <a:r>
              <a:rPr lang="ar-SA" dirty="0"/>
              <a:t>ويمكن تعريف الترخيص المصرفي بأنه : (عبارة عن موافقة البنك المركزي على الطلب المقدم إليه من قبل شركة لتأسيس مصرف وممارسة النشاط المصرفي بناءً على توافر مجموعة من الشروط المحددة في القانون).</a:t>
            </a:r>
            <a:endParaRPr lang="en-US" dirty="0"/>
          </a:p>
          <a:p>
            <a:pPr algn="just">
              <a:lnSpc>
                <a:spcPct val="150000"/>
              </a:lnSpc>
            </a:pPr>
            <a:endParaRPr lang="en-US" dirty="0"/>
          </a:p>
        </p:txBody>
      </p:sp>
    </p:spTree>
    <p:extLst>
      <p:ext uri="{BB962C8B-B14F-4D97-AF65-F5344CB8AC3E}">
        <p14:creationId xmlns:p14="http://schemas.microsoft.com/office/powerpoint/2010/main" val="2895363492"/>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2824" y="781797"/>
            <a:ext cx="7766936" cy="1646302"/>
          </a:xfrm>
        </p:spPr>
        <p:txBody>
          <a:bodyPr/>
          <a:lstStyle/>
          <a:p>
            <a:pPr algn="ctr"/>
            <a:r>
              <a:rPr lang="ar-IQ" b="1" u="sng" dirty="0" smtClean="0">
                <a:latin typeface="Times New Roman" pitchFamily="18" charset="0"/>
                <a:cs typeface="Times New Roman" pitchFamily="18" charset="0"/>
              </a:rPr>
              <a:t/>
            </a:r>
            <a:br>
              <a:rPr lang="ar-IQ" b="1" u="sng" dirty="0" smtClean="0">
                <a:latin typeface="Times New Roman" pitchFamily="18" charset="0"/>
                <a:cs typeface="Times New Roman" pitchFamily="18" charset="0"/>
              </a:rPr>
            </a:br>
            <a:r>
              <a:rPr lang="ar-IQ" b="1" u="sng" dirty="0">
                <a:latin typeface="Times New Roman" pitchFamily="18" charset="0"/>
                <a:cs typeface="Times New Roman" pitchFamily="18" charset="0"/>
              </a:rPr>
              <a:t/>
            </a:r>
            <a:br>
              <a:rPr lang="ar-IQ" b="1" u="sng" dirty="0">
                <a:latin typeface="Times New Roman" pitchFamily="18" charset="0"/>
                <a:cs typeface="Times New Roman" pitchFamily="18" charset="0"/>
              </a:rPr>
            </a:br>
            <a:r>
              <a:rPr lang="ar-IQ" b="1" u="sng" dirty="0" smtClean="0">
                <a:latin typeface="Times New Roman" pitchFamily="18" charset="0"/>
                <a:cs typeface="Times New Roman" pitchFamily="18" charset="0"/>
              </a:rPr>
              <a:t>الودائع النقدية</a:t>
            </a:r>
            <a:endParaRPr lang="ar-IQ" b="1" u="sng" dirty="0">
              <a:latin typeface="Times New Roman" pitchFamily="18" charset="0"/>
              <a:cs typeface="Times New Roman" pitchFamily="18" charset="0"/>
            </a:endParaRPr>
          </a:p>
        </p:txBody>
      </p:sp>
      <p:sp>
        <p:nvSpPr>
          <p:cNvPr id="5" name="Subtitle 4"/>
          <p:cNvSpPr>
            <a:spLocks noGrp="1"/>
          </p:cNvSpPr>
          <p:nvPr>
            <p:ph type="subTitle" idx="1"/>
          </p:nvPr>
        </p:nvSpPr>
        <p:spPr>
          <a:xfrm>
            <a:off x="1494188" y="2788703"/>
            <a:ext cx="7766936" cy="1096899"/>
          </a:xfrm>
        </p:spPr>
        <p:txBody>
          <a:bodyPr>
            <a:normAutofit/>
          </a:bodyPr>
          <a:lstStyle/>
          <a:p>
            <a:pPr algn="ctr">
              <a:spcBef>
                <a:spcPct val="0"/>
              </a:spcBef>
            </a:pPr>
            <a:r>
              <a:rPr lang="ar-IQ" sz="5400" b="1" dirty="0" smtClean="0">
                <a:solidFill>
                  <a:schemeClr val="accent1"/>
                </a:solidFill>
                <a:latin typeface="Times New Roman" pitchFamily="18" charset="0"/>
                <a:ea typeface="+mj-ea"/>
                <a:cs typeface="Times New Roman" pitchFamily="18" charset="0"/>
              </a:rPr>
              <a:t>المواد (</a:t>
            </a:r>
            <a:r>
              <a:rPr lang="ar-SA" sz="5400" b="1" dirty="0">
                <a:solidFill>
                  <a:schemeClr val="accent1"/>
                </a:solidFill>
                <a:latin typeface="Times New Roman" pitchFamily="18" charset="0"/>
                <a:ea typeface="+mj-ea"/>
                <a:cs typeface="Times New Roman" pitchFamily="18" charset="0"/>
              </a:rPr>
              <a:t>239 – 247</a:t>
            </a:r>
            <a:r>
              <a:rPr lang="ar-IQ" sz="5400" b="1" dirty="0" smtClean="0">
                <a:solidFill>
                  <a:schemeClr val="accent1"/>
                </a:solidFill>
                <a:latin typeface="Times New Roman" pitchFamily="18" charset="0"/>
                <a:ea typeface="+mj-ea"/>
                <a:cs typeface="Times New Roman" pitchFamily="18" charset="0"/>
              </a:rPr>
              <a:t>)</a:t>
            </a:r>
            <a:endParaRPr lang="ar-IQ" sz="5400" b="1" dirty="0">
              <a:solidFill>
                <a:schemeClr val="accent1"/>
              </a:solidFill>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4162935155"/>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lnSpcReduction="10000"/>
          </a:bodyPr>
          <a:lstStyle/>
          <a:p>
            <a:r>
              <a:rPr lang="ar-IQ" sz="2000" b="1" u="sng" dirty="0">
                <a:solidFill>
                  <a:srgbClr val="FF0000"/>
                </a:solidFill>
              </a:rPr>
              <a:t>الوديعة النقدية : </a:t>
            </a:r>
          </a:p>
          <a:p>
            <a:pPr marL="0" indent="0" algn="just">
              <a:lnSpc>
                <a:spcPct val="160000"/>
              </a:lnSpc>
              <a:buNone/>
            </a:pPr>
            <a:r>
              <a:rPr lang="ar-SA" sz="2000" dirty="0" smtClean="0"/>
              <a:t>وديعة </a:t>
            </a:r>
            <a:r>
              <a:rPr lang="ar-SA" sz="2000" dirty="0"/>
              <a:t>النقود عقد يخول بمقتضاه المصرف تملك النقود المودعة فيه والتصرف فيها بما يتفق ونشاطه المهني مع التزامه برد مثلها للمودع</a:t>
            </a:r>
            <a:r>
              <a:rPr lang="en-US" sz="2000" dirty="0" smtClean="0"/>
              <a:t>.</a:t>
            </a:r>
            <a:endParaRPr lang="ar-IQ" sz="2000" dirty="0" smtClean="0"/>
          </a:p>
          <a:p>
            <a:pPr marL="0" indent="0" algn="just">
              <a:buNone/>
            </a:pPr>
            <a:endParaRPr lang="ar-IQ" sz="2000" u="sng" dirty="0" smtClean="0">
              <a:solidFill>
                <a:srgbClr val="FF0000"/>
              </a:solidFill>
              <a:latin typeface="Times New Roman" pitchFamily="18" charset="0"/>
              <a:cs typeface="Times New Roman" pitchFamily="18" charset="0"/>
            </a:endParaRPr>
          </a:p>
          <a:p>
            <a:r>
              <a:rPr lang="ar-IQ" sz="2000" b="1" u="sng" dirty="0">
                <a:solidFill>
                  <a:srgbClr val="FF0000"/>
                </a:solidFill>
              </a:rPr>
              <a:t>مصادر الوديعة النقدية : </a:t>
            </a:r>
            <a:endParaRPr lang="ar-IQ" sz="2000" b="1" u="sng" dirty="0" smtClean="0">
              <a:solidFill>
                <a:srgbClr val="FF0000"/>
              </a:solidFill>
            </a:endParaRPr>
          </a:p>
          <a:p>
            <a:pPr marL="0" indent="0" algn="justLow">
              <a:lnSpc>
                <a:spcPct val="160000"/>
              </a:lnSpc>
              <a:buNone/>
            </a:pPr>
            <a:r>
              <a:rPr lang="ar-IQ" sz="2000" dirty="0" smtClean="0"/>
              <a:t>لا تقتصر مصادر الوديعة النقدية على النقود التي يودعها العميل لدى المصرف تنفيذاً لعقد الإيداع، وإنما تشمل كل ما يكون لدى العميل من نقود في ذمة المصرف، وهي بذلك تضم :</a:t>
            </a:r>
          </a:p>
          <a:p>
            <a:pPr algn="just">
              <a:buFontTx/>
              <a:buChar char="-"/>
            </a:pPr>
            <a:r>
              <a:rPr lang="ar-IQ" sz="2000" dirty="0" smtClean="0"/>
              <a:t>الإيداع النقدي المباشر.</a:t>
            </a:r>
          </a:p>
          <a:p>
            <a:pPr algn="just">
              <a:buFontTx/>
              <a:buChar char="-"/>
            </a:pPr>
            <a:r>
              <a:rPr lang="ar-IQ" sz="2000" dirty="0" smtClean="0"/>
              <a:t>نتائج الصكوك التي حصلها المصرف لحساب عميله.</a:t>
            </a:r>
          </a:p>
          <a:p>
            <a:pPr algn="just">
              <a:buFontTx/>
              <a:buChar char="-"/>
            </a:pPr>
            <a:r>
              <a:rPr lang="ar-IQ" sz="2000" dirty="0" smtClean="0"/>
              <a:t>اوامر التحويل المصرفي التي نفذت لحساب العميل.</a:t>
            </a:r>
          </a:p>
          <a:p>
            <a:pPr algn="just">
              <a:buFontTx/>
              <a:buChar char="-"/>
            </a:pPr>
            <a:r>
              <a:rPr lang="ar-IQ" sz="2000" dirty="0" smtClean="0"/>
              <a:t>الاعتمادات التي قيدت لصالح العميل.</a:t>
            </a:r>
            <a:endParaRPr lang="ar-IQ" sz="2000" dirty="0"/>
          </a:p>
          <a:p>
            <a:pPr marL="0" indent="0">
              <a:buNone/>
            </a:pPr>
            <a:endParaRPr lang="ar-IQ" sz="2000" b="1" dirty="0">
              <a:solidFill>
                <a:srgbClr val="FF0000"/>
              </a:solidFill>
            </a:endParaRPr>
          </a:p>
        </p:txBody>
      </p:sp>
    </p:spTree>
    <p:extLst>
      <p:ext uri="{BB962C8B-B14F-4D97-AF65-F5344CB8AC3E}">
        <p14:creationId xmlns:p14="http://schemas.microsoft.com/office/powerpoint/2010/main" val="3951077522"/>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lnSpcReduction="10000"/>
          </a:bodyPr>
          <a:lstStyle/>
          <a:p>
            <a:r>
              <a:rPr lang="ar-IQ" sz="2000" b="1" u="sng" dirty="0" smtClean="0">
                <a:solidFill>
                  <a:srgbClr val="FF0000"/>
                </a:solidFill>
              </a:rPr>
              <a:t>صور الودائع المصرفية : </a:t>
            </a:r>
          </a:p>
          <a:p>
            <a:endParaRPr lang="ar-IQ" sz="2000" b="1" dirty="0">
              <a:solidFill>
                <a:srgbClr val="FF0000"/>
              </a:solidFill>
            </a:endParaRPr>
          </a:p>
          <a:p>
            <a:pPr marL="0" indent="0" algn="just">
              <a:lnSpc>
                <a:spcPct val="160000"/>
              </a:lnSpc>
              <a:buNone/>
            </a:pPr>
            <a:r>
              <a:rPr lang="ar-IQ" sz="2000" b="1" dirty="0" smtClean="0">
                <a:solidFill>
                  <a:srgbClr val="00B050"/>
                </a:solidFill>
              </a:rPr>
              <a:t>أولاً : تقسم الودائع بحسب موعد استردادها : </a:t>
            </a:r>
          </a:p>
          <a:p>
            <a:pPr marL="0" indent="0" algn="just">
              <a:lnSpc>
                <a:spcPct val="160000"/>
              </a:lnSpc>
              <a:buNone/>
            </a:pPr>
            <a:r>
              <a:rPr lang="ar-IQ" sz="2000" dirty="0" smtClean="0"/>
              <a:t>1. ودائع عند الطلب.</a:t>
            </a:r>
          </a:p>
          <a:p>
            <a:pPr marL="0" indent="0" algn="just">
              <a:lnSpc>
                <a:spcPct val="160000"/>
              </a:lnSpc>
              <a:buNone/>
            </a:pPr>
            <a:r>
              <a:rPr lang="ar-IQ" sz="2000" dirty="0" smtClean="0"/>
              <a:t>2. ودائع لآجل.</a:t>
            </a:r>
          </a:p>
          <a:p>
            <a:pPr marL="0" indent="0" algn="just">
              <a:lnSpc>
                <a:spcPct val="160000"/>
              </a:lnSpc>
              <a:buNone/>
            </a:pPr>
            <a:r>
              <a:rPr lang="ar-IQ" sz="2000" dirty="0" smtClean="0"/>
              <a:t>3. ودائع مقترنه بشرط الاخطار.</a:t>
            </a:r>
          </a:p>
          <a:p>
            <a:pPr marL="0" indent="0" algn="just">
              <a:lnSpc>
                <a:spcPct val="160000"/>
              </a:lnSpc>
              <a:buNone/>
            </a:pPr>
            <a:endParaRPr lang="ar-IQ" sz="2000" dirty="0" smtClean="0"/>
          </a:p>
          <a:p>
            <a:pPr marL="0" indent="0" algn="just">
              <a:lnSpc>
                <a:spcPct val="160000"/>
              </a:lnSpc>
              <a:buNone/>
            </a:pPr>
            <a:r>
              <a:rPr lang="ar-IQ" sz="2000" b="1" dirty="0" smtClean="0">
                <a:solidFill>
                  <a:srgbClr val="00B050"/>
                </a:solidFill>
              </a:rPr>
              <a:t>ثانياً : </a:t>
            </a:r>
            <a:r>
              <a:rPr lang="ar-IQ" sz="2000" b="1" dirty="0">
                <a:solidFill>
                  <a:srgbClr val="00B050"/>
                </a:solidFill>
              </a:rPr>
              <a:t>تقسم الودائع بحسب </a:t>
            </a:r>
            <a:r>
              <a:rPr lang="ar-IQ" sz="2000" b="1" dirty="0" smtClean="0">
                <a:solidFill>
                  <a:srgbClr val="00B050"/>
                </a:solidFill>
              </a:rPr>
              <a:t>حرية البنك في التصرف بالوديعة: </a:t>
            </a:r>
            <a:endParaRPr lang="ar-IQ" sz="2000" b="1" dirty="0">
              <a:solidFill>
                <a:srgbClr val="00B050"/>
              </a:solidFill>
            </a:endParaRPr>
          </a:p>
          <a:p>
            <a:pPr marL="0" indent="0" algn="just">
              <a:lnSpc>
                <a:spcPct val="160000"/>
              </a:lnSpc>
              <a:buNone/>
            </a:pPr>
            <a:r>
              <a:rPr lang="ar-IQ" sz="2000" dirty="0" smtClean="0"/>
              <a:t>1. الوديعة النقدية العادية.</a:t>
            </a:r>
          </a:p>
          <a:p>
            <a:pPr marL="0" indent="0" algn="just">
              <a:lnSpc>
                <a:spcPct val="160000"/>
              </a:lnSpc>
              <a:buNone/>
            </a:pPr>
            <a:r>
              <a:rPr lang="ar-IQ" sz="2000" dirty="0" smtClean="0"/>
              <a:t>2. الوديعة المخصصة لغرض معين.</a:t>
            </a:r>
            <a:endParaRPr lang="ar-IQ" sz="2000" dirty="0"/>
          </a:p>
        </p:txBody>
      </p:sp>
    </p:spTree>
    <p:extLst>
      <p:ext uri="{BB962C8B-B14F-4D97-AF65-F5344CB8AC3E}">
        <p14:creationId xmlns:p14="http://schemas.microsoft.com/office/powerpoint/2010/main" val="2902277044"/>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a:bodyPr>
          <a:lstStyle/>
          <a:p>
            <a:r>
              <a:rPr lang="ar-IQ" sz="2000" b="1" u="sng" dirty="0" smtClean="0">
                <a:solidFill>
                  <a:srgbClr val="FF0000"/>
                </a:solidFill>
              </a:rPr>
              <a:t>طبيعة الوديعة النقدية المصرفية : </a:t>
            </a:r>
          </a:p>
          <a:p>
            <a:pPr marL="0" indent="0" algn="just">
              <a:lnSpc>
                <a:spcPct val="170000"/>
              </a:lnSpc>
              <a:buNone/>
            </a:pPr>
            <a:r>
              <a:rPr lang="ar-IQ" sz="2000" dirty="0" smtClean="0"/>
              <a:t>تثير الودائع النقدية خلافا حول طبيعتها القانونية، فهي تعد مزيجاً من نظم قانونية متعددة، وذلك لانها تجمع صفات مختلفة لا يمكن ردها جميعا إلى نظام قانوني واحد، ويرجع ذلك إلى ان للاطراف الحرية في وضع ما يناسبهم من شروط .  </a:t>
            </a:r>
            <a:endParaRPr lang="ar-IQ" sz="2000" b="1" dirty="0">
              <a:solidFill>
                <a:srgbClr val="FF0000"/>
              </a:solidFill>
            </a:endParaRPr>
          </a:p>
          <a:p>
            <a:pPr marL="0" indent="0" algn="just">
              <a:lnSpc>
                <a:spcPct val="160000"/>
              </a:lnSpc>
              <a:buNone/>
            </a:pPr>
            <a:r>
              <a:rPr lang="ar-IQ" sz="2000" b="1" dirty="0" smtClean="0">
                <a:solidFill>
                  <a:srgbClr val="00B050"/>
                </a:solidFill>
              </a:rPr>
              <a:t>أولاً : الوديعة النقدية وديعة بالمعنى الدقيق :</a:t>
            </a:r>
          </a:p>
          <a:p>
            <a:pPr algn="just">
              <a:lnSpc>
                <a:spcPct val="160000"/>
              </a:lnSpc>
              <a:buFontTx/>
              <a:buChar char="-"/>
            </a:pPr>
            <a:r>
              <a:rPr lang="ar-IQ" sz="2000" dirty="0" smtClean="0"/>
              <a:t>يلتزم المصرف برد المبلغ المودع لديه ذاته عند الطلب.</a:t>
            </a:r>
          </a:p>
          <a:p>
            <a:pPr algn="just">
              <a:lnSpc>
                <a:spcPct val="160000"/>
              </a:lnSpc>
              <a:buFontTx/>
              <a:buChar char="-"/>
            </a:pPr>
            <a:r>
              <a:rPr lang="ar-IQ" sz="2000" dirty="0" smtClean="0"/>
              <a:t>يتعهد المصرف بحفظ المبلغ المودع لديه.</a:t>
            </a:r>
          </a:p>
          <a:p>
            <a:pPr algn="just">
              <a:lnSpc>
                <a:spcPct val="160000"/>
              </a:lnSpc>
              <a:buFontTx/>
              <a:buChar char="-"/>
            </a:pPr>
            <a:r>
              <a:rPr lang="ar-IQ" sz="2000" dirty="0" smtClean="0"/>
              <a:t>يمتنع المصرف عن التمسك بالدفع بالمقاصة.</a:t>
            </a:r>
          </a:p>
          <a:p>
            <a:pPr algn="just">
              <a:lnSpc>
                <a:spcPct val="160000"/>
              </a:lnSpc>
              <a:buFontTx/>
              <a:buChar char="-"/>
            </a:pPr>
            <a:r>
              <a:rPr lang="ar-IQ" sz="2000" dirty="0" smtClean="0"/>
              <a:t>يعد المصرف خائناً للامانة اذا تصرف في المبالغ المودعه لديه.</a:t>
            </a:r>
          </a:p>
        </p:txBody>
      </p:sp>
    </p:spTree>
    <p:extLst>
      <p:ext uri="{BB962C8B-B14F-4D97-AF65-F5344CB8AC3E}">
        <p14:creationId xmlns:p14="http://schemas.microsoft.com/office/powerpoint/2010/main" val="605398277"/>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6104586"/>
          </a:xfrm>
        </p:spPr>
        <p:txBody>
          <a:bodyPr>
            <a:normAutofit fontScale="77500" lnSpcReduction="20000"/>
          </a:bodyPr>
          <a:lstStyle/>
          <a:p>
            <a:pPr marL="0" indent="0" algn="just">
              <a:lnSpc>
                <a:spcPct val="160000"/>
              </a:lnSpc>
              <a:buNone/>
            </a:pPr>
            <a:r>
              <a:rPr lang="ar-IQ" sz="2000" b="1" dirty="0" smtClean="0">
                <a:solidFill>
                  <a:srgbClr val="00B050"/>
                </a:solidFill>
              </a:rPr>
              <a:t>ثانياً : الوديعة النقدية وديعة شاذة او ناقصة :</a:t>
            </a:r>
          </a:p>
          <a:p>
            <a:pPr algn="just">
              <a:lnSpc>
                <a:spcPct val="160000"/>
              </a:lnSpc>
              <a:buFontTx/>
              <a:buChar char="-"/>
            </a:pPr>
            <a:r>
              <a:rPr lang="ar-IQ" sz="2000" dirty="0" smtClean="0"/>
              <a:t>يتملك فيها المصرف المال المودع لديه ويلتزم فقط برد مثله للعميل.</a:t>
            </a:r>
          </a:p>
          <a:p>
            <a:pPr algn="just">
              <a:lnSpc>
                <a:spcPct val="160000"/>
              </a:lnSpc>
              <a:buFontTx/>
              <a:buChar char="-"/>
            </a:pPr>
            <a:r>
              <a:rPr lang="ar-IQ" sz="2000" dirty="0" smtClean="0"/>
              <a:t>يلتزم المصرف بالاحتفاظ دائما بمبلغ مساوٍ لقيمة الوديعة.</a:t>
            </a:r>
          </a:p>
          <a:p>
            <a:pPr algn="just">
              <a:lnSpc>
                <a:spcPct val="160000"/>
              </a:lnSpc>
              <a:buFontTx/>
              <a:buChar char="-"/>
            </a:pPr>
            <a:r>
              <a:rPr lang="ar-IQ" sz="2000" dirty="0" smtClean="0"/>
              <a:t>يمنح المصرف فائدة نظير ابقاء النقود لديه.</a:t>
            </a:r>
          </a:p>
          <a:p>
            <a:pPr marL="0" indent="0" algn="just">
              <a:lnSpc>
                <a:spcPct val="160000"/>
              </a:lnSpc>
              <a:buNone/>
            </a:pPr>
            <a:r>
              <a:rPr lang="ar-IQ" sz="2000" b="1" dirty="0" smtClean="0">
                <a:solidFill>
                  <a:srgbClr val="00B050"/>
                </a:solidFill>
              </a:rPr>
              <a:t>ثالثاً : الوديعة النقدية عقد قرض :</a:t>
            </a:r>
          </a:p>
          <a:p>
            <a:pPr algn="just">
              <a:lnSpc>
                <a:spcPct val="160000"/>
              </a:lnSpc>
              <a:buFontTx/>
              <a:buChar char="-"/>
            </a:pPr>
            <a:r>
              <a:rPr lang="ar-IQ" sz="2000" dirty="0" smtClean="0"/>
              <a:t>يتملك </a:t>
            </a:r>
            <a:r>
              <a:rPr lang="ar-IQ" sz="2000" dirty="0"/>
              <a:t>فيها المصرف المال المودع لديه ويلتزم فقط برد مثله للعميل</a:t>
            </a:r>
            <a:r>
              <a:rPr lang="ar-IQ" sz="2000" dirty="0" smtClean="0"/>
              <a:t>.</a:t>
            </a:r>
          </a:p>
          <a:p>
            <a:pPr algn="just">
              <a:lnSpc>
                <a:spcPct val="160000"/>
              </a:lnSpc>
              <a:buFontTx/>
              <a:buChar char="-"/>
            </a:pPr>
            <a:r>
              <a:rPr lang="ar-IQ" sz="2000" dirty="0" smtClean="0"/>
              <a:t>لا يلتزم المصرف بالاحتفاظ عنده بمبلغ مساوٍ لقيمة الوديعة.</a:t>
            </a:r>
          </a:p>
          <a:p>
            <a:pPr algn="just">
              <a:lnSpc>
                <a:spcPct val="160000"/>
              </a:lnSpc>
              <a:buFontTx/>
              <a:buChar char="-"/>
            </a:pPr>
            <a:r>
              <a:rPr lang="ar-IQ" sz="2000" dirty="0" smtClean="0"/>
              <a:t>- للمصرف التمسك بالمقاصة بين طلب الاسترداد وما يكون له في ذمة العميل.</a:t>
            </a:r>
          </a:p>
          <a:p>
            <a:pPr algn="just">
              <a:lnSpc>
                <a:spcPct val="160000"/>
              </a:lnSpc>
              <a:buFontTx/>
              <a:buChar char="-"/>
            </a:pPr>
            <a:r>
              <a:rPr lang="ar-IQ" sz="2000" dirty="0"/>
              <a:t>يكون للمصرف استعمال المبالغ المودعة لديه واستعمالها</a:t>
            </a:r>
            <a:r>
              <a:rPr lang="ar-IQ" sz="2000" dirty="0" smtClean="0"/>
              <a:t>.</a:t>
            </a:r>
          </a:p>
          <a:p>
            <a:pPr marL="0" indent="0" algn="just">
              <a:lnSpc>
                <a:spcPct val="160000"/>
              </a:lnSpc>
              <a:buNone/>
            </a:pPr>
            <a:r>
              <a:rPr lang="ar-IQ" sz="2000" b="1" dirty="0" smtClean="0">
                <a:solidFill>
                  <a:srgbClr val="FF0000"/>
                </a:solidFill>
              </a:rPr>
              <a:t>الرأي الراجح حول الطبيعة القانونية للوديعة النقدية :</a:t>
            </a:r>
          </a:p>
          <a:p>
            <a:pPr marL="0" indent="0" algn="just">
              <a:lnSpc>
                <a:spcPct val="160000"/>
              </a:lnSpc>
              <a:buNone/>
            </a:pPr>
            <a:r>
              <a:rPr lang="ar-IQ" sz="2100" dirty="0" smtClean="0"/>
              <a:t>يذهب الرأي الراجح إلى ان الوديعة النقدية لايمكن ارجاعها إلى صورة معينة وذلك لانها تتخذ اشكالاً متعددة، حيث يمكن ان تدخل الوديعة النقدية تحت احد العقود المتقدمة او بعضها او كلها ويجب النظر في قصد الطرفين لمعرفة طبيعة العقد الذي ابرماه.</a:t>
            </a:r>
          </a:p>
        </p:txBody>
      </p:sp>
    </p:spTree>
    <p:extLst>
      <p:ext uri="{BB962C8B-B14F-4D97-AF65-F5344CB8AC3E}">
        <p14:creationId xmlns:p14="http://schemas.microsoft.com/office/powerpoint/2010/main" val="4124301251"/>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Autofit/>
          </a:bodyPr>
          <a:lstStyle/>
          <a:p>
            <a:pPr marL="0" indent="0">
              <a:lnSpc>
                <a:spcPct val="150000"/>
              </a:lnSpc>
              <a:buNone/>
            </a:pPr>
            <a:r>
              <a:rPr lang="ar-IQ" b="1" u="sng" dirty="0" smtClean="0">
                <a:solidFill>
                  <a:srgbClr val="FF0000"/>
                </a:solidFill>
              </a:rPr>
              <a:t>تكوين عقد الوديعة النقدية: </a:t>
            </a:r>
            <a:endParaRPr lang="ar-IQ" u="sng" dirty="0">
              <a:solidFill>
                <a:srgbClr val="FF0000"/>
              </a:solidFill>
              <a:latin typeface="Times New Roman" pitchFamily="18" charset="0"/>
              <a:cs typeface="Times New Roman" pitchFamily="18" charset="0"/>
            </a:endParaRPr>
          </a:p>
          <a:p>
            <a:pPr algn="justLow">
              <a:lnSpc>
                <a:spcPct val="150000"/>
              </a:lnSpc>
            </a:pPr>
            <a:r>
              <a:rPr lang="ar-IQ" sz="1600" dirty="0" smtClean="0"/>
              <a:t>عقد الوديعة النقدية عقد رضائي يخضع للقواعد العامة التي تخضع لها سائر العقود مع ملاحظة ان البنك هو الذي يحدد شروط العقد مقدماً في قائمة او نموذج مطبوع ولا يملك العميل الا قبول هذه الشروط او رفضها، مما قد يؤدي إلى اعتبار العقد عقد اذعان بما يستتبعه ذلك من ضرورة تفسير احكامه بما فيه صالح الطرف المذعن (دائناً كان ام مديناً)</a:t>
            </a:r>
          </a:p>
          <a:p>
            <a:pPr algn="justLow">
              <a:lnSpc>
                <a:spcPct val="150000"/>
              </a:lnSpc>
            </a:pPr>
            <a:r>
              <a:rPr lang="ar-IQ" sz="1600" dirty="0" smtClean="0"/>
              <a:t>اذا اراد البنك تعديل الشروط التي يخضع لها العقد مع العميل فان هذا التعديل لا ينفذ على العميل الا متى قبله صراحة او ضمناً بان احاط به علماً وافترض قبوله من عدم اعتراضه عليه في ظروف تسمح باستنتاج هذا القبول، والا تعذر الزام العميل به دون رضاه، ويغلب عملاً اذا كانت الوديعة مستحقة لدى الطلب ان يطلب البنك الى العميل استردادها اذا لم يقبل التعديل الجديد، وفي جميع الحالات لا يكون للتعديل اثر رجعي، بمعنى انه حتى اذا قبل العميل صراحة او ضمناً الشروط المعدلة فان هذا القبول ينصرف الى المستقبل.</a:t>
            </a:r>
          </a:p>
          <a:p>
            <a:pPr algn="justLow">
              <a:lnSpc>
                <a:spcPct val="150000"/>
              </a:lnSpc>
            </a:pPr>
            <a:r>
              <a:rPr lang="ar-IQ" sz="1600" dirty="0" smtClean="0"/>
              <a:t>يتعين على المصرف دائماً عند ابرام عقد الوديعة التحقق من الشخص المودع بان يطالبه بتقديم ما يثبت شخصيته واهليته، كما يطالبه بتقديم نموذج من توقيعه الذي يعتمده في تنفيذ عمليات السحب اللاحقة للإيداع لغرض التأكد من شخصيته. </a:t>
            </a:r>
          </a:p>
        </p:txBody>
      </p:sp>
    </p:spTree>
    <p:extLst>
      <p:ext uri="{BB962C8B-B14F-4D97-AF65-F5344CB8AC3E}">
        <p14:creationId xmlns:p14="http://schemas.microsoft.com/office/powerpoint/2010/main" val="3565006258"/>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Autofit/>
          </a:bodyPr>
          <a:lstStyle/>
          <a:p>
            <a:pPr algn="justLow">
              <a:lnSpc>
                <a:spcPct val="150000"/>
              </a:lnSpc>
            </a:pPr>
            <a:r>
              <a:rPr lang="ar-IQ" sz="1600" dirty="0" smtClean="0"/>
              <a:t>يعتبر العقد بالنسبة للمصرف عملاً تجارياً في كافة الاحوال، اما بالنسبة للعميل فلا يكون تجارياً الا في حالات معينة، فيكون عملاً مدنياً بالنسبة للعميل اذا كان العقد وديعة بالمعنى الدقيق مقصودا منه حفظ المال المودع او مجرد استغلال لاموال المودع الشخصية، ويكون تجارياً تطبيقاً لنظرية التبعية اذا كان العيل تاجراً وكان العقد متصلاً بتجارته.</a:t>
            </a:r>
          </a:p>
          <a:p>
            <a:pPr algn="justLow">
              <a:lnSpc>
                <a:spcPct val="150000"/>
              </a:lnSpc>
            </a:pPr>
            <a:r>
              <a:rPr lang="ar-IQ" sz="1600" dirty="0" smtClean="0"/>
              <a:t>يلجا المصرف عند ابرام العقد إلى تسليم العميل دفتراً تقيد فيه عمليات الإيداع والسحب ويعمد إلى تحرير ايصالاً بمناسبة كل عملية ايداع ويستكتبه ايصالاً عند كل عملية سحب، وتحرص غالبية المصارف على النص في الدفتر بان وظيفته الوحيدة هي اطلاع العميل على مركز حساباته وان كل ايداع لا يثبت الا بايصال يحمل توقيعين على الاقل، ومن ثم يمكن القول بان قوة هذا الدليل (الدفتر) في الاثبات ترجع إلى اتفاق الطرفين.</a:t>
            </a:r>
          </a:p>
        </p:txBody>
      </p:sp>
    </p:spTree>
    <p:extLst>
      <p:ext uri="{BB962C8B-B14F-4D97-AF65-F5344CB8AC3E}">
        <p14:creationId xmlns:p14="http://schemas.microsoft.com/office/powerpoint/2010/main" val="3794734390"/>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77334" y="502276"/>
            <a:ext cx="8596668" cy="5539086"/>
          </a:xfrm>
        </p:spPr>
        <p:txBody>
          <a:bodyPr>
            <a:noAutofit/>
          </a:bodyPr>
          <a:lstStyle/>
          <a:p>
            <a:pPr marL="0" indent="0">
              <a:lnSpc>
                <a:spcPct val="150000"/>
              </a:lnSpc>
              <a:buNone/>
            </a:pPr>
            <a:r>
              <a:rPr lang="ar-IQ" b="1" u="sng" dirty="0" smtClean="0">
                <a:solidFill>
                  <a:srgbClr val="FF0000"/>
                </a:solidFill>
              </a:rPr>
              <a:t>اثار عقد الوديعة النقدية :</a:t>
            </a:r>
            <a:endParaRPr lang="ar-IQ" u="sng" dirty="0">
              <a:solidFill>
                <a:srgbClr val="FF0000"/>
              </a:solidFill>
              <a:latin typeface="Times New Roman" pitchFamily="18" charset="0"/>
              <a:cs typeface="Times New Roman" pitchFamily="18" charset="0"/>
            </a:endParaRPr>
          </a:p>
          <a:p>
            <a:pPr algn="justLow">
              <a:lnSpc>
                <a:spcPct val="150000"/>
              </a:lnSpc>
            </a:pPr>
            <a:r>
              <a:rPr lang="ar-IQ" dirty="0" smtClean="0"/>
              <a:t>يرتب عقد الوديعة النقدية جملة من الاثار على عاتق المصرف، تتمثل في عدد من الحقوق والالتزامات يمكن تمثيلها بما يلي :</a:t>
            </a:r>
          </a:p>
          <a:p>
            <a:pPr marL="0" indent="0" algn="justLow">
              <a:lnSpc>
                <a:spcPct val="150000"/>
              </a:lnSpc>
              <a:buNone/>
            </a:pPr>
            <a:r>
              <a:rPr lang="ar-IQ" b="1" u="sng" dirty="0" smtClean="0">
                <a:solidFill>
                  <a:srgbClr val="00B050"/>
                </a:solidFill>
              </a:rPr>
              <a:t>اولاً : حقوق المصرف :</a:t>
            </a:r>
            <a:endParaRPr lang="ar-IQ" u="sng" dirty="0">
              <a:solidFill>
                <a:srgbClr val="00B050"/>
              </a:solidFill>
              <a:latin typeface="Times New Roman" pitchFamily="18" charset="0"/>
              <a:cs typeface="Times New Roman" pitchFamily="18" charset="0"/>
            </a:endParaRPr>
          </a:p>
          <a:p>
            <a:pPr marL="0" indent="0" algn="justLow">
              <a:lnSpc>
                <a:spcPct val="150000"/>
              </a:lnSpc>
              <a:buNone/>
            </a:pPr>
            <a:r>
              <a:rPr lang="ar-IQ" dirty="0" smtClean="0"/>
              <a:t>- الحق في استعمال الاموال المودعة</a:t>
            </a:r>
          </a:p>
          <a:p>
            <a:pPr marL="0" indent="0" algn="justLow">
              <a:lnSpc>
                <a:spcPct val="150000"/>
              </a:lnSpc>
              <a:buNone/>
            </a:pPr>
            <a:r>
              <a:rPr lang="ar-IQ" b="1" u="sng" dirty="0" smtClean="0">
                <a:solidFill>
                  <a:srgbClr val="00B050"/>
                </a:solidFill>
              </a:rPr>
              <a:t>ثانياً : التزامات المصرف :</a:t>
            </a:r>
            <a:endParaRPr lang="ar-IQ" u="sng" dirty="0">
              <a:solidFill>
                <a:srgbClr val="00B050"/>
              </a:solidFill>
              <a:latin typeface="Times New Roman" pitchFamily="18" charset="0"/>
              <a:cs typeface="Times New Roman" pitchFamily="18" charset="0"/>
            </a:endParaRPr>
          </a:p>
          <a:p>
            <a:pPr marL="0" indent="0" algn="justLow">
              <a:lnSpc>
                <a:spcPct val="150000"/>
              </a:lnSpc>
              <a:buNone/>
            </a:pPr>
            <a:r>
              <a:rPr lang="ar-IQ" dirty="0" smtClean="0"/>
              <a:t>- الالتزام بقبول الإيداع .</a:t>
            </a:r>
            <a:endParaRPr lang="ar-IQ" sz="1600" dirty="0"/>
          </a:p>
          <a:p>
            <a:pPr marL="0" indent="0" algn="justLow">
              <a:lnSpc>
                <a:spcPct val="150000"/>
              </a:lnSpc>
              <a:buNone/>
            </a:pPr>
            <a:r>
              <a:rPr lang="ar-IQ" dirty="0" smtClean="0"/>
              <a:t>- الالتزام بالرد.</a:t>
            </a:r>
          </a:p>
          <a:p>
            <a:pPr marL="0" indent="0" algn="justLow">
              <a:lnSpc>
                <a:spcPct val="150000"/>
              </a:lnSpc>
              <a:buNone/>
            </a:pPr>
            <a:r>
              <a:rPr lang="ar-IQ" dirty="0" smtClean="0"/>
              <a:t>- الالتزام بدفع الفوائد المتفق عليها.</a:t>
            </a:r>
          </a:p>
          <a:p>
            <a:pPr marL="0" indent="0" algn="justLow">
              <a:lnSpc>
                <a:spcPct val="150000"/>
              </a:lnSpc>
              <a:buNone/>
            </a:pPr>
            <a:r>
              <a:rPr lang="ar-IQ" dirty="0" smtClean="0"/>
              <a:t>- الالتزام بخدمة صندوق العميل.</a:t>
            </a:r>
          </a:p>
        </p:txBody>
      </p:sp>
    </p:spTree>
    <p:extLst>
      <p:ext uri="{BB962C8B-B14F-4D97-AF65-F5344CB8AC3E}">
        <p14:creationId xmlns:p14="http://schemas.microsoft.com/office/powerpoint/2010/main" val="1681197894"/>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77334" y="502276"/>
            <a:ext cx="8596668" cy="5539086"/>
          </a:xfrm>
        </p:spPr>
        <p:txBody>
          <a:bodyPr>
            <a:noAutofit/>
          </a:bodyPr>
          <a:lstStyle/>
          <a:p>
            <a:pPr marL="0" indent="0" algn="justLow">
              <a:lnSpc>
                <a:spcPct val="160000"/>
              </a:lnSpc>
              <a:buNone/>
            </a:pPr>
            <a:r>
              <a:rPr lang="ar-IQ" b="1" dirty="0">
                <a:solidFill>
                  <a:srgbClr val="00B050"/>
                </a:solidFill>
              </a:rPr>
              <a:t>س/ هل يجوز للمصرف </a:t>
            </a:r>
            <a:r>
              <a:rPr lang="ar-IQ" b="1" dirty="0" smtClean="0">
                <a:solidFill>
                  <a:srgbClr val="00B050"/>
                </a:solidFill>
              </a:rPr>
              <a:t>قبول الإيداع من شخص اجنبي غير العميل ؟</a:t>
            </a:r>
          </a:p>
          <a:p>
            <a:pPr marL="0" indent="0" algn="justLow">
              <a:lnSpc>
                <a:spcPct val="160000"/>
              </a:lnSpc>
              <a:buNone/>
            </a:pPr>
            <a:endParaRPr lang="ar-IQ" b="1" dirty="0" smtClean="0">
              <a:solidFill>
                <a:srgbClr val="00B050"/>
              </a:solidFill>
            </a:endParaRPr>
          </a:p>
          <a:p>
            <a:pPr marL="0" indent="0" algn="justLow">
              <a:lnSpc>
                <a:spcPct val="160000"/>
              </a:lnSpc>
              <a:buNone/>
            </a:pPr>
            <a:r>
              <a:rPr lang="ar-IQ" b="1" dirty="0" smtClean="0">
                <a:solidFill>
                  <a:srgbClr val="00B050"/>
                </a:solidFill>
              </a:rPr>
              <a:t>س/ هل يتأثر التزام المصرف بالرد بالتغير الطارئ على قيمة النقود المودعة في الفترة ما بين الإيداع والرد ؟</a:t>
            </a:r>
            <a:endParaRPr lang="ar-IQ" b="1" dirty="0">
              <a:solidFill>
                <a:srgbClr val="00B050"/>
              </a:solidFill>
            </a:endParaRPr>
          </a:p>
          <a:p>
            <a:pPr marL="0" indent="0" algn="justLow">
              <a:lnSpc>
                <a:spcPct val="160000"/>
              </a:lnSpc>
              <a:buNone/>
            </a:pPr>
            <a:endParaRPr lang="ar-IQ" b="1" dirty="0" smtClean="0">
              <a:solidFill>
                <a:srgbClr val="00B050"/>
              </a:solidFill>
            </a:endParaRPr>
          </a:p>
          <a:p>
            <a:pPr marL="0" indent="0" algn="justLow">
              <a:lnSpc>
                <a:spcPct val="160000"/>
              </a:lnSpc>
              <a:buNone/>
            </a:pPr>
            <a:r>
              <a:rPr lang="ar-IQ" b="1" dirty="0" smtClean="0">
                <a:solidFill>
                  <a:srgbClr val="00B050"/>
                </a:solidFill>
              </a:rPr>
              <a:t>س/ من يتحمل تبعة هلاك الوديعة في حال هلاكها لدى المصرف بسبب القوة القاهرة ؟</a:t>
            </a:r>
          </a:p>
          <a:p>
            <a:pPr marL="0" indent="0" algn="justLow">
              <a:lnSpc>
                <a:spcPct val="160000"/>
              </a:lnSpc>
              <a:buNone/>
            </a:pPr>
            <a:endParaRPr lang="ar-IQ" b="1" dirty="0">
              <a:solidFill>
                <a:srgbClr val="00B050"/>
              </a:solidFill>
            </a:endParaRPr>
          </a:p>
        </p:txBody>
      </p:sp>
    </p:spTree>
    <p:extLst>
      <p:ext uri="{BB962C8B-B14F-4D97-AF65-F5344CB8AC3E}">
        <p14:creationId xmlns:p14="http://schemas.microsoft.com/office/powerpoint/2010/main" val="2182492186"/>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a:bodyPr>
          <a:lstStyle/>
          <a:p>
            <a:pPr marL="0" lvl="0" indent="0">
              <a:buNone/>
            </a:pPr>
            <a:r>
              <a:rPr lang="ar-SA" sz="2100" b="1" u="sng" dirty="0" smtClean="0">
                <a:solidFill>
                  <a:srgbClr val="FF0000"/>
                </a:solidFill>
              </a:rPr>
              <a:t>تعريف </a:t>
            </a:r>
            <a:r>
              <a:rPr lang="ar-SA" sz="2100" b="1" u="sng" dirty="0">
                <a:solidFill>
                  <a:srgbClr val="FF0000"/>
                </a:solidFill>
              </a:rPr>
              <a:t>العمليات المصرفية :</a:t>
            </a:r>
            <a:endParaRPr lang="en-US" sz="2100" b="1" u="sng" dirty="0">
              <a:solidFill>
                <a:srgbClr val="FF0000"/>
              </a:solidFill>
            </a:endParaRPr>
          </a:p>
          <a:p>
            <a:pPr algn="justLow"/>
            <a:r>
              <a:rPr lang="ar-SA" sz="2000" dirty="0"/>
              <a:t>من الصعب وضع تعداد جامع مانع للاعمال المصرفية بسبب تطورها المستمر تبعاً لتطور الظروف الاقتصادية والاجتماعية، وإبتكار المصارف وسائل وادوات جديدة بشكل مستمر للعمل تستخدمها في اداء وظائفها، فهذه الاعمال تزيد وتنقص تبعاً لتطور الظروف. وبشكل عام يمكن تعريفها بأنها : (جميع الخدمات التي تقدمها المصارف ومنها قبول الودائع واستعمالها في الاستثمار كلياً أو جزئياً بالإقتراض أو بأية طريقة اخرى يسمح بها القانون).</a:t>
            </a:r>
            <a:endParaRPr lang="en-US" sz="2000" dirty="0"/>
          </a:p>
          <a:p>
            <a:pPr algn="justLow"/>
            <a:r>
              <a:rPr lang="ar-SA" sz="2000" dirty="0"/>
              <a:t>ويعرفها قانون البنك المركزي العراقي بأنها : (الاعمال التي تشمل استلام ودائع مالية او غيرها من الاموال القابلة للتحصيل من الجمهور بهدف فتح اعتمادات او القيام باستثمارات لحسابهم).</a:t>
            </a:r>
            <a:endParaRPr lang="en-US" sz="2000" dirty="0"/>
          </a:p>
          <a:p>
            <a:pPr algn="justLow"/>
            <a:r>
              <a:rPr lang="ar-SA" sz="2000" dirty="0"/>
              <a:t>اما قانون المصارف فقد عرفها بأنها : (اعمال استلام الودائع النقدية او اموال اخرى مستحقة السداد من الجمهور لاغراض ايداع ائتمانات او استثمارات في الحساب الخاص بها).</a:t>
            </a:r>
            <a:endParaRPr lang="en-US" sz="2000" dirty="0"/>
          </a:p>
          <a:p>
            <a:pPr algn="justLow"/>
            <a:r>
              <a:rPr lang="ar-SA" sz="2000" dirty="0"/>
              <a:t>وتعد عمليات المصارف وفق المادة (5) من قانون التجارة رقم 30 لسنة 1984 من الاعمال التجارية بحكم ماهيتها الذاتية، كما يعد المصرف تاجراً يحترف عمليات المضاربة على النقود وعمليات الائتمان التجاري بهدف تحقيق الربح.</a:t>
            </a:r>
            <a:endParaRPr lang="en-US" sz="2000" dirty="0"/>
          </a:p>
          <a:p>
            <a:pPr marL="0" indent="0" algn="just">
              <a:buNone/>
            </a:pPr>
            <a:endParaRPr lang="ar-IQ" sz="2000" u="sng" dirty="0" smtClean="0">
              <a:solidFill>
                <a:srgbClr val="FF0000"/>
              </a:solidFill>
              <a:latin typeface="Times New Roman" pitchFamily="18" charset="0"/>
              <a:cs typeface="Times New Roman" pitchFamily="18" charset="0"/>
            </a:endParaRPr>
          </a:p>
          <a:p>
            <a:pPr marL="0" indent="0">
              <a:buNone/>
            </a:pPr>
            <a:endParaRPr lang="ar-IQ" sz="2000" b="1" dirty="0">
              <a:solidFill>
                <a:srgbClr val="FF0000"/>
              </a:solidFill>
            </a:endParaRPr>
          </a:p>
        </p:txBody>
      </p:sp>
    </p:spTree>
    <p:extLst>
      <p:ext uri="{BB962C8B-B14F-4D97-AF65-F5344CB8AC3E}">
        <p14:creationId xmlns:p14="http://schemas.microsoft.com/office/powerpoint/2010/main" val="2043974578"/>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77334" y="502276"/>
            <a:ext cx="8596668" cy="5539086"/>
          </a:xfrm>
        </p:spPr>
        <p:txBody>
          <a:bodyPr>
            <a:noAutofit/>
          </a:bodyPr>
          <a:lstStyle/>
          <a:p>
            <a:pPr marL="0" indent="0" algn="justLow">
              <a:lnSpc>
                <a:spcPct val="160000"/>
              </a:lnSpc>
              <a:buNone/>
            </a:pPr>
            <a:r>
              <a:rPr lang="ar-IQ" b="1" u="sng" dirty="0" smtClean="0">
                <a:solidFill>
                  <a:srgbClr val="FF0000"/>
                </a:solidFill>
              </a:rPr>
              <a:t>حساب الوديعة او حساب الصكوك :</a:t>
            </a:r>
            <a:endParaRPr lang="ar-IQ" b="1" dirty="0">
              <a:solidFill>
                <a:srgbClr val="00B050"/>
              </a:solidFill>
            </a:endParaRPr>
          </a:p>
          <a:p>
            <a:pPr marL="0" indent="0" algn="justLow">
              <a:lnSpc>
                <a:spcPct val="160000"/>
              </a:lnSpc>
              <a:buNone/>
            </a:pPr>
            <a:r>
              <a:rPr lang="ar-IQ" dirty="0" smtClean="0"/>
              <a:t>يعرف بانه اتفاق على مجرد تسوية العمليات التي تتم بين المصرف وعميله، يقيد فيه عمليات الإيداع والسحب التي يقوم بها العميل، ويتضمن التزام البنك بخدمة خزينه العميل، والأصل انه دائماً دائن لصالح العميل بمعنى انه لا يسمح للعميل ان يسحب منه اكثر مما له، وقد تسمح المصارف في بعض الاحيان بان يكون السحب على المكشوف بالنسبة للعميل اي ان يكون العميل مديناً فيه وهو وضع نادر ومؤقت.</a:t>
            </a:r>
            <a:endParaRPr lang="ar-IQ" dirty="0"/>
          </a:p>
          <a:p>
            <a:pPr marL="0" indent="0" algn="justLow">
              <a:lnSpc>
                <a:spcPct val="160000"/>
              </a:lnSpc>
              <a:buNone/>
            </a:pPr>
            <a:endParaRPr lang="ar-IQ" u="sng"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592127275"/>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39641" y="665887"/>
            <a:ext cx="7766936" cy="1646302"/>
          </a:xfrm>
        </p:spPr>
        <p:txBody>
          <a:bodyPr/>
          <a:lstStyle/>
          <a:p>
            <a:pPr algn="ctr"/>
            <a:r>
              <a:rPr lang="ar-IQ" b="1" u="sng" dirty="0" smtClean="0">
                <a:latin typeface="Times New Roman" pitchFamily="18" charset="0"/>
                <a:cs typeface="Times New Roman" pitchFamily="18" charset="0"/>
              </a:rPr>
              <a:t>النقل المصرفي</a:t>
            </a:r>
            <a:endParaRPr lang="ar-IQ" b="1" u="sng" dirty="0">
              <a:latin typeface="Times New Roman" pitchFamily="18" charset="0"/>
              <a:cs typeface="Times New Roman" pitchFamily="18" charset="0"/>
            </a:endParaRPr>
          </a:p>
        </p:txBody>
      </p:sp>
      <p:sp>
        <p:nvSpPr>
          <p:cNvPr id="5" name="Subtitle 4"/>
          <p:cNvSpPr>
            <a:spLocks noGrp="1"/>
          </p:cNvSpPr>
          <p:nvPr>
            <p:ph type="subTitle" idx="1"/>
          </p:nvPr>
        </p:nvSpPr>
        <p:spPr>
          <a:xfrm>
            <a:off x="1494188" y="2788703"/>
            <a:ext cx="7766936" cy="1096899"/>
          </a:xfrm>
        </p:spPr>
        <p:txBody>
          <a:bodyPr>
            <a:normAutofit/>
          </a:bodyPr>
          <a:lstStyle/>
          <a:p>
            <a:pPr algn="ctr">
              <a:spcBef>
                <a:spcPct val="0"/>
              </a:spcBef>
            </a:pPr>
            <a:r>
              <a:rPr lang="ar-IQ" sz="5400" b="1" dirty="0" smtClean="0">
                <a:solidFill>
                  <a:schemeClr val="accent1"/>
                </a:solidFill>
                <a:latin typeface="Times New Roman" pitchFamily="18" charset="0"/>
                <a:ea typeface="+mj-ea"/>
                <a:cs typeface="Times New Roman" pitchFamily="18" charset="0"/>
              </a:rPr>
              <a:t>المواد (258</a:t>
            </a:r>
            <a:r>
              <a:rPr lang="ar-SA" sz="5400" b="1" dirty="0" smtClean="0">
                <a:solidFill>
                  <a:schemeClr val="accent1"/>
                </a:solidFill>
                <a:latin typeface="Times New Roman" pitchFamily="18" charset="0"/>
                <a:ea typeface="+mj-ea"/>
                <a:cs typeface="Times New Roman" pitchFamily="18" charset="0"/>
              </a:rPr>
              <a:t>– </a:t>
            </a:r>
            <a:r>
              <a:rPr lang="ar-IQ" sz="5400" b="1" dirty="0" smtClean="0">
                <a:solidFill>
                  <a:schemeClr val="accent1"/>
                </a:solidFill>
                <a:latin typeface="Times New Roman" pitchFamily="18" charset="0"/>
                <a:ea typeface="+mj-ea"/>
                <a:cs typeface="Times New Roman" pitchFamily="18" charset="0"/>
              </a:rPr>
              <a:t>268)</a:t>
            </a:r>
            <a:endParaRPr lang="ar-IQ" sz="5400" b="1" dirty="0">
              <a:solidFill>
                <a:schemeClr val="accent1"/>
              </a:solidFill>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1388776543"/>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a:bodyPr>
          <a:lstStyle/>
          <a:p>
            <a:r>
              <a:rPr lang="ar-IQ" sz="2000" b="1" u="sng" dirty="0" smtClean="0">
                <a:solidFill>
                  <a:srgbClr val="FF0000"/>
                </a:solidFill>
              </a:rPr>
              <a:t>النقل المصرفي : </a:t>
            </a:r>
            <a:endParaRPr lang="ar-IQ" sz="2000" b="1" u="sng" dirty="0">
              <a:solidFill>
                <a:srgbClr val="FF0000"/>
              </a:solidFill>
            </a:endParaRPr>
          </a:p>
          <a:p>
            <a:pPr marL="0" indent="0" algn="just">
              <a:lnSpc>
                <a:spcPct val="160000"/>
              </a:lnSpc>
              <a:buNone/>
            </a:pPr>
            <a:r>
              <a:rPr lang="ar-IQ" sz="2000" dirty="0" smtClean="0"/>
              <a:t>عملية يقيد المصرف بمقتضاها مبلغاً معيناً في الجانب المدين من حساب الامر بالنقل بناء على امر كتابي منه وفي الجانب الدائن من حساب آخر.</a:t>
            </a:r>
          </a:p>
          <a:p>
            <a:pPr marL="0" indent="0" algn="just">
              <a:buNone/>
            </a:pPr>
            <a:endParaRPr lang="ar-IQ" sz="2000" u="sng" dirty="0" smtClean="0">
              <a:solidFill>
                <a:srgbClr val="FF0000"/>
              </a:solidFill>
              <a:latin typeface="Times New Roman" pitchFamily="18" charset="0"/>
              <a:cs typeface="Times New Roman" pitchFamily="18" charset="0"/>
            </a:endParaRPr>
          </a:p>
          <a:p>
            <a:r>
              <a:rPr lang="ar-IQ" sz="2000" b="1" u="sng" dirty="0" smtClean="0">
                <a:solidFill>
                  <a:srgbClr val="FF0000"/>
                </a:solidFill>
              </a:rPr>
              <a:t>فائدة النقل المصرفي :</a:t>
            </a:r>
          </a:p>
          <a:p>
            <a:pPr marL="0" indent="0" algn="justLow">
              <a:lnSpc>
                <a:spcPct val="160000"/>
              </a:lnSpc>
              <a:buNone/>
            </a:pPr>
            <a:r>
              <a:rPr lang="ar-IQ" sz="2000" dirty="0"/>
              <a:t>ي</a:t>
            </a:r>
            <a:r>
              <a:rPr lang="ar-IQ" sz="2000" dirty="0" smtClean="0"/>
              <a:t>ؤدي النقل المصرفي إلى نقل الحقوق المالية دون الإلتجاء إلى نقل النقود</a:t>
            </a:r>
            <a:br>
              <a:rPr lang="ar-IQ" sz="2000" dirty="0" smtClean="0"/>
            </a:br>
            <a:r>
              <a:rPr lang="ar-IQ" sz="2000" dirty="0" smtClean="0"/>
              <a:t>من خلال إجراء القيود الحسابية.</a:t>
            </a:r>
          </a:p>
        </p:txBody>
      </p:sp>
    </p:spTree>
    <p:extLst>
      <p:ext uri="{BB962C8B-B14F-4D97-AF65-F5344CB8AC3E}">
        <p14:creationId xmlns:p14="http://schemas.microsoft.com/office/powerpoint/2010/main" val="1715096538"/>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a:bodyPr>
          <a:lstStyle/>
          <a:p>
            <a:r>
              <a:rPr lang="ar-IQ" sz="2000" b="1" u="sng" dirty="0" smtClean="0">
                <a:solidFill>
                  <a:srgbClr val="FF0000"/>
                </a:solidFill>
              </a:rPr>
              <a:t>صور النقل المصرفي: </a:t>
            </a:r>
            <a:endParaRPr lang="ar-IQ" sz="2000" b="1" u="sng" dirty="0">
              <a:solidFill>
                <a:srgbClr val="FF0000"/>
              </a:solidFill>
            </a:endParaRPr>
          </a:p>
          <a:p>
            <a:pPr marL="0" indent="0" algn="just">
              <a:lnSpc>
                <a:spcPct val="160000"/>
              </a:lnSpc>
              <a:buNone/>
            </a:pPr>
            <a:r>
              <a:rPr lang="ar-IQ" sz="2000" dirty="0" smtClean="0"/>
              <a:t>تتم عملية النقل المصرفي في صور متعددة ترد كلها إلى حالتين رئيسيتين :</a:t>
            </a:r>
            <a:endParaRPr lang="ar-IQ" sz="2000" dirty="0"/>
          </a:p>
          <a:p>
            <a:pPr marL="0" indent="0" algn="just">
              <a:lnSpc>
                <a:spcPct val="160000"/>
              </a:lnSpc>
              <a:buNone/>
            </a:pPr>
            <a:r>
              <a:rPr lang="ar-IQ" sz="2000" b="1" dirty="0" smtClean="0">
                <a:solidFill>
                  <a:srgbClr val="00B050"/>
                </a:solidFill>
              </a:rPr>
              <a:t>الحالة الأولى </a:t>
            </a:r>
            <a:r>
              <a:rPr lang="ar-IQ" sz="2000" b="1" dirty="0">
                <a:solidFill>
                  <a:srgbClr val="00B050"/>
                </a:solidFill>
              </a:rPr>
              <a:t>: </a:t>
            </a:r>
            <a:r>
              <a:rPr lang="ar-IQ" sz="2000" b="1" dirty="0" smtClean="0">
                <a:solidFill>
                  <a:srgbClr val="00B050"/>
                </a:solidFill>
              </a:rPr>
              <a:t>النقل المصرفي </a:t>
            </a:r>
            <a:r>
              <a:rPr lang="ar-IQ" sz="2000" b="1" dirty="0">
                <a:solidFill>
                  <a:srgbClr val="00B050"/>
                </a:solidFill>
              </a:rPr>
              <a:t>بواسطة مصرف </a:t>
            </a:r>
            <a:r>
              <a:rPr lang="ar-IQ" sz="2000" b="1" dirty="0" smtClean="0">
                <a:solidFill>
                  <a:srgbClr val="00B050"/>
                </a:solidFill>
              </a:rPr>
              <a:t>واحد :</a:t>
            </a:r>
            <a:endParaRPr lang="ar-IQ" sz="2000" b="1" dirty="0">
              <a:solidFill>
                <a:srgbClr val="00B050"/>
              </a:solidFill>
            </a:endParaRPr>
          </a:p>
          <a:p>
            <a:pPr marL="0" indent="0" algn="justLow">
              <a:lnSpc>
                <a:spcPct val="160000"/>
              </a:lnSpc>
              <a:buNone/>
            </a:pPr>
            <a:r>
              <a:rPr lang="ks-Arab" sz="2000" dirty="0">
                <a:solidFill>
                  <a:srgbClr val="FF0000"/>
                </a:solidFill>
                <a:latin typeface="Cooper Black"/>
                <a:cs typeface="KFGQPC Uthmanic Script HAFS"/>
              </a:rPr>
              <a:t>ۄ </a:t>
            </a:r>
            <a:r>
              <a:rPr lang="ar-IQ" sz="2000" dirty="0" smtClean="0">
                <a:solidFill>
                  <a:srgbClr val="FF0000"/>
                </a:solidFill>
                <a:latin typeface="Cooper Black"/>
                <a:cs typeface="KFGQPC Uthmanic Script HAFS"/>
              </a:rPr>
              <a:t> </a:t>
            </a:r>
            <a:r>
              <a:rPr lang="ar-IQ" sz="2000" dirty="0" smtClean="0"/>
              <a:t>النقل بين حسابين لشخصين مختلفين (الآمر والمستفيد).</a:t>
            </a:r>
          </a:p>
          <a:p>
            <a:pPr marL="0" indent="0" algn="justLow">
              <a:lnSpc>
                <a:spcPct val="160000"/>
              </a:lnSpc>
              <a:buNone/>
            </a:pPr>
            <a:r>
              <a:rPr lang="ks-Arab" sz="2000" dirty="0">
                <a:solidFill>
                  <a:srgbClr val="FF0000"/>
                </a:solidFill>
                <a:latin typeface="Cooper Black"/>
                <a:cs typeface="KFGQPC Uthmanic Script HAFS"/>
              </a:rPr>
              <a:t>ۄ </a:t>
            </a:r>
            <a:r>
              <a:rPr lang="ar-IQ" sz="2000" dirty="0" smtClean="0">
                <a:solidFill>
                  <a:srgbClr val="FF0000"/>
                </a:solidFill>
                <a:latin typeface="Cooper Black"/>
                <a:cs typeface="KFGQPC Uthmanic Script HAFS"/>
              </a:rPr>
              <a:t> </a:t>
            </a:r>
            <a:r>
              <a:rPr lang="ar-IQ" sz="2000" dirty="0" smtClean="0"/>
              <a:t>النقل بين حسابين لشخص واحد لدى المصرف ذاته أو لدى فرعين لذات المصرف.</a:t>
            </a:r>
          </a:p>
          <a:p>
            <a:pPr marL="0" indent="0" algn="justLow">
              <a:lnSpc>
                <a:spcPct val="160000"/>
              </a:lnSpc>
              <a:buNone/>
            </a:pPr>
            <a:r>
              <a:rPr lang="ar-IQ" sz="2000" b="1" dirty="0" smtClean="0">
                <a:solidFill>
                  <a:srgbClr val="00B050"/>
                </a:solidFill>
              </a:rPr>
              <a:t>الحالة الثانية : النقل المصرفي بواسطة مصرفين :</a:t>
            </a:r>
          </a:p>
          <a:p>
            <a:pPr marL="0" indent="0" algn="justLow">
              <a:lnSpc>
                <a:spcPct val="160000"/>
              </a:lnSpc>
              <a:buNone/>
            </a:pPr>
            <a:r>
              <a:rPr lang="ks-Arab" sz="2000" dirty="0">
                <a:solidFill>
                  <a:srgbClr val="FF0000"/>
                </a:solidFill>
                <a:latin typeface="Cooper Black"/>
                <a:cs typeface="KFGQPC Uthmanic Script HAFS"/>
              </a:rPr>
              <a:t>ۄ </a:t>
            </a:r>
            <a:r>
              <a:rPr lang="ar-IQ" sz="2000" dirty="0" smtClean="0">
                <a:solidFill>
                  <a:srgbClr val="FF0000"/>
                </a:solidFill>
                <a:latin typeface="Cooper Black"/>
                <a:cs typeface="KFGQPC Uthmanic Script HAFS"/>
              </a:rPr>
              <a:t> </a:t>
            </a:r>
            <a:r>
              <a:rPr lang="ar-IQ" sz="2000" dirty="0" smtClean="0"/>
              <a:t>النقل بين حسابين لشخص واحد.</a:t>
            </a:r>
          </a:p>
          <a:p>
            <a:pPr marL="0" indent="0" algn="justLow">
              <a:lnSpc>
                <a:spcPct val="160000"/>
              </a:lnSpc>
              <a:buNone/>
            </a:pPr>
            <a:r>
              <a:rPr lang="ks-Arab" sz="2000" dirty="0">
                <a:solidFill>
                  <a:srgbClr val="FF0000"/>
                </a:solidFill>
                <a:latin typeface="Cooper Black"/>
                <a:cs typeface="KFGQPC Uthmanic Script HAFS"/>
              </a:rPr>
              <a:t>ۄ </a:t>
            </a:r>
            <a:r>
              <a:rPr lang="ar-IQ" sz="2000" dirty="0" smtClean="0">
                <a:solidFill>
                  <a:srgbClr val="FF0000"/>
                </a:solidFill>
                <a:latin typeface="Cooper Black"/>
                <a:cs typeface="KFGQPC Uthmanic Script HAFS"/>
              </a:rPr>
              <a:t> </a:t>
            </a:r>
            <a:r>
              <a:rPr lang="ar-IQ" sz="2000" dirty="0" smtClean="0"/>
              <a:t>النقل بين حسابين لشخصين مختلفين (الآمر والمستفيد)</a:t>
            </a:r>
          </a:p>
        </p:txBody>
      </p:sp>
    </p:spTree>
    <p:extLst>
      <p:ext uri="{BB962C8B-B14F-4D97-AF65-F5344CB8AC3E}">
        <p14:creationId xmlns:p14="http://schemas.microsoft.com/office/powerpoint/2010/main" val="1163111039"/>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fontScale="77500" lnSpcReduction="20000"/>
          </a:bodyPr>
          <a:lstStyle/>
          <a:p>
            <a:r>
              <a:rPr lang="ar-IQ" sz="2000" b="1" u="sng" dirty="0" smtClean="0">
                <a:solidFill>
                  <a:srgbClr val="FF0000"/>
                </a:solidFill>
              </a:rPr>
              <a:t>كيفية تنفيذ عملية النقل المصرفي: </a:t>
            </a:r>
            <a:endParaRPr lang="ar-IQ" sz="2000" b="1" u="sng" dirty="0">
              <a:solidFill>
                <a:srgbClr val="FF0000"/>
              </a:solidFill>
            </a:endParaRPr>
          </a:p>
          <a:p>
            <a:pPr marL="0" indent="0" algn="justLow">
              <a:lnSpc>
                <a:spcPct val="160000"/>
              </a:lnSpc>
              <a:buNone/>
            </a:pPr>
            <a:r>
              <a:rPr lang="ks-Arab" sz="2000" dirty="0">
                <a:solidFill>
                  <a:srgbClr val="FF0000"/>
                </a:solidFill>
                <a:latin typeface="Cooper Black"/>
                <a:cs typeface="KFGQPC Uthmanic Script HAFS"/>
              </a:rPr>
              <a:t>ۄ</a:t>
            </a:r>
            <a:r>
              <a:rPr lang="ar-IQ" sz="2000" dirty="0" smtClean="0"/>
              <a:t> تبدأ العملية بامر يتلقاه المصرف من شخص يسمى الآمر وليس لهذا الامر شكل معين وكل ما يلزم ان يصدر من الشخص فاتح الحساب او من له سلطة تشغيله والتصرف به كالوكيل.</a:t>
            </a:r>
          </a:p>
          <a:p>
            <a:pPr marL="0" indent="0" algn="justLow">
              <a:lnSpc>
                <a:spcPct val="160000"/>
              </a:lnSpc>
              <a:buNone/>
            </a:pPr>
            <a:r>
              <a:rPr lang="ks-Arab" sz="2000" dirty="0">
                <a:solidFill>
                  <a:srgbClr val="FF0000"/>
                </a:solidFill>
                <a:latin typeface="Cooper Black"/>
                <a:cs typeface="KFGQPC Uthmanic Script HAFS"/>
              </a:rPr>
              <a:t>ۄ </a:t>
            </a:r>
            <a:r>
              <a:rPr lang="ar-IQ" sz="2000" dirty="0" smtClean="0"/>
              <a:t>يتضمن هذا الامر نقل مبلغ معين من حسابه إلى شخص آخر ووفقاً للتشريع العراقي فان امر النقل </a:t>
            </a:r>
            <a:br>
              <a:rPr lang="ar-IQ" sz="2000" dirty="0" smtClean="0"/>
            </a:br>
            <a:r>
              <a:rPr lang="ar-IQ" sz="2000" dirty="0" smtClean="0"/>
              <a:t>لا بد ان يكون مكتوباً.</a:t>
            </a:r>
          </a:p>
          <a:p>
            <a:pPr marL="0" indent="0" algn="justLow">
              <a:lnSpc>
                <a:spcPct val="160000"/>
              </a:lnSpc>
              <a:buNone/>
            </a:pPr>
            <a:r>
              <a:rPr lang="ks-Arab" sz="2000" dirty="0">
                <a:solidFill>
                  <a:srgbClr val="FF0000"/>
                </a:solidFill>
                <a:latin typeface="Cooper Black"/>
                <a:cs typeface="KFGQPC Uthmanic Script HAFS"/>
              </a:rPr>
              <a:t>ۄ</a:t>
            </a:r>
            <a:r>
              <a:rPr lang="ar-IQ" sz="2000" dirty="0" smtClean="0"/>
              <a:t> ينظم الاتفاق بين المصرف والآمر بالنقل شروط اصدار الامر على ان لا يكون امر النقل لحامله </a:t>
            </a:r>
            <a:br>
              <a:rPr lang="ar-IQ" sz="2000" dirty="0" smtClean="0"/>
            </a:br>
            <a:r>
              <a:rPr lang="ar-IQ" sz="2000" dirty="0" smtClean="0"/>
              <a:t>اذ ان يشترط يكون امر النقل (اسمياً)، ومع ذلك هنالك حالة يتصور فيها ان يكون فيها النقل المصرفي لحامله إذا كان في صورة صك ونص على ان يكون الوفاء بطريق النقل المصرفي (بإضافة بيان اختياري) فيجوز ان يتخذ الشكل (للحامل) وهو يعتبر في هذه الحالة صكاً كاملاً من الناحة القانونية يتم تنفيذه بطريق النقل المصرفي.</a:t>
            </a:r>
          </a:p>
          <a:p>
            <a:pPr marL="0" indent="0" algn="justLow">
              <a:lnSpc>
                <a:spcPct val="160000"/>
              </a:lnSpc>
              <a:buNone/>
            </a:pPr>
            <a:r>
              <a:rPr lang="ks-Arab" sz="2000" dirty="0">
                <a:solidFill>
                  <a:srgbClr val="FF0000"/>
                </a:solidFill>
                <a:latin typeface="Cooper Black"/>
                <a:cs typeface="KFGQPC Uthmanic Script HAFS"/>
              </a:rPr>
              <a:t>ۄ</a:t>
            </a:r>
            <a:r>
              <a:rPr lang="ar-IQ" sz="2000" dirty="0" smtClean="0"/>
              <a:t> يجوز ان يتم الاتفاق مع المصرف على ان يتقدم المستفيذ بنفسه بأمر النقل إلى المصرف طالباً تنفيذ العملية بدلاً من ان يتم تبليغه من الآمر بالنقل.</a:t>
            </a:r>
          </a:p>
          <a:p>
            <a:pPr marL="0" indent="0" algn="justLow">
              <a:lnSpc>
                <a:spcPct val="160000"/>
              </a:lnSpc>
              <a:buNone/>
            </a:pPr>
            <a:r>
              <a:rPr lang="ks-Arab" sz="2000" dirty="0">
                <a:solidFill>
                  <a:srgbClr val="FF0000"/>
                </a:solidFill>
                <a:latin typeface="Cooper Black"/>
                <a:cs typeface="KFGQPC Uthmanic Script HAFS"/>
              </a:rPr>
              <a:t>ۄ</a:t>
            </a:r>
            <a:r>
              <a:rPr lang="ar-IQ" sz="2000" dirty="0" smtClean="0"/>
              <a:t> والاصل ان يرد النقل المصرفي على نقود، ولكن ليس هنالك  مايمنع من نقل مثليات اخرى كالاوراق المالية اذا كانت غير معينة بالذات او لحاملها. </a:t>
            </a:r>
            <a:endParaRPr lang="ar-IQ" sz="2000" dirty="0"/>
          </a:p>
        </p:txBody>
      </p:sp>
    </p:spTree>
    <p:extLst>
      <p:ext uri="{BB962C8B-B14F-4D97-AF65-F5344CB8AC3E}">
        <p14:creationId xmlns:p14="http://schemas.microsoft.com/office/powerpoint/2010/main" val="375389098"/>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fontScale="85000" lnSpcReduction="10000"/>
          </a:bodyPr>
          <a:lstStyle/>
          <a:p>
            <a:r>
              <a:rPr lang="ar-IQ" sz="2000" b="1" u="sng" dirty="0" smtClean="0">
                <a:solidFill>
                  <a:srgbClr val="FF0000"/>
                </a:solidFill>
              </a:rPr>
              <a:t>شروط  النقل المصرفي: </a:t>
            </a:r>
            <a:endParaRPr lang="ar-IQ" sz="2000" b="1" u="sng" dirty="0">
              <a:solidFill>
                <a:srgbClr val="FF0000"/>
              </a:solidFill>
            </a:endParaRPr>
          </a:p>
          <a:p>
            <a:pPr marL="0" indent="0" algn="just">
              <a:lnSpc>
                <a:spcPct val="160000"/>
              </a:lnSpc>
              <a:buNone/>
            </a:pPr>
            <a:r>
              <a:rPr lang="ar-IQ" sz="2000" b="1" dirty="0" smtClean="0">
                <a:solidFill>
                  <a:srgbClr val="00B050"/>
                </a:solidFill>
              </a:rPr>
              <a:t>أولاً : ضرورة وجود حسابين :</a:t>
            </a:r>
            <a:endParaRPr lang="ar-IQ" sz="2000" b="1" dirty="0">
              <a:solidFill>
                <a:srgbClr val="00B050"/>
              </a:solidFill>
            </a:endParaRPr>
          </a:p>
          <a:p>
            <a:pPr marL="0" indent="0" algn="justLow">
              <a:lnSpc>
                <a:spcPct val="160000"/>
              </a:lnSpc>
              <a:buNone/>
            </a:pPr>
            <a:r>
              <a:rPr lang="ar-IQ" sz="2000" dirty="0" smtClean="0"/>
              <a:t>اي لا بد ان يكون للآمر بالنقل حساب لدى المصرف </a:t>
            </a:r>
            <a:r>
              <a:rPr lang="ar-IQ" sz="2000" dirty="0"/>
              <a:t>لكي ينفذ الأخير امر </a:t>
            </a:r>
            <a:r>
              <a:rPr lang="ar-IQ" sz="2000" dirty="0" smtClean="0"/>
              <a:t>التحويل</a:t>
            </a:r>
            <a:br>
              <a:rPr lang="ar-IQ" sz="2000" dirty="0" smtClean="0"/>
            </a:br>
            <a:r>
              <a:rPr lang="ar-IQ" sz="2000" dirty="0" smtClean="0"/>
              <a:t>كذلك لابد ان يكون للمستفيد حساب لدى المصرف حتى يتم اعتبار العملية نقل مصرفي وبخلافه يمكن ان تعد العملية توكيل بدفع مبلغ من النقود.</a:t>
            </a:r>
          </a:p>
          <a:p>
            <a:pPr marL="0" indent="0" algn="justLow">
              <a:lnSpc>
                <a:spcPct val="160000"/>
              </a:lnSpc>
              <a:buNone/>
            </a:pPr>
            <a:r>
              <a:rPr lang="ar-IQ" sz="2000" dirty="0" smtClean="0"/>
              <a:t>ويترتب على ما تقدم، لا يعتبر نقلاً مصرفياً نقل مبلغ بقيد من جانب أو قسم في حساب إلى قسم آخر في ذات الحساب.</a:t>
            </a:r>
          </a:p>
          <a:p>
            <a:pPr marL="0" indent="0" algn="just">
              <a:lnSpc>
                <a:spcPct val="160000"/>
              </a:lnSpc>
              <a:buNone/>
            </a:pPr>
            <a:r>
              <a:rPr lang="ar-IQ" sz="2000" b="1" dirty="0" smtClean="0">
                <a:solidFill>
                  <a:srgbClr val="00B050"/>
                </a:solidFill>
              </a:rPr>
              <a:t>ثانياً : صدور امر كتابي من الآمر بالنقل :</a:t>
            </a:r>
            <a:endParaRPr lang="ar-IQ" sz="2000" b="1" dirty="0">
              <a:solidFill>
                <a:srgbClr val="00B050"/>
              </a:solidFill>
            </a:endParaRPr>
          </a:p>
          <a:p>
            <a:pPr marL="0" indent="0" algn="justLow">
              <a:lnSpc>
                <a:spcPct val="160000"/>
              </a:lnSpc>
              <a:buNone/>
            </a:pPr>
            <a:r>
              <a:rPr lang="ar-IQ" sz="2000" dirty="0" smtClean="0"/>
              <a:t>لا يكفي ان يكون لكل من الآمر والمستفيد حساب مصرفي بل يجب ان تستهدف العملية نقل مبلغ من حساب إلى حساب آخر بمقتضى امر كتابي يصدره الآمر (فاتح الحساب) الى المصرف بنقل مبلغ معين من النقود إلى حساب (المستفيد) فإذا توجه شخص إلى دفع مبلغ في حساب آخر بشكل مباشر فلا يعد ذلك نقلاً مصرفياً وإنما عملية اخرى.</a:t>
            </a:r>
          </a:p>
        </p:txBody>
      </p:sp>
    </p:spTree>
    <p:extLst>
      <p:ext uri="{BB962C8B-B14F-4D97-AF65-F5344CB8AC3E}">
        <p14:creationId xmlns:p14="http://schemas.microsoft.com/office/powerpoint/2010/main" val="1212739797"/>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44699"/>
            <a:ext cx="8596668" cy="6490951"/>
          </a:xfrm>
        </p:spPr>
        <p:txBody>
          <a:bodyPr>
            <a:normAutofit fontScale="25000" lnSpcReduction="20000"/>
          </a:bodyPr>
          <a:lstStyle/>
          <a:p>
            <a:pPr marL="0" indent="0" algn="just">
              <a:lnSpc>
                <a:spcPct val="160000"/>
              </a:lnSpc>
              <a:buNone/>
            </a:pPr>
            <a:r>
              <a:rPr lang="ar-IQ" sz="5600" b="1" dirty="0" smtClean="0">
                <a:solidFill>
                  <a:srgbClr val="00B050"/>
                </a:solidFill>
              </a:rPr>
              <a:t>س/ هل يشترط ان يكون هنالك رصيد لتنفيذ عملية النقل المصرفي ؟</a:t>
            </a:r>
            <a:endParaRPr lang="ar-IQ" sz="5600" b="1" dirty="0">
              <a:solidFill>
                <a:srgbClr val="00B050"/>
              </a:solidFill>
            </a:endParaRPr>
          </a:p>
          <a:p>
            <a:pPr marL="0" indent="0" algn="justLow">
              <a:lnSpc>
                <a:spcPct val="160000"/>
              </a:lnSpc>
              <a:buNone/>
            </a:pPr>
            <a:r>
              <a:rPr lang="ar-IQ" sz="5600" b="1" dirty="0" smtClean="0">
                <a:solidFill>
                  <a:srgbClr val="00B050"/>
                </a:solidFill>
              </a:rPr>
              <a:t>الجواب : لا </a:t>
            </a:r>
          </a:p>
          <a:p>
            <a:pPr marL="0" indent="0" algn="justLow">
              <a:lnSpc>
                <a:spcPct val="160000"/>
              </a:lnSpc>
              <a:buNone/>
            </a:pPr>
            <a:r>
              <a:rPr lang="ar-IQ" sz="5600" b="1" dirty="0" smtClean="0"/>
              <a:t>يجوز ان يرد امر النقل على مبلغ مقيد فعلاً في حساب الآمر بالنقل أو على الأقل مبالغ يتفق مع المصرف على قيدها في حسابه خلال مدة معينة اي بالإمكان ان يتم تنفيذ عملية نقل مصرفي على المكشوف دون ان يعد ذلك جريمة كما هو الحال في جريمة اصدار صك بدون رصيد.</a:t>
            </a:r>
          </a:p>
          <a:p>
            <a:pPr marL="0" indent="0" algn="justLow">
              <a:lnSpc>
                <a:spcPct val="160000"/>
              </a:lnSpc>
              <a:buNone/>
            </a:pPr>
            <a:r>
              <a:rPr lang="ar-IQ" sz="5600" b="1" dirty="0">
                <a:solidFill>
                  <a:srgbClr val="00B050"/>
                </a:solidFill>
              </a:rPr>
              <a:t>س/ </a:t>
            </a:r>
            <a:r>
              <a:rPr lang="ar-IQ" sz="5600" b="1" dirty="0" smtClean="0">
                <a:solidFill>
                  <a:srgbClr val="00B050"/>
                </a:solidFill>
              </a:rPr>
              <a:t>ما حكم عدم كفاية رصيد الآمر بالنقل ؟</a:t>
            </a:r>
          </a:p>
          <a:p>
            <a:pPr marL="0" indent="0" algn="justLow">
              <a:lnSpc>
                <a:spcPct val="160000"/>
              </a:lnSpc>
              <a:buNone/>
            </a:pPr>
            <a:r>
              <a:rPr lang="ar-IQ" sz="5600" b="1" dirty="0">
                <a:solidFill>
                  <a:srgbClr val="00B050"/>
                </a:solidFill>
              </a:rPr>
              <a:t>الجواب </a:t>
            </a:r>
            <a:r>
              <a:rPr lang="ar-IQ" sz="5600" b="1" dirty="0" smtClean="0">
                <a:solidFill>
                  <a:srgbClr val="00B050"/>
                </a:solidFill>
              </a:rPr>
              <a:t>:</a:t>
            </a:r>
            <a:endParaRPr lang="ar-IQ" sz="5600" b="1" dirty="0">
              <a:solidFill>
                <a:srgbClr val="00B050"/>
              </a:solidFill>
            </a:endParaRPr>
          </a:p>
          <a:p>
            <a:pPr marL="0" indent="0" algn="justLow">
              <a:lnSpc>
                <a:spcPct val="160000"/>
              </a:lnSpc>
              <a:buNone/>
            </a:pPr>
            <a:r>
              <a:rPr lang="ks-Arab" sz="5600" b="1" dirty="0">
                <a:solidFill>
                  <a:srgbClr val="FF0000"/>
                </a:solidFill>
                <a:latin typeface="Cooper Black"/>
                <a:cs typeface="KFGQPC Uthmanic Script HAFS"/>
              </a:rPr>
              <a:t>ۄ </a:t>
            </a:r>
            <a:r>
              <a:rPr lang="ar-IQ" sz="5600" b="1" dirty="0" smtClean="0"/>
              <a:t>اذا كان امر النقل موجهاً مباشرة إلى المصرف من الآمر بالنقل، جاز للمصرف ان يرفض تنفيذ الامر على ان يخطر الامر فوراً بهذا الرفض.</a:t>
            </a:r>
          </a:p>
          <a:p>
            <a:pPr marL="0" indent="0" algn="justLow">
              <a:lnSpc>
                <a:spcPct val="160000"/>
              </a:lnSpc>
              <a:buNone/>
            </a:pPr>
            <a:r>
              <a:rPr lang="ks-Arab" sz="5600" b="1" dirty="0">
                <a:solidFill>
                  <a:srgbClr val="FF0000"/>
                </a:solidFill>
                <a:latin typeface="Cooper Black"/>
                <a:cs typeface="KFGQPC Uthmanic Script HAFS"/>
              </a:rPr>
              <a:t>ۄ </a:t>
            </a:r>
            <a:r>
              <a:rPr lang="ar-IQ" sz="5600" b="1" dirty="0" smtClean="0"/>
              <a:t>اما اذا كان امر النقل مقدماً إلى المستفيد قيد المصرف لحساب الاخير الرصيد الجزئي الموجود ما لم يرفض المستفيد ذلك، وعلى المصرف ان يؤشر على امر النقل التحويل بما يفيد قيد الرصيد الجزئي . ويبقى للآمر حق التصرف في الرصيد الجزئي اذا رفض المصرف تنفيذ الامر او رفض المستفيد قيد الرصيد الجزئي.</a:t>
            </a:r>
          </a:p>
          <a:p>
            <a:pPr marL="0" indent="0" algn="justLow">
              <a:lnSpc>
                <a:spcPct val="160000"/>
              </a:lnSpc>
              <a:buNone/>
            </a:pPr>
            <a:r>
              <a:rPr lang="ar-IQ" sz="5600" b="1" dirty="0">
                <a:solidFill>
                  <a:srgbClr val="00B050"/>
                </a:solidFill>
              </a:rPr>
              <a:t>س/ ما حكم </a:t>
            </a:r>
            <a:r>
              <a:rPr lang="ar-IQ" sz="5600" b="1" dirty="0" smtClean="0">
                <a:solidFill>
                  <a:srgbClr val="00B050"/>
                </a:solidFill>
              </a:rPr>
              <a:t>تعدد المستفيدين ؟</a:t>
            </a:r>
            <a:endParaRPr lang="ar-IQ" sz="5600" b="1" dirty="0">
              <a:solidFill>
                <a:srgbClr val="00B050"/>
              </a:solidFill>
            </a:endParaRPr>
          </a:p>
          <a:p>
            <a:pPr marL="0" indent="0" algn="justLow">
              <a:lnSpc>
                <a:spcPct val="160000"/>
              </a:lnSpc>
              <a:buNone/>
            </a:pPr>
            <a:r>
              <a:rPr lang="ar-IQ" sz="5600" b="1" dirty="0">
                <a:solidFill>
                  <a:srgbClr val="00B050"/>
                </a:solidFill>
              </a:rPr>
              <a:t>الجواب :</a:t>
            </a:r>
          </a:p>
          <a:p>
            <a:pPr marL="0" indent="0" algn="justLow">
              <a:lnSpc>
                <a:spcPct val="160000"/>
              </a:lnSpc>
              <a:buNone/>
            </a:pPr>
            <a:r>
              <a:rPr lang="ar-IQ" sz="5600" b="1" dirty="0" smtClean="0"/>
              <a:t>اذا تقدم عدة مستفيدين الى المصرف جملة واحدة وكانت قيمة الاوامر التي يحملونها تتجاوز رصيد الآمر، كان من حقهم طلب توزيع الرصيد الموجود بينهم بنسبة حقوقهم.</a:t>
            </a:r>
            <a:endParaRPr lang="ar-IQ" sz="5600" b="1" dirty="0"/>
          </a:p>
          <a:p>
            <a:pPr marL="0" indent="0" algn="justLow">
              <a:lnSpc>
                <a:spcPct val="160000"/>
              </a:lnSpc>
              <a:buNone/>
            </a:pPr>
            <a:endParaRPr lang="ar-IQ" sz="2000" b="1" dirty="0" smtClean="0"/>
          </a:p>
        </p:txBody>
      </p:sp>
    </p:spTree>
    <p:extLst>
      <p:ext uri="{BB962C8B-B14F-4D97-AF65-F5344CB8AC3E}">
        <p14:creationId xmlns:p14="http://schemas.microsoft.com/office/powerpoint/2010/main" val="3255366773"/>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18938"/>
            <a:ext cx="8596668" cy="6078828"/>
          </a:xfrm>
        </p:spPr>
        <p:txBody>
          <a:bodyPr>
            <a:noAutofit/>
          </a:bodyPr>
          <a:lstStyle/>
          <a:p>
            <a:pPr>
              <a:lnSpc>
                <a:spcPct val="130000"/>
              </a:lnSpc>
            </a:pPr>
            <a:r>
              <a:rPr lang="ar-IQ" sz="1700" b="1" u="sng" dirty="0">
                <a:solidFill>
                  <a:srgbClr val="FF0000"/>
                </a:solidFill>
              </a:rPr>
              <a:t>وقت إتمام العملية :</a:t>
            </a:r>
          </a:p>
          <a:p>
            <a:pPr marL="0" indent="0" algn="justLow">
              <a:lnSpc>
                <a:spcPct val="130000"/>
              </a:lnSpc>
              <a:buNone/>
            </a:pPr>
            <a:r>
              <a:rPr lang="ar-IQ" sz="1700" dirty="0"/>
              <a:t>ان قيام المصرف بقيد المبلغ في الجانب المدين من حساب الآمر يؤدي إلى تملك المستفيد </a:t>
            </a:r>
            <a:r>
              <a:rPr lang="ar-IQ" sz="1700" dirty="0" smtClean="0"/>
              <a:t>للقيمة </a:t>
            </a:r>
            <a:r>
              <a:rPr lang="ar-IQ" sz="1700" dirty="0"/>
              <a:t>محل النقل المصرفي ويجرد الآمر من حقه على هذه القيمة من وقت هذا القيد، </a:t>
            </a:r>
            <a:r>
              <a:rPr lang="ar-IQ" sz="1700" dirty="0" smtClean="0"/>
              <a:t/>
            </a:r>
            <a:br>
              <a:rPr lang="ar-IQ" sz="1700" dirty="0" smtClean="0"/>
            </a:br>
            <a:r>
              <a:rPr lang="ar-IQ" sz="1700" dirty="0" smtClean="0"/>
              <a:t>وان </a:t>
            </a:r>
            <a:r>
              <a:rPr lang="ar-IQ" sz="1700" dirty="0"/>
              <a:t>القيد </a:t>
            </a:r>
            <a:r>
              <a:rPr lang="ar-IQ" sz="1700" dirty="0" smtClean="0"/>
              <a:t>في الجانب </a:t>
            </a:r>
            <a:r>
              <a:rPr lang="ar-IQ" sz="1700" dirty="0"/>
              <a:t>الدائن لحساب المستفيد يخول هذا الاخير وبشكل نهائي حقه في هذه </a:t>
            </a:r>
            <a:r>
              <a:rPr lang="ar-IQ" sz="1700" dirty="0" smtClean="0"/>
              <a:t>النقود، ويترتب على ذلك الأمور التالية :</a:t>
            </a:r>
          </a:p>
          <a:p>
            <a:pPr marL="457200" indent="-457200" algn="justLow">
              <a:lnSpc>
                <a:spcPct val="130000"/>
              </a:lnSpc>
              <a:buClr>
                <a:srgbClr val="FF0000"/>
              </a:buClr>
              <a:buSzPct val="100000"/>
              <a:buFont typeface="Wingdings 3" charset="2"/>
              <a:buAutoNum type="arabicPeriod"/>
            </a:pPr>
            <a:r>
              <a:rPr lang="ar-IQ" sz="1700" dirty="0"/>
              <a:t>يبقى الدين الذي صدر امر النقل وفاء له قائماً بتأميناته وملحقاته الى ان تقيد القيمة فعلاً في الجانب الدائن من حساب </a:t>
            </a:r>
            <a:r>
              <a:rPr lang="ar-IQ" sz="1700" dirty="0" smtClean="0"/>
              <a:t>المستفيد.</a:t>
            </a:r>
          </a:p>
          <a:p>
            <a:pPr marL="457200" indent="-457200" algn="justLow">
              <a:lnSpc>
                <a:spcPct val="130000"/>
              </a:lnSpc>
              <a:buClr>
                <a:srgbClr val="FF0000"/>
              </a:buClr>
              <a:buSzPct val="100000"/>
              <a:buFont typeface="Wingdings 3" charset="2"/>
              <a:buAutoNum type="arabicPeriod"/>
            </a:pPr>
            <a:r>
              <a:rPr lang="ar-IQ" sz="1700" dirty="0" smtClean="0"/>
              <a:t>يجوز للآمر الرجوع عن امر النقل إلى ان يتم القيد في الجانب المدين من حسابه، </a:t>
            </a:r>
            <a:br>
              <a:rPr lang="ar-IQ" sz="1700" dirty="0" smtClean="0"/>
            </a:br>
            <a:r>
              <a:rPr lang="ar-IQ" sz="1700" dirty="0" smtClean="0"/>
              <a:t>اما اذا اتفق على ان يتقدم المستفيد بنفسه بامر النقل إلى المصرف فلا يجوز للآمر الرجوع عن الامر إلا في حالة صدور حكم بإعسار المستفيد.</a:t>
            </a:r>
          </a:p>
          <a:p>
            <a:pPr marL="457200" indent="-457200" algn="justLow">
              <a:lnSpc>
                <a:spcPct val="130000"/>
              </a:lnSpc>
              <a:buClr>
                <a:srgbClr val="FF0000"/>
              </a:buClr>
              <a:buSzPct val="100000"/>
              <a:buFont typeface="Wingdings 3" charset="2"/>
              <a:buAutoNum type="arabicPeriod"/>
            </a:pPr>
            <a:r>
              <a:rPr lang="ar-IQ" sz="1700" dirty="0" smtClean="0"/>
              <a:t>يجوز لدائني الآمر حجز النقود قبل قيام المصرف بتنفيذ القيد في الجانب المدين من حساب الآمر وان افلاسه يمنع خروجها من ذمته اي يمنع القيد قبل تنفيذه.</a:t>
            </a:r>
          </a:p>
          <a:p>
            <a:pPr marL="457200" indent="-457200" algn="justLow">
              <a:lnSpc>
                <a:spcPct val="130000"/>
              </a:lnSpc>
              <a:buClr>
                <a:srgbClr val="FF0000"/>
              </a:buClr>
              <a:buSzPct val="100000"/>
              <a:buFont typeface="Wingdings 3" charset="2"/>
              <a:buAutoNum type="arabicPeriod"/>
            </a:pPr>
            <a:r>
              <a:rPr lang="ar-IQ" sz="1700" dirty="0" smtClean="0"/>
              <a:t>اذا تزاحم الصك وامر النقل على رصيد واحد فضل الصك ولو كان اصداره لاحقاً لاصدار امر التحويل لان اصدار الصك بذاته يخرج الرصيد من ذمة الساحب دون الحاجة إلى إجراء القيد.</a:t>
            </a:r>
          </a:p>
          <a:p>
            <a:pPr marL="457200" indent="-457200" algn="justLow">
              <a:lnSpc>
                <a:spcPct val="130000"/>
              </a:lnSpc>
              <a:buClr>
                <a:srgbClr val="FF0000"/>
              </a:buClr>
              <a:buSzPct val="100000"/>
              <a:buFont typeface="Wingdings 3" charset="2"/>
              <a:buAutoNum type="arabicPeriod"/>
            </a:pPr>
            <a:r>
              <a:rPr lang="ar-IQ" sz="1700" dirty="0" smtClean="0"/>
              <a:t>لا يحول الحكم بإعسار الآمر دون تنفيذ اوامر النقل التي تم اصدارها اذا قدمت للمصرف قبل صدور الحكم مالم يصدر قرار من المحكمة بخلاف ذلك. </a:t>
            </a:r>
          </a:p>
        </p:txBody>
      </p:sp>
    </p:spTree>
    <p:extLst>
      <p:ext uri="{BB962C8B-B14F-4D97-AF65-F5344CB8AC3E}">
        <p14:creationId xmlns:p14="http://schemas.microsoft.com/office/powerpoint/2010/main" val="1107171341"/>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lnSpcReduction="10000"/>
          </a:bodyPr>
          <a:lstStyle/>
          <a:p>
            <a:r>
              <a:rPr lang="ar-IQ" sz="2000" b="1" u="sng" dirty="0" smtClean="0">
                <a:solidFill>
                  <a:srgbClr val="FF0000"/>
                </a:solidFill>
              </a:rPr>
              <a:t>الرضا : </a:t>
            </a:r>
            <a:endParaRPr lang="ar-IQ" sz="2000" b="1" u="sng" dirty="0">
              <a:solidFill>
                <a:srgbClr val="FF0000"/>
              </a:solidFill>
            </a:endParaRPr>
          </a:p>
          <a:p>
            <a:pPr marL="0" indent="0" algn="justLow">
              <a:lnSpc>
                <a:spcPct val="160000"/>
              </a:lnSpc>
              <a:buNone/>
            </a:pPr>
            <a:r>
              <a:rPr lang="ar-IQ" sz="2000" dirty="0" smtClean="0"/>
              <a:t>يرتبط بوقت اتمام عملية النقل المصرفي مسألة تحديد وقت صدور الرضا، اذ لا شك في ان النقل المصرفي ذاته يجب لكي ينفذ ان تتوافر لأطرافه الاهلية اللازمة </a:t>
            </a:r>
            <a:br>
              <a:rPr lang="ar-IQ" sz="2000" dirty="0" smtClean="0"/>
            </a:br>
            <a:r>
              <a:rPr lang="ar-IQ" sz="2000" dirty="0" smtClean="0"/>
              <a:t>وان يصدر عن رضا صحيح، فما هو الوقت الذي يظهر فيه رضا الاطراف بالعملية ... ؟</a:t>
            </a:r>
          </a:p>
          <a:p>
            <a:pPr marL="0" indent="0" algn="justLow">
              <a:lnSpc>
                <a:spcPct val="160000"/>
              </a:lnSpc>
              <a:buNone/>
            </a:pPr>
            <a:r>
              <a:rPr lang="ks-Arab" sz="2000" dirty="0" smtClean="0">
                <a:solidFill>
                  <a:srgbClr val="FF0000"/>
                </a:solidFill>
                <a:latin typeface="Cooper Black"/>
                <a:cs typeface="KFGQPC Uthmanic Script HAFS"/>
              </a:rPr>
              <a:t>ۄ</a:t>
            </a:r>
            <a:r>
              <a:rPr lang="ar-IQ" sz="2000" dirty="0" smtClean="0">
                <a:solidFill>
                  <a:srgbClr val="FF0000"/>
                </a:solidFill>
                <a:latin typeface="Cooper Black"/>
                <a:cs typeface="KFGQPC Uthmanic Script HAFS"/>
              </a:rPr>
              <a:t> </a:t>
            </a:r>
            <a:r>
              <a:rPr lang="ar-IQ" sz="1700" b="1" dirty="0">
                <a:solidFill>
                  <a:srgbClr val="00B050"/>
                </a:solidFill>
              </a:rPr>
              <a:t>رضا الآمر بالنقل : </a:t>
            </a:r>
            <a:r>
              <a:rPr lang="ar-IQ" sz="2000" dirty="0" smtClean="0"/>
              <a:t>يظهر عندما يصدر امر النقل ولو كان لم يصل بعد إلى علم المصرف.</a:t>
            </a:r>
          </a:p>
          <a:p>
            <a:pPr marL="0" indent="0" algn="justLow">
              <a:lnSpc>
                <a:spcPct val="160000"/>
              </a:lnSpc>
              <a:buNone/>
            </a:pPr>
            <a:r>
              <a:rPr lang="ks-Arab" sz="2000" dirty="0" smtClean="0">
                <a:solidFill>
                  <a:srgbClr val="FF0000"/>
                </a:solidFill>
                <a:latin typeface="Cooper Black"/>
                <a:cs typeface="KFGQPC Uthmanic Script HAFS"/>
              </a:rPr>
              <a:t>ۄ</a:t>
            </a:r>
            <a:r>
              <a:rPr lang="ar-IQ" sz="2000" b="1" dirty="0">
                <a:solidFill>
                  <a:srgbClr val="00B050"/>
                </a:solidFill>
              </a:rPr>
              <a:t> </a:t>
            </a:r>
            <a:r>
              <a:rPr lang="ar-IQ" sz="1700" b="1" dirty="0">
                <a:solidFill>
                  <a:srgbClr val="00B050"/>
                </a:solidFill>
              </a:rPr>
              <a:t>رضا </a:t>
            </a:r>
            <a:r>
              <a:rPr lang="ar-IQ" sz="1700" b="1" dirty="0" smtClean="0">
                <a:solidFill>
                  <a:srgbClr val="00B050"/>
                </a:solidFill>
              </a:rPr>
              <a:t>المستفيد : </a:t>
            </a:r>
            <a:r>
              <a:rPr lang="ar-IQ" sz="2000" dirty="0"/>
              <a:t>اذا صدر امر النقل مباشرة من الآمر إلى </a:t>
            </a:r>
            <a:r>
              <a:rPr lang="ar-IQ" sz="2000" dirty="0" smtClean="0"/>
              <a:t>المصرف، </a:t>
            </a:r>
            <a:r>
              <a:rPr lang="ar-IQ" sz="2000" dirty="0"/>
              <a:t>فإن رضا المستفيد يظهر </a:t>
            </a:r>
            <a:r>
              <a:rPr lang="ar-IQ" sz="2000" dirty="0" smtClean="0"/>
              <a:t>متى اقر عملية النقل صراحة أو سكت عنها بعد ان اخطر بها في ظروف تكشف عن قبوله بالعملية. أما اذا حصل المستفيد على امر النقل من الآمر وتقدم به الى المصرف طالباً تنفيذه فإن رضاه في هذه الحالة يظهر في هذا الطلب.</a:t>
            </a:r>
          </a:p>
          <a:p>
            <a:pPr marL="0" indent="0" algn="justLow">
              <a:lnSpc>
                <a:spcPct val="160000"/>
              </a:lnSpc>
              <a:buNone/>
            </a:pPr>
            <a:r>
              <a:rPr lang="ks-Arab" sz="2400" dirty="0">
                <a:solidFill>
                  <a:srgbClr val="FF0000"/>
                </a:solidFill>
                <a:latin typeface="Cooper Black"/>
                <a:cs typeface="KFGQPC Uthmanic Script HAFS"/>
              </a:rPr>
              <a:t>ۄ</a:t>
            </a:r>
            <a:r>
              <a:rPr lang="ar-IQ" sz="2400" b="1" dirty="0">
                <a:solidFill>
                  <a:srgbClr val="00B050"/>
                </a:solidFill>
              </a:rPr>
              <a:t> </a:t>
            </a:r>
            <a:r>
              <a:rPr lang="ar-IQ" sz="1700" b="1" dirty="0">
                <a:solidFill>
                  <a:srgbClr val="00B050"/>
                </a:solidFill>
              </a:rPr>
              <a:t>رضا </a:t>
            </a:r>
            <a:r>
              <a:rPr lang="ar-IQ" sz="1700" b="1" dirty="0" smtClean="0">
                <a:solidFill>
                  <a:srgbClr val="00B050"/>
                </a:solidFill>
              </a:rPr>
              <a:t>المصرف : </a:t>
            </a:r>
            <a:r>
              <a:rPr lang="ar-IQ" sz="2000" dirty="0" smtClean="0"/>
              <a:t>يظهر بتنفذ العملية أي من قيامه بإجراء القيود اللازمة بالحساب.</a:t>
            </a:r>
            <a:endParaRPr lang="ar-IQ" sz="2000" dirty="0"/>
          </a:p>
        </p:txBody>
      </p:sp>
    </p:spTree>
    <p:extLst>
      <p:ext uri="{BB962C8B-B14F-4D97-AF65-F5344CB8AC3E}">
        <p14:creationId xmlns:p14="http://schemas.microsoft.com/office/powerpoint/2010/main" val="3303778817"/>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a:bodyPr>
          <a:lstStyle/>
          <a:p>
            <a:pPr marL="0" indent="0" algn="justLow">
              <a:lnSpc>
                <a:spcPct val="160000"/>
              </a:lnSpc>
              <a:buNone/>
            </a:pPr>
            <a:r>
              <a:rPr lang="ar-IQ" sz="2000" b="1" dirty="0" smtClean="0">
                <a:solidFill>
                  <a:srgbClr val="00B050"/>
                </a:solidFill>
              </a:rPr>
              <a:t>س/ هل يجوز للمصرف رفض اجراء عملية النقل المصرفي للعميل </a:t>
            </a:r>
            <a:br>
              <a:rPr lang="ar-IQ" sz="2000" b="1" dirty="0" smtClean="0">
                <a:solidFill>
                  <a:srgbClr val="00B050"/>
                </a:solidFill>
              </a:rPr>
            </a:br>
            <a:r>
              <a:rPr lang="ar-IQ" sz="2000" b="1" dirty="0" smtClean="0">
                <a:solidFill>
                  <a:srgbClr val="00B050"/>
                </a:solidFill>
              </a:rPr>
              <a:t>فاتح الحساب ؟</a:t>
            </a:r>
            <a:endParaRPr lang="ar-IQ" sz="2000" b="1" dirty="0">
              <a:solidFill>
                <a:srgbClr val="00B050"/>
              </a:solidFill>
            </a:endParaRPr>
          </a:p>
          <a:p>
            <a:pPr marL="0" indent="0" algn="justLow">
              <a:lnSpc>
                <a:spcPct val="160000"/>
              </a:lnSpc>
              <a:buNone/>
            </a:pPr>
            <a:r>
              <a:rPr lang="ar-IQ" sz="2000" b="1" dirty="0" smtClean="0">
                <a:solidFill>
                  <a:srgbClr val="00B050"/>
                </a:solidFill>
              </a:rPr>
              <a:t>الجواب : لا</a:t>
            </a:r>
          </a:p>
          <a:p>
            <a:pPr marL="0" indent="0" algn="justLow">
              <a:lnSpc>
                <a:spcPct val="160000"/>
              </a:lnSpc>
              <a:buNone/>
            </a:pPr>
            <a:r>
              <a:rPr lang="ar-IQ" sz="2000" dirty="0" smtClean="0"/>
              <a:t>يلتزم المصرف ضمناً عند قبوله فتح الحساب بخدمة صندوق العميل ومنها قبول عميات الإيداع والصكوك واوامر النقل الموجهة للمصرف، وذلك ما دام لامر النقل مقابل وفاء وتوافرت بأمره شروط تنفيذ العملية.</a:t>
            </a:r>
          </a:p>
          <a:p>
            <a:pPr marL="0" indent="0" algn="justLow">
              <a:lnSpc>
                <a:spcPct val="160000"/>
              </a:lnSpc>
              <a:buNone/>
            </a:pPr>
            <a:r>
              <a:rPr lang="ar-IQ" sz="2000" dirty="0" smtClean="0"/>
              <a:t>واذار رفض المصرف تنفيذ امر النقل كان للقاضي ان يأمره بتنفيذه وان يحل حكمه محل التنفيذ الفعلي، وذلك لان إلتزام المصرف بالنقل المصرفي هو إلتزام بقيام بعمل والمتمثل بإجراء القيد في الحساب المفتوح لديه.</a:t>
            </a:r>
          </a:p>
        </p:txBody>
      </p:sp>
    </p:spTree>
    <p:extLst>
      <p:ext uri="{BB962C8B-B14F-4D97-AF65-F5344CB8AC3E}">
        <p14:creationId xmlns:p14="http://schemas.microsoft.com/office/powerpoint/2010/main" val="4115684749"/>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fontScale="85000" lnSpcReduction="20000"/>
          </a:bodyPr>
          <a:lstStyle/>
          <a:p>
            <a:pPr marL="0" lvl="0" indent="0">
              <a:buNone/>
            </a:pPr>
            <a:r>
              <a:rPr lang="ar-SA" sz="2400" b="1" u="sng" dirty="0">
                <a:solidFill>
                  <a:srgbClr val="FF0000"/>
                </a:solidFill>
              </a:rPr>
              <a:t>انواع العمليات المصرفية  </a:t>
            </a:r>
            <a:r>
              <a:rPr lang="ar-SA" sz="2400" b="1" u="sng" dirty="0" smtClean="0">
                <a:solidFill>
                  <a:srgbClr val="FF0000"/>
                </a:solidFill>
              </a:rPr>
              <a:t>:</a:t>
            </a:r>
            <a:endParaRPr lang="ar-IQ" sz="2400" b="1" u="sng" dirty="0" smtClean="0">
              <a:solidFill>
                <a:srgbClr val="FF0000"/>
              </a:solidFill>
            </a:endParaRPr>
          </a:p>
          <a:p>
            <a:pPr lvl="0">
              <a:buFontTx/>
              <a:buChar char="-"/>
            </a:pPr>
            <a:endParaRPr lang="en-US" sz="2400" dirty="0"/>
          </a:p>
          <a:p>
            <a:pPr algn="just"/>
            <a:r>
              <a:rPr lang="ar-SA" sz="2400" dirty="0" smtClean="0"/>
              <a:t>وفقاً </a:t>
            </a:r>
            <a:r>
              <a:rPr lang="ar-SA" sz="2400" dirty="0"/>
              <a:t>لقانون التجارة رقم 30 لسنة 1984 فأن العمليات المصرفية :</a:t>
            </a:r>
            <a:endParaRPr lang="en-US" sz="2400" dirty="0"/>
          </a:p>
          <a:p>
            <a:pPr marL="0" lvl="0" indent="0">
              <a:buNone/>
            </a:pPr>
            <a:r>
              <a:rPr lang="ar-IQ" sz="2400" dirty="0"/>
              <a:t>- </a:t>
            </a:r>
            <a:r>
              <a:rPr lang="ar-SA" sz="2400" dirty="0"/>
              <a:t>الحساب الجاري                                  ..... المواد (217 – 238)</a:t>
            </a:r>
            <a:endParaRPr lang="en-US" sz="2400" dirty="0"/>
          </a:p>
          <a:p>
            <a:pPr marL="0" lvl="0" indent="0">
              <a:buNone/>
            </a:pPr>
            <a:r>
              <a:rPr lang="ar-IQ" sz="2400" dirty="0"/>
              <a:t>- </a:t>
            </a:r>
            <a:r>
              <a:rPr lang="ar-SA" sz="2400" dirty="0"/>
              <a:t>وديعة النقود                                       ..... المواد (239 – 247)</a:t>
            </a:r>
            <a:endParaRPr lang="en-US" sz="2400" dirty="0"/>
          </a:p>
          <a:p>
            <a:pPr marL="0" lvl="0" indent="0">
              <a:buNone/>
            </a:pPr>
            <a:r>
              <a:rPr lang="ar-IQ" sz="2400" dirty="0"/>
              <a:t>- </a:t>
            </a:r>
            <a:r>
              <a:rPr lang="ar-SA" sz="2400" dirty="0"/>
              <a:t>اجارة الخزائن                                </a:t>
            </a:r>
            <a:r>
              <a:rPr lang="ar-IQ" sz="2400" dirty="0"/>
              <a:t>  </a:t>
            </a:r>
            <a:r>
              <a:rPr lang="ar-SA" sz="2400" dirty="0"/>
              <a:t>    ..... المواد (248 – 257)</a:t>
            </a:r>
            <a:endParaRPr lang="en-US" sz="2400" dirty="0"/>
          </a:p>
          <a:p>
            <a:pPr marL="0" lvl="0" indent="0">
              <a:buNone/>
            </a:pPr>
            <a:r>
              <a:rPr lang="ar-IQ" sz="2400" dirty="0"/>
              <a:t>- </a:t>
            </a:r>
            <a:r>
              <a:rPr lang="ar-SA" sz="2400" dirty="0"/>
              <a:t>النقل المصرفي                                   ..... المواد (258 – 268)</a:t>
            </a:r>
            <a:endParaRPr lang="en-US" sz="2400" dirty="0"/>
          </a:p>
          <a:p>
            <a:pPr marL="0" lvl="0" indent="0">
              <a:buNone/>
            </a:pPr>
            <a:r>
              <a:rPr lang="ar-IQ" sz="2400" dirty="0"/>
              <a:t>- </a:t>
            </a:r>
            <a:r>
              <a:rPr lang="ar-SA" sz="2400" dirty="0"/>
              <a:t>الاعتماد للسحب على المكشوف          </a:t>
            </a:r>
            <a:r>
              <a:rPr lang="ar-IQ" sz="2400" dirty="0"/>
              <a:t> </a:t>
            </a:r>
            <a:r>
              <a:rPr lang="ar-SA" sz="2400" dirty="0"/>
              <a:t> ..... المواد (269 – 272)</a:t>
            </a:r>
            <a:endParaRPr lang="en-US" sz="2400" dirty="0"/>
          </a:p>
          <a:p>
            <a:pPr marL="0" lvl="0" indent="0">
              <a:buNone/>
            </a:pPr>
            <a:r>
              <a:rPr lang="ar-IQ" sz="2400" dirty="0"/>
              <a:t>- </a:t>
            </a:r>
            <a:r>
              <a:rPr lang="ar-SA" sz="2400" dirty="0"/>
              <a:t>الاعتماد المستندي                              ..... المواد (273 – 282)</a:t>
            </a:r>
            <a:endParaRPr lang="en-US" sz="2400" dirty="0"/>
          </a:p>
          <a:p>
            <a:pPr marL="0" lvl="0" indent="0">
              <a:buNone/>
            </a:pPr>
            <a:r>
              <a:rPr lang="ar-IQ" sz="2400" dirty="0"/>
              <a:t>- </a:t>
            </a:r>
            <a:r>
              <a:rPr lang="ar-SA" sz="2400" dirty="0"/>
              <a:t>الخصم                                           </a:t>
            </a:r>
            <a:r>
              <a:rPr lang="ar-IQ" sz="2400" dirty="0"/>
              <a:t> </a:t>
            </a:r>
            <a:r>
              <a:rPr lang="ar-SA" sz="2400" dirty="0"/>
              <a:t>  ..... المواد (283 – 286)</a:t>
            </a:r>
            <a:endParaRPr lang="en-US" sz="2400" dirty="0"/>
          </a:p>
          <a:p>
            <a:pPr marL="0" lvl="0" indent="0">
              <a:buNone/>
            </a:pPr>
            <a:r>
              <a:rPr lang="ar-IQ" sz="2400" dirty="0"/>
              <a:t>- </a:t>
            </a:r>
            <a:r>
              <a:rPr lang="ar-SA" sz="2400" dirty="0"/>
              <a:t>خطاب الضمان                  </a:t>
            </a:r>
            <a:r>
              <a:rPr lang="ar-IQ" sz="2400" dirty="0"/>
              <a:t>   </a:t>
            </a:r>
            <a:r>
              <a:rPr lang="ar-SA" sz="2400" dirty="0"/>
              <a:t>                ..... المواد (287 – 293)</a:t>
            </a:r>
            <a:endParaRPr lang="ar-IQ" sz="2400" dirty="0"/>
          </a:p>
          <a:p>
            <a:pPr lvl="0">
              <a:buFontTx/>
              <a:buChar char="-"/>
            </a:pPr>
            <a:endParaRPr lang="en-US" sz="2400" dirty="0"/>
          </a:p>
          <a:p>
            <a:pPr algn="justLow"/>
            <a:r>
              <a:rPr lang="ar-SA" sz="2400" dirty="0"/>
              <a:t>كما اورد المشرع العراقي ايضاً تعداد للعمليات المصرفية وذلك في المادة (27) من قانون المصارف رقم 94 لسنة 2004، والمادة (5) من قانون المصارف الاسلامية رقم 43 لسنة 2015.</a:t>
            </a:r>
            <a:endParaRPr lang="en-US" sz="2400" dirty="0"/>
          </a:p>
          <a:p>
            <a:pPr algn="just"/>
            <a:endParaRPr lang="en-US" sz="2400" dirty="0"/>
          </a:p>
        </p:txBody>
      </p:sp>
    </p:spTree>
    <p:extLst>
      <p:ext uri="{BB962C8B-B14F-4D97-AF65-F5344CB8AC3E}">
        <p14:creationId xmlns:p14="http://schemas.microsoft.com/office/powerpoint/2010/main" val="3737483047"/>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a:bodyPr>
          <a:lstStyle/>
          <a:p>
            <a:r>
              <a:rPr lang="ar-IQ" sz="2000" b="1" u="sng" dirty="0" smtClean="0">
                <a:solidFill>
                  <a:srgbClr val="FF0000"/>
                </a:solidFill>
              </a:rPr>
              <a:t>اثار النقل المصرفي: </a:t>
            </a:r>
            <a:endParaRPr lang="ar-IQ" sz="2000" b="1" u="sng" dirty="0">
              <a:solidFill>
                <a:srgbClr val="FF0000"/>
              </a:solidFill>
            </a:endParaRPr>
          </a:p>
          <a:p>
            <a:pPr marL="0" indent="0" algn="justLow">
              <a:lnSpc>
                <a:spcPct val="160000"/>
              </a:lnSpc>
              <a:buNone/>
            </a:pPr>
            <a:r>
              <a:rPr lang="ar-IQ" sz="1700" b="1" dirty="0" smtClean="0">
                <a:solidFill>
                  <a:srgbClr val="00B050"/>
                </a:solidFill>
              </a:rPr>
              <a:t>أولاً : علاقة الآمر بالمصرف : </a:t>
            </a:r>
          </a:p>
          <a:p>
            <a:pPr marL="0" indent="0" algn="justLow">
              <a:lnSpc>
                <a:spcPct val="160000"/>
              </a:lnSpc>
              <a:buNone/>
            </a:pPr>
            <a:r>
              <a:rPr lang="ar-IQ" sz="1700" dirty="0" smtClean="0"/>
              <a:t>- ما الذي يحكم علاقة الامر بالمصرف ؟</a:t>
            </a:r>
          </a:p>
          <a:p>
            <a:pPr marL="0" indent="0" algn="justLow">
              <a:lnSpc>
                <a:spcPct val="160000"/>
              </a:lnSpc>
              <a:buNone/>
            </a:pPr>
            <a:r>
              <a:rPr lang="ar-IQ" sz="1700" dirty="0" smtClean="0"/>
              <a:t>- هل يلزم المصرف بتنفيذ جميع أوامر العميل ؟</a:t>
            </a:r>
          </a:p>
          <a:p>
            <a:pPr marL="0" indent="0" algn="justLow">
              <a:lnSpc>
                <a:spcPct val="160000"/>
              </a:lnSpc>
              <a:buNone/>
            </a:pPr>
            <a:r>
              <a:rPr lang="ar-IQ" sz="1700" dirty="0" smtClean="0"/>
              <a:t>- هل للمصرف الحق في ابطال قيد التحويل بعد اجراءه ؟</a:t>
            </a:r>
          </a:p>
          <a:p>
            <a:pPr marL="0" indent="0" algn="justLow">
              <a:lnSpc>
                <a:spcPct val="160000"/>
              </a:lnSpc>
              <a:buNone/>
            </a:pPr>
            <a:r>
              <a:rPr lang="ar-IQ" sz="1700" b="1" dirty="0" smtClean="0">
                <a:solidFill>
                  <a:srgbClr val="00B050"/>
                </a:solidFill>
              </a:rPr>
              <a:t>ثانياً : علاقة المستفيد بالمصرف :</a:t>
            </a:r>
          </a:p>
          <a:p>
            <a:pPr marL="0" indent="0" algn="justLow">
              <a:lnSpc>
                <a:spcPct val="160000"/>
              </a:lnSpc>
              <a:buNone/>
            </a:pPr>
            <a:r>
              <a:rPr lang="ar-IQ" sz="1700" dirty="0" smtClean="0"/>
              <a:t>- متى ينشأ حق المستفيد في مواجهة المصرف ؟</a:t>
            </a:r>
          </a:p>
          <a:p>
            <a:pPr marL="0" indent="0" algn="justLow">
              <a:lnSpc>
                <a:spcPct val="160000"/>
              </a:lnSpc>
              <a:buNone/>
            </a:pPr>
            <a:r>
              <a:rPr lang="ar-IQ" sz="1700" dirty="0" smtClean="0"/>
              <a:t>- هل للمصرف التمسك بالمقاصة في التي له قبل الامر في مواجهة المستفيد بعد اجراء القيد ؟</a:t>
            </a:r>
            <a:endParaRPr lang="ar-IQ" sz="1700" dirty="0"/>
          </a:p>
          <a:p>
            <a:pPr marL="0" indent="0" algn="justLow">
              <a:lnSpc>
                <a:spcPct val="160000"/>
              </a:lnSpc>
              <a:buNone/>
            </a:pPr>
            <a:r>
              <a:rPr lang="ar-IQ" sz="1700" b="1" dirty="0" smtClean="0">
                <a:solidFill>
                  <a:srgbClr val="00B050"/>
                </a:solidFill>
              </a:rPr>
              <a:t>ثالثاً : علاقة الامر بالمستفيد :</a:t>
            </a:r>
          </a:p>
          <a:p>
            <a:pPr marL="0" indent="0" algn="justLow">
              <a:lnSpc>
                <a:spcPct val="160000"/>
              </a:lnSpc>
              <a:buNone/>
            </a:pPr>
            <a:r>
              <a:rPr lang="ar-IQ" sz="1700" dirty="0"/>
              <a:t>- </a:t>
            </a:r>
            <a:r>
              <a:rPr lang="ar-IQ" sz="1700" dirty="0" smtClean="0"/>
              <a:t>ما طبيعة العلاقة بين الامر والمستفيد في اوامر النقل المصرفي ؟</a:t>
            </a:r>
            <a:endParaRPr lang="ar-IQ" sz="1700" dirty="0"/>
          </a:p>
          <a:p>
            <a:pPr marL="0" indent="0" algn="justLow">
              <a:lnSpc>
                <a:spcPct val="160000"/>
              </a:lnSpc>
              <a:buNone/>
            </a:pPr>
            <a:endParaRPr lang="ar-IQ" sz="1700" b="1" dirty="0">
              <a:solidFill>
                <a:srgbClr val="00B050"/>
              </a:solidFill>
            </a:endParaRPr>
          </a:p>
        </p:txBody>
      </p:sp>
    </p:spTree>
    <p:extLst>
      <p:ext uri="{BB962C8B-B14F-4D97-AF65-F5344CB8AC3E}">
        <p14:creationId xmlns:p14="http://schemas.microsoft.com/office/powerpoint/2010/main" val="3954253442"/>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fontScale="85000" lnSpcReduction="20000"/>
          </a:bodyPr>
          <a:lstStyle/>
          <a:p>
            <a:pPr marL="0" indent="0">
              <a:buNone/>
            </a:pPr>
            <a:r>
              <a:rPr lang="ar-IQ" sz="2000" b="1" u="sng" dirty="0" smtClean="0">
                <a:solidFill>
                  <a:srgbClr val="FF0000"/>
                </a:solidFill>
              </a:rPr>
              <a:t>مسؤولية </a:t>
            </a:r>
            <a:r>
              <a:rPr lang="ar-IQ" sz="2000" b="1" u="sng" dirty="0">
                <a:solidFill>
                  <a:srgbClr val="FF0000"/>
                </a:solidFill>
              </a:rPr>
              <a:t>المصرف عن تنفيذ النقل المصرفي: </a:t>
            </a:r>
          </a:p>
          <a:p>
            <a:pPr marL="0" indent="0" algn="justLow">
              <a:lnSpc>
                <a:spcPct val="160000"/>
              </a:lnSpc>
              <a:buNone/>
            </a:pPr>
            <a:r>
              <a:rPr lang="ar-IQ" sz="1700" b="1" dirty="0">
                <a:solidFill>
                  <a:srgbClr val="00B050"/>
                </a:solidFill>
              </a:rPr>
              <a:t>أولاً : المسؤولية عن الغلط : </a:t>
            </a:r>
            <a:endParaRPr lang="ar-IQ" sz="1700" b="1" dirty="0" smtClean="0">
              <a:solidFill>
                <a:srgbClr val="00B050"/>
              </a:solidFill>
            </a:endParaRPr>
          </a:p>
          <a:p>
            <a:pPr marL="0" indent="0" algn="justLow">
              <a:lnSpc>
                <a:spcPct val="160000"/>
              </a:lnSpc>
              <a:buNone/>
            </a:pPr>
            <a:r>
              <a:rPr lang="ar-IQ" sz="1900" dirty="0" smtClean="0"/>
              <a:t>- للمصرف ان يطلب ابطال القيد الحاصل بطريق الغلط عن طريق اجراء قيد عكسي، فإذا تصرف المستفيد برصيد الحساب المحول كان للمصرف الرجوع على المستفيد بدعوى الاسترداد على اساس الإثراء بلا سبب.</a:t>
            </a:r>
          </a:p>
          <a:p>
            <a:pPr marL="0" indent="0" algn="justLow">
              <a:lnSpc>
                <a:spcPct val="160000"/>
              </a:lnSpc>
              <a:buNone/>
            </a:pPr>
            <a:r>
              <a:rPr lang="ar-IQ" sz="1900" dirty="0" smtClean="0"/>
              <a:t>- للمصرف ان يسترد المبلغ المدفوع زيادة عن امر التحويل اذا اثبت حصوله عن طريق الغلط ويتم ذلك بنفس الية استرداد المبلغ المحول بطريق الغلط عند عدم وجود امر بالتحويل.</a:t>
            </a:r>
          </a:p>
          <a:p>
            <a:pPr marL="0" indent="0" algn="justLow">
              <a:lnSpc>
                <a:spcPct val="160000"/>
              </a:lnSpc>
              <a:buNone/>
            </a:pPr>
            <a:r>
              <a:rPr lang="ar-IQ" sz="1900" dirty="0" smtClean="0"/>
              <a:t>- للمصرف ان يسترد المبلغ المدفوع بناء على غلط وقع به الامر كالغلط في رقم الحساب وفي هذه الحالة اذا تعذر استرداد المبلغ من المستفيد كان للمصرف الرجوع على الامر,</a:t>
            </a:r>
          </a:p>
          <a:p>
            <a:pPr marL="0" indent="0" algn="justLow">
              <a:lnSpc>
                <a:spcPct val="160000"/>
              </a:lnSpc>
              <a:buNone/>
            </a:pPr>
            <a:r>
              <a:rPr lang="ar-IQ" sz="1900" dirty="0" smtClean="0"/>
              <a:t>- دعوى المصرف او حقه في الاسترداد يتعطل اذا اثبت المستفيد الخطا او الاهمال المهني للمصرف واثبت تضرره من عملية الاسترداد وفي هذه الحالة فان خير تعويض للمستفيد هو ابقاء المبلغ في حسابه.</a:t>
            </a:r>
          </a:p>
          <a:p>
            <a:pPr marL="0" indent="0" algn="justLow">
              <a:lnSpc>
                <a:spcPct val="160000"/>
              </a:lnSpc>
              <a:buNone/>
            </a:pPr>
            <a:r>
              <a:rPr lang="ar-IQ" sz="1900" dirty="0" smtClean="0"/>
              <a:t>- قد يتصور ان يكون هنالك محل للشراكة في المصرف والآمر في تحمل المسؤولية عند الخطا كما لو كان الامر غير واضح ولم يحاول المصرف الاستيضاح عن ذلك.</a:t>
            </a:r>
            <a:endParaRPr lang="ar-IQ" sz="1900" dirty="0"/>
          </a:p>
        </p:txBody>
      </p:sp>
    </p:spTree>
    <p:extLst>
      <p:ext uri="{BB962C8B-B14F-4D97-AF65-F5344CB8AC3E}">
        <p14:creationId xmlns:p14="http://schemas.microsoft.com/office/powerpoint/2010/main" val="2934563710"/>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Autofit/>
          </a:bodyPr>
          <a:lstStyle/>
          <a:p>
            <a:pPr marL="0" indent="0" algn="justLow">
              <a:lnSpc>
                <a:spcPct val="160000"/>
              </a:lnSpc>
              <a:buNone/>
            </a:pPr>
            <a:r>
              <a:rPr lang="ar-IQ" sz="2000" b="1" dirty="0" smtClean="0">
                <a:solidFill>
                  <a:srgbClr val="00B050"/>
                </a:solidFill>
              </a:rPr>
              <a:t>ثانياً </a:t>
            </a:r>
            <a:r>
              <a:rPr lang="ar-IQ" sz="2000" b="1" dirty="0">
                <a:solidFill>
                  <a:srgbClr val="00B050"/>
                </a:solidFill>
              </a:rPr>
              <a:t>: المسؤولية عن التأخير : </a:t>
            </a:r>
            <a:endParaRPr lang="ar-IQ" sz="2000" b="1" dirty="0" smtClean="0">
              <a:solidFill>
                <a:srgbClr val="00B050"/>
              </a:solidFill>
            </a:endParaRPr>
          </a:p>
          <a:p>
            <a:pPr marL="0" indent="0" algn="justLow">
              <a:lnSpc>
                <a:spcPct val="160000"/>
              </a:lnSpc>
              <a:buNone/>
            </a:pPr>
            <a:r>
              <a:rPr lang="ar-IQ" sz="1600" dirty="0" smtClean="0"/>
              <a:t>- لا يستطيع المصرف ان يرفض تنفيذ امر  بالنقل صادر ممن له سلطه في تشغيل الحساب اذا كان هنالك رصيد كاف.</a:t>
            </a:r>
          </a:p>
          <a:p>
            <a:pPr marL="0" indent="0" algn="justLow">
              <a:lnSpc>
                <a:spcPct val="160000"/>
              </a:lnSpc>
              <a:buNone/>
            </a:pPr>
            <a:r>
              <a:rPr lang="ar-IQ" sz="1600" dirty="0" smtClean="0"/>
              <a:t>- فاذا تأخر المصرف في تنفيذ الامر وسبب ذلك ضررا كان المصرف مسؤولاً عن تعويضه ويترك للقاضي تقدير (التأخير ومقدار التعويض)</a:t>
            </a:r>
            <a:endParaRPr lang="ar-IQ" sz="1600" b="1" dirty="0">
              <a:solidFill>
                <a:srgbClr val="00B050"/>
              </a:solidFill>
            </a:endParaRPr>
          </a:p>
          <a:p>
            <a:pPr marL="0" indent="0" algn="justLow">
              <a:lnSpc>
                <a:spcPct val="160000"/>
              </a:lnSpc>
              <a:buNone/>
            </a:pPr>
            <a:r>
              <a:rPr lang="ar-IQ" sz="2000" b="1" dirty="0">
                <a:solidFill>
                  <a:srgbClr val="00B050"/>
                </a:solidFill>
              </a:rPr>
              <a:t>ثالثاً : المسؤولية عن التزوير: </a:t>
            </a:r>
          </a:p>
          <a:p>
            <a:pPr marL="0" indent="0" algn="justLow">
              <a:lnSpc>
                <a:spcPct val="160000"/>
              </a:lnSpc>
              <a:buNone/>
            </a:pPr>
            <a:r>
              <a:rPr lang="ar-IQ" sz="1600" dirty="0" smtClean="0"/>
              <a:t>- يلتزم المصرف بفحص اوامر النقل قبل تنفيذها والتأكد من مطابقة تواقيع الآمر، فإذا لم يقم بما يجب عليه من واجب التحقق كان مسؤولاً عن هذا التنفيذ.</a:t>
            </a:r>
          </a:p>
          <a:p>
            <a:pPr marL="0" indent="0" algn="justLow">
              <a:lnSpc>
                <a:spcPct val="160000"/>
              </a:lnSpc>
              <a:buNone/>
            </a:pPr>
            <a:r>
              <a:rPr lang="ar-IQ" sz="1600" dirty="0" smtClean="0"/>
              <a:t>- وقد يتصور ان يكون العميل مسؤولاً كذلك عن تزوير الأمر اذا صدر منه خطأ كما لو سلم دفتر الأوامر موقعاً على بياض إلى احد الاشخاص الذي يستغل الدفتر في اصدار اوامر تحويل.</a:t>
            </a:r>
          </a:p>
          <a:p>
            <a:pPr marL="0" indent="0" algn="justLow">
              <a:lnSpc>
                <a:spcPct val="160000"/>
              </a:lnSpc>
              <a:buNone/>
            </a:pPr>
            <a:r>
              <a:rPr lang="ar-IQ" sz="1600" dirty="0"/>
              <a:t>- </a:t>
            </a:r>
            <a:r>
              <a:rPr lang="ar-IQ" sz="1600" dirty="0" smtClean="0"/>
              <a:t>اما في حالة عدم صدور خطا من العميل والمصرف فان المسؤولية تلقى على عاتق المصرف تطبيقاً للقواعد العامة والتي تقضي بأن الوفاء ولو بدون خطأ لا يبرئ ذمة المدين الا اذا تم للشخص ذي صفة في استيفاء الدين</a:t>
            </a:r>
            <a:endParaRPr lang="ar-IQ" sz="1600" dirty="0"/>
          </a:p>
          <a:p>
            <a:pPr marL="0" indent="0" algn="justLow">
              <a:lnSpc>
                <a:spcPct val="160000"/>
              </a:lnSpc>
              <a:buNone/>
            </a:pPr>
            <a:endParaRPr lang="ar-IQ" sz="2000" b="1" dirty="0">
              <a:solidFill>
                <a:srgbClr val="00B050"/>
              </a:solidFill>
            </a:endParaRPr>
          </a:p>
          <a:p>
            <a:pPr marL="0" indent="0" algn="justLow">
              <a:lnSpc>
                <a:spcPct val="160000"/>
              </a:lnSpc>
              <a:buNone/>
            </a:pPr>
            <a:endParaRPr lang="ar-IQ" sz="2000" dirty="0"/>
          </a:p>
        </p:txBody>
      </p:sp>
    </p:spTree>
    <p:extLst>
      <p:ext uri="{BB962C8B-B14F-4D97-AF65-F5344CB8AC3E}">
        <p14:creationId xmlns:p14="http://schemas.microsoft.com/office/powerpoint/2010/main" val="2631980457"/>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a:bodyPr>
          <a:lstStyle/>
          <a:p>
            <a:r>
              <a:rPr lang="ar-IQ" sz="2000" b="1" u="sng" dirty="0" smtClean="0">
                <a:solidFill>
                  <a:srgbClr val="FF0000"/>
                </a:solidFill>
              </a:rPr>
              <a:t>أوامر التحويل المستديمة</a:t>
            </a:r>
            <a:endParaRPr lang="ar-IQ" sz="2000" b="1" u="sng" dirty="0">
              <a:solidFill>
                <a:srgbClr val="FF0000"/>
              </a:solidFill>
            </a:endParaRPr>
          </a:p>
          <a:p>
            <a:pPr marL="0" indent="0" algn="just">
              <a:buNone/>
            </a:pPr>
            <a:r>
              <a:rPr lang="ar-IQ" sz="2000" dirty="0" smtClean="0"/>
              <a:t>يعرف امر التحويل المستديم بأنه : الامر الذي يصدره العميل بتحويل مبلغ محدد بصفة دورية او في مواعيد يحددها لحساب عميل اخر في نفس المصرف او في احد فروعه او في مصرف اخر. بعبارة اخرى هو الامر الذي ينصب على سلسلة من العمليات في مواعيد محددة.</a:t>
            </a:r>
          </a:p>
          <a:p>
            <a:pPr marL="0" indent="0">
              <a:buNone/>
            </a:pPr>
            <a:endParaRPr lang="ar-IQ" sz="2000" dirty="0"/>
          </a:p>
          <a:p>
            <a:pPr marL="0" indent="0" algn="just">
              <a:buNone/>
            </a:pPr>
            <a:r>
              <a:rPr lang="ar-IQ" sz="2000" dirty="0" smtClean="0"/>
              <a:t>ان تكرار التنفيذ او الاستمرار لا يفترض بل يلزم ان يكون مفهوما من عبارة قاطعة في امر العميل والا وجب على المصرف الاقتصار على تنفيذ الامر لمرة واحدة ولا يكرره الا بعد ورود تعليمات صريحة من العميل.</a:t>
            </a:r>
          </a:p>
          <a:p>
            <a:pPr marL="0" indent="0">
              <a:buNone/>
            </a:pPr>
            <a:endParaRPr lang="ar-IQ" sz="2000" dirty="0"/>
          </a:p>
          <a:p>
            <a:pPr marL="0" indent="0" algn="just">
              <a:buNone/>
            </a:pPr>
            <a:r>
              <a:rPr lang="ar-IQ" sz="2000" dirty="0" smtClean="0"/>
              <a:t>للعميل الآمر الحرية في وقف تنفيذ الامر عندما يريد، ولا يكون له ذلك اذا تعلق بالامر حق للمستفيد كما لو طلب الامر من المصرف اخطار المستفيد بامر التحويل مكتوبا فيه عدد مرات التنفيذ، ففي هذه الحالة لا يجوز للامر الرجوع في امره واذا رجع بان طلب من المصرف التوقف عن التنفيذ، فان المصرف يرفض الامر الجديد مالم يوافق المستفيد على ذلك.</a:t>
            </a:r>
          </a:p>
          <a:p>
            <a:pPr marL="0" indent="0">
              <a:buNone/>
            </a:pPr>
            <a:endParaRPr lang="ar-IQ" sz="2000" dirty="0" smtClean="0"/>
          </a:p>
        </p:txBody>
      </p:sp>
    </p:spTree>
    <p:extLst>
      <p:ext uri="{BB962C8B-B14F-4D97-AF65-F5344CB8AC3E}">
        <p14:creationId xmlns:p14="http://schemas.microsoft.com/office/powerpoint/2010/main" val="1138117438"/>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2824" y="781797"/>
            <a:ext cx="7766936" cy="1646302"/>
          </a:xfrm>
        </p:spPr>
        <p:txBody>
          <a:bodyPr/>
          <a:lstStyle/>
          <a:p>
            <a:pPr algn="ctr"/>
            <a:r>
              <a:rPr lang="ar-IQ" b="1" u="sng" dirty="0" smtClean="0">
                <a:latin typeface="Times New Roman" pitchFamily="18" charset="0"/>
                <a:cs typeface="Times New Roman" pitchFamily="18" charset="0"/>
              </a:rPr>
              <a:t>الاعتماد المستندي</a:t>
            </a:r>
            <a:endParaRPr lang="ar-IQ" b="1" u="sng" dirty="0">
              <a:latin typeface="Times New Roman" pitchFamily="18" charset="0"/>
              <a:cs typeface="Times New Roman" pitchFamily="18" charset="0"/>
            </a:endParaRPr>
          </a:p>
        </p:txBody>
      </p:sp>
      <p:sp>
        <p:nvSpPr>
          <p:cNvPr id="5" name="Subtitle 4"/>
          <p:cNvSpPr>
            <a:spLocks noGrp="1"/>
          </p:cNvSpPr>
          <p:nvPr>
            <p:ph type="subTitle" idx="1"/>
          </p:nvPr>
        </p:nvSpPr>
        <p:spPr>
          <a:xfrm>
            <a:off x="1494188" y="2788703"/>
            <a:ext cx="7766936" cy="1096899"/>
          </a:xfrm>
        </p:spPr>
        <p:txBody>
          <a:bodyPr>
            <a:normAutofit/>
          </a:bodyPr>
          <a:lstStyle/>
          <a:p>
            <a:pPr algn="ctr">
              <a:spcBef>
                <a:spcPct val="0"/>
              </a:spcBef>
            </a:pPr>
            <a:r>
              <a:rPr lang="ar-IQ" sz="5400" b="1" dirty="0" smtClean="0">
                <a:solidFill>
                  <a:schemeClr val="accent1"/>
                </a:solidFill>
                <a:latin typeface="Times New Roman" pitchFamily="18" charset="0"/>
                <a:ea typeface="+mj-ea"/>
                <a:cs typeface="Times New Roman" pitchFamily="18" charset="0"/>
              </a:rPr>
              <a:t>المواد (273</a:t>
            </a:r>
            <a:r>
              <a:rPr lang="ar-SA" sz="5400" b="1" dirty="0" smtClean="0">
                <a:solidFill>
                  <a:schemeClr val="accent1"/>
                </a:solidFill>
                <a:latin typeface="Times New Roman" pitchFamily="18" charset="0"/>
                <a:ea typeface="+mj-ea"/>
                <a:cs typeface="Times New Roman" pitchFamily="18" charset="0"/>
              </a:rPr>
              <a:t>– </a:t>
            </a:r>
            <a:r>
              <a:rPr lang="ar-IQ" sz="5400" b="1" dirty="0" smtClean="0">
                <a:solidFill>
                  <a:schemeClr val="accent1"/>
                </a:solidFill>
                <a:latin typeface="Times New Roman" pitchFamily="18" charset="0"/>
                <a:ea typeface="+mj-ea"/>
                <a:cs typeface="Times New Roman" pitchFamily="18" charset="0"/>
              </a:rPr>
              <a:t>282)</a:t>
            </a:r>
            <a:endParaRPr lang="ar-IQ" sz="5400" b="1" dirty="0">
              <a:solidFill>
                <a:schemeClr val="accent1"/>
              </a:solidFill>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2768550220"/>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a:bodyPr>
          <a:lstStyle/>
          <a:p>
            <a:pPr lvl="0" algn="just"/>
            <a:r>
              <a:rPr lang="ar-SA" sz="2000" b="1" u="sng" dirty="0" smtClean="0">
                <a:solidFill>
                  <a:srgbClr val="FF0000"/>
                </a:solidFill>
              </a:rPr>
              <a:t>تعريف </a:t>
            </a:r>
            <a:r>
              <a:rPr lang="ar-SA" sz="2000" b="1" u="sng" dirty="0">
                <a:solidFill>
                  <a:srgbClr val="FF0000"/>
                </a:solidFill>
              </a:rPr>
              <a:t>الاعتماد المستندي </a:t>
            </a:r>
            <a:r>
              <a:rPr lang="ar-SA" sz="2000" b="1" u="sng" dirty="0" smtClean="0">
                <a:solidFill>
                  <a:srgbClr val="FF0000"/>
                </a:solidFill>
              </a:rPr>
              <a:t>:</a:t>
            </a:r>
            <a:endParaRPr lang="ar-IQ" sz="2000" b="1" u="sng" dirty="0">
              <a:solidFill>
                <a:srgbClr val="FF0000"/>
              </a:solidFill>
            </a:endParaRPr>
          </a:p>
          <a:p>
            <a:pPr lvl="0" algn="just"/>
            <a:endParaRPr lang="ar-IQ" sz="2000" dirty="0"/>
          </a:p>
          <a:p>
            <a:pPr algn="just"/>
            <a:r>
              <a:rPr lang="ar-SA" sz="2000" dirty="0"/>
              <a:t>يعد الاعتماد المستندي من اهم الخدمات المصرفية التي تقدمها المصارف بصفة عامة، والذي يلعب دوراً كبيراً في التبادل التجاري والدولي، وعلى وجه الخصوص في اطار البيوع البحرية، على صعيد الإستيراد والتصدير، ينفذ من خلال شبكة المصارف المنتشرة حول العالم.</a:t>
            </a:r>
            <a:endParaRPr lang="en-US" sz="2000" dirty="0"/>
          </a:p>
          <a:p>
            <a:pPr algn="just"/>
            <a:r>
              <a:rPr lang="ar-SA" sz="2000" dirty="0"/>
              <a:t>ويعرف بانه : ((عقد يلتزم بمقتضاه المصرف تجاه احد عملائه بفتح اعتماد معين تنفيذاً لامره لمصلحة شخص ثالث يطلق عليه (المستفيد </a:t>
            </a:r>
            <a:r>
              <a:rPr lang="ar-SA" sz="2000" dirty="0" smtClean="0"/>
              <a:t>من </a:t>
            </a:r>
            <a:r>
              <a:rPr lang="ar-SA" sz="2000" dirty="0"/>
              <a:t>الاعتماد) مقابل ضمان للاعتماد يتمثل بمستندات او وثائق معينة)). </a:t>
            </a:r>
            <a:endParaRPr lang="en-US" sz="2000" dirty="0"/>
          </a:p>
          <a:p>
            <a:pPr algn="just"/>
            <a:r>
              <a:rPr lang="ar-SA" sz="2000" dirty="0"/>
              <a:t>وقد عرفه المشرع العراقي بانه : ((عقد يتعهد المصرف بمقتضاه بفتح اعتماد لصالح المستفيد بناء على طلب الامر بفتح الاعتماد بضمان مستندات تمثل بضاعة منقولة او معدة للنقل)).</a:t>
            </a:r>
            <a:endParaRPr lang="en-US" sz="2000" dirty="0"/>
          </a:p>
          <a:p>
            <a:pPr marL="0" indent="0" algn="just">
              <a:buNone/>
            </a:pPr>
            <a:endParaRPr lang="ar-IQ" sz="2000" dirty="0"/>
          </a:p>
          <a:p>
            <a:pPr marL="0" indent="0" algn="just">
              <a:buNone/>
            </a:pPr>
            <a:endParaRPr lang="ar-IQ" sz="2000" dirty="0" smtClean="0"/>
          </a:p>
        </p:txBody>
      </p:sp>
    </p:spTree>
    <p:extLst>
      <p:ext uri="{BB962C8B-B14F-4D97-AF65-F5344CB8AC3E}">
        <p14:creationId xmlns:p14="http://schemas.microsoft.com/office/powerpoint/2010/main" val="3889110365"/>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29395"/>
            <a:ext cx="8596668" cy="6618245"/>
          </a:xfrm>
        </p:spPr>
        <p:txBody>
          <a:bodyPr>
            <a:noAutofit/>
          </a:bodyPr>
          <a:lstStyle/>
          <a:p>
            <a:pPr algn="just">
              <a:lnSpc>
                <a:spcPct val="120000"/>
              </a:lnSpc>
            </a:pPr>
            <a:r>
              <a:rPr lang="ar-IQ" sz="1500" b="1" u="sng" dirty="0" smtClean="0">
                <a:solidFill>
                  <a:srgbClr val="FF0000"/>
                </a:solidFill>
              </a:rPr>
              <a:t>فتح </a:t>
            </a:r>
            <a:r>
              <a:rPr lang="ar-IQ" sz="1500" b="1" u="sng" dirty="0">
                <a:solidFill>
                  <a:srgbClr val="FF0000"/>
                </a:solidFill>
              </a:rPr>
              <a:t>الاعتماد المستندي : </a:t>
            </a:r>
            <a:endParaRPr lang="ar-IQ" sz="1500" dirty="0"/>
          </a:p>
          <a:p>
            <a:pPr algn="just">
              <a:lnSpc>
                <a:spcPct val="120000"/>
              </a:lnSpc>
            </a:pPr>
            <a:r>
              <a:rPr lang="ar-SA" sz="1500" dirty="0" smtClean="0"/>
              <a:t>لو </a:t>
            </a:r>
            <a:r>
              <a:rPr lang="ar-SA" sz="1500" dirty="0"/>
              <a:t>تصورنا ان شخصاً (المستورد) يرغب في شراء بضاعة من بلد اجنبي لكنه لا يرغب في اداء ثمنها فوراً للبائع (المصدر) قبل وصولها والتأكد من مطابقتها للمواصفات المتفق عليها وحتى يبعث الطمأنينة في نفس البائع ويحمله على التعاقد معه يقوم المشتري </a:t>
            </a:r>
            <a:r>
              <a:rPr lang="ar-IQ" sz="1500" dirty="0"/>
              <a:t>بفتح اعتماد لصالح البائع بغية قيام الاخير بارسال المستندات التي تمثل البضاعة. اي ان فتح الاعتماد المستندي يتم بسبب وجود علاقة قانونية سابقة بين طرفين (البائع والمشتري) وتتخذ هذه العلاقة القانونية السابقة على فتح الاعتماد عادة صورة بيع من البيوع البحرية، وتجري عملية فتح الاعتماد بناء على تلك العلاقة وفقاً للاتي :</a:t>
            </a:r>
            <a:r>
              <a:rPr lang="ar-IQ" sz="1500" b="1" dirty="0"/>
              <a:t> </a:t>
            </a:r>
            <a:endParaRPr lang="en-US" sz="1500" dirty="0"/>
          </a:p>
          <a:p>
            <a:pPr marL="457200" lvl="0" indent="-457200" algn="just">
              <a:lnSpc>
                <a:spcPct val="120000"/>
              </a:lnSpc>
              <a:buSzPct val="100000"/>
              <a:buFont typeface="+mj-lt"/>
              <a:buAutoNum type="arabicParenR"/>
            </a:pPr>
            <a:r>
              <a:rPr lang="ar-IQ" sz="1500" dirty="0"/>
              <a:t>تبدأ الاجراءات بقيام العميل (المشتري) بتقديم طلب الى المصرف الذي يتعامل معه طالباً منه فتح اعتماد مستندي له بمبلغ معين يعادل قيمة البضاعة التي اشتراها ويحدد قيمة الاعتماد وفقاً للصفقة التي فتح الاعتماد بسببها كما يحدد الوثائق والمستندات التي يجب ان تقدم للمصرف لغرض الدفع.</a:t>
            </a:r>
            <a:endParaRPr lang="en-US" sz="1500" dirty="0"/>
          </a:p>
          <a:p>
            <a:pPr marL="457200" lvl="0" indent="-457200" algn="just">
              <a:lnSpc>
                <a:spcPct val="120000"/>
              </a:lnSpc>
              <a:buSzPct val="100000"/>
              <a:buFont typeface="+mj-lt"/>
              <a:buAutoNum type="arabicParenR"/>
            </a:pPr>
            <a:r>
              <a:rPr lang="ar-IQ" sz="1500" dirty="0"/>
              <a:t>يقوم مصرف المشتري عندئذ باشعار البائع من خلال (كتاب اعتماد) يحتوي على جميع الشروط التي تم الاتفاق عليها مع المشتري ويرسل عن طريق احد فروع ذلك المصرف الموجود في بلد البائع.</a:t>
            </a:r>
            <a:endParaRPr lang="en-US" sz="1500" dirty="0"/>
          </a:p>
          <a:p>
            <a:pPr marL="457200" lvl="0" indent="-457200" algn="just">
              <a:lnSpc>
                <a:spcPct val="120000"/>
              </a:lnSpc>
              <a:buSzPct val="100000"/>
              <a:buFont typeface="+mj-lt"/>
              <a:buAutoNum type="arabicParenR"/>
            </a:pPr>
            <a:r>
              <a:rPr lang="ar-IQ" sz="1500" dirty="0"/>
              <a:t>متى استلم البائع كتاب الاعتماد فانه يسحب كمبيالة مستندية على مصرف المشتري يرفق بها وثائق البضاعة، ويقوم بخصم تلك الكمبيالة لدى المصرف الذي يتعامل معه فيحصل بذلك على ثمن البضاعة.</a:t>
            </a:r>
            <a:endParaRPr lang="en-US" sz="1500" dirty="0"/>
          </a:p>
          <a:p>
            <a:pPr marL="457200" lvl="0" indent="-457200" algn="just">
              <a:lnSpc>
                <a:spcPct val="120000"/>
              </a:lnSpc>
              <a:buSzPct val="100000"/>
              <a:buFont typeface="+mj-lt"/>
              <a:buAutoNum type="arabicParenR"/>
            </a:pPr>
            <a:r>
              <a:rPr lang="ar-IQ" sz="1500" dirty="0"/>
              <a:t>يقوم مصرف البائع بتقديم الكمبيالة لمصرف المشتري لقبولها وهنا يجب على مصرف المشتري قبوله بعد فحص المستندات بدقة والتحري عن مدى مطابقة بياناتها لتعليمات عميله ثم دفع قيمتها فتكون بذلك الكمبيالة والمستندات في حيازته.</a:t>
            </a:r>
            <a:endParaRPr lang="en-US" sz="1500" dirty="0"/>
          </a:p>
          <a:p>
            <a:pPr marL="457200" lvl="0" indent="-457200" algn="just">
              <a:lnSpc>
                <a:spcPct val="120000"/>
              </a:lnSpc>
              <a:buSzPct val="100000"/>
              <a:buFont typeface="+mj-lt"/>
              <a:buAutoNum type="arabicParenR"/>
            </a:pPr>
            <a:r>
              <a:rPr lang="ar-IQ" sz="1500" dirty="0"/>
              <a:t>عند وصول البضاعة الى ميناء المشتري فانه لا يمكن لهذا الاخير استلامها ما لم يحصل على تلك المستندات من مصرفه، ولغرض الحصول عليها فأن عليه دفع قيمة الكمبيالة للمصرف المذكور وعند امتناعه عن دفع المبلغ يكون من حق المصرف الذي يحتفظ بمستندات البضاعة التنفيذ عليها – بطريق البيع – لاستيفاء دينه.</a:t>
            </a:r>
            <a:endParaRPr lang="en-US" sz="1500" dirty="0"/>
          </a:p>
          <a:p>
            <a:pPr marL="0" indent="0" algn="just">
              <a:lnSpc>
                <a:spcPct val="120000"/>
              </a:lnSpc>
              <a:buNone/>
            </a:pPr>
            <a:endParaRPr lang="ar-IQ" sz="1500" dirty="0"/>
          </a:p>
          <a:p>
            <a:pPr marL="0" indent="0" algn="just">
              <a:lnSpc>
                <a:spcPct val="120000"/>
              </a:lnSpc>
              <a:buNone/>
            </a:pPr>
            <a:endParaRPr lang="ar-IQ" sz="1500" dirty="0" smtClean="0"/>
          </a:p>
        </p:txBody>
      </p:sp>
    </p:spTree>
    <p:extLst>
      <p:ext uri="{BB962C8B-B14F-4D97-AF65-F5344CB8AC3E}">
        <p14:creationId xmlns:p14="http://schemas.microsoft.com/office/powerpoint/2010/main" val="4117448349"/>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lnSpcReduction="10000"/>
          </a:bodyPr>
          <a:lstStyle/>
          <a:p>
            <a:pPr algn="just"/>
            <a:r>
              <a:rPr lang="ar-SA" sz="2000" b="1" u="sng" dirty="0" smtClean="0">
                <a:solidFill>
                  <a:srgbClr val="FF0000"/>
                </a:solidFill>
              </a:rPr>
              <a:t>خطاب </a:t>
            </a:r>
            <a:r>
              <a:rPr lang="ar-SA" sz="2000" b="1" u="sng" dirty="0">
                <a:solidFill>
                  <a:srgbClr val="FF0000"/>
                </a:solidFill>
              </a:rPr>
              <a:t>الاعتماد </a:t>
            </a:r>
            <a:r>
              <a:rPr lang="en-US" sz="2000" b="1" u="sng" dirty="0" smtClean="0">
                <a:solidFill>
                  <a:srgbClr val="FF0000"/>
                </a:solidFill>
              </a:rPr>
              <a:t>:</a:t>
            </a:r>
            <a:endParaRPr lang="ar-IQ" sz="2000" dirty="0"/>
          </a:p>
          <a:p>
            <a:pPr marL="0" indent="0" algn="just">
              <a:buNone/>
            </a:pPr>
            <a:r>
              <a:rPr lang="ar-SA" sz="2000" dirty="0" smtClean="0"/>
              <a:t>هو </a:t>
            </a:r>
            <a:r>
              <a:rPr lang="ar-SA" sz="2000" dirty="0"/>
              <a:t>كتاب تعهد صادر من المصرف فاتح الاعتماد بناء على طلب أحد عملائه</a:t>
            </a:r>
            <a:r>
              <a:rPr lang="ar-SA" sz="2000" b="1" dirty="0"/>
              <a:t> </a:t>
            </a:r>
            <a:r>
              <a:rPr lang="ar-SA" sz="2000" dirty="0"/>
              <a:t>المستوردين </a:t>
            </a:r>
            <a:r>
              <a:rPr lang="en-US" sz="2000" dirty="0"/>
              <a:t>)</a:t>
            </a:r>
            <a:r>
              <a:rPr lang="ar-SA" sz="2000" dirty="0"/>
              <a:t>المشتري</a:t>
            </a:r>
            <a:r>
              <a:rPr lang="ar-IQ" sz="2000" dirty="0"/>
              <a:t>) </a:t>
            </a:r>
            <a:r>
              <a:rPr lang="ar-SA" sz="2000" dirty="0"/>
              <a:t>يتعهد فيه المصرف بدفع مبلغ </a:t>
            </a:r>
            <a:r>
              <a:rPr lang="ar-IQ" sz="2000" dirty="0"/>
              <a:t> معين </a:t>
            </a:r>
            <a:r>
              <a:rPr lang="ar-SA" sz="2000" dirty="0"/>
              <a:t>او تفويض مصرف آخر بالدفع لصالح المستفيد وهو البائع </a:t>
            </a:r>
            <a:r>
              <a:rPr lang="en-US" sz="2000" dirty="0"/>
              <a:t>)</a:t>
            </a:r>
            <a:r>
              <a:rPr lang="ar-SA" sz="2000" dirty="0"/>
              <a:t>المصدر</a:t>
            </a:r>
            <a:r>
              <a:rPr lang="ar-IQ" sz="2000" dirty="0"/>
              <a:t>) </a:t>
            </a:r>
            <a:r>
              <a:rPr lang="ar-SA" sz="2000" dirty="0"/>
              <a:t>مقابل استلام مستندات مطابقة للشروط المتفق عليها والواردة في الاعتماد.</a:t>
            </a:r>
            <a:endParaRPr lang="en-US" sz="2000" dirty="0"/>
          </a:p>
          <a:p>
            <a:pPr marL="0" indent="0" algn="just">
              <a:buNone/>
            </a:pPr>
            <a:endParaRPr lang="en-US" sz="2000" dirty="0"/>
          </a:p>
          <a:p>
            <a:pPr algn="just"/>
            <a:r>
              <a:rPr lang="ar-SA" sz="2100" b="1" u="sng" dirty="0">
                <a:solidFill>
                  <a:srgbClr val="FF0000"/>
                </a:solidFill>
              </a:rPr>
              <a:t>اهمية الاعتماد المستندي :</a:t>
            </a:r>
            <a:endParaRPr lang="en-US" sz="2100" b="1" u="sng" dirty="0">
              <a:solidFill>
                <a:srgbClr val="FF0000"/>
              </a:solidFill>
            </a:endParaRPr>
          </a:p>
          <a:p>
            <a:pPr marL="0" indent="0" algn="just">
              <a:buNone/>
            </a:pPr>
            <a:r>
              <a:rPr lang="ar-IQ" sz="2000" dirty="0" smtClean="0"/>
              <a:t>يعد </a:t>
            </a:r>
            <a:r>
              <a:rPr lang="ar-SA" sz="2000" dirty="0"/>
              <a:t>الاعتماد المستندي خدمة مصرفية تقدم للزبائن مقابل استيراد البضائع والخدمات، وهو إحدى الأدوات الهامة المستعملة في تمويل عمليات التجارة الخارجية من استيراد وتصدير</a:t>
            </a:r>
            <a:r>
              <a:rPr lang="en-US" sz="2000" dirty="0"/>
              <a:t>, </a:t>
            </a:r>
            <a:r>
              <a:rPr lang="ar-SA" sz="2000" dirty="0"/>
              <a:t>وحيث أنها تجري عن طريق المصارف</a:t>
            </a:r>
            <a:r>
              <a:rPr lang="en-US" sz="2000" dirty="0"/>
              <a:t>, </a:t>
            </a:r>
            <a:r>
              <a:rPr lang="ar-SA" sz="2000" dirty="0"/>
              <a:t>فإن ذلك يضفي عليها الضمان والاستقرار نظرا لثقة المستورد والمصدر بوساطة المصرف في تنفيذ هذه الاعتمادات المستندية</a:t>
            </a:r>
            <a:r>
              <a:rPr lang="en-US" sz="2000" dirty="0"/>
              <a:t>. </a:t>
            </a:r>
            <a:r>
              <a:rPr lang="ar-SA" sz="2000" dirty="0" smtClean="0"/>
              <a:t>فالمصدر</a:t>
            </a:r>
            <a:r>
              <a:rPr lang="ar-IQ" sz="2000" smtClean="0"/>
              <a:t> </a:t>
            </a:r>
            <a:r>
              <a:rPr lang="ar-SA" sz="2000" smtClean="0"/>
              <a:t>يعرف </a:t>
            </a:r>
            <a:r>
              <a:rPr lang="ar-SA" sz="2000" dirty="0"/>
              <a:t>أنه سوف يستلم قيمة البضاعة المصدرة بمجرد تنفيذه للشروط الواردة في الاعتماد المستندي كما أن المستورد يعلم بأن البنك فاتح الاعتماد لن يدفع قيمة البضاعة الا بعد التأكد من تنفيذ الشروط المتفق عليها والواردة في الاعتماد المستندي</a:t>
            </a:r>
            <a:r>
              <a:rPr lang="en-US" sz="2000" dirty="0"/>
              <a:t> .</a:t>
            </a:r>
            <a:r>
              <a:rPr lang="ar-SA" sz="2000" dirty="0"/>
              <a:t>وبالتالي يعد الاعتماد المستندي من اهم المعاملات المستخدمة لتسهيل المبادلات التجارية وخاصة الخارجية لأنها تحفظ مصلحة الأطراف جميعا من مصدرين ومستوردين</a:t>
            </a:r>
            <a:r>
              <a:rPr lang="ar-IQ" sz="2000" dirty="0"/>
              <a:t>.</a:t>
            </a:r>
            <a:endParaRPr lang="en-US" sz="2000" dirty="0"/>
          </a:p>
          <a:p>
            <a:pPr marL="0" indent="0" algn="just">
              <a:buNone/>
            </a:pPr>
            <a:endParaRPr lang="ar-IQ" sz="2000" dirty="0"/>
          </a:p>
          <a:p>
            <a:pPr marL="0" indent="0" algn="just">
              <a:buNone/>
            </a:pPr>
            <a:endParaRPr lang="ar-IQ" sz="2000" dirty="0" smtClean="0"/>
          </a:p>
        </p:txBody>
      </p:sp>
    </p:spTree>
    <p:extLst>
      <p:ext uri="{BB962C8B-B14F-4D97-AF65-F5344CB8AC3E}">
        <p14:creationId xmlns:p14="http://schemas.microsoft.com/office/powerpoint/2010/main" val="2939273774"/>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fontScale="85000" lnSpcReduction="10000"/>
          </a:bodyPr>
          <a:lstStyle/>
          <a:p>
            <a:pPr lvl="0"/>
            <a:r>
              <a:rPr lang="ar-SA" sz="2000" b="1" u="sng" dirty="0" smtClean="0">
                <a:solidFill>
                  <a:srgbClr val="FF0000"/>
                </a:solidFill>
              </a:rPr>
              <a:t>خصائص </a:t>
            </a:r>
            <a:r>
              <a:rPr lang="ar-SA" sz="2000" b="1" u="sng" dirty="0">
                <a:solidFill>
                  <a:srgbClr val="FF0000"/>
                </a:solidFill>
              </a:rPr>
              <a:t>الاعتماد المستندي : </a:t>
            </a:r>
            <a:endParaRPr lang="ar-IQ" sz="2000" b="1" u="sng" dirty="0" smtClean="0">
              <a:solidFill>
                <a:srgbClr val="FF0000"/>
              </a:solidFill>
            </a:endParaRPr>
          </a:p>
          <a:p>
            <a:pPr marL="0" lvl="0" indent="0">
              <a:buNone/>
            </a:pPr>
            <a:endParaRPr lang="en-US" sz="2000" b="1" u="sng" dirty="0">
              <a:solidFill>
                <a:srgbClr val="FF0000"/>
              </a:solidFill>
            </a:endParaRPr>
          </a:p>
          <a:p>
            <a:pPr marL="457200" lvl="0" indent="-457200">
              <a:buFont typeface="+mj-lt"/>
              <a:buAutoNum type="arabicParenR"/>
            </a:pPr>
            <a:r>
              <a:rPr lang="ar-SA" sz="2000" b="1" dirty="0"/>
              <a:t>من العقود المسماة بنص القانون</a:t>
            </a:r>
            <a:endParaRPr lang="en-US" sz="2000" dirty="0"/>
          </a:p>
          <a:p>
            <a:pPr marL="457200" lvl="0" indent="-457200">
              <a:buFont typeface="+mj-lt"/>
              <a:buAutoNum type="arabicParenR"/>
            </a:pPr>
            <a:r>
              <a:rPr lang="ar-SA" sz="2000" b="1" dirty="0"/>
              <a:t>من العقود التجارية</a:t>
            </a:r>
            <a:endParaRPr lang="en-US" sz="2000" dirty="0"/>
          </a:p>
          <a:p>
            <a:pPr marL="457200" lvl="0" indent="-457200">
              <a:buFont typeface="+mj-lt"/>
              <a:buAutoNum type="arabicParenR"/>
            </a:pPr>
            <a:r>
              <a:rPr lang="ar-SA" sz="2000" b="1" dirty="0"/>
              <a:t>عقد رضائي :</a:t>
            </a:r>
            <a:r>
              <a:rPr lang="ar-SA" sz="2000" dirty="0"/>
              <a:t> يتم بمجرد توفر رضا طرفيه العميل الآمر بفتح الاعتماد والمصرف فاتح الاعتماد.</a:t>
            </a:r>
            <a:endParaRPr lang="en-US" sz="2000" dirty="0"/>
          </a:p>
          <a:p>
            <a:pPr marL="457200" lvl="0" indent="-457200">
              <a:buFont typeface="+mj-lt"/>
              <a:buAutoNum type="arabicParenR"/>
            </a:pPr>
            <a:r>
              <a:rPr lang="ar-SA" sz="2000" b="1" dirty="0"/>
              <a:t>عقد ملزم للجانبين :</a:t>
            </a:r>
            <a:r>
              <a:rPr lang="ar-SA" sz="2000" dirty="0"/>
              <a:t> حيث يرتب على عاتق طرفيه إلتزامات متقابلة فلا يلتزم المصرف بفتح الاعتماد الا مقابل التزام الآمر بفتحه بدفع جميع مبلغ ذلك الاعتماد، ولا يلتزم العميل باداء تلك المبالغ الا اذا قام المصرف بفتح الاعتماد ودفع قيمته للمستفيد.</a:t>
            </a:r>
            <a:endParaRPr lang="en-US" sz="2000" dirty="0"/>
          </a:p>
          <a:p>
            <a:pPr marL="457200" lvl="0" indent="-457200">
              <a:buFont typeface="+mj-lt"/>
              <a:buAutoNum type="arabicParenR"/>
            </a:pPr>
            <a:r>
              <a:rPr lang="ar-SA" sz="2000" b="1" dirty="0"/>
              <a:t>عقد معاوضة :</a:t>
            </a:r>
            <a:r>
              <a:rPr lang="ar-SA" sz="2000" dirty="0"/>
              <a:t> حيث تنتفي فيه نيه التبرع، فقيام المصرف بفتح الاعتماد لا يتم الا لقاء عمولة معينة يؤديها العميل، كما ان قيام هذا الاخير بدفع العمولة لا يتم الا مقابل قيام المصرف بفتح الاعتماد وتقديم الخدمة للعميل.</a:t>
            </a:r>
            <a:endParaRPr lang="en-US" sz="2000" dirty="0"/>
          </a:p>
          <a:p>
            <a:pPr marL="457200" lvl="0" indent="-457200">
              <a:buFont typeface="+mj-lt"/>
              <a:buAutoNum type="arabicParenR"/>
            </a:pPr>
            <a:r>
              <a:rPr lang="ar-SA" sz="2000" b="1" dirty="0"/>
              <a:t>من عقود الضمان</a:t>
            </a:r>
            <a:r>
              <a:rPr lang="ar-IQ" sz="2000" b="1" dirty="0"/>
              <a:t> و</a:t>
            </a:r>
            <a:r>
              <a:rPr lang="ar-SA" sz="2000" b="1" dirty="0"/>
              <a:t>الائتمان :</a:t>
            </a:r>
            <a:r>
              <a:rPr lang="ar-SA" sz="2000" dirty="0"/>
              <a:t> حيث يضمن للعميل الحصول على البضائع ويضمن للمستفيد الحصول على قيمة البضاعة</a:t>
            </a:r>
            <a:endParaRPr lang="en-US" sz="2000" dirty="0"/>
          </a:p>
          <a:p>
            <a:pPr marL="457200" lvl="0" indent="-457200">
              <a:buFont typeface="+mj-lt"/>
              <a:buAutoNum type="arabicParenR"/>
            </a:pPr>
            <a:r>
              <a:rPr lang="ar-IQ" sz="2000" b="1" dirty="0"/>
              <a:t>عقد قائم بذاته</a:t>
            </a:r>
            <a:r>
              <a:rPr lang="ar-IQ" sz="2000" dirty="0"/>
              <a:t> : الاعتماد المستندي عقد مستقل تمام الاستقلال عن العقد الذي فتح الاعتماد بسببه، وبالتالي فان اساس التزام المصرف في مواجهة البائع لدفع مبلغ الاعتماد يختلف عن الاساس القانوني لالتزام المشتري بدفع الثمن للبائع، ويترتب على ذلك ان المصرف ملزم تجاه البائع بالدفع بالرغم من فسخ عقد البيع لكونه يبقى اجنبياً عن العقد المبرم بين البائع والمشتري. </a:t>
            </a:r>
            <a:endParaRPr lang="en-US" sz="2000" dirty="0"/>
          </a:p>
          <a:p>
            <a:pPr marL="0" indent="0" algn="just">
              <a:buNone/>
            </a:pPr>
            <a:endParaRPr lang="en-US" sz="2000" dirty="0"/>
          </a:p>
          <a:p>
            <a:pPr marL="0" indent="0" algn="just">
              <a:buNone/>
            </a:pPr>
            <a:endParaRPr lang="ar-IQ" sz="2000" dirty="0"/>
          </a:p>
          <a:p>
            <a:pPr marL="0" indent="0" algn="just">
              <a:buNone/>
            </a:pPr>
            <a:endParaRPr lang="ar-IQ" sz="2000" dirty="0" smtClean="0"/>
          </a:p>
        </p:txBody>
      </p:sp>
    </p:spTree>
    <p:extLst>
      <p:ext uri="{BB962C8B-B14F-4D97-AF65-F5344CB8AC3E}">
        <p14:creationId xmlns:p14="http://schemas.microsoft.com/office/powerpoint/2010/main" val="3248031246"/>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fontScale="77500" lnSpcReduction="20000"/>
          </a:bodyPr>
          <a:lstStyle/>
          <a:p>
            <a:pPr lvl="0"/>
            <a:r>
              <a:rPr lang="ar-SA" sz="2000" b="1" u="sng" dirty="0" smtClean="0">
                <a:solidFill>
                  <a:srgbClr val="FF0000"/>
                </a:solidFill>
              </a:rPr>
              <a:t>أنواع </a:t>
            </a:r>
            <a:r>
              <a:rPr lang="ar-SA" sz="2000" b="1" u="sng" dirty="0">
                <a:solidFill>
                  <a:srgbClr val="FF0000"/>
                </a:solidFill>
              </a:rPr>
              <a:t>الاعتمادات المستندية :</a:t>
            </a:r>
            <a:endParaRPr lang="en-US" sz="2000" b="1" u="sng" dirty="0">
              <a:solidFill>
                <a:srgbClr val="FF0000"/>
              </a:solidFill>
            </a:endParaRPr>
          </a:p>
          <a:p>
            <a:pPr marL="0" lvl="0" indent="0">
              <a:buNone/>
            </a:pPr>
            <a:endParaRPr lang="en-US" sz="2000" b="1" u="sng" dirty="0">
              <a:solidFill>
                <a:srgbClr val="FF0000"/>
              </a:solidFill>
            </a:endParaRPr>
          </a:p>
          <a:p>
            <a:pPr marL="0" indent="0">
              <a:buNone/>
            </a:pPr>
            <a:r>
              <a:rPr lang="ar-SA" sz="2000" b="1" dirty="0">
                <a:solidFill>
                  <a:srgbClr val="00B050"/>
                </a:solidFill>
              </a:rPr>
              <a:t>أ. الاعتماد القابل للالغاء </a:t>
            </a:r>
            <a:r>
              <a:rPr lang="en-US" sz="2000" b="1" dirty="0">
                <a:solidFill>
                  <a:srgbClr val="00B050"/>
                </a:solidFill>
              </a:rPr>
              <a:t> :</a:t>
            </a:r>
            <a:endParaRPr lang="en-US" sz="2000" dirty="0">
              <a:solidFill>
                <a:srgbClr val="00B050"/>
              </a:solidFill>
            </a:endParaRPr>
          </a:p>
          <a:p>
            <a:pPr algn="just">
              <a:lnSpc>
                <a:spcPct val="120000"/>
              </a:lnSpc>
            </a:pPr>
            <a:r>
              <a:rPr lang="ar-SA" sz="2000" dirty="0"/>
              <a:t>الاعتماد القابل للالغاء أو الابطال هو الذي يجوز تعديله أو إلغاؤه من المصرف المصدر له في أي لحظة ودون اشعار مسبق للمستفيد من تلقاء نفسه او او بناء على طلب الآمر</a:t>
            </a:r>
            <a:r>
              <a:rPr lang="ar-IQ" sz="2000" dirty="0"/>
              <a:t>.  </a:t>
            </a:r>
            <a:endParaRPr lang="en-US" sz="2000" dirty="0"/>
          </a:p>
          <a:p>
            <a:pPr algn="just">
              <a:lnSpc>
                <a:spcPct val="120000"/>
              </a:lnSpc>
            </a:pPr>
            <a:r>
              <a:rPr lang="ar-SA" sz="2000" dirty="0"/>
              <a:t>وهذا النوع نادر الاستعمال حيث لم يجد قبولا في التطبيق العملي من قبل المصدّرين لما يسببه لهم من أضرار ومخاطرة</a:t>
            </a:r>
            <a:r>
              <a:rPr lang="ar-IQ" sz="2000" dirty="0"/>
              <a:t>، </a:t>
            </a:r>
            <a:r>
              <a:rPr lang="ar-SA" sz="2000" dirty="0"/>
              <a:t>ذلك أن الاعتماد القابل للالغاء يمنح ميزات كبيرة للمستورد فيمكنه من الانسحاب من التزامه أو تغيير الشروط أو إدخال شروط جديدة في أي وقت شاء دون الحاجة إلى اعلام المستفيد</a:t>
            </a:r>
            <a:r>
              <a:rPr lang="ar-IQ" sz="2000" dirty="0"/>
              <a:t>.</a:t>
            </a:r>
            <a:endParaRPr lang="en-US" sz="2000" dirty="0"/>
          </a:p>
          <a:p>
            <a:pPr algn="just">
              <a:lnSpc>
                <a:spcPct val="120000"/>
              </a:lnSpc>
            </a:pPr>
            <a:r>
              <a:rPr lang="ar-IQ" sz="2000" dirty="0"/>
              <a:t>اذا قدمت المستندات التي فتح الاعتماد المستندي القابل للالغاء بسببها وكانت مطابقة لشروط عقد الاعتماد خلال مدة العقد وطلب الغاء الاعتماد يكون المصرف والآمر مسؤولين تجاه المستفيد</a:t>
            </a:r>
            <a:r>
              <a:rPr lang="ar-IQ" sz="2000" dirty="0" smtClean="0"/>
              <a:t>.</a:t>
            </a:r>
          </a:p>
          <a:p>
            <a:endParaRPr lang="en-US" sz="2000" dirty="0"/>
          </a:p>
          <a:p>
            <a:pPr marL="0" indent="0">
              <a:buNone/>
            </a:pPr>
            <a:r>
              <a:rPr lang="ar-IQ" sz="2000" b="1" dirty="0">
                <a:solidFill>
                  <a:srgbClr val="00B050"/>
                </a:solidFill>
              </a:rPr>
              <a:t> ب. ا</a:t>
            </a:r>
            <a:r>
              <a:rPr lang="ar-SA" sz="2000" b="1" dirty="0">
                <a:solidFill>
                  <a:srgbClr val="00B050"/>
                </a:solidFill>
              </a:rPr>
              <a:t>لاعتماد </a:t>
            </a:r>
            <a:r>
              <a:rPr lang="ar-IQ" sz="2000" b="1" dirty="0" smtClean="0">
                <a:solidFill>
                  <a:srgbClr val="00B050"/>
                </a:solidFill>
              </a:rPr>
              <a:t>البات او </a:t>
            </a:r>
            <a:r>
              <a:rPr lang="ar-SA" sz="2000" b="1" dirty="0" smtClean="0">
                <a:solidFill>
                  <a:srgbClr val="00B050"/>
                </a:solidFill>
              </a:rPr>
              <a:t>القطعي </a:t>
            </a:r>
            <a:r>
              <a:rPr lang="en-US" sz="2000" b="1" dirty="0" smtClean="0">
                <a:solidFill>
                  <a:srgbClr val="00B050"/>
                </a:solidFill>
              </a:rPr>
              <a:t> </a:t>
            </a:r>
            <a:r>
              <a:rPr lang="en-US" sz="2000" b="1" dirty="0">
                <a:solidFill>
                  <a:srgbClr val="00B050"/>
                </a:solidFill>
              </a:rPr>
              <a:t>:</a:t>
            </a:r>
            <a:endParaRPr lang="en-US" sz="2000" dirty="0">
              <a:solidFill>
                <a:srgbClr val="00B050"/>
              </a:solidFill>
            </a:endParaRPr>
          </a:p>
          <a:p>
            <a:pPr>
              <a:lnSpc>
                <a:spcPct val="120000"/>
              </a:lnSpc>
            </a:pPr>
            <a:r>
              <a:rPr lang="ar-SA" sz="2000" dirty="0"/>
              <a:t>الاعتماد القطعي أو غير القابل للالغاء هو الذى لا يمكن الغاؤه أو تعديله إلا إذا تم الاتفاق والتراضي على ذلك من قبل جميع الأطراف ذات العلاقة، ولا سيما موافقة المستفيد</a:t>
            </a:r>
            <a:r>
              <a:rPr lang="ar-IQ" sz="2000" dirty="0"/>
              <a:t>، </a:t>
            </a:r>
            <a:r>
              <a:rPr lang="ar-SA" sz="2000" dirty="0"/>
              <a:t>فيبقى المصرف فاتح الاعتماد ملتزما بتنفيذ الشروط المنصوص عليها في عقد فتح الاعتماد</a:t>
            </a:r>
            <a:endParaRPr lang="en-US" sz="2000" dirty="0"/>
          </a:p>
          <a:p>
            <a:pPr>
              <a:lnSpc>
                <a:spcPct val="120000"/>
              </a:lnSpc>
            </a:pPr>
            <a:r>
              <a:rPr lang="ar-SA" sz="2000" dirty="0"/>
              <a:t>وهذا النوع من الاعتمادات المستندية هو الغالب في الاستعمال لأنه يوفر ضمانا أكبر للمصدر لقبض قيمة المستندات عند مطابقتها لشروط وبنود الاعتماد</a:t>
            </a:r>
            <a:r>
              <a:rPr lang="ar-IQ" sz="2000" dirty="0"/>
              <a:t> بعيداً عن تقلبات مزاج المشتري.</a:t>
            </a:r>
            <a:endParaRPr lang="en-US" sz="2000" dirty="0"/>
          </a:p>
          <a:p>
            <a:pPr marL="0" indent="0" algn="just">
              <a:buNone/>
            </a:pPr>
            <a:endParaRPr lang="ar-IQ" sz="2000" dirty="0" smtClean="0"/>
          </a:p>
        </p:txBody>
      </p:sp>
    </p:spTree>
    <p:extLst>
      <p:ext uri="{BB962C8B-B14F-4D97-AF65-F5344CB8AC3E}">
        <p14:creationId xmlns:p14="http://schemas.microsoft.com/office/powerpoint/2010/main" val="2543477804"/>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fontScale="85000" lnSpcReduction="20000"/>
          </a:bodyPr>
          <a:lstStyle/>
          <a:p>
            <a:pPr lvl="0"/>
            <a:r>
              <a:rPr lang="ar-SA" sz="2000" b="1" u="sng" dirty="0">
                <a:solidFill>
                  <a:srgbClr val="FF0000"/>
                </a:solidFill>
              </a:rPr>
              <a:t>خصائص العمليات المصرفية </a:t>
            </a:r>
            <a:r>
              <a:rPr lang="ar-SA" sz="2000" b="1" u="sng" dirty="0" smtClean="0">
                <a:solidFill>
                  <a:srgbClr val="FF0000"/>
                </a:solidFill>
              </a:rPr>
              <a:t>:</a:t>
            </a:r>
            <a:endParaRPr lang="ar-IQ" sz="2000" b="1" u="sng" dirty="0" smtClean="0">
              <a:solidFill>
                <a:srgbClr val="FF0000"/>
              </a:solidFill>
            </a:endParaRPr>
          </a:p>
          <a:p>
            <a:pPr lvl="0"/>
            <a:endParaRPr lang="en-US" sz="2000" dirty="0">
              <a:solidFill>
                <a:srgbClr val="FF0000"/>
              </a:solidFill>
            </a:endParaRPr>
          </a:p>
          <a:p>
            <a:pPr marL="457200" lvl="0" indent="-457200" algn="justLow">
              <a:lnSpc>
                <a:spcPct val="120000"/>
              </a:lnSpc>
              <a:buSzPct val="100000"/>
              <a:buFont typeface="+mj-lt"/>
              <a:buAutoNum type="arabicPeriod"/>
            </a:pPr>
            <a:r>
              <a:rPr lang="ar-SA" sz="2000" dirty="0"/>
              <a:t>الصفة التجارية، حيث تعد العمليات المصرفية وفقاً للمادة (5) من قانون التجارة رقم 30 لسنة 1984 من الاعمال التجارية بحكم ماهيتها الذاتية، كما يعد المصرف تاجراً يحترف عمليات المضاربة على النقود وعمليات الائتمان التجاري بهدف تحقيق </a:t>
            </a:r>
            <a:r>
              <a:rPr lang="ar-SA" sz="2000" dirty="0" smtClean="0"/>
              <a:t>الربح.</a:t>
            </a:r>
            <a:endParaRPr lang="ar-IQ" sz="2000" dirty="0"/>
          </a:p>
          <a:p>
            <a:pPr marL="457200" lvl="0" indent="-457200" algn="justLow">
              <a:lnSpc>
                <a:spcPct val="120000"/>
              </a:lnSpc>
              <a:buSzPct val="100000"/>
              <a:buFont typeface="+mj-lt"/>
              <a:buAutoNum type="arabicPeriod"/>
            </a:pPr>
            <a:r>
              <a:rPr lang="ar-SA" sz="2000" dirty="0" smtClean="0"/>
              <a:t>انها </a:t>
            </a:r>
            <a:r>
              <a:rPr lang="ar-SA" sz="2000" dirty="0"/>
              <a:t>ذات طابع تعاقدي قائمة على علاقة عقدية بين المصرف والعميل، وتتسم هذه العلاقة  بوضوح التعامل بين الاطراف بعيداً عن الغموض وباسلوب واضح من حيث الشكل فتتبع المصارف شكل خاص في تعاملاتها كالنماذج المعدة </a:t>
            </a:r>
            <a:r>
              <a:rPr lang="ar-SA" sz="2000" dirty="0" smtClean="0"/>
              <a:t>مسبقاً</a:t>
            </a:r>
            <a:endParaRPr lang="ar-IQ" sz="2000" dirty="0" smtClean="0"/>
          </a:p>
          <a:p>
            <a:pPr marL="457200" lvl="0" indent="-457200" algn="justLow">
              <a:lnSpc>
                <a:spcPct val="120000"/>
              </a:lnSpc>
              <a:buSzPct val="100000"/>
              <a:buFont typeface="+mj-lt"/>
              <a:buAutoNum type="arabicPeriod"/>
            </a:pPr>
            <a:r>
              <a:rPr lang="ar-SA" sz="2000" dirty="0" smtClean="0"/>
              <a:t>انها </a:t>
            </a:r>
            <a:r>
              <a:rPr lang="ar-SA" sz="2000" dirty="0"/>
              <a:t>من قبيل عقود الاذعان، اذ لا يسمح لعملاء المصرف مناقشة شروطها، وهي تجيز للمصرف تعديل هذه الشروط او اي جزء منها في اي وقت، واعتبار التعديل نافذا في حق العميل اعتباراً من تاريخ اشعاره </a:t>
            </a:r>
            <a:r>
              <a:rPr lang="ar-SA" sz="2000" dirty="0" smtClean="0"/>
              <a:t>بذلك.</a:t>
            </a:r>
            <a:endParaRPr lang="ar-IQ" sz="2000" dirty="0"/>
          </a:p>
          <a:p>
            <a:pPr marL="457200" lvl="0" indent="-457200" algn="justLow">
              <a:lnSpc>
                <a:spcPct val="120000"/>
              </a:lnSpc>
              <a:buSzPct val="100000"/>
              <a:buFont typeface="+mj-lt"/>
              <a:buAutoNum type="arabicPeriod"/>
            </a:pPr>
            <a:r>
              <a:rPr lang="ar-SA" sz="2000" dirty="0" smtClean="0"/>
              <a:t>ان </a:t>
            </a:r>
            <a:r>
              <a:rPr lang="ar-SA" sz="2000" dirty="0"/>
              <a:t>جميع المصارف تتبع اسلوباً موحداً في تنظيم العمليات المصرفية الواحدة، فلا يوجد اختلاف بين مصرف واخر بخصوص القواعد العامة والشروط التي تتبعها، والعقود التي تبرمها مع </a:t>
            </a:r>
            <a:r>
              <a:rPr lang="ar-SA" sz="2000" dirty="0" smtClean="0"/>
              <a:t>عملائها.</a:t>
            </a:r>
            <a:endParaRPr lang="ar-IQ" sz="2000" dirty="0"/>
          </a:p>
          <a:p>
            <a:pPr marL="457200" lvl="0" indent="-457200" algn="justLow">
              <a:lnSpc>
                <a:spcPct val="120000"/>
              </a:lnSpc>
              <a:buSzPct val="100000"/>
              <a:buFont typeface="+mj-lt"/>
              <a:buAutoNum type="arabicPeriod"/>
            </a:pPr>
            <a:r>
              <a:rPr lang="ar-SA" sz="2000" dirty="0" smtClean="0"/>
              <a:t>تقوم </a:t>
            </a:r>
            <a:r>
              <a:rPr lang="ar-SA" sz="2000" dirty="0"/>
              <a:t>العمليات المصرفية على الاعتبار الشخصي، أي على اساس ثقة الاطراف، اذ يؤخذ بنظر الاعتبار الثقة بالعميل ومدى ملاءته ومركز المالي مقابل نوع العمل والخدمة وحسن تعاملهم ومدى تنفيذ التزاماتهم، كما ان العميل عند التعاقد مع المصرف يأخذ في الاعتبار سمعة المصرف ومدى حرصه وسرعته في تنفيذ التزاماته مع العملاء.</a:t>
            </a:r>
            <a:endParaRPr lang="en-US" sz="2000" dirty="0"/>
          </a:p>
        </p:txBody>
      </p:sp>
    </p:spTree>
    <p:extLst>
      <p:ext uri="{BB962C8B-B14F-4D97-AF65-F5344CB8AC3E}">
        <p14:creationId xmlns:p14="http://schemas.microsoft.com/office/powerpoint/2010/main" val="3557949508"/>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fontScale="62500" lnSpcReduction="20000"/>
          </a:bodyPr>
          <a:lstStyle/>
          <a:p>
            <a:pPr>
              <a:lnSpc>
                <a:spcPct val="120000"/>
              </a:lnSpc>
            </a:pPr>
            <a:r>
              <a:rPr lang="ar-IQ" sz="2000" b="1" u="sng" dirty="0" smtClean="0">
                <a:solidFill>
                  <a:srgbClr val="FF0000"/>
                </a:solidFill>
              </a:rPr>
              <a:t>اثار </a:t>
            </a:r>
            <a:r>
              <a:rPr lang="ar-IQ" sz="2000" b="1" u="sng" dirty="0">
                <a:solidFill>
                  <a:srgbClr val="FF0000"/>
                </a:solidFill>
              </a:rPr>
              <a:t>الاعتماد المستندي : </a:t>
            </a:r>
            <a:endParaRPr lang="en-US" sz="2000" b="1" u="sng" dirty="0">
              <a:solidFill>
                <a:srgbClr val="FF0000"/>
              </a:solidFill>
            </a:endParaRPr>
          </a:p>
          <a:p>
            <a:pPr marL="0" lvl="0" indent="0">
              <a:lnSpc>
                <a:spcPct val="120000"/>
              </a:lnSpc>
              <a:buNone/>
            </a:pPr>
            <a:r>
              <a:rPr lang="ar-IQ" sz="2000" b="1" dirty="0" smtClean="0">
                <a:solidFill>
                  <a:srgbClr val="00B050"/>
                </a:solidFill>
              </a:rPr>
              <a:t>أولاً : التزامات </a:t>
            </a:r>
            <a:r>
              <a:rPr lang="ar-IQ" sz="2000" b="1" dirty="0">
                <a:solidFill>
                  <a:srgbClr val="00B050"/>
                </a:solidFill>
              </a:rPr>
              <a:t>طالب الاعتماد (المشتري) : </a:t>
            </a:r>
            <a:endParaRPr lang="en-US" sz="2000" dirty="0">
              <a:solidFill>
                <a:srgbClr val="00B050"/>
              </a:solidFill>
            </a:endParaRPr>
          </a:p>
          <a:p>
            <a:pPr marL="457200" lvl="0" indent="-457200" algn="justLow">
              <a:lnSpc>
                <a:spcPct val="120000"/>
              </a:lnSpc>
              <a:buSzPct val="100000"/>
              <a:buFont typeface="+mj-lt"/>
              <a:buAutoNum type="arabicParenR"/>
            </a:pPr>
            <a:r>
              <a:rPr lang="ar-IQ" sz="2000" b="1" dirty="0"/>
              <a:t>دفع قيمة الاعتماد : </a:t>
            </a:r>
            <a:r>
              <a:rPr lang="ar-IQ" sz="2000" dirty="0"/>
              <a:t>يلتزم طالب الاعتماد (المشتري) بدفع قيمة الاعتماد الذي يمثل الثمن المتفق عليه بينه وبين البائع، والغالب ان يقوم طالب فتح الاعتماد بدفع المبلغ المذكور عند فتح الاعتماد ولكن احياناً يثق المصرف بعملائه فيفتح لهم الاعتماد بالضمان الذي له قبل المشتري للحصول على قيمة الاعتماد من الذي دفعه للمستفيد.</a:t>
            </a:r>
            <a:endParaRPr lang="en-US" sz="2000" dirty="0"/>
          </a:p>
          <a:p>
            <a:pPr algn="justLow">
              <a:lnSpc>
                <a:spcPct val="120000"/>
              </a:lnSpc>
            </a:pPr>
            <a:r>
              <a:rPr lang="ar-IQ" sz="2000" dirty="0"/>
              <a:t>ويتمثل هذا الضمان بالمستندات التي تمثل البضاعة المتعاقد عليها حيث لا يسلم المصرف هذه المستندات الى المشتري الا بعد ان يحصل على حقه كاملاً فيتمتع بحق الاحتفاظ بهذه المستندات بموجب القانون ويكون له في حالة اخلال المشتري بهذا الالتزام القيام ببيع البضاعة لغرض استيفاء مبلغ الاعتماد.</a:t>
            </a:r>
            <a:endParaRPr lang="en-US" sz="2000" dirty="0"/>
          </a:p>
          <a:p>
            <a:pPr algn="justLow">
              <a:lnSpc>
                <a:spcPct val="120000"/>
              </a:lnSpc>
            </a:pPr>
            <a:r>
              <a:rPr lang="ar-IQ" sz="2000" dirty="0"/>
              <a:t>فاذا لم يدفع الامر بفتح الاعتماد قيمة مستندات الشحن المطابقة لشروط فتح الاعتماد خلال ستة اشهر من تاريخ تبلغه بوصول تلك المستندات فللمصرف بيع البضاعة بالمزاد العلني لاستيفاء حقه من ثمنها.</a:t>
            </a:r>
            <a:endParaRPr lang="en-US" sz="2000" dirty="0"/>
          </a:p>
          <a:p>
            <a:pPr algn="justLow">
              <a:lnSpc>
                <a:spcPct val="120000"/>
              </a:lnSpc>
            </a:pPr>
            <a:r>
              <a:rPr lang="ar-IQ" sz="2000" dirty="0"/>
              <a:t>اما اذا كان الامر بفتح الاعتماد احدى دوائر الدولة (القطاع العام) فأنه ليس للمصرف ان يبيع البضاعة، بل يتحول حبسه للمستندات إلى عملية رهن ويتسري على البضاعة في هذه الحالة احكام الرهن.</a:t>
            </a:r>
            <a:endParaRPr lang="en-US" sz="2000" dirty="0"/>
          </a:p>
          <a:p>
            <a:pPr marL="457200" lvl="0" indent="-457200" algn="justLow">
              <a:lnSpc>
                <a:spcPct val="120000"/>
              </a:lnSpc>
              <a:buSzPct val="100000"/>
              <a:buFont typeface="+mj-lt"/>
              <a:buAutoNum type="arabicParenR" startAt="2"/>
            </a:pPr>
            <a:r>
              <a:rPr lang="ar-IQ" sz="2000" b="1" dirty="0"/>
              <a:t>دفع كافة النفقات المترتبة على فتح الاعتماد : </a:t>
            </a:r>
            <a:r>
              <a:rPr lang="ar-IQ" sz="2000" dirty="0"/>
              <a:t>يلتزم طالب الاعتماد (المشتري) احياناً بدفع جميع المصاريف الاخرى التي قد يؤديها المصرف لتسهيل تنفيذ الاعتماد كمصاريف البرقيات والمراسلات، فضلاً عن دفع عمولة المصرف لقاء قيامه بفتح الاعتماد، ذلك ان فتح الاعتماد لا يكون مجانا بل يكون مقابل مبالغ مالية يحددها </a:t>
            </a:r>
            <a:r>
              <a:rPr lang="ar-IQ" sz="2000" dirty="0" smtClean="0"/>
              <a:t>المصرف.</a:t>
            </a:r>
            <a:endParaRPr lang="ar-IQ" sz="2000" dirty="0"/>
          </a:p>
          <a:p>
            <a:pPr marL="457200" lvl="0" indent="-457200" algn="justLow">
              <a:lnSpc>
                <a:spcPct val="120000"/>
              </a:lnSpc>
              <a:buSzPct val="100000"/>
              <a:buFont typeface="+mj-lt"/>
              <a:buAutoNum type="arabicParenR" startAt="2"/>
            </a:pPr>
            <a:r>
              <a:rPr lang="ar-IQ" sz="2000" b="1" dirty="0" smtClean="0"/>
              <a:t>تزويد </a:t>
            </a:r>
            <a:r>
              <a:rPr lang="ar-IQ" sz="2000" b="1" dirty="0"/>
              <a:t>المصرف بالبيانات والمعلومات اللازمة : </a:t>
            </a:r>
            <a:r>
              <a:rPr lang="ar-IQ" sz="2000" dirty="0"/>
              <a:t>يلتزم طالب الاعتماد (المشتري) بتزويد المصرف بالبيانات اللازمة حول الصفقة المتعاقد عليها ويتحمل مسؤولية اي اختلاف بين الشروط المتفق عليها مع البائع وشروط فتح الاعتماد.</a:t>
            </a:r>
            <a:endParaRPr lang="en-US" sz="2000" dirty="0"/>
          </a:p>
          <a:p>
            <a:pPr algn="justLow">
              <a:lnSpc>
                <a:spcPct val="120000"/>
              </a:lnSpc>
            </a:pPr>
            <a:r>
              <a:rPr lang="ar-IQ" sz="2000" dirty="0"/>
              <a:t>فلو ابلغ المصرف ببيانات ببياتات غير دقيقة حول المستندات اللازم استلامها وكان هذا الاختلاف سبباً لعدم دفع قيمة الاعتماد، فان المشتري هو الذي يتحمل مسؤولية رفض المصرف دفع قيمة الاعتماد للمستفيد.</a:t>
            </a:r>
            <a:endParaRPr lang="en-US" sz="2000" dirty="0"/>
          </a:p>
          <a:p>
            <a:pPr marL="0" indent="0" algn="justLow">
              <a:lnSpc>
                <a:spcPct val="120000"/>
              </a:lnSpc>
              <a:buNone/>
            </a:pPr>
            <a:endParaRPr lang="ar-IQ" sz="2000" dirty="0" smtClean="0"/>
          </a:p>
        </p:txBody>
      </p:sp>
    </p:spTree>
    <p:extLst>
      <p:ext uri="{BB962C8B-B14F-4D97-AF65-F5344CB8AC3E}">
        <p14:creationId xmlns:p14="http://schemas.microsoft.com/office/powerpoint/2010/main" val="4016090464"/>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Autofit/>
          </a:bodyPr>
          <a:lstStyle/>
          <a:p>
            <a:pPr marL="0" lvl="0" indent="0">
              <a:lnSpc>
                <a:spcPct val="120000"/>
              </a:lnSpc>
              <a:buNone/>
            </a:pPr>
            <a:r>
              <a:rPr lang="ar-IQ" sz="1300" b="1" dirty="0" smtClean="0">
                <a:solidFill>
                  <a:srgbClr val="00B050"/>
                </a:solidFill>
              </a:rPr>
              <a:t>ثانياً : التزامات المصرف </a:t>
            </a:r>
            <a:r>
              <a:rPr lang="ar-IQ" sz="1300" b="1" dirty="0">
                <a:solidFill>
                  <a:srgbClr val="00B050"/>
                </a:solidFill>
              </a:rPr>
              <a:t>: </a:t>
            </a:r>
            <a:endParaRPr lang="en-US" sz="1300" dirty="0">
              <a:solidFill>
                <a:srgbClr val="00B050"/>
              </a:solidFill>
            </a:endParaRPr>
          </a:p>
          <a:p>
            <a:pPr marL="457200" lvl="0" indent="-457200" algn="justLow">
              <a:lnSpc>
                <a:spcPct val="120000"/>
              </a:lnSpc>
              <a:buSzPct val="100000"/>
              <a:buFont typeface="+mj-lt"/>
              <a:buAutoNum type="arabicParenR"/>
            </a:pPr>
            <a:r>
              <a:rPr lang="ar-IQ" sz="1300" b="1" dirty="0" smtClean="0">
                <a:solidFill>
                  <a:srgbClr val="FF0000"/>
                </a:solidFill>
              </a:rPr>
              <a:t>فتح الاعتماد لصالح المشتري : </a:t>
            </a:r>
            <a:r>
              <a:rPr lang="ar-IQ" sz="1300" dirty="0" smtClean="0"/>
              <a:t>يلتزم المصرف بفتح الاعتماد المستندي لصالح المشتري والتزامه المذكور يتقرر بعد موافقة المصرف على طلب المشتري بفتح الاعتماد.</a:t>
            </a:r>
          </a:p>
          <a:p>
            <a:pPr marL="0" lvl="0" indent="0" algn="justLow">
              <a:lnSpc>
                <a:spcPct val="120000"/>
              </a:lnSpc>
              <a:buSzPct val="100000"/>
              <a:buNone/>
            </a:pPr>
            <a:r>
              <a:rPr lang="ar-IQ" sz="1300" dirty="0" smtClean="0"/>
              <a:t>فالمصرف طالما لم يوافق على الطلب لا يلتزم بشيء لكن بعد قبوله الطلب يكون ملزما باتمام كافة الاجراءات اللازمة لفتح الاعتماد المستندي مثل مفاتحة المصرف الوسيط وتوفير الاعتماد للازم وما الى ذلك.</a:t>
            </a:r>
          </a:p>
          <a:p>
            <a:pPr marL="457200" lvl="0" indent="-457200" algn="justLow">
              <a:lnSpc>
                <a:spcPct val="120000"/>
              </a:lnSpc>
              <a:buSzPct val="100000"/>
              <a:buFont typeface="+mj-lt"/>
              <a:buAutoNum type="arabicParenR" startAt="2"/>
            </a:pPr>
            <a:r>
              <a:rPr lang="ar-IQ" sz="1300" b="1" dirty="0" smtClean="0">
                <a:solidFill>
                  <a:srgbClr val="FF0000"/>
                </a:solidFill>
              </a:rPr>
              <a:t>تسلم المستندات : </a:t>
            </a:r>
            <a:r>
              <a:rPr lang="ar-IQ" sz="1300" dirty="0" smtClean="0"/>
              <a:t>يلتزم المصرف بتسلم المستندات التي تمثل البضاعة المشحونة وغيرها من المستندات التي اشترطها المشتري من البائع في حالة مطابقتها لشروط فتح الاعتماد والتي تمثل عادة الشروط المتفق عليها بين البائع والمشتري، فمسؤولية المصرف تختص على فحص مدى مطابقة هذه المستندات لشروط فتح الاعتماد المستندي ولا علاقة للمصرف بعقد البيع المبرم بين البائع والمشتري.</a:t>
            </a:r>
          </a:p>
          <a:p>
            <a:pPr marL="457200" lvl="0" indent="-457200" algn="justLow">
              <a:lnSpc>
                <a:spcPct val="120000"/>
              </a:lnSpc>
              <a:buSzPct val="100000"/>
              <a:buFont typeface="+mj-lt"/>
              <a:buAutoNum type="arabicParenR" startAt="2"/>
            </a:pPr>
            <a:r>
              <a:rPr lang="ar-IQ" sz="1300" b="1" dirty="0" smtClean="0">
                <a:solidFill>
                  <a:srgbClr val="FF0000"/>
                </a:solidFill>
              </a:rPr>
              <a:t>فحص المستندات : </a:t>
            </a:r>
            <a:r>
              <a:rPr lang="ar-IQ" sz="1300" dirty="0" smtClean="0"/>
              <a:t>يقتصر دور المصرف كما تقدم على فحص المستندات والتحقق من سلامتها الظاهرية وبالتالي فإذا كانت المستندات مزورة بشكل واضح وقام باستلامها مع ذلك من البائع فالمصرف يكون مسؤولاً تجاه المشتري فاتح الاعتماد.</a:t>
            </a:r>
          </a:p>
          <a:p>
            <a:pPr marL="0" lvl="0" indent="0" algn="justLow">
              <a:lnSpc>
                <a:spcPct val="120000"/>
              </a:lnSpc>
              <a:buSzPct val="100000"/>
              <a:buNone/>
            </a:pPr>
            <a:r>
              <a:rPr lang="ar-IQ" sz="1300" dirty="0" smtClean="0"/>
              <a:t>اما اذا كانت سالمة ظاهرياً فلا مسؤولية على المصرف كما ان المصرف لا يسال فيما اذا كانت بيانات هذه المستندات تطابق فعلاً البضائع المشحونة ام لا ، فعمل المصرف يقتصر على فحص المستندات دون البضائع.</a:t>
            </a:r>
          </a:p>
          <a:p>
            <a:pPr marL="457200" lvl="0" indent="-457200" algn="justLow">
              <a:lnSpc>
                <a:spcPct val="120000"/>
              </a:lnSpc>
              <a:buSzPct val="100000"/>
              <a:buFont typeface="+mj-lt"/>
              <a:buAutoNum type="arabicParenR" startAt="4"/>
            </a:pPr>
            <a:r>
              <a:rPr lang="ar-IQ" sz="1300" b="1" dirty="0" smtClean="0">
                <a:solidFill>
                  <a:srgbClr val="FF0000"/>
                </a:solidFill>
              </a:rPr>
              <a:t>دفع قيمة الاعتماد للمستفيد : </a:t>
            </a:r>
            <a:r>
              <a:rPr lang="ar-IQ" sz="1300" dirty="0" smtClean="0"/>
              <a:t>يلتزم المصرف بعد التحقق من سلامة وصحة المستندات بدفع قيمة الاعتماد الى المستفيد (البائع) وفق الشروط الواردة في الاعتماد من حيث (نوع العملية، مقدار المبلغ، طريقة الدفع – اقساط – ام دفعة واحدة) وما الى ذلك . ولا يهم فيما اذا كانت هذه الشروط هي ذاتها المتفق عليها بين البائع والمشتري بدفع الثمن ام لا .</a:t>
            </a:r>
          </a:p>
          <a:p>
            <a:pPr marL="457200" indent="-457200" algn="justLow">
              <a:lnSpc>
                <a:spcPct val="120000"/>
              </a:lnSpc>
              <a:buFont typeface="+mj-lt"/>
              <a:buAutoNum type="arabicParenR" startAt="5"/>
            </a:pPr>
            <a:r>
              <a:rPr lang="ar-IQ" sz="1300" b="1" dirty="0" smtClean="0">
                <a:solidFill>
                  <a:srgbClr val="FF0000"/>
                </a:solidFill>
              </a:rPr>
              <a:t>تسليم المستندات للمشتري : </a:t>
            </a:r>
            <a:r>
              <a:rPr lang="ar-IQ" sz="1300" dirty="0" smtClean="0"/>
              <a:t>يلتزم المصرف بتسليم المستندات التي تمثل البضاعة الى المشتري بعد تسلمها من البائع، ولا يسلم المصرف هذه المستندات الى المشتري الا بعد استيفاءه كافة حقوقه نظير قيامه بفتح الاعتماد ، حيث له الحق في حبس هذه المستندات والتنفيذ عليها عند قيام المشتري بعدم تنفيذ التزامه بدفع قيمة الاعتماد ومصاريفه والعمولة للمصرف.</a:t>
            </a:r>
          </a:p>
          <a:p>
            <a:pPr marL="0" indent="0" algn="justLow">
              <a:lnSpc>
                <a:spcPct val="120000"/>
              </a:lnSpc>
              <a:buNone/>
            </a:pPr>
            <a:endParaRPr lang="en-US" sz="1300" dirty="0"/>
          </a:p>
          <a:p>
            <a:pPr marL="0" indent="0" algn="justLow">
              <a:lnSpc>
                <a:spcPct val="120000"/>
              </a:lnSpc>
              <a:buNone/>
            </a:pPr>
            <a:endParaRPr lang="ar-IQ" sz="1300" dirty="0" smtClean="0"/>
          </a:p>
        </p:txBody>
      </p:sp>
    </p:spTree>
    <p:extLst>
      <p:ext uri="{BB962C8B-B14F-4D97-AF65-F5344CB8AC3E}">
        <p14:creationId xmlns:p14="http://schemas.microsoft.com/office/powerpoint/2010/main" val="1391023914"/>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Autofit/>
          </a:bodyPr>
          <a:lstStyle/>
          <a:p>
            <a:pPr marL="0" lvl="0" indent="0">
              <a:lnSpc>
                <a:spcPct val="120000"/>
              </a:lnSpc>
              <a:buNone/>
            </a:pPr>
            <a:r>
              <a:rPr lang="ar-IQ" sz="1300" b="1" dirty="0" smtClean="0">
                <a:solidFill>
                  <a:srgbClr val="00B050"/>
                </a:solidFill>
              </a:rPr>
              <a:t>ثالثاً : التزامات المستفيد : </a:t>
            </a:r>
            <a:endParaRPr lang="en-US" sz="1300" b="1" dirty="0">
              <a:solidFill>
                <a:srgbClr val="00B050"/>
              </a:solidFill>
            </a:endParaRPr>
          </a:p>
          <a:p>
            <a:pPr marL="0" lvl="0" indent="0" algn="justLow">
              <a:lnSpc>
                <a:spcPct val="120000"/>
              </a:lnSpc>
              <a:buSzPct val="100000"/>
              <a:buNone/>
            </a:pPr>
            <a:r>
              <a:rPr lang="ar-IQ" sz="1400" dirty="0" smtClean="0">
                <a:solidFill>
                  <a:schemeClr val="tx1"/>
                </a:solidFill>
              </a:rPr>
              <a:t>ان مركز المستفيد في عقد الاعتماد المستندي هو بمنزلة المستفيد في عقد الاشتراط لمصلحة الغير وبالتالي فهو لا يلتزم بعقد الاعتماد المستندي الا اذا وافق على ذلك صراحة او ضمناً </a:t>
            </a:r>
          </a:p>
          <a:p>
            <a:pPr marL="0" lvl="0" indent="0" algn="justLow">
              <a:lnSpc>
                <a:spcPct val="120000"/>
              </a:lnSpc>
              <a:buSzPct val="100000"/>
              <a:buNone/>
            </a:pPr>
            <a:r>
              <a:rPr lang="ar-IQ" sz="1400" dirty="0" smtClean="0">
                <a:solidFill>
                  <a:schemeClr val="tx1"/>
                </a:solidFill>
              </a:rPr>
              <a:t>ويتم ابلاغ المستفيد بشروط العقد من خلال (خطاب الاعتماد) يوجهه المصرف الوسيط للمستفيد يعلمه بشروط الاعتماد وكيفية الاستفادة منه فضلاً عن قيمة الاعتماد والمستندات المطلوب تسليمها.</a:t>
            </a:r>
          </a:p>
          <a:p>
            <a:pPr marL="0" lvl="0" indent="0" algn="justLow">
              <a:lnSpc>
                <a:spcPct val="120000"/>
              </a:lnSpc>
              <a:buSzPct val="100000"/>
              <a:buNone/>
            </a:pPr>
            <a:r>
              <a:rPr lang="ar-IQ" sz="1400" dirty="0" smtClean="0">
                <a:solidFill>
                  <a:schemeClr val="tx1"/>
                </a:solidFill>
              </a:rPr>
              <a:t>ومن ثم تتمثل التزامات المستفيد بتقديم مستندات البضاعة المتفق عليها للمصرف في الوقت المحدد بالاتفاق ويجب ان تكون الوثائق مطابقة لتعليمات العقد وشروطه فاذا كانت مخالفة فللمصرف رفضها وعدم تنفيذ الاعتماد.</a:t>
            </a:r>
          </a:p>
          <a:p>
            <a:pPr marL="0" indent="0" algn="justLow">
              <a:lnSpc>
                <a:spcPct val="120000"/>
              </a:lnSpc>
              <a:buSzPct val="100000"/>
              <a:buNone/>
            </a:pPr>
            <a:r>
              <a:rPr lang="ar-IQ" sz="1400" dirty="0" smtClean="0">
                <a:solidFill>
                  <a:schemeClr val="tx1"/>
                </a:solidFill>
              </a:rPr>
              <a:t>للمستفيد التنازل عن الاعتماد او </a:t>
            </a:r>
            <a:r>
              <a:rPr lang="ar-IQ" sz="1400" dirty="0">
                <a:solidFill>
                  <a:schemeClr val="tx1"/>
                </a:solidFill>
              </a:rPr>
              <a:t>تجزئته اذا كان المصرف الذي فتحه مأذوناً في دفعه كله او بعضه الى شخص او جملة اشخاص غير المستفيد الاول </a:t>
            </a:r>
            <a:r>
              <a:rPr lang="ar-IQ" sz="1400" dirty="0" smtClean="0">
                <a:solidFill>
                  <a:schemeClr val="tx1"/>
                </a:solidFill>
              </a:rPr>
              <a:t>بناء </a:t>
            </a:r>
            <a:r>
              <a:rPr lang="ar-IQ" sz="1400" dirty="0">
                <a:solidFill>
                  <a:schemeClr val="tx1"/>
                </a:solidFill>
              </a:rPr>
              <a:t>على تعليمات </a:t>
            </a:r>
            <a:r>
              <a:rPr lang="ar-IQ" sz="1400" dirty="0" smtClean="0">
                <a:solidFill>
                  <a:schemeClr val="tx1"/>
                </a:solidFill>
              </a:rPr>
              <a:t>واضحة صادرة </a:t>
            </a:r>
            <a:r>
              <a:rPr lang="ar-IQ" sz="1400" dirty="0">
                <a:solidFill>
                  <a:schemeClr val="tx1"/>
                </a:solidFill>
              </a:rPr>
              <a:t>من هذا </a:t>
            </a:r>
            <a:r>
              <a:rPr lang="ar-IQ" sz="1400" dirty="0" smtClean="0">
                <a:solidFill>
                  <a:schemeClr val="tx1"/>
                </a:solidFill>
              </a:rPr>
              <a:t>المستفيد للمصرف بهذا الصدد بيد ان هذا الحق لا يمكن ان يقع الا لمرة واحدة وبعد حصول موافقة المصرف على ذلك.</a:t>
            </a:r>
          </a:p>
        </p:txBody>
      </p:sp>
    </p:spTree>
    <p:extLst>
      <p:ext uri="{BB962C8B-B14F-4D97-AF65-F5344CB8AC3E}">
        <p14:creationId xmlns:p14="http://schemas.microsoft.com/office/powerpoint/2010/main" val="3074529032"/>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2824" y="781797"/>
            <a:ext cx="7766936" cy="1646302"/>
          </a:xfrm>
        </p:spPr>
        <p:txBody>
          <a:bodyPr/>
          <a:lstStyle/>
          <a:p>
            <a:pPr algn="ctr"/>
            <a:r>
              <a:rPr lang="ar-IQ" b="1" u="sng" dirty="0" smtClean="0">
                <a:latin typeface="Times New Roman" pitchFamily="18" charset="0"/>
                <a:cs typeface="Times New Roman" pitchFamily="18" charset="0"/>
              </a:rPr>
              <a:t>الحساب الجاري</a:t>
            </a:r>
            <a:endParaRPr lang="ar-IQ" b="1" u="sng" dirty="0">
              <a:latin typeface="Times New Roman" pitchFamily="18" charset="0"/>
              <a:cs typeface="Times New Roman" pitchFamily="18" charset="0"/>
            </a:endParaRPr>
          </a:p>
        </p:txBody>
      </p:sp>
      <p:sp>
        <p:nvSpPr>
          <p:cNvPr id="5" name="Subtitle 4"/>
          <p:cNvSpPr>
            <a:spLocks noGrp="1"/>
          </p:cNvSpPr>
          <p:nvPr>
            <p:ph type="subTitle" idx="1"/>
          </p:nvPr>
        </p:nvSpPr>
        <p:spPr>
          <a:xfrm>
            <a:off x="1494188" y="2788703"/>
            <a:ext cx="7766936" cy="1096899"/>
          </a:xfrm>
        </p:spPr>
        <p:txBody>
          <a:bodyPr>
            <a:normAutofit/>
          </a:bodyPr>
          <a:lstStyle/>
          <a:p>
            <a:pPr algn="ctr">
              <a:spcBef>
                <a:spcPct val="0"/>
              </a:spcBef>
            </a:pPr>
            <a:r>
              <a:rPr lang="ar-IQ" sz="5400" b="1" dirty="0" smtClean="0">
                <a:solidFill>
                  <a:schemeClr val="accent1"/>
                </a:solidFill>
                <a:latin typeface="Times New Roman" pitchFamily="18" charset="0"/>
                <a:ea typeface="+mj-ea"/>
                <a:cs typeface="Times New Roman" pitchFamily="18" charset="0"/>
              </a:rPr>
              <a:t>المواد (217</a:t>
            </a:r>
            <a:r>
              <a:rPr lang="ar-SA" sz="5400" b="1" dirty="0" smtClean="0">
                <a:solidFill>
                  <a:schemeClr val="accent1"/>
                </a:solidFill>
                <a:latin typeface="Times New Roman" pitchFamily="18" charset="0"/>
                <a:ea typeface="+mj-ea"/>
                <a:cs typeface="Times New Roman" pitchFamily="18" charset="0"/>
              </a:rPr>
              <a:t>– </a:t>
            </a:r>
            <a:r>
              <a:rPr lang="ar-IQ" sz="5400" b="1" dirty="0" smtClean="0">
                <a:solidFill>
                  <a:schemeClr val="accent1"/>
                </a:solidFill>
                <a:latin typeface="Times New Roman" pitchFamily="18" charset="0"/>
                <a:ea typeface="+mj-ea"/>
                <a:cs typeface="Times New Roman" pitchFamily="18" charset="0"/>
              </a:rPr>
              <a:t>238)</a:t>
            </a:r>
            <a:endParaRPr lang="ar-IQ" sz="5400" b="1" dirty="0">
              <a:solidFill>
                <a:schemeClr val="accent1"/>
              </a:solidFill>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1043883035"/>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lnSpcReduction="10000"/>
          </a:bodyPr>
          <a:lstStyle/>
          <a:p>
            <a:pPr lvl="0" algn="just"/>
            <a:r>
              <a:rPr lang="ar-SA" sz="2000" b="1" u="sng" dirty="0" smtClean="0">
                <a:solidFill>
                  <a:srgbClr val="FF0000"/>
                </a:solidFill>
              </a:rPr>
              <a:t>تعريف </a:t>
            </a:r>
            <a:r>
              <a:rPr lang="ar-IQ" sz="2000" b="1" u="sng" dirty="0" smtClean="0">
                <a:solidFill>
                  <a:srgbClr val="FF0000"/>
                </a:solidFill>
              </a:rPr>
              <a:t>الحساب الجاري</a:t>
            </a:r>
            <a:r>
              <a:rPr lang="ar-SA" sz="2000" b="1" u="sng" dirty="0" smtClean="0">
                <a:solidFill>
                  <a:srgbClr val="FF0000"/>
                </a:solidFill>
              </a:rPr>
              <a:t>:</a:t>
            </a:r>
            <a:endParaRPr lang="ar-IQ" sz="2000" b="1" u="sng" dirty="0">
              <a:solidFill>
                <a:srgbClr val="FF0000"/>
              </a:solidFill>
            </a:endParaRPr>
          </a:p>
          <a:p>
            <a:pPr lvl="0" algn="just"/>
            <a:endParaRPr lang="ar-IQ" sz="100" dirty="0"/>
          </a:p>
          <a:p>
            <a:pPr algn="just">
              <a:lnSpc>
                <a:spcPct val="150000"/>
              </a:lnSpc>
            </a:pPr>
            <a:r>
              <a:rPr lang="ar-IQ" sz="2000" dirty="0" smtClean="0"/>
              <a:t>يعرف </a:t>
            </a:r>
            <a:r>
              <a:rPr lang="ar-IQ" sz="2000" dirty="0"/>
              <a:t>الحساب الجاري بأنه </a:t>
            </a:r>
            <a:r>
              <a:rPr lang="ar-IQ" sz="2000" dirty="0" smtClean="0"/>
              <a:t>(عقد </a:t>
            </a:r>
            <a:r>
              <a:rPr lang="ar-IQ" sz="2000" dirty="0"/>
              <a:t>يتفق بمقتضاه شخصان على ان يقيدا في حساب عن طريق مدفوعات متبادلة ومتداخلة الديون الناشئة عن العمليات التي تتم بينهما من تسليم نقود او اموال او اوراق تجارية قابلة للتمليك وغيرها وان يستعيضا عن تسوية هذه الديون عن كل دفعة على حدة بتسوية نهائية ينتج عنها رصيد الحساب عند </a:t>
            </a:r>
            <a:r>
              <a:rPr lang="ar-IQ" sz="2000" dirty="0" smtClean="0"/>
              <a:t>غلقه).</a:t>
            </a:r>
          </a:p>
          <a:p>
            <a:pPr algn="just">
              <a:lnSpc>
                <a:spcPct val="150000"/>
              </a:lnSpc>
            </a:pPr>
            <a:endParaRPr lang="ar-IQ" sz="2000" dirty="0" smtClean="0"/>
          </a:p>
          <a:p>
            <a:pPr marL="0" indent="0" algn="just">
              <a:buNone/>
            </a:pPr>
            <a:endParaRPr lang="ar-IQ" sz="100" dirty="0" smtClean="0"/>
          </a:p>
          <a:p>
            <a:pPr lvl="0" algn="just"/>
            <a:r>
              <a:rPr lang="ar-IQ" sz="2000" b="1" u="sng" dirty="0" smtClean="0">
                <a:solidFill>
                  <a:srgbClr val="FF0000"/>
                </a:solidFill>
              </a:rPr>
              <a:t>فكرة الحساب </a:t>
            </a:r>
            <a:r>
              <a:rPr lang="ar-IQ" sz="2000" b="1" u="sng" dirty="0">
                <a:solidFill>
                  <a:srgbClr val="FF0000"/>
                </a:solidFill>
              </a:rPr>
              <a:t>الجاري</a:t>
            </a:r>
            <a:r>
              <a:rPr lang="ar-SA" sz="2000" b="1" u="sng" dirty="0">
                <a:solidFill>
                  <a:srgbClr val="FF0000"/>
                </a:solidFill>
              </a:rPr>
              <a:t>:</a:t>
            </a:r>
            <a:endParaRPr lang="ar-IQ" sz="2000" b="1" u="sng" dirty="0">
              <a:solidFill>
                <a:srgbClr val="FF0000"/>
              </a:solidFill>
            </a:endParaRPr>
          </a:p>
          <a:p>
            <a:pPr algn="justLow">
              <a:lnSpc>
                <a:spcPct val="150000"/>
              </a:lnSpc>
            </a:pPr>
            <a:r>
              <a:rPr lang="ar-IQ" sz="2000" dirty="0" smtClean="0"/>
              <a:t>الحساب الجاري عملية مصرفية تقوم على فكرة (</a:t>
            </a:r>
            <a:r>
              <a:rPr lang="ar-IQ" sz="2000" dirty="0" smtClean="0">
                <a:solidFill>
                  <a:srgbClr val="00B050"/>
                </a:solidFill>
              </a:rPr>
              <a:t>الدائنية بين طرفين</a:t>
            </a:r>
            <a:r>
              <a:rPr lang="ar-IQ" sz="2000" dirty="0" smtClean="0"/>
              <a:t>) ناتجة عن دفعات متتالية ومتداخلة يتم تسويتها في نهاية فترة الحساب، ينتج عنها رصيد الحساب النهائي لصالح احد الطرفين (العميل أو المصرف).</a:t>
            </a:r>
          </a:p>
          <a:p>
            <a:pPr algn="justLow"/>
            <a:endParaRPr lang="en-US" sz="2000" dirty="0"/>
          </a:p>
          <a:p>
            <a:pPr marL="0" indent="0" algn="just">
              <a:buNone/>
            </a:pPr>
            <a:endParaRPr lang="ar-IQ" sz="2000" dirty="0"/>
          </a:p>
          <a:p>
            <a:pPr marL="0" indent="0" algn="just">
              <a:buNone/>
            </a:pPr>
            <a:endParaRPr lang="ar-IQ" sz="2000" dirty="0" smtClean="0"/>
          </a:p>
        </p:txBody>
      </p:sp>
    </p:spTree>
    <p:extLst>
      <p:ext uri="{BB962C8B-B14F-4D97-AF65-F5344CB8AC3E}">
        <p14:creationId xmlns:p14="http://schemas.microsoft.com/office/powerpoint/2010/main" val="945090116"/>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a:bodyPr>
          <a:lstStyle/>
          <a:p>
            <a:pPr lvl="0" algn="just"/>
            <a:r>
              <a:rPr lang="ar-IQ" sz="2000" b="1" u="sng" dirty="0" smtClean="0">
                <a:solidFill>
                  <a:srgbClr val="FF0000"/>
                </a:solidFill>
              </a:rPr>
              <a:t>خصائص الحساب الجاري</a:t>
            </a:r>
            <a:r>
              <a:rPr lang="ar-SA" sz="2000" b="1" u="sng" dirty="0" smtClean="0">
                <a:solidFill>
                  <a:srgbClr val="FF0000"/>
                </a:solidFill>
              </a:rPr>
              <a:t>:</a:t>
            </a:r>
            <a:endParaRPr lang="ar-IQ" sz="2000" b="1" u="sng" dirty="0">
              <a:solidFill>
                <a:srgbClr val="FF0000"/>
              </a:solidFill>
            </a:endParaRPr>
          </a:p>
          <a:p>
            <a:pPr lvl="0" algn="just"/>
            <a:endParaRPr lang="ar-IQ" sz="2000" dirty="0" smtClean="0"/>
          </a:p>
          <a:p>
            <a:pPr marL="457200" indent="-457200" algn="just">
              <a:lnSpc>
                <a:spcPct val="150000"/>
              </a:lnSpc>
              <a:buSzPct val="120000"/>
              <a:buFont typeface="+mj-lt"/>
              <a:buAutoNum type="arabicPeriod"/>
            </a:pPr>
            <a:r>
              <a:rPr lang="ar-IQ" sz="2000" dirty="0" smtClean="0"/>
              <a:t>الحساب الجاري عقد رضائي لا يتطلب انعقاده سوى توافق ارادة اطرافه.</a:t>
            </a:r>
          </a:p>
          <a:p>
            <a:pPr marL="457200" indent="-457200" algn="just">
              <a:lnSpc>
                <a:spcPct val="150000"/>
              </a:lnSpc>
              <a:buSzPct val="120000"/>
              <a:buFont typeface="+mj-lt"/>
              <a:buAutoNum type="arabicPeriod"/>
            </a:pPr>
            <a:r>
              <a:rPr lang="ar-IQ" sz="2000" dirty="0" smtClean="0"/>
              <a:t>الحساب الجاري من العقود القائمة على الاعتبار الشخصي.</a:t>
            </a:r>
          </a:p>
          <a:p>
            <a:pPr marL="457200" indent="-457200" algn="justLow">
              <a:lnSpc>
                <a:spcPct val="150000"/>
              </a:lnSpc>
              <a:buSzPct val="120000"/>
              <a:buFont typeface="+mj-lt"/>
              <a:buAutoNum type="arabicPeriod"/>
            </a:pPr>
            <a:r>
              <a:rPr lang="ar-IQ" sz="2000" dirty="0" smtClean="0"/>
              <a:t>الحساب الجاري يتضمن عملية </a:t>
            </a:r>
            <a:r>
              <a:rPr lang="ar-IQ" sz="2000" dirty="0"/>
              <a:t>دائنية </a:t>
            </a:r>
            <a:r>
              <a:rPr lang="ar-IQ" sz="2000" dirty="0" smtClean="0"/>
              <a:t>ومديونية </a:t>
            </a:r>
            <a:r>
              <a:rPr lang="ar-IQ" sz="2000" dirty="0"/>
              <a:t>مستمرة بين </a:t>
            </a:r>
            <a:r>
              <a:rPr lang="ar-IQ" sz="2000" dirty="0" smtClean="0"/>
              <a:t>طرفين.</a:t>
            </a:r>
          </a:p>
          <a:p>
            <a:pPr marL="0" indent="0" algn="just">
              <a:buNone/>
            </a:pPr>
            <a:endParaRPr lang="ar-IQ" sz="2000" dirty="0"/>
          </a:p>
          <a:p>
            <a:pPr marL="0" indent="0" algn="just">
              <a:buNone/>
            </a:pPr>
            <a:endParaRPr lang="ar-IQ" sz="2000" dirty="0" smtClean="0"/>
          </a:p>
        </p:txBody>
      </p:sp>
    </p:spTree>
    <p:extLst>
      <p:ext uri="{BB962C8B-B14F-4D97-AF65-F5344CB8AC3E}">
        <p14:creationId xmlns:p14="http://schemas.microsoft.com/office/powerpoint/2010/main" val="2379130051"/>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2955" y="177421"/>
            <a:ext cx="9007523" cy="6564573"/>
          </a:xfrm>
        </p:spPr>
        <p:txBody>
          <a:bodyPr>
            <a:noAutofit/>
          </a:bodyPr>
          <a:lstStyle/>
          <a:p>
            <a:pPr lvl="0" algn="just"/>
            <a:r>
              <a:rPr lang="ar-IQ" b="1" u="sng" dirty="0" smtClean="0">
                <a:solidFill>
                  <a:srgbClr val="FF0000"/>
                </a:solidFill>
              </a:rPr>
              <a:t>سمات الحساب الجاري</a:t>
            </a:r>
            <a:r>
              <a:rPr lang="ar-SA" b="1" u="sng" dirty="0" smtClean="0">
                <a:solidFill>
                  <a:srgbClr val="FF0000"/>
                </a:solidFill>
              </a:rPr>
              <a:t>:</a:t>
            </a:r>
            <a:endParaRPr lang="ar-IQ" b="1" u="sng" dirty="0" smtClean="0">
              <a:solidFill>
                <a:srgbClr val="FF0000"/>
              </a:solidFill>
            </a:endParaRPr>
          </a:p>
          <a:p>
            <a:pPr marL="0" lvl="0" indent="0" algn="just">
              <a:buNone/>
            </a:pPr>
            <a:endParaRPr lang="ar-IQ" sz="800" b="1" u="sng" dirty="0">
              <a:solidFill>
                <a:srgbClr val="FF0000"/>
              </a:solidFill>
            </a:endParaRPr>
          </a:p>
          <a:p>
            <a:pPr marL="457200" indent="-457200" algn="just">
              <a:buSzPct val="120000"/>
              <a:buFont typeface="+mj-lt"/>
              <a:buAutoNum type="arabicPeriod"/>
            </a:pPr>
            <a:r>
              <a:rPr lang="ar-IQ" sz="1600" b="1" dirty="0" smtClean="0">
                <a:solidFill>
                  <a:srgbClr val="00B050"/>
                </a:solidFill>
              </a:rPr>
              <a:t>انتقال صفة </a:t>
            </a:r>
            <a:r>
              <a:rPr lang="ar-IQ" sz="1600" b="1" dirty="0">
                <a:solidFill>
                  <a:srgbClr val="00B050"/>
                </a:solidFill>
              </a:rPr>
              <a:t>الدائنية والمديونية بين أطرافها :</a:t>
            </a:r>
          </a:p>
          <a:p>
            <a:pPr marL="0" indent="0" algn="just">
              <a:buSzPct val="120000"/>
              <a:buNone/>
            </a:pPr>
            <a:r>
              <a:rPr lang="ar-IQ" dirty="0" smtClean="0">
                <a:solidFill>
                  <a:schemeClr val="tx1"/>
                </a:solidFill>
              </a:rPr>
              <a:t>بمعنى انه لا يمكن تسمية العملية المصرفية بالحساب الجاري اذا كان احد الاطراف دائناً منذ بداية الحساب وحتى نهايته بينما يكون الطرف الآخر مدين، فلكي نكون امام حساب جاري لا بد ان يكون كل طرف دائن في وقت ما ومدين في وقت آخر للطرف الثاني نتيجة تبادل المدفوعات والعمليات بينهما.</a:t>
            </a:r>
          </a:p>
          <a:p>
            <a:pPr marL="0" indent="0" algn="just">
              <a:buSzPct val="120000"/>
              <a:buNone/>
            </a:pPr>
            <a:endParaRPr lang="ar-IQ" sz="600" dirty="0" smtClean="0">
              <a:solidFill>
                <a:schemeClr val="tx1"/>
              </a:solidFill>
            </a:endParaRPr>
          </a:p>
          <a:p>
            <a:pPr marL="457200" indent="-457200" algn="just">
              <a:buSzPct val="120000"/>
              <a:buFont typeface="+mj-lt"/>
              <a:buAutoNum type="arabicPeriod" startAt="2"/>
            </a:pPr>
            <a:r>
              <a:rPr lang="ar-IQ" sz="1600" b="1" dirty="0" smtClean="0">
                <a:solidFill>
                  <a:srgbClr val="00B050"/>
                </a:solidFill>
              </a:rPr>
              <a:t>تبادل المدفوعات وتداخلها : </a:t>
            </a:r>
            <a:endParaRPr lang="ar-IQ" sz="1600" b="1" dirty="0">
              <a:solidFill>
                <a:srgbClr val="00B050"/>
              </a:solidFill>
            </a:endParaRPr>
          </a:p>
          <a:p>
            <a:pPr marL="0" indent="0" algn="justLow">
              <a:buSzPct val="120000"/>
              <a:buNone/>
            </a:pPr>
            <a:r>
              <a:rPr lang="ar-IQ" dirty="0" smtClean="0">
                <a:solidFill>
                  <a:schemeClr val="tx1"/>
                </a:solidFill>
              </a:rPr>
              <a:t>بمعنى ان الطرفان يتبادلان المدفوعات بطريقة عشوائية، ومن ثم اذ اتفق الطرفان على ان يتولى احدهما الدفع لفترة زمنية محددة على ان يلتزم الطرف الاخر بدفعات مماثلة في فترة اخرى، </a:t>
            </a:r>
            <a:br>
              <a:rPr lang="ar-IQ" dirty="0" smtClean="0">
                <a:solidFill>
                  <a:schemeClr val="tx1"/>
                </a:solidFill>
              </a:rPr>
            </a:br>
            <a:r>
              <a:rPr lang="ar-IQ" dirty="0" smtClean="0">
                <a:solidFill>
                  <a:schemeClr val="tx1"/>
                </a:solidFill>
              </a:rPr>
              <a:t>فلا نكون امام حساب جاري بل يجب ان يتبادل الطرفان المدفوعات باوقات غير محددة. </a:t>
            </a:r>
          </a:p>
          <a:p>
            <a:pPr marL="0" indent="0" algn="justLow">
              <a:buSzPct val="120000"/>
              <a:buNone/>
            </a:pPr>
            <a:r>
              <a:rPr lang="ar-IQ" dirty="0" smtClean="0">
                <a:solidFill>
                  <a:schemeClr val="tx1"/>
                </a:solidFill>
              </a:rPr>
              <a:t>كذلك لا نكون امام حساب جاري </a:t>
            </a:r>
            <a:r>
              <a:rPr lang="ar-IQ" dirty="0">
                <a:solidFill>
                  <a:schemeClr val="tx1"/>
                </a:solidFill>
              </a:rPr>
              <a:t>اذا كانت مدفوعات احد الاطراف لا تبدأ </a:t>
            </a:r>
            <a:r>
              <a:rPr lang="ar-IQ" dirty="0" smtClean="0">
                <a:solidFill>
                  <a:schemeClr val="tx1"/>
                </a:solidFill>
              </a:rPr>
              <a:t>الا حين </a:t>
            </a:r>
            <a:r>
              <a:rPr lang="ar-IQ" dirty="0">
                <a:solidFill>
                  <a:schemeClr val="tx1"/>
                </a:solidFill>
              </a:rPr>
              <a:t>انتهاء مدفوعات الطرف </a:t>
            </a:r>
            <a:r>
              <a:rPr lang="ar-IQ" dirty="0" smtClean="0">
                <a:solidFill>
                  <a:schemeClr val="tx1"/>
                </a:solidFill>
              </a:rPr>
              <a:t>الثاني</a:t>
            </a:r>
            <a:r>
              <a:rPr lang="ar-IQ" dirty="0">
                <a:solidFill>
                  <a:schemeClr val="tx1"/>
                </a:solidFill>
              </a:rPr>
              <a:t> </a:t>
            </a:r>
            <a:r>
              <a:rPr lang="ar-IQ" dirty="0" smtClean="0">
                <a:solidFill>
                  <a:schemeClr val="tx1"/>
                </a:solidFill>
              </a:rPr>
              <a:t>وذلك لانه يجب لاعتبار العملية حساب جاري ان تكون مدفوعات الطرفين </a:t>
            </a:r>
            <a:r>
              <a:rPr lang="ar-IQ" dirty="0">
                <a:solidFill>
                  <a:schemeClr val="tx1"/>
                </a:solidFill>
              </a:rPr>
              <a:t>متداخلة يتخلل بعضها بعضا بحيث تكون مدفوعات احد الاطراف محاطة بمدفوعات الطرف الاخر. </a:t>
            </a:r>
            <a:endParaRPr lang="ar-IQ" dirty="0" smtClean="0">
              <a:solidFill>
                <a:schemeClr val="tx1"/>
              </a:solidFill>
            </a:endParaRPr>
          </a:p>
          <a:p>
            <a:pPr marL="0" indent="0" algn="justLow">
              <a:buSzPct val="120000"/>
              <a:buNone/>
            </a:pPr>
            <a:endParaRPr lang="ar-IQ" sz="300" dirty="0" smtClean="0">
              <a:solidFill>
                <a:schemeClr val="tx1"/>
              </a:solidFill>
            </a:endParaRPr>
          </a:p>
          <a:p>
            <a:pPr marL="457200" indent="-457200" algn="just">
              <a:buSzPct val="120000"/>
              <a:buFont typeface="+mj-lt"/>
              <a:buAutoNum type="arabicPeriod" startAt="3"/>
            </a:pPr>
            <a:r>
              <a:rPr lang="ar-IQ" sz="1600" b="1" dirty="0">
                <a:solidFill>
                  <a:srgbClr val="00B050"/>
                </a:solidFill>
              </a:rPr>
              <a:t>تكون المدفوعات المسلمة لكل طرف مسلمة على سبيل التمليك :</a:t>
            </a:r>
          </a:p>
          <a:p>
            <a:pPr marL="0" indent="0" algn="justLow">
              <a:buSzPct val="120000"/>
              <a:buNone/>
            </a:pPr>
            <a:r>
              <a:rPr lang="ar-IQ" dirty="0" smtClean="0">
                <a:solidFill>
                  <a:schemeClr val="tx1"/>
                </a:solidFill>
              </a:rPr>
              <a:t>بمعنى ان الطرف المستلم للمدفوعات من حقه ان يتصرف بها بمختلف التصرفات القانونية. </a:t>
            </a:r>
            <a:br>
              <a:rPr lang="ar-IQ" dirty="0" smtClean="0">
                <a:solidFill>
                  <a:schemeClr val="tx1"/>
                </a:solidFill>
              </a:rPr>
            </a:br>
            <a:r>
              <a:rPr lang="ar-IQ" dirty="0" smtClean="0">
                <a:solidFill>
                  <a:schemeClr val="tx1"/>
                </a:solidFill>
              </a:rPr>
              <a:t>فمن </a:t>
            </a:r>
            <a:r>
              <a:rPr lang="ar-IQ" dirty="0">
                <a:solidFill>
                  <a:schemeClr val="tx1"/>
                </a:solidFill>
              </a:rPr>
              <a:t>غير المتصور اعتبار احد الاطراف دائنا والاخر مدينا ما لم تكن لهذا الاخير حرية التصرف بما يسلمه اليه </a:t>
            </a:r>
            <a:r>
              <a:rPr lang="ar-IQ" dirty="0" smtClean="0">
                <a:solidFill>
                  <a:schemeClr val="tx1"/>
                </a:solidFill>
              </a:rPr>
              <a:t>الطرف الاول</a:t>
            </a:r>
            <a:r>
              <a:rPr lang="ar-IQ" dirty="0">
                <a:solidFill>
                  <a:schemeClr val="tx1"/>
                </a:solidFill>
              </a:rPr>
              <a:t>. لذا فإن المدفوعات التي تسلم على وجه غير وجه التمليك </a:t>
            </a:r>
            <a:r>
              <a:rPr lang="ar-IQ" dirty="0" smtClean="0">
                <a:solidFill>
                  <a:schemeClr val="tx1"/>
                </a:solidFill>
              </a:rPr>
              <a:t>على </a:t>
            </a:r>
            <a:r>
              <a:rPr lang="ar-IQ" dirty="0">
                <a:solidFill>
                  <a:schemeClr val="tx1"/>
                </a:solidFill>
              </a:rPr>
              <a:t>سبيل الوديعة او </a:t>
            </a:r>
            <a:r>
              <a:rPr lang="ar-IQ" dirty="0" smtClean="0">
                <a:solidFill>
                  <a:schemeClr val="tx1"/>
                </a:solidFill>
              </a:rPr>
              <a:t>الرهن </a:t>
            </a:r>
            <a:r>
              <a:rPr lang="ar-IQ" dirty="0">
                <a:solidFill>
                  <a:schemeClr val="tx1"/>
                </a:solidFill>
              </a:rPr>
              <a:t>مثلا </a:t>
            </a:r>
            <a:r>
              <a:rPr lang="ar-IQ" dirty="0" smtClean="0">
                <a:solidFill>
                  <a:schemeClr val="tx1"/>
                </a:solidFill>
              </a:rPr>
              <a:t>لا </a:t>
            </a:r>
            <a:r>
              <a:rPr lang="ar-IQ" dirty="0">
                <a:solidFill>
                  <a:schemeClr val="tx1"/>
                </a:solidFill>
              </a:rPr>
              <a:t>يمكن </a:t>
            </a:r>
            <a:r>
              <a:rPr lang="ar-IQ" dirty="0" smtClean="0">
                <a:solidFill>
                  <a:schemeClr val="tx1"/>
                </a:solidFill>
              </a:rPr>
              <a:t>اعتبارها </a:t>
            </a:r>
            <a:r>
              <a:rPr lang="ar-IQ" dirty="0">
                <a:solidFill>
                  <a:schemeClr val="tx1"/>
                </a:solidFill>
              </a:rPr>
              <a:t>مدفوعات ومن ثم لا يجوز قيدها في الحساب</a:t>
            </a:r>
            <a:r>
              <a:rPr lang="ar-IQ" dirty="0" smtClean="0">
                <a:solidFill>
                  <a:schemeClr val="tx1"/>
                </a:solidFill>
              </a:rPr>
              <a:t>.</a:t>
            </a:r>
            <a:endParaRPr lang="ar-IQ" sz="1400" dirty="0" smtClean="0"/>
          </a:p>
        </p:txBody>
      </p:sp>
    </p:spTree>
    <p:extLst>
      <p:ext uri="{BB962C8B-B14F-4D97-AF65-F5344CB8AC3E}">
        <p14:creationId xmlns:p14="http://schemas.microsoft.com/office/powerpoint/2010/main" val="3746788256"/>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6147906"/>
          </a:xfrm>
        </p:spPr>
        <p:txBody>
          <a:bodyPr>
            <a:normAutofit fontScale="62500" lnSpcReduction="20000"/>
          </a:bodyPr>
          <a:lstStyle/>
          <a:p>
            <a:pPr lvl="0" algn="just"/>
            <a:r>
              <a:rPr lang="ar-IQ" sz="2900" b="1" u="sng" dirty="0" smtClean="0">
                <a:solidFill>
                  <a:srgbClr val="FF0000"/>
                </a:solidFill>
              </a:rPr>
              <a:t>فتح الحساب الجاري</a:t>
            </a:r>
            <a:r>
              <a:rPr lang="ar-SA" sz="2900" b="1" u="sng" dirty="0" smtClean="0">
                <a:solidFill>
                  <a:srgbClr val="FF0000"/>
                </a:solidFill>
              </a:rPr>
              <a:t>:</a:t>
            </a:r>
            <a:endParaRPr lang="ar-IQ" sz="2900" dirty="0" smtClean="0"/>
          </a:p>
          <a:p>
            <a:pPr algn="justLow">
              <a:lnSpc>
                <a:spcPct val="150000"/>
              </a:lnSpc>
            </a:pPr>
            <a:r>
              <a:rPr lang="ar-IQ" sz="2600" dirty="0">
                <a:solidFill>
                  <a:schemeClr val="tx1"/>
                </a:solidFill>
              </a:rPr>
              <a:t>يتم فتح الحساب الجاري بمقتضى </a:t>
            </a:r>
            <a:r>
              <a:rPr lang="ar-IQ" sz="2600" dirty="0" smtClean="0">
                <a:solidFill>
                  <a:schemeClr val="tx1"/>
                </a:solidFill>
              </a:rPr>
              <a:t>عقد </a:t>
            </a:r>
            <a:r>
              <a:rPr lang="ar-IQ" sz="2600" dirty="0">
                <a:solidFill>
                  <a:schemeClr val="tx1"/>
                </a:solidFill>
              </a:rPr>
              <a:t>بين </a:t>
            </a:r>
            <a:r>
              <a:rPr lang="ar-IQ" sz="2600" dirty="0" smtClean="0">
                <a:solidFill>
                  <a:schemeClr val="tx1"/>
                </a:solidFill>
              </a:rPr>
              <a:t>طرفيه </a:t>
            </a:r>
            <a:r>
              <a:rPr lang="ar-IQ" sz="2600" dirty="0">
                <a:solidFill>
                  <a:schemeClr val="tx1"/>
                </a:solidFill>
              </a:rPr>
              <a:t>وفقاً لنموذج معد مسبقاً من قبل المصرف وبعد تأكد المصرف من هوية الشخص الراغب بفتح الحساب، وصلاحيته للتعاقد مع الحصول على توقيعه، ومن لحظة إبرام العقد يكون لكل من الطرفين كامل الحرية في اجراء عمليات التسليم والتسلم أي </a:t>
            </a:r>
            <a:r>
              <a:rPr lang="ar-IQ" sz="2600" dirty="0" smtClean="0">
                <a:solidFill>
                  <a:schemeClr val="tx1"/>
                </a:solidFill>
              </a:rPr>
              <a:t>تبادل المدفوعات</a:t>
            </a:r>
            <a:r>
              <a:rPr lang="ar-IQ" sz="2600" dirty="0">
                <a:solidFill>
                  <a:schemeClr val="tx1"/>
                </a:solidFill>
              </a:rPr>
              <a:t>.</a:t>
            </a:r>
            <a:endParaRPr lang="en-US" sz="2600" dirty="0">
              <a:solidFill>
                <a:schemeClr val="tx1"/>
              </a:solidFill>
            </a:endParaRPr>
          </a:p>
          <a:p>
            <a:pPr algn="justLow">
              <a:lnSpc>
                <a:spcPct val="150000"/>
              </a:lnSpc>
            </a:pPr>
            <a:r>
              <a:rPr lang="ar-IQ" sz="2600" dirty="0" smtClean="0">
                <a:solidFill>
                  <a:schemeClr val="tx1"/>
                </a:solidFill>
              </a:rPr>
              <a:t>يتم يفتح </a:t>
            </a:r>
            <a:r>
              <a:rPr lang="ar-IQ" sz="2600" dirty="0">
                <a:solidFill>
                  <a:schemeClr val="tx1"/>
                </a:solidFill>
              </a:rPr>
              <a:t>الحساب الجاري </a:t>
            </a:r>
            <a:r>
              <a:rPr lang="ar-IQ" sz="2600" dirty="0" smtClean="0">
                <a:solidFill>
                  <a:schemeClr val="tx1"/>
                </a:solidFill>
              </a:rPr>
              <a:t>لمدة زمنية محددة بحسب </a:t>
            </a:r>
            <a:r>
              <a:rPr lang="ar-IQ" sz="2600" dirty="0">
                <a:solidFill>
                  <a:schemeClr val="tx1"/>
                </a:solidFill>
              </a:rPr>
              <a:t>رغبة اطرافه فاذا تم الاتفاق على ان يستمر الحساب لفترة معينة وانتهت فانه يجب ختم الحساب وتصفيته دون اتباع إجراء خاص لذلك.</a:t>
            </a:r>
          </a:p>
          <a:p>
            <a:pPr algn="justLow">
              <a:lnSpc>
                <a:spcPct val="150000"/>
              </a:lnSpc>
            </a:pPr>
            <a:r>
              <a:rPr lang="ar-IQ" sz="2600" dirty="0">
                <a:solidFill>
                  <a:schemeClr val="tx1"/>
                </a:solidFill>
              </a:rPr>
              <a:t>يحق لاطراف الحساب غلقه وتصفيته </a:t>
            </a:r>
            <a:r>
              <a:rPr lang="ar-IQ" sz="2600" dirty="0" smtClean="0">
                <a:solidFill>
                  <a:schemeClr val="tx1"/>
                </a:solidFill>
              </a:rPr>
              <a:t>قبل </a:t>
            </a:r>
            <a:r>
              <a:rPr lang="ar-IQ" sz="2600" dirty="0">
                <a:solidFill>
                  <a:schemeClr val="tx1"/>
                </a:solidFill>
              </a:rPr>
              <a:t>انتهاء </a:t>
            </a:r>
            <a:r>
              <a:rPr lang="ar-IQ" sz="2600" dirty="0" smtClean="0">
                <a:solidFill>
                  <a:schemeClr val="tx1"/>
                </a:solidFill>
              </a:rPr>
              <a:t>المدة </a:t>
            </a:r>
            <a:r>
              <a:rPr lang="ar-IQ" sz="2600" dirty="0">
                <a:solidFill>
                  <a:schemeClr val="tx1"/>
                </a:solidFill>
              </a:rPr>
              <a:t>المتفق عليها للحساب على ان يحصل اتفاقهم ابتداء بهذا الخصوص.</a:t>
            </a:r>
          </a:p>
          <a:p>
            <a:pPr algn="justLow">
              <a:lnSpc>
                <a:spcPct val="150000"/>
              </a:lnSpc>
            </a:pPr>
            <a:r>
              <a:rPr lang="ar-IQ" sz="2600" dirty="0" smtClean="0">
                <a:solidFill>
                  <a:schemeClr val="tx1"/>
                </a:solidFill>
              </a:rPr>
              <a:t>يجوز ان يستمر </a:t>
            </a:r>
            <a:r>
              <a:rPr lang="ar-IQ" sz="2600" dirty="0">
                <a:solidFill>
                  <a:schemeClr val="tx1"/>
                </a:solidFill>
              </a:rPr>
              <a:t>التعامل </a:t>
            </a:r>
            <a:r>
              <a:rPr lang="ar-IQ" sz="2600" dirty="0" smtClean="0">
                <a:solidFill>
                  <a:schemeClr val="tx1"/>
                </a:solidFill>
              </a:rPr>
              <a:t>بالحساب الجاري بالرغم </a:t>
            </a:r>
            <a:r>
              <a:rPr lang="ar-IQ" sz="2600" dirty="0">
                <a:solidFill>
                  <a:schemeClr val="tx1"/>
                </a:solidFill>
              </a:rPr>
              <a:t>من انتهاء المدة المقررة </a:t>
            </a:r>
            <a:r>
              <a:rPr lang="ar-IQ" sz="2600" dirty="0" smtClean="0">
                <a:solidFill>
                  <a:schemeClr val="tx1"/>
                </a:solidFill>
              </a:rPr>
              <a:t>لتصفيته، </a:t>
            </a:r>
            <a:r>
              <a:rPr lang="ar-IQ" sz="2600" dirty="0">
                <a:solidFill>
                  <a:schemeClr val="tx1"/>
                </a:solidFill>
              </a:rPr>
              <a:t>فيعد الاستمرار </a:t>
            </a:r>
            <a:r>
              <a:rPr lang="ar-IQ" sz="2600" dirty="0" smtClean="0">
                <a:solidFill>
                  <a:schemeClr val="tx1"/>
                </a:solidFill>
              </a:rPr>
              <a:t>في هذه الحالة </a:t>
            </a:r>
            <a:r>
              <a:rPr lang="ar-IQ" sz="2600" dirty="0">
                <a:solidFill>
                  <a:schemeClr val="tx1"/>
                </a:solidFill>
              </a:rPr>
              <a:t>في حكم الاتفاق الضمني على تمديد الفترة الزمنية </a:t>
            </a:r>
            <a:r>
              <a:rPr lang="ar-IQ" sz="2600" dirty="0" smtClean="0">
                <a:solidFill>
                  <a:schemeClr val="tx1"/>
                </a:solidFill>
              </a:rPr>
              <a:t>للحساب الجاري.</a:t>
            </a:r>
            <a:endParaRPr lang="ar-IQ" sz="2600" dirty="0">
              <a:solidFill>
                <a:schemeClr val="tx1"/>
              </a:solidFill>
            </a:endParaRPr>
          </a:p>
          <a:p>
            <a:pPr algn="justLow">
              <a:lnSpc>
                <a:spcPct val="150000"/>
              </a:lnSpc>
            </a:pPr>
            <a:r>
              <a:rPr lang="ar-IQ" sz="2600" dirty="0">
                <a:solidFill>
                  <a:schemeClr val="tx1"/>
                </a:solidFill>
              </a:rPr>
              <a:t>اذ لم يحدد الطرفان مدة للحساب </a:t>
            </a:r>
            <a:r>
              <a:rPr lang="ar-IQ" sz="2600" dirty="0" smtClean="0">
                <a:solidFill>
                  <a:schemeClr val="tx1"/>
                </a:solidFill>
              </a:rPr>
              <a:t>الجاري فيكون </a:t>
            </a:r>
            <a:r>
              <a:rPr lang="ar-IQ" sz="2600" dirty="0">
                <a:solidFill>
                  <a:schemeClr val="tx1"/>
                </a:solidFill>
              </a:rPr>
              <a:t>عندئذ لأي منهما الحق في وضع حد له بإرادته المنفردة على ان يقوم بإخطار الطرف الثاني خلال مدد الإخطار المتفق عليه.</a:t>
            </a:r>
          </a:p>
          <a:p>
            <a:pPr algn="justLow">
              <a:lnSpc>
                <a:spcPct val="150000"/>
              </a:lnSpc>
            </a:pPr>
            <a:r>
              <a:rPr lang="ar-IQ" sz="2600" dirty="0" smtClean="0">
                <a:solidFill>
                  <a:schemeClr val="tx1"/>
                </a:solidFill>
              </a:rPr>
              <a:t>ينتهي عقد الحساب الجاري عند : انتهاء المدة المتفق عليها، اذا توفي احد الطرفين، اذا فقد احد الطرفين اهليته القانونية، اذا صدر عليه حكم بالاعسار، ففي هذه الحالات يتم اغلاق الحساب وتصفيته.</a:t>
            </a:r>
            <a:endParaRPr lang="ar-IQ" sz="3800" dirty="0" smtClean="0">
              <a:solidFill>
                <a:schemeClr val="tx1"/>
              </a:solidFill>
            </a:endParaRPr>
          </a:p>
        </p:txBody>
      </p:sp>
    </p:spTree>
    <p:extLst>
      <p:ext uri="{BB962C8B-B14F-4D97-AF65-F5344CB8AC3E}">
        <p14:creationId xmlns:p14="http://schemas.microsoft.com/office/powerpoint/2010/main" val="3409718073"/>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6147906"/>
          </a:xfrm>
        </p:spPr>
        <p:txBody>
          <a:bodyPr>
            <a:normAutofit fontScale="62500" lnSpcReduction="20000"/>
          </a:bodyPr>
          <a:lstStyle/>
          <a:p>
            <a:pPr lvl="0" algn="just">
              <a:lnSpc>
                <a:spcPct val="170000"/>
              </a:lnSpc>
            </a:pPr>
            <a:r>
              <a:rPr lang="ar-IQ" sz="4200" b="1" u="sng" dirty="0" smtClean="0">
                <a:solidFill>
                  <a:srgbClr val="FF0000"/>
                </a:solidFill>
              </a:rPr>
              <a:t>اثار الحساب الجاري</a:t>
            </a:r>
          </a:p>
          <a:p>
            <a:pPr marL="0" lvl="0" indent="0" algn="just">
              <a:lnSpc>
                <a:spcPct val="170000"/>
              </a:lnSpc>
              <a:buNone/>
            </a:pPr>
            <a:r>
              <a:rPr lang="ar-IQ" sz="4000" dirty="0" smtClean="0">
                <a:solidFill>
                  <a:schemeClr val="tx1"/>
                </a:solidFill>
              </a:rPr>
              <a:t>يرتب عقد الحساب الجاري، متى استوفى شروط فتحه وانعقاده القانونية جملة من الاثار تتمثل في الآتي : </a:t>
            </a:r>
          </a:p>
          <a:p>
            <a:pPr marL="0" lvl="0" indent="0" algn="just">
              <a:lnSpc>
                <a:spcPct val="170000"/>
              </a:lnSpc>
              <a:buNone/>
            </a:pPr>
            <a:endParaRPr lang="ar-IQ" sz="1600" dirty="0" smtClean="0"/>
          </a:p>
          <a:p>
            <a:pPr marL="0" lvl="0" indent="0" algn="justLow">
              <a:lnSpc>
                <a:spcPct val="150000"/>
              </a:lnSpc>
              <a:buNone/>
            </a:pPr>
            <a:r>
              <a:rPr lang="ar-IQ" sz="4000" b="1" dirty="0" smtClean="0">
                <a:solidFill>
                  <a:srgbClr val="00B050"/>
                </a:solidFill>
              </a:rPr>
              <a:t>أولاً : انتفاء صفة الدائنية والمديونية لاطراف الحساب لحين اختتامه وتصفيته:</a:t>
            </a:r>
            <a:endParaRPr lang="en-US" sz="4000" dirty="0" smtClean="0">
              <a:solidFill>
                <a:srgbClr val="00B050"/>
              </a:solidFill>
            </a:endParaRPr>
          </a:p>
          <a:p>
            <a:pPr algn="justLow">
              <a:lnSpc>
                <a:spcPct val="150000"/>
              </a:lnSpc>
            </a:pPr>
            <a:r>
              <a:rPr lang="ar-IQ" sz="4000" dirty="0" smtClean="0">
                <a:solidFill>
                  <a:schemeClr val="tx1"/>
                </a:solidFill>
              </a:rPr>
              <a:t>معنى ذلك انه من غير المتصور اعتبار احد الطرفين دائناً أو مديناً الا بعد غلق الحساب وتصفيته، فلا يستطيع احد الطرفين اجبار الطرف الاخر بالوفاء طالما كان الحساب مفتوحاً، كما لا يجوز اجراء المقاصة بين بند دائن وبند مدين طالما ان المقاصة نوع من الوفاء.</a:t>
            </a:r>
            <a:endParaRPr lang="en-US" sz="4000" dirty="0">
              <a:solidFill>
                <a:schemeClr val="tx1"/>
              </a:solidFill>
            </a:endParaRPr>
          </a:p>
          <a:p>
            <a:pPr algn="justLow">
              <a:lnSpc>
                <a:spcPct val="150000"/>
              </a:lnSpc>
            </a:pPr>
            <a:endParaRPr lang="ar-IQ" sz="3800" dirty="0" smtClean="0">
              <a:solidFill>
                <a:schemeClr val="tx1"/>
              </a:solidFill>
            </a:endParaRPr>
          </a:p>
        </p:txBody>
      </p:sp>
    </p:spTree>
    <p:extLst>
      <p:ext uri="{BB962C8B-B14F-4D97-AF65-F5344CB8AC3E}">
        <p14:creationId xmlns:p14="http://schemas.microsoft.com/office/powerpoint/2010/main" val="1586002771"/>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6147906"/>
          </a:xfrm>
        </p:spPr>
        <p:txBody>
          <a:bodyPr>
            <a:normAutofit/>
          </a:bodyPr>
          <a:lstStyle/>
          <a:p>
            <a:pPr marL="0" lvl="0" indent="0" algn="justLow">
              <a:lnSpc>
                <a:spcPct val="150000"/>
              </a:lnSpc>
              <a:buNone/>
            </a:pPr>
            <a:r>
              <a:rPr lang="ar-IQ" sz="2200" b="1" dirty="0" smtClean="0">
                <a:solidFill>
                  <a:srgbClr val="00B050"/>
                </a:solidFill>
              </a:rPr>
              <a:t>ثانياً : تحول المدفوعات الى قيود مجردة في الحساب الجاري :</a:t>
            </a:r>
            <a:endParaRPr lang="en-US" sz="2200" dirty="0" smtClean="0">
              <a:solidFill>
                <a:srgbClr val="00B050"/>
              </a:solidFill>
            </a:endParaRPr>
          </a:p>
          <a:p>
            <a:pPr algn="justLow">
              <a:lnSpc>
                <a:spcPct val="150000"/>
              </a:lnSpc>
            </a:pPr>
            <a:r>
              <a:rPr lang="ar-IQ" sz="2200" dirty="0" smtClean="0">
                <a:solidFill>
                  <a:schemeClr val="tx1"/>
                </a:solidFill>
              </a:rPr>
              <a:t>معنى ذلك ان المدفوعات المقيدة في الحساب الجاري تفقد بالقيد صفتها واستقلالها وذاتيتها، وهو ما يطلق عليه (</a:t>
            </a:r>
            <a:r>
              <a:rPr lang="ar-IQ" sz="2200" dirty="0" smtClean="0">
                <a:solidFill>
                  <a:srgbClr val="FF0000"/>
                </a:solidFill>
              </a:rPr>
              <a:t>بالاثر التجديدي</a:t>
            </a:r>
            <a:r>
              <a:rPr lang="ar-IQ" sz="2200" dirty="0" smtClean="0">
                <a:solidFill>
                  <a:schemeClr val="tx1"/>
                </a:solidFill>
              </a:rPr>
              <a:t>) أو (</a:t>
            </a:r>
            <a:r>
              <a:rPr lang="ar-IQ" sz="2200" dirty="0" smtClean="0">
                <a:solidFill>
                  <a:srgbClr val="FF0000"/>
                </a:solidFill>
              </a:rPr>
              <a:t>تجديد</a:t>
            </a:r>
            <a:r>
              <a:rPr lang="ar-IQ" sz="2200" dirty="0" smtClean="0">
                <a:solidFill>
                  <a:schemeClr val="tx1"/>
                </a:solidFill>
              </a:rPr>
              <a:t> </a:t>
            </a:r>
            <a:r>
              <a:rPr lang="ar-IQ" sz="2200" dirty="0" smtClean="0">
                <a:solidFill>
                  <a:srgbClr val="FF0000"/>
                </a:solidFill>
              </a:rPr>
              <a:t>المدفوعات</a:t>
            </a:r>
            <a:r>
              <a:rPr lang="ar-IQ" sz="2200" dirty="0" smtClean="0">
                <a:solidFill>
                  <a:schemeClr val="tx1"/>
                </a:solidFill>
              </a:rPr>
              <a:t>).</a:t>
            </a:r>
          </a:p>
          <a:p>
            <a:pPr algn="justLow">
              <a:lnSpc>
                <a:spcPct val="150000"/>
              </a:lnSpc>
            </a:pPr>
            <a:r>
              <a:rPr lang="ar-IQ" sz="2200" dirty="0" smtClean="0">
                <a:solidFill>
                  <a:schemeClr val="tx1"/>
                </a:solidFill>
              </a:rPr>
              <a:t>فاذا كانت احد المدفوعات عبارة عن دين تجاري مضمون بتأمينات معينة، فأن هذا الدين بمجرد القيد في الحساب يتحول الى مجرد رقم ويفقد صفته كدين تجاري، وتأميناته، ويتوقف سريان الفوائد ان كانت منتجاً لها.</a:t>
            </a:r>
          </a:p>
          <a:p>
            <a:pPr algn="justLow">
              <a:lnSpc>
                <a:spcPct val="150000"/>
              </a:lnSpc>
            </a:pPr>
            <a:endParaRPr lang="en-US" sz="2200" dirty="0">
              <a:solidFill>
                <a:schemeClr val="tx1"/>
              </a:solidFill>
            </a:endParaRPr>
          </a:p>
          <a:p>
            <a:pPr algn="justLow">
              <a:lnSpc>
                <a:spcPct val="150000"/>
              </a:lnSpc>
            </a:pPr>
            <a:endParaRPr lang="ar-IQ" sz="2200" dirty="0" smtClean="0">
              <a:solidFill>
                <a:schemeClr val="tx1"/>
              </a:solidFill>
            </a:endParaRPr>
          </a:p>
        </p:txBody>
      </p:sp>
    </p:spTree>
    <p:extLst>
      <p:ext uri="{BB962C8B-B14F-4D97-AF65-F5344CB8AC3E}">
        <p14:creationId xmlns:p14="http://schemas.microsoft.com/office/powerpoint/2010/main" val="496501235"/>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a:bodyPr>
          <a:lstStyle/>
          <a:p>
            <a:pPr marL="0" lvl="0" indent="0">
              <a:buNone/>
            </a:pPr>
            <a:r>
              <a:rPr lang="ar-SA" sz="2000" b="1" u="sng" dirty="0">
                <a:solidFill>
                  <a:srgbClr val="FF0000"/>
                </a:solidFill>
              </a:rPr>
              <a:t>مفهوم المؤسسة المصرفية </a:t>
            </a:r>
            <a:r>
              <a:rPr lang="ar-SA" sz="2000" b="1" u="sng" dirty="0" smtClean="0">
                <a:solidFill>
                  <a:srgbClr val="FF0000"/>
                </a:solidFill>
              </a:rPr>
              <a:t>:</a:t>
            </a:r>
            <a:endParaRPr lang="ar-IQ" sz="2000" b="1" u="sng" dirty="0" smtClean="0">
              <a:solidFill>
                <a:srgbClr val="FF0000"/>
              </a:solidFill>
            </a:endParaRPr>
          </a:p>
          <a:p>
            <a:pPr lvl="0"/>
            <a:endParaRPr lang="en-US" sz="2000" dirty="0">
              <a:solidFill>
                <a:srgbClr val="FF0000"/>
              </a:solidFill>
            </a:endParaRPr>
          </a:p>
          <a:p>
            <a:pPr algn="justLow"/>
            <a:r>
              <a:rPr lang="ar-SA" sz="2000" dirty="0"/>
              <a:t>عُرفت المصارف بمفاهيم وصيغ عديدة، وبشكل عام يمكن تعريفها بأنها : (المؤسسة التي تقوم بممارسة اعمال الصيرفة والمجازة من قبل البنك المركزي العراقي</a:t>
            </a:r>
            <a:r>
              <a:rPr lang="ar-SA" sz="2000" dirty="0" smtClean="0"/>
              <a:t>).</a:t>
            </a:r>
            <a:r>
              <a:rPr lang="ar-IQ" sz="2000" dirty="0" smtClean="0"/>
              <a:t> </a:t>
            </a:r>
          </a:p>
          <a:p>
            <a:pPr algn="justLow"/>
            <a:r>
              <a:rPr lang="ar-IQ" sz="2000" dirty="0" smtClean="0"/>
              <a:t>فيما</a:t>
            </a:r>
            <a:r>
              <a:rPr lang="ar-SA" sz="2000" dirty="0" smtClean="0"/>
              <a:t> </a:t>
            </a:r>
            <a:r>
              <a:rPr lang="ar-SA" sz="2000" dirty="0"/>
              <a:t>عرفت المادة (1) من قانون البنك المركزي العراقي رقم (56) لسنة 2004 المصرف بأنه : (الشخص الحائز على ترخيص او تصريح بموجب قانون المصارف يخول له الاشتراك في اعمال مصرفية او غيرها من الانشطة المصرفية الاخرى).</a:t>
            </a:r>
            <a:endParaRPr lang="en-US" sz="2000" dirty="0"/>
          </a:p>
          <a:p>
            <a:pPr algn="justLow"/>
            <a:r>
              <a:rPr lang="ar-SA" sz="2000" dirty="0"/>
              <a:t>ويرجع تأريخ تأسيس اول مصرف في العراق إلى عام 1890 حينما فتح (البنك العثماني) فرعاً له في العراق.</a:t>
            </a:r>
            <a:endParaRPr lang="en-US" sz="2000" dirty="0"/>
          </a:p>
          <a:p>
            <a:pPr marL="0" lvl="0" indent="0">
              <a:buNone/>
            </a:pPr>
            <a:endParaRPr lang="en-US" sz="2000" dirty="0"/>
          </a:p>
        </p:txBody>
      </p:sp>
    </p:spTree>
    <p:extLst>
      <p:ext uri="{BB962C8B-B14F-4D97-AF65-F5344CB8AC3E}">
        <p14:creationId xmlns:p14="http://schemas.microsoft.com/office/powerpoint/2010/main" val="2869948845"/>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6147906"/>
          </a:xfrm>
        </p:spPr>
        <p:txBody>
          <a:bodyPr>
            <a:noAutofit/>
          </a:bodyPr>
          <a:lstStyle/>
          <a:p>
            <a:pPr marL="0" lvl="0" indent="0" algn="justLow">
              <a:lnSpc>
                <a:spcPct val="150000"/>
              </a:lnSpc>
              <a:buNone/>
            </a:pPr>
            <a:r>
              <a:rPr lang="ar-IQ" sz="2200" b="1" dirty="0" smtClean="0">
                <a:solidFill>
                  <a:srgbClr val="00B050"/>
                </a:solidFill>
              </a:rPr>
              <a:t>ثالثاً : يعتبر كل طرف مالكاً لرصيده الدائم :</a:t>
            </a:r>
            <a:endParaRPr lang="en-US" sz="2200" dirty="0" smtClean="0">
              <a:solidFill>
                <a:srgbClr val="00B050"/>
              </a:solidFill>
            </a:endParaRPr>
          </a:p>
          <a:p>
            <a:pPr algn="justLow">
              <a:lnSpc>
                <a:spcPct val="150000"/>
              </a:lnSpc>
            </a:pPr>
            <a:r>
              <a:rPr lang="ar-IQ" sz="2000" dirty="0" smtClean="0">
                <a:solidFill>
                  <a:schemeClr val="tx1"/>
                </a:solidFill>
              </a:rPr>
              <a:t>معنى ذلك ان من حق الطرف الذي له رصيد دائم ان يتصرف بذلك الرصيد بمختلف التصرفات القانونية، ومن جهة اخرى يجوز لدائني احد الطرفين الحجز على الرصيد.</a:t>
            </a:r>
          </a:p>
          <a:p>
            <a:pPr algn="justLow">
              <a:lnSpc>
                <a:spcPct val="150000"/>
              </a:lnSpc>
            </a:pPr>
            <a:endParaRPr lang="ar-IQ" sz="2200" dirty="0" smtClean="0">
              <a:solidFill>
                <a:schemeClr val="tx1"/>
              </a:solidFill>
            </a:endParaRPr>
          </a:p>
        </p:txBody>
      </p:sp>
    </p:spTree>
    <p:extLst>
      <p:ext uri="{BB962C8B-B14F-4D97-AF65-F5344CB8AC3E}">
        <p14:creationId xmlns:p14="http://schemas.microsoft.com/office/powerpoint/2010/main" val="3954357323"/>
      </p:ext>
    </p:extLst>
  </p:cSld>
  <p:clrMapOvr>
    <a:masterClrMapping/>
  </p:clrMapOvr>
  <mc:AlternateContent xmlns:mc="http://schemas.openxmlformats.org/markup-compatibility/2006" xmlns:p14="http://schemas.microsoft.com/office/powerpoint/2010/main">
    <mc:Choice Requires="p14">
      <p:transition spd="slow" p14:dur="59000" advTm="60000"/>
    </mc:Choice>
    <mc:Fallback xmlns="">
      <p:transition spd="slow" advTm="60000"/>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1570" y="739213"/>
            <a:ext cx="8352430" cy="5493812"/>
          </a:xfrm>
          <a:prstGeom prst="rect">
            <a:avLst/>
          </a:prstGeom>
        </p:spPr>
        <p:txBody>
          <a:bodyPr wrap="square">
            <a:spAutoFit/>
          </a:bodyPr>
          <a:lstStyle/>
          <a:p>
            <a:pPr lvl="0" algn="justLow" rtl="1">
              <a:lnSpc>
                <a:spcPct val="150000"/>
              </a:lnSpc>
            </a:pPr>
            <a:r>
              <a:rPr lang="ar-IQ" b="1" u="sng" dirty="0">
                <a:solidFill>
                  <a:srgbClr val="FF0000"/>
                </a:solidFill>
              </a:rPr>
              <a:t>قفل الحساب </a:t>
            </a:r>
            <a:r>
              <a:rPr lang="ar-IQ" b="1" u="sng" dirty="0" smtClean="0">
                <a:solidFill>
                  <a:srgbClr val="FF0000"/>
                </a:solidFill>
              </a:rPr>
              <a:t>الجاري :</a:t>
            </a:r>
          </a:p>
          <a:p>
            <a:pPr lvl="0" algn="justLow" rtl="1">
              <a:lnSpc>
                <a:spcPct val="150000"/>
              </a:lnSpc>
            </a:pPr>
            <a:endParaRPr lang="en-US" dirty="0" smtClean="0"/>
          </a:p>
          <a:p>
            <a:pPr algn="justLow" rtl="1">
              <a:lnSpc>
                <a:spcPct val="150000"/>
              </a:lnSpc>
            </a:pPr>
            <a:r>
              <a:rPr lang="ar-IQ" dirty="0"/>
              <a:t>اذا كان الحساب الجاري مفتوحاً بين مؤسسة مصرفية وهذا هو الغالب وشخص آخر فإنه يعتبر (مقفلاً) في نهاية السنة المالية بيد ان ذلك لا يعني تصفية الحساب او </a:t>
            </a:r>
            <a:r>
              <a:rPr lang="ar-IQ" dirty="0" smtClean="0"/>
              <a:t>غلقه </a:t>
            </a:r>
            <a:br>
              <a:rPr lang="ar-IQ" dirty="0" smtClean="0"/>
            </a:br>
            <a:r>
              <a:rPr lang="ar-IQ" dirty="0" smtClean="0"/>
              <a:t>وانما </a:t>
            </a:r>
            <a:r>
              <a:rPr lang="ar-IQ" dirty="0"/>
              <a:t>يعني منح المؤسسة المصرفية الفرصة لتحديد حالة العلاقة القانونية بين طرفي الحساب. وبناءً على ذلك فقد تنص المادة 231 من قانون التجارة على انه : </a:t>
            </a:r>
            <a:endParaRPr lang="en-US" dirty="0"/>
          </a:p>
          <a:p>
            <a:pPr algn="justLow" rtl="1">
              <a:lnSpc>
                <a:spcPct val="150000"/>
              </a:lnSpc>
            </a:pPr>
            <a:r>
              <a:rPr lang="ar-IQ" dirty="0"/>
              <a:t>((اذا كان الحساب مفتوحأ بين مصرف وشخص آخر اعتبر مقفلاً في نهاية السنة المالية للمصرف ولا يعني هذا القفل غلقاً للحساب ويظل مفتوحاً ويرحل رصيده الى الحساب ذاته ويستأنف حركته في اليوم التالي</a:t>
            </a:r>
            <a:r>
              <a:rPr lang="ar-IQ" dirty="0" smtClean="0"/>
              <a:t>))</a:t>
            </a:r>
          </a:p>
          <a:p>
            <a:pPr algn="justLow" rtl="1">
              <a:lnSpc>
                <a:spcPct val="150000"/>
              </a:lnSpc>
            </a:pPr>
            <a:endParaRPr lang="ar-IQ" dirty="0"/>
          </a:p>
          <a:p>
            <a:pPr algn="justLow" rtl="1">
              <a:lnSpc>
                <a:spcPct val="150000"/>
              </a:lnSpc>
            </a:pPr>
            <a:r>
              <a:rPr lang="ar-IQ" dirty="0"/>
              <a:t>ومن ثم يختلف قفل الحساب الجاري عن غلق الحساب، فبالغلق ينتهي الحساب، </a:t>
            </a:r>
            <a:r>
              <a:rPr lang="ar-IQ" dirty="0" smtClean="0"/>
              <a:t/>
            </a:r>
            <a:br>
              <a:rPr lang="ar-IQ" dirty="0" smtClean="0"/>
            </a:br>
            <a:r>
              <a:rPr lang="ar-IQ" dirty="0" smtClean="0"/>
              <a:t>اما </a:t>
            </a:r>
            <a:r>
              <a:rPr lang="ar-IQ" dirty="0"/>
              <a:t>بالقفل فالحساب يرحل فيستمر باليوم التالي بعد ترحيل البيانات المدرجة قبل القفل.</a:t>
            </a:r>
            <a:endParaRPr lang="en-US" dirty="0"/>
          </a:p>
          <a:p>
            <a:pPr algn="justLow" rtl="1">
              <a:lnSpc>
                <a:spcPct val="150000"/>
              </a:lnSpc>
            </a:pPr>
            <a:endParaRPr lang="ar-IQ" dirty="0"/>
          </a:p>
        </p:txBody>
      </p:sp>
    </p:spTree>
    <p:extLst>
      <p:ext uri="{BB962C8B-B14F-4D97-AF65-F5344CB8AC3E}">
        <p14:creationId xmlns:p14="http://schemas.microsoft.com/office/powerpoint/2010/main" val="3871417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fontScale="92500" lnSpcReduction="20000"/>
          </a:bodyPr>
          <a:lstStyle/>
          <a:p>
            <a:pPr marL="0" lvl="0" indent="0" algn="justLow">
              <a:lnSpc>
                <a:spcPct val="150000"/>
              </a:lnSpc>
              <a:buNone/>
            </a:pPr>
            <a:r>
              <a:rPr lang="ar-SA" b="1" u="sng" dirty="0">
                <a:solidFill>
                  <a:srgbClr val="FF0000"/>
                </a:solidFill>
              </a:rPr>
              <a:t>انواع المؤسسات المصرفية :</a:t>
            </a:r>
            <a:endParaRPr lang="en-US" dirty="0">
              <a:solidFill>
                <a:srgbClr val="FF0000"/>
              </a:solidFill>
            </a:endParaRPr>
          </a:p>
          <a:p>
            <a:pPr algn="justLow">
              <a:lnSpc>
                <a:spcPct val="150000"/>
              </a:lnSpc>
            </a:pPr>
            <a:r>
              <a:rPr lang="ar-SA" dirty="0"/>
              <a:t>تتنوع المصارف كمؤسسات مالية تبعاً لعوامل قانونية أو اقتصادية معينة، فضلاً عن ان تنوعها قد يكون نتيجة إلى مصدر تمويلها او الغرض من انشائها وهي على النحو الآتي:</a:t>
            </a:r>
            <a:endParaRPr lang="en-US" dirty="0"/>
          </a:p>
          <a:p>
            <a:pPr marL="0" indent="0" algn="justLow">
              <a:lnSpc>
                <a:spcPct val="150000"/>
              </a:lnSpc>
              <a:buNone/>
            </a:pPr>
            <a:r>
              <a:rPr lang="ar-SA" b="1" u="sng" dirty="0">
                <a:solidFill>
                  <a:srgbClr val="00B050"/>
                </a:solidFill>
              </a:rPr>
              <a:t>أولا : تقسيم المصارف من حيث عائديتها :</a:t>
            </a:r>
            <a:endParaRPr lang="en-US" dirty="0">
              <a:solidFill>
                <a:srgbClr val="00B050"/>
              </a:solidFill>
            </a:endParaRPr>
          </a:p>
          <a:p>
            <a:pPr lvl="0" algn="justLow">
              <a:lnSpc>
                <a:spcPct val="150000"/>
              </a:lnSpc>
            </a:pPr>
            <a:r>
              <a:rPr lang="ar-SA" b="1" dirty="0">
                <a:solidFill>
                  <a:srgbClr val="FF0000"/>
                </a:solidFill>
              </a:rPr>
              <a:t>مصارف عامة :</a:t>
            </a:r>
            <a:r>
              <a:rPr lang="ar-SA" dirty="0">
                <a:solidFill>
                  <a:srgbClr val="FF0000"/>
                </a:solidFill>
              </a:rPr>
              <a:t> </a:t>
            </a:r>
            <a:r>
              <a:rPr lang="ar-SA" dirty="0"/>
              <a:t>هي المصارف التي تمتلكها الدولة وتمتلك كامل راسمالها وتشرف على اعمالها وانشطتها كالمصارف الوطنية التجارية والمصارف المتخصصة أي المتخصصة في مجال معين، مثل مصرف الرافدين ، المصرف العقاري، المصرف الصناعي، المصرف الزراعي. </a:t>
            </a:r>
            <a:endParaRPr lang="en-US" dirty="0"/>
          </a:p>
          <a:p>
            <a:pPr lvl="0" algn="justLow">
              <a:lnSpc>
                <a:spcPct val="150000"/>
              </a:lnSpc>
            </a:pPr>
            <a:r>
              <a:rPr lang="ar-SA" b="1" dirty="0">
                <a:solidFill>
                  <a:srgbClr val="FF0000"/>
                </a:solidFill>
              </a:rPr>
              <a:t>مصارف خاصة :</a:t>
            </a:r>
            <a:r>
              <a:rPr lang="ar-SA" dirty="0">
                <a:solidFill>
                  <a:srgbClr val="FF0000"/>
                </a:solidFill>
              </a:rPr>
              <a:t> </a:t>
            </a:r>
            <a:r>
              <a:rPr lang="ar-SA" dirty="0"/>
              <a:t>هي المصارف التي يملكها اشخاص سواء كانوا طبيعيين او معنويين ويتولون إدارة شؤونها ويتحملون كافة مسؤولياتها القانونية والمالية إزاء الدولة ممثلة في البنك المركزي، مثل مصرف التنمية، مصرف الطيف الاسلامي، مصرف الإتحاد العراقي.</a:t>
            </a:r>
            <a:endParaRPr lang="en-US" dirty="0"/>
          </a:p>
          <a:p>
            <a:pPr lvl="0" algn="justLow">
              <a:lnSpc>
                <a:spcPct val="150000"/>
              </a:lnSpc>
            </a:pPr>
            <a:r>
              <a:rPr lang="ar-SA" b="1" dirty="0">
                <a:solidFill>
                  <a:srgbClr val="FF0000"/>
                </a:solidFill>
              </a:rPr>
              <a:t>مصارف مختلطة :</a:t>
            </a:r>
            <a:r>
              <a:rPr lang="ar-SA" dirty="0">
                <a:solidFill>
                  <a:srgbClr val="FF0000"/>
                </a:solidFill>
              </a:rPr>
              <a:t> </a:t>
            </a:r>
            <a:r>
              <a:rPr lang="ar-SA" dirty="0"/>
              <a:t>هي المصارف التي يشترك في ملكيتها وادارتها كل من الدولة والافراد او الهيئات، ولكي تحافظ الدولة على سيطرتها على هذه المصارف فإنها تعمد إلى إمتلاك نسبة من راس المال يسمح لها بالإشراف عليها وتوجيهها بما ينسجم والسياسة المالية والاقتصادية للدولة.</a:t>
            </a:r>
            <a:endParaRPr lang="en-US" dirty="0"/>
          </a:p>
        </p:txBody>
      </p:sp>
    </p:spTree>
    <p:extLst>
      <p:ext uri="{BB962C8B-B14F-4D97-AF65-F5344CB8AC3E}">
        <p14:creationId xmlns:p14="http://schemas.microsoft.com/office/powerpoint/2010/main" val="1062822515"/>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fontScale="92500" lnSpcReduction="10000"/>
          </a:bodyPr>
          <a:lstStyle/>
          <a:p>
            <a:pPr marL="0" indent="0" algn="just">
              <a:lnSpc>
                <a:spcPct val="150000"/>
              </a:lnSpc>
              <a:buNone/>
            </a:pPr>
            <a:r>
              <a:rPr lang="ar-SA" b="1" u="sng" dirty="0">
                <a:solidFill>
                  <a:srgbClr val="00B050"/>
                </a:solidFill>
              </a:rPr>
              <a:t>ثانياً : تقسيم المصارف من حيث طبيعة الاعمال التي تزاولها :</a:t>
            </a:r>
            <a:endParaRPr lang="en-US" dirty="0">
              <a:solidFill>
                <a:srgbClr val="00B050"/>
              </a:solidFill>
            </a:endParaRPr>
          </a:p>
          <a:p>
            <a:pPr lvl="0" algn="just">
              <a:lnSpc>
                <a:spcPct val="150000"/>
              </a:lnSpc>
            </a:pPr>
            <a:r>
              <a:rPr lang="ar-SA" b="1" dirty="0">
                <a:solidFill>
                  <a:srgbClr val="FF0000"/>
                </a:solidFill>
              </a:rPr>
              <a:t>مصارف تجارية :</a:t>
            </a:r>
            <a:r>
              <a:rPr lang="ar-SA" dirty="0">
                <a:solidFill>
                  <a:srgbClr val="FF0000"/>
                </a:solidFill>
              </a:rPr>
              <a:t> </a:t>
            </a:r>
            <a:r>
              <a:rPr lang="ar-SA" dirty="0"/>
              <a:t>هي المصارف التي تزاول الاعمال المصرفية من قبولها للودائع وتقديم القروض وخصم الاوراق التجارية أو تحصيلها وفتح الاعتمادات المستندية، وغيرها من الاعمال المصرفية الاخرى . </a:t>
            </a:r>
            <a:endParaRPr lang="en-US" dirty="0"/>
          </a:p>
          <a:p>
            <a:pPr lvl="0" algn="just">
              <a:lnSpc>
                <a:spcPct val="150000"/>
              </a:lnSpc>
            </a:pPr>
            <a:r>
              <a:rPr lang="ar-SA" b="1" dirty="0">
                <a:solidFill>
                  <a:srgbClr val="FF0000"/>
                </a:solidFill>
              </a:rPr>
              <a:t>مصارف صناعية :</a:t>
            </a:r>
            <a:r>
              <a:rPr lang="ar-SA" dirty="0">
                <a:solidFill>
                  <a:srgbClr val="FF0000"/>
                </a:solidFill>
              </a:rPr>
              <a:t> </a:t>
            </a:r>
            <a:r>
              <a:rPr lang="ar-SA" dirty="0"/>
              <a:t>هي المصارف التي تقوم بتمويل الصناعات المختلفة بهدف التنمية الصناعية وفقاً لشروط، وآجال، تنسجم مع اهدافها، وتختص هذه المصارف في التعامل مع القطاع الصناعي وتساهم في عملية التنمية الصناعية من خلال دعم المشاريع الصناعية وذلك مقابل تقديم القروض ومنحها للتسهيلات المصرفية.</a:t>
            </a:r>
            <a:endParaRPr lang="en-US" dirty="0"/>
          </a:p>
          <a:p>
            <a:pPr lvl="0" algn="just">
              <a:lnSpc>
                <a:spcPct val="150000"/>
              </a:lnSpc>
            </a:pPr>
            <a:r>
              <a:rPr lang="ar-SA" b="1" dirty="0">
                <a:solidFill>
                  <a:srgbClr val="FF0000"/>
                </a:solidFill>
              </a:rPr>
              <a:t>مصارف زراعية :</a:t>
            </a:r>
            <a:r>
              <a:rPr lang="ar-SA" dirty="0">
                <a:solidFill>
                  <a:srgbClr val="FF0000"/>
                </a:solidFill>
              </a:rPr>
              <a:t> </a:t>
            </a:r>
            <a:r>
              <a:rPr lang="ar-SA" dirty="0"/>
              <a:t>هي المصارف التي تتعامل مع المؤسسات الزراعية حيث تختص بتقديم كافة التسهيلات والخدمات المصرفية لمساعدة هذه المؤسسات لأداء دورها في عملية التنمية الزراعية سواء كانت هذه المؤسسات تابعة لافراد أو جمعيات تعاونية.</a:t>
            </a:r>
            <a:endParaRPr lang="en-US" dirty="0"/>
          </a:p>
          <a:p>
            <a:pPr lvl="0" algn="just">
              <a:lnSpc>
                <a:spcPct val="150000"/>
              </a:lnSpc>
            </a:pPr>
            <a:r>
              <a:rPr lang="ar-SA" b="1" dirty="0">
                <a:solidFill>
                  <a:srgbClr val="FF0000"/>
                </a:solidFill>
              </a:rPr>
              <a:t>مصارف عقارية :</a:t>
            </a:r>
            <a:r>
              <a:rPr lang="ar-SA" dirty="0">
                <a:solidFill>
                  <a:srgbClr val="FF0000"/>
                </a:solidFill>
              </a:rPr>
              <a:t> </a:t>
            </a:r>
            <a:r>
              <a:rPr lang="ar-SA" dirty="0"/>
              <a:t>هي المصارف التي تقدم كافة التسهيلات والخدمات المصرفية للأفراد أو المؤسسات او الجمعيات التعاونية السكنية لمساعدتها في شراء وانشاء العقارات.</a:t>
            </a:r>
            <a:endParaRPr lang="en-US" dirty="0"/>
          </a:p>
        </p:txBody>
      </p:sp>
    </p:spTree>
    <p:extLst>
      <p:ext uri="{BB962C8B-B14F-4D97-AF65-F5344CB8AC3E}">
        <p14:creationId xmlns:p14="http://schemas.microsoft.com/office/powerpoint/2010/main" val="1359089864"/>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a:bodyPr>
          <a:lstStyle/>
          <a:p>
            <a:pPr marL="0" indent="0" algn="justLow">
              <a:lnSpc>
                <a:spcPct val="150000"/>
              </a:lnSpc>
              <a:buNone/>
            </a:pPr>
            <a:r>
              <a:rPr lang="ar-SA" b="1" u="sng" dirty="0">
                <a:solidFill>
                  <a:srgbClr val="00B050"/>
                </a:solidFill>
              </a:rPr>
              <a:t>ثالثاً : تقسيم المصارف من وجهة الشريعة الاسلامية :</a:t>
            </a:r>
            <a:endParaRPr lang="en-US" dirty="0">
              <a:solidFill>
                <a:srgbClr val="00B050"/>
              </a:solidFill>
            </a:endParaRPr>
          </a:p>
          <a:p>
            <a:pPr lvl="0" algn="justLow">
              <a:lnSpc>
                <a:spcPct val="150000"/>
              </a:lnSpc>
            </a:pPr>
            <a:r>
              <a:rPr lang="ar-SA" b="1" dirty="0">
                <a:solidFill>
                  <a:srgbClr val="FF0000"/>
                </a:solidFill>
              </a:rPr>
              <a:t>مصارف تقليدية : </a:t>
            </a:r>
            <a:r>
              <a:rPr lang="ar-SA" dirty="0"/>
              <a:t>هي المصارف التي تعتمد على تجارة النقود وتتوسط بين اصحاب رؤوس الاموال والمستثمرين في عمليات الاقراض والاقتراض، وتعتمد على الفائدة الربوية كهامش للربح.</a:t>
            </a:r>
            <a:endParaRPr lang="en-US" dirty="0"/>
          </a:p>
          <a:p>
            <a:pPr lvl="0" algn="justLow">
              <a:lnSpc>
                <a:spcPct val="150000"/>
              </a:lnSpc>
            </a:pPr>
            <a:r>
              <a:rPr lang="ar-SA" b="1" dirty="0">
                <a:solidFill>
                  <a:srgbClr val="FF0000"/>
                </a:solidFill>
              </a:rPr>
              <a:t>مصارف أسلامية :</a:t>
            </a:r>
            <a:r>
              <a:rPr lang="ar-SA" dirty="0">
                <a:solidFill>
                  <a:srgbClr val="FF0000"/>
                </a:solidFill>
              </a:rPr>
              <a:t> </a:t>
            </a:r>
            <a:r>
              <a:rPr lang="ar-SA" dirty="0"/>
              <a:t>هي المصارف التي تعمل وفقاً لما تفرضه احكام وقواعد الشريعة الاسلامية، وتتميز هذه المصارف بتجنب التعامل بالفائدة اخذاً من المقترضين أو عطاءً للمودعين، وتتسم علاقتها بعملائها بأنها علاقة شريك مع شريكه حيث لا يحدد عائداً مسبقاً على الاموال المودعة لديه أو تقدم اموال لعملائها وفقاً لقواعد البيع والشراء في صورة التمويل بالمرابحة أو المضاربة أو المشاركة، وتقوم المصارف الاسلامية باداء الخدمات المصرفية المختلفة كتلك التي تقوم بها المصارف التقليدية. </a:t>
            </a:r>
            <a:endParaRPr lang="en-US" dirty="0"/>
          </a:p>
        </p:txBody>
      </p:sp>
    </p:spTree>
    <p:extLst>
      <p:ext uri="{BB962C8B-B14F-4D97-AF65-F5344CB8AC3E}">
        <p14:creationId xmlns:p14="http://schemas.microsoft.com/office/powerpoint/2010/main" val="264097696"/>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02276"/>
            <a:ext cx="8596668" cy="5539086"/>
          </a:xfrm>
        </p:spPr>
        <p:txBody>
          <a:bodyPr>
            <a:normAutofit fontScale="85000" lnSpcReduction="10000"/>
          </a:bodyPr>
          <a:lstStyle/>
          <a:p>
            <a:pPr marL="0" lvl="0" indent="0" algn="justLow">
              <a:lnSpc>
                <a:spcPct val="120000"/>
              </a:lnSpc>
              <a:buNone/>
            </a:pPr>
            <a:r>
              <a:rPr lang="ar-SA" b="1" u="sng" dirty="0">
                <a:solidFill>
                  <a:srgbClr val="00B050"/>
                </a:solidFill>
              </a:rPr>
              <a:t>دور المؤسسات المصرفية :</a:t>
            </a:r>
            <a:endParaRPr lang="en-US" dirty="0">
              <a:solidFill>
                <a:srgbClr val="00B050"/>
              </a:solidFill>
            </a:endParaRPr>
          </a:p>
          <a:p>
            <a:pPr algn="justLow">
              <a:lnSpc>
                <a:spcPct val="120000"/>
              </a:lnSpc>
            </a:pPr>
            <a:r>
              <a:rPr lang="ar-SA" dirty="0"/>
              <a:t>تلعب المصارف على اختلاف تقسيماتها دوراً اساسياً في تقديم الخدمات للعملاء من خلال مختلف الانشطة التي تقدمها ولعل ابرزها :</a:t>
            </a:r>
            <a:endParaRPr lang="en-US" dirty="0"/>
          </a:p>
          <a:p>
            <a:pPr marL="0" lvl="0" indent="0" algn="justLow">
              <a:lnSpc>
                <a:spcPct val="120000"/>
              </a:lnSpc>
              <a:buNone/>
            </a:pPr>
            <a:r>
              <a:rPr lang="ar-IQ" b="1" dirty="0" smtClean="0">
                <a:solidFill>
                  <a:srgbClr val="FF0000"/>
                </a:solidFill>
              </a:rPr>
              <a:t>- </a:t>
            </a:r>
            <a:r>
              <a:rPr lang="ar-SA" b="1" dirty="0" smtClean="0">
                <a:solidFill>
                  <a:srgbClr val="FF0000"/>
                </a:solidFill>
              </a:rPr>
              <a:t>نشاط </a:t>
            </a:r>
            <a:r>
              <a:rPr lang="ar-SA" b="1" dirty="0">
                <a:solidFill>
                  <a:srgbClr val="FF0000"/>
                </a:solidFill>
              </a:rPr>
              <a:t>الصيرفة : </a:t>
            </a:r>
            <a:r>
              <a:rPr lang="ar-SA" dirty="0"/>
              <a:t>ويتمثل بتحويل النقد الوطني إلى نقد اجنبي او العكس سواء بشكل </a:t>
            </a:r>
            <a:r>
              <a:rPr lang="ar-SA" dirty="0" smtClean="0"/>
              <a:t>يدوي</a:t>
            </a:r>
            <a:r>
              <a:rPr lang="ar-IQ" dirty="0" smtClean="0"/>
              <a:t/>
            </a:r>
            <a:br>
              <a:rPr lang="ar-IQ" dirty="0" smtClean="0"/>
            </a:br>
            <a:r>
              <a:rPr lang="ar-SA" dirty="0" smtClean="0"/>
              <a:t> </a:t>
            </a:r>
            <a:r>
              <a:rPr lang="ar-SA" dirty="0"/>
              <a:t>أو آلي.</a:t>
            </a:r>
            <a:endParaRPr lang="en-US" dirty="0"/>
          </a:p>
          <a:p>
            <a:pPr marL="0" lvl="0" indent="0" algn="justLow">
              <a:lnSpc>
                <a:spcPct val="120000"/>
              </a:lnSpc>
              <a:buNone/>
            </a:pPr>
            <a:r>
              <a:rPr lang="ar-IQ" b="1" dirty="0" smtClean="0">
                <a:solidFill>
                  <a:srgbClr val="FF0000"/>
                </a:solidFill>
              </a:rPr>
              <a:t>- </a:t>
            </a:r>
            <a:r>
              <a:rPr lang="ar-SA" b="1" dirty="0" smtClean="0">
                <a:solidFill>
                  <a:srgbClr val="FF0000"/>
                </a:solidFill>
              </a:rPr>
              <a:t>نشاط </a:t>
            </a:r>
            <a:r>
              <a:rPr lang="ar-SA" b="1" dirty="0">
                <a:solidFill>
                  <a:srgbClr val="FF0000"/>
                </a:solidFill>
              </a:rPr>
              <a:t>الائتمان : </a:t>
            </a:r>
            <a:r>
              <a:rPr lang="ar-SA" dirty="0"/>
              <a:t>ويتجلى في العديد من عمليات المصارف مثل الاعتماد المستندي وخطابات الضمان والقروض وعمليات الخصم والسحب على المكشوف.</a:t>
            </a:r>
            <a:endParaRPr lang="en-US" dirty="0"/>
          </a:p>
          <a:p>
            <a:pPr marL="0" lvl="0" indent="0" algn="justLow">
              <a:lnSpc>
                <a:spcPct val="120000"/>
              </a:lnSpc>
              <a:buNone/>
            </a:pPr>
            <a:r>
              <a:rPr lang="ar-IQ" b="1" dirty="0" smtClean="0">
                <a:solidFill>
                  <a:srgbClr val="FF0000"/>
                </a:solidFill>
              </a:rPr>
              <a:t>- </a:t>
            </a:r>
            <a:r>
              <a:rPr lang="ar-SA" b="1" dirty="0" smtClean="0">
                <a:solidFill>
                  <a:srgbClr val="FF0000"/>
                </a:solidFill>
              </a:rPr>
              <a:t>النشاط </a:t>
            </a:r>
            <a:r>
              <a:rPr lang="ar-SA" b="1" dirty="0">
                <a:solidFill>
                  <a:srgbClr val="FF0000"/>
                </a:solidFill>
              </a:rPr>
              <a:t>الاستثماري : </a:t>
            </a:r>
            <a:r>
              <a:rPr lang="ar-SA" dirty="0"/>
              <a:t>ويتمثل بتمويل المشاريع الاستثمارية بالاموال النقدية والتعامل بالاوراق المالية في سوق الاوراق المالية. </a:t>
            </a:r>
            <a:endParaRPr lang="en-US" dirty="0"/>
          </a:p>
          <a:p>
            <a:pPr algn="justLow">
              <a:lnSpc>
                <a:spcPct val="120000"/>
              </a:lnSpc>
            </a:pPr>
            <a:r>
              <a:rPr lang="ar-SA" dirty="0"/>
              <a:t>حيث لم يعد دور المصارف مقتصراً على تقديم الخدمات التقليدية وإنما بات يقدم خدمات شاملة ومن العمليات المصرفية الحديثة ادارة المصارف وتقديم القروض وبطاقات الائتمان وخطط الادخار وغيرها من الخدمات المصرفية.</a:t>
            </a:r>
            <a:endParaRPr lang="en-US" dirty="0"/>
          </a:p>
          <a:p>
            <a:pPr algn="justLow">
              <a:lnSpc>
                <a:spcPct val="120000"/>
              </a:lnSpc>
            </a:pPr>
            <a:r>
              <a:rPr lang="ar-SA" dirty="0"/>
              <a:t>ويتمثل دور المصرف في الاقتصاد بالتوسط بتحويل الادخارات من الافراد إلى ائتمانات على شكل قروض تمنح للمؤسسات والافراد، كما يتمثل دور المصرف بالدفع وإتمام الصفقات للافراد والمؤسسات من خلال تحصيل الصكوك ودفع الحوالات، كما يبرز دور المصارف بوصفه الضامن لدفع مستحقات عملائه من خلال خطابات الضمان والاعتمادات المستندية، ويتولى المصرف إدارة ممتلكات عملائه من اموال وعقارات واوراق مالية بطريق الوكالة، كما يظهر دور المصرف بتنفيذ السياسة الاقتصادية وخاصة النقدية. وبذلك يمكن ان يوصف المصرف بأنه (</a:t>
            </a:r>
            <a:r>
              <a:rPr lang="ar-SA" b="1" dirty="0"/>
              <a:t>تأجر نقود</a:t>
            </a:r>
            <a:r>
              <a:rPr lang="ar-SA" dirty="0"/>
              <a:t>) يقدم مختلف الخدمات والتسهيلات المالية بقصد الربح.</a:t>
            </a:r>
            <a:endParaRPr lang="en-US" dirty="0"/>
          </a:p>
        </p:txBody>
      </p:sp>
    </p:spTree>
    <p:extLst>
      <p:ext uri="{BB962C8B-B14F-4D97-AF65-F5344CB8AC3E}">
        <p14:creationId xmlns:p14="http://schemas.microsoft.com/office/powerpoint/2010/main" val="1756454544"/>
      </p:ext>
    </p:extLst>
  </p:cSld>
  <p:clrMapOvr>
    <a:masterClrMapping/>
  </p:clrMapOvr>
  <mc:AlternateContent xmlns:mc="http://schemas.openxmlformats.org/markup-compatibility/2006" xmlns:p14="http://schemas.microsoft.com/office/powerpoint/2010/main">
    <mc:Choice Requires="p14">
      <p:transition spd="slow" p14:dur="59000" advTm="1000"/>
    </mc:Choice>
    <mc:Fallback xmlns="">
      <p:transition spd="slow" advTm="1000"/>
    </mc:Fallback>
  </mc:AlternateContent>
  <p:timing>
    <p:tnLst>
      <p:par>
        <p:cTn id="1" dur="indefinite" restart="never" nodeType="tmRoot"/>
      </p:par>
    </p:tnLst>
  </p:timing>
</p:sld>
</file>

<file path=ppt/theme/theme1.xml><?xml version="1.0" encoding="utf-8"?>
<a:theme xmlns:a="http://schemas.openxmlformats.org/drawingml/2006/main" name="Facet">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1258</TotalTime>
  <Words>5506</Words>
  <Application>Microsoft Office PowerPoint</Application>
  <PresentationFormat>Custom</PresentationFormat>
  <Paragraphs>308</Paragraphs>
  <Slides>51</Slides>
  <Notes>0</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Facet</vt:lpstr>
      <vt:lpstr>العمليات المصرفية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الودائع النقدية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النقل المصرفي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الاعتماد المستندي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الحساب الجاري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 - ANAS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Ahmed</cp:lastModifiedBy>
  <cp:revision>76</cp:revision>
  <dcterms:created xsi:type="dcterms:W3CDTF">2020-06-03T08:26:57Z</dcterms:created>
  <dcterms:modified xsi:type="dcterms:W3CDTF">2022-06-03T05:59:00Z</dcterms:modified>
</cp:coreProperties>
</file>