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79" r:id="rId8"/>
    <p:sldId id="263" r:id="rId9"/>
    <p:sldId id="280" r:id="rId10"/>
    <p:sldId id="264" r:id="rId11"/>
    <p:sldId id="265" r:id="rId12"/>
    <p:sldId id="266" r:id="rId13"/>
    <p:sldId id="267" r:id="rId14"/>
    <p:sldId id="281" r:id="rId15"/>
    <p:sldId id="268" r:id="rId16"/>
    <p:sldId id="269" r:id="rId17"/>
    <p:sldId id="270" r:id="rId18"/>
    <p:sldId id="271" r:id="rId19"/>
    <p:sldId id="282" r:id="rId20"/>
    <p:sldId id="272" r:id="rId21"/>
    <p:sldId id="273" r:id="rId22"/>
    <p:sldId id="274" r:id="rId23"/>
    <p:sldId id="275" r:id="rId24"/>
    <p:sldId id="276" r:id="rId25"/>
    <p:sldId id="277" r:id="rId26"/>
    <p:sldId id="278" r:id="rId27"/>
    <p:sldId id="283" r:id="rId28"/>
  </p:sldIdLst>
  <p:sldSz cx="123444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3"/>
    <p:restoredTop sz="94776"/>
  </p:normalViewPr>
  <p:slideViewPr>
    <p:cSldViewPr>
      <p:cViewPr varScale="1">
        <p:scale>
          <a:sx n="86" d="100"/>
          <a:sy n="86" d="100"/>
        </p:scale>
        <p:origin x="360" y="200"/>
      </p:cViewPr>
      <p:guideLst>
        <p:guide orient="horz" pos="2160"/>
        <p:guide pos="38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26"/>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823198-F2FA-4503-85C4-FA3165C6F156}" type="datetimeFigureOut">
              <a:rPr lang="en-US" smtClean="0"/>
              <a:t>10/31/23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2427522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23198-F2FA-4503-85C4-FA3165C6F156}" type="datetimeFigureOut">
              <a:rPr lang="en-US" smtClean="0"/>
              <a:t>10/31/23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3853093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39"/>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39"/>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23198-F2FA-4503-85C4-FA3165C6F156}" type="datetimeFigureOut">
              <a:rPr lang="en-US" smtClean="0"/>
              <a:t>10/31/23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38864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823198-F2FA-4503-85C4-FA3165C6F156}" type="datetimeFigureOut">
              <a:rPr lang="en-US" smtClean="0"/>
              <a:t>10/31/23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1807822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0"/>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823198-F2FA-4503-85C4-FA3165C6F156}" type="datetimeFigureOut">
              <a:rPr lang="en-US" smtClean="0"/>
              <a:t>10/31/23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585132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823198-F2FA-4503-85C4-FA3165C6F156}" type="datetimeFigureOut">
              <a:rPr lang="en-US" smtClean="0"/>
              <a:t>10/31/23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33807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823198-F2FA-4503-85C4-FA3165C6F156}" type="datetimeFigureOut">
              <a:rPr lang="en-US" smtClean="0"/>
              <a:t>10/31/23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230302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823198-F2FA-4503-85C4-FA3165C6F156}" type="datetimeFigureOut">
              <a:rPr lang="en-US" smtClean="0"/>
              <a:t>10/31/23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1758462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23198-F2FA-4503-85C4-FA3165C6F156}" type="datetimeFigureOut">
              <a:rPr lang="en-US" smtClean="0"/>
              <a:t>10/31/23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403583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1"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8"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1"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823198-F2FA-4503-85C4-FA3165C6F156}" type="datetimeFigureOut">
              <a:rPr lang="en-US" smtClean="0"/>
              <a:t>10/31/23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2582910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419589" y="5367338"/>
            <a:ext cx="740664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823198-F2FA-4503-85C4-FA3165C6F156}" type="datetimeFigureOut">
              <a:rPr lang="en-US" smtClean="0"/>
              <a:t>10/31/23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B605A1-4A46-4646-ADA5-32EBE595E20A}" type="slidenum">
              <a:rPr lang="en-US" smtClean="0"/>
              <a:t>‹#›</a:t>
            </a:fld>
            <a:endParaRPr lang="en-US"/>
          </a:p>
        </p:txBody>
      </p:sp>
    </p:spTree>
    <p:extLst>
      <p:ext uri="{BB962C8B-B14F-4D97-AF65-F5344CB8AC3E}">
        <p14:creationId xmlns:p14="http://schemas.microsoft.com/office/powerpoint/2010/main" val="2514831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7220" y="274638"/>
            <a:ext cx="1110996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17220" y="1600201"/>
            <a:ext cx="1110996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17220" y="6356351"/>
            <a:ext cx="288036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23198-F2FA-4503-85C4-FA3165C6F156}" type="datetimeFigureOut">
              <a:rPr lang="en-US" smtClean="0"/>
              <a:t>10/31/23</a:t>
            </a:fld>
            <a:endParaRPr lang="en-US"/>
          </a:p>
        </p:txBody>
      </p:sp>
      <p:sp>
        <p:nvSpPr>
          <p:cNvPr id="5" name="Footer Placeholder 4"/>
          <p:cNvSpPr>
            <a:spLocks noGrp="1"/>
          </p:cNvSpPr>
          <p:nvPr>
            <p:ph type="ftr" sz="quarter" idx="3"/>
          </p:nvPr>
        </p:nvSpPr>
        <p:spPr>
          <a:xfrm>
            <a:off x="4217670" y="6356351"/>
            <a:ext cx="390906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846820" y="6356351"/>
            <a:ext cx="288036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605A1-4A46-4646-ADA5-32EBE595E20A}" type="slidenum">
              <a:rPr lang="en-US" smtClean="0"/>
              <a:t>‹#›</a:t>
            </a:fld>
            <a:endParaRPr lang="en-US"/>
          </a:p>
        </p:txBody>
      </p:sp>
    </p:spTree>
    <p:extLst>
      <p:ext uri="{BB962C8B-B14F-4D97-AF65-F5344CB8AC3E}">
        <p14:creationId xmlns:p14="http://schemas.microsoft.com/office/powerpoint/2010/main" val="674808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457201"/>
            <a:ext cx="11109960" cy="5668964"/>
          </a:xfrm>
        </p:spPr>
        <p:txBody>
          <a:bodyPr/>
          <a:lstStyle/>
          <a:p>
            <a:pPr marL="0" indent="0" algn="ctr">
              <a:buNone/>
            </a:pPr>
            <a:endParaRPr lang="en-US" sz="4400" b="1" dirty="0"/>
          </a:p>
          <a:p>
            <a:pPr marL="0" indent="0" algn="ctr">
              <a:buNone/>
            </a:pPr>
            <a:r>
              <a:rPr lang="en-US" sz="4800" b="1" dirty="0"/>
              <a:t>Nonsteroidal Anti-inflammatory Drugs Toxicity</a:t>
            </a:r>
            <a:endParaRPr lang="en-US" sz="4800" dirty="0"/>
          </a:p>
          <a:p>
            <a:endParaRPr lang="en-US" dirty="0"/>
          </a:p>
        </p:txBody>
      </p:sp>
      <p:sp>
        <p:nvSpPr>
          <p:cNvPr id="4" name="Slide Number Placeholder 3"/>
          <p:cNvSpPr>
            <a:spLocks noGrp="1"/>
          </p:cNvSpPr>
          <p:nvPr>
            <p:ph type="sldNum" sz="quarter" idx="12"/>
          </p:nvPr>
        </p:nvSpPr>
        <p:spPr/>
        <p:txBody>
          <a:bodyPr/>
          <a:lstStyle/>
          <a:p>
            <a:fld id="{AC36CF23-CA06-4265-9B4B-9AE8B7ECF254}" type="slidenum">
              <a:rPr lang="en-US" smtClean="0"/>
              <a:t>1</a:t>
            </a:fld>
            <a:endParaRPr lang="en-US"/>
          </a:p>
        </p:txBody>
      </p:sp>
    </p:spTree>
    <p:extLst>
      <p:ext uri="{BB962C8B-B14F-4D97-AF65-F5344CB8AC3E}">
        <p14:creationId xmlns:p14="http://schemas.microsoft.com/office/powerpoint/2010/main" val="251366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457201"/>
            <a:ext cx="11109960" cy="5668963"/>
          </a:xfrm>
        </p:spPr>
        <p:txBody>
          <a:bodyPr>
            <a:normAutofit lnSpcReduction="10000"/>
          </a:bodyPr>
          <a:lstStyle/>
          <a:p>
            <a:pPr algn="just">
              <a:lnSpc>
                <a:spcPct val="150000"/>
              </a:lnSpc>
            </a:pPr>
            <a:r>
              <a:rPr lang="en-US" dirty="0"/>
              <a:t>NSAIDs inhibit the production of these </a:t>
            </a:r>
            <a:r>
              <a:rPr lang="en-US" dirty="0" err="1"/>
              <a:t>cytoprotective</a:t>
            </a:r>
            <a:r>
              <a:rPr lang="en-US" dirty="0"/>
              <a:t> PGs and </a:t>
            </a:r>
            <a:r>
              <a:rPr lang="en-US" b="1" u="sng" dirty="0">
                <a:solidFill>
                  <a:srgbClr val="FF0000"/>
                </a:solidFill>
              </a:rPr>
              <a:t>platelet aggregator TXA2 </a:t>
            </a:r>
            <a:r>
              <a:rPr lang="en-US" dirty="0"/>
              <a:t>besides have a direct cytotoxic effect, increasing the risk of gastric and duodenal ulcers, perforations, and hemorrhage.</a:t>
            </a:r>
          </a:p>
          <a:p>
            <a:pPr algn="just">
              <a:lnSpc>
                <a:spcPct val="150000"/>
              </a:lnSpc>
            </a:pPr>
            <a:r>
              <a:rPr lang="en-US" dirty="0"/>
              <a:t>Selective COX-2 inhibitors to decrease the incidence of significant GI toxicity compared with some nonselective NSAIDs, a benefit that is lost in patients concomitantly taking warfarin or low-dose aspirin</a:t>
            </a:r>
          </a:p>
          <a:p>
            <a:endParaRPr lang="en-US" dirty="0"/>
          </a:p>
        </p:txBody>
      </p:sp>
      <p:sp>
        <p:nvSpPr>
          <p:cNvPr id="4" name="Slide Number Placeholder 3"/>
          <p:cNvSpPr>
            <a:spLocks noGrp="1"/>
          </p:cNvSpPr>
          <p:nvPr>
            <p:ph type="sldNum" sz="quarter" idx="12"/>
          </p:nvPr>
        </p:nvSpPr>
        <p:spPr/>
        <p:txBody>
          <a:bodyPr/>
          <a:lstStyle/>
          <a:p>
            <a:fld id="{AC36CF23-CA06-4265-9B4B-9AE8B7ECF254}" type="slidenum">
              <a:rPr lang="en-US" smtClean="0"/>
              <a:t>10</a:t>
            </a:fld>
            <a:endParaRPr lang="en-US"/>
          </a:p>
        </p:txBody>
      </p:sp>
    </p:spTree>
    <p:extLst>
      <p:ext uri="{BB962C8B-B14F-4D97-AF65-F5344CB8AC3E}">
        <p14:creationId xmlns:p14="http://schemas.microsoft.com/office/powerpoint/2010/main" val="389176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480" y="381000"/>
            <a:ext cx="11109960" cy="6096000"/>
          </a:xfrm>
        </p:spPr>
        <p:txBody>
          <a:bodyPr>
            <a:normAutofit lnSpcReduction="10000"/>
          </a:bodyPr>
          <a:lstStyle/>
          <a:p>
            <a:pPr algn="just"/>
            <a:r>
              <a:rPr lang="en-US" dirty="0"/>
              <a:t>Locally, </a:t>
            </a:r>
            <a:r>
              <a:rPr lang="en-US" b="1" u="sng" dirty="0">
                <a:highlight>
                  <a:srgbClr val="FF0000"/>
                </a:highlight>
              </a:rPr>
              <a:t>the kidney </a:t>
            </a:r>
            <a:r>
              <a:rPr lang="en-US" dirty="0"/>
              <a:t>produces homeostatic PGs largely via COX-1, including PGI2, PGE2, and PGD2, which cause renal vasodilation and maintain renal blood flow and function.</a:t>
            </a:r>
          </a:p>
          <a:p>
            <a:pPr algn="just"/>
            <a:r>
              <a:rPr lang="en-US" dirty="0"/>
              <a:t>Patients with volume contraction (dehydration) or poor cardiac output (congestive heart failure) have elevated concentrations of </a:t>
            </a:r>
            <a:r>
              <a:rPr lang="en-US" dirty="0">
                <a:effectLst>
                  <a:outerShdw blurRad="38100" dist="38100" dir="2700000" algn="tl">
                    <a:srgbClr val="000000">
                      <a:alpha val="43137"/>
                    </a:srgbClr>
                  </a:outerShdw>
                </a:effectLst>
              </a:rPr>
              <a:t>renal vasoconstrictor substances from stimulation of both the renin–angiotensin–aldosterone axis and the sympathetic nervous system</a:t>
            </a:r>
            <a:r>
              <a:rPr lang="en-US" dirty="0"/>
              <a:t>.</a:t>
            </a:r>
          </a:p>
          <a:p>
            <a:pPr algn="just"/>
            <a:r>
              <a:rPr lang="en-US" dirty="0"/>
              <a:t> In these patients, NSAIDs inhibit the synthesis of the compensatory vasodilatory PGs, resulting in unopposed renal vasoconstriction and causing decreased renal blood flow and glomerular filtration rate (GFR)</a:t>
            </a:r>
          </a:p>
        </p:txBody>
      </p:sp>
      <p:sp>
        <p:nvSpPr>
          <p:cNvPr id="4" name="Slide Number Placeholder 3"/>
          <p:cNvSpPr>
            <a:spLocks noGrp="1"/>
          </p:cNvSpPr>
          <p:nvPr>
            <p:ph type="sldNum" sz="quarter" idx="12"/>
          </p:nvPr>
        </p:nvSpPr>
        <p:spPr/>
        <p:txBody>
          <a:bodyPr/>
          <a:lstStyle/>
          <a:p>
            <a:fld id="{AC36CF23-CA06-4265-9B4B-9AE8B7ECF254}" type="slidenum">
              <a:rPr lang="en-US" smtClean="0"/>
              <a:t>11</a:t>
            </a:fld>
            <a:endParaRPr lang="en-US"/>
          </a:p>
        </p:txBody>
      </p:sp>
    </p:spTree>
    <p:extLst>
      <p:ext uri="{BB962C8B-B14F-4D97-AF65-F5344CB8AC3E}">
        <p14:creationId xmlns:p14="http://schemas.microsoft.com/office/powerpoint/2010/main" val="275784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0"/>
            <a:ext cx="11109960" cy="5715000"/>
          </a:xfrm>
        </p:spPr>
        <p:txBody>
          <a:bodyPr>
            <a:normAutofit/>
          </a:bodyPr>
          <a:lstStyle/>
          <a:p>
            <a:pPr algn="just"/>
            <a:r>
              <a:rPr lang="en-US" b="1" dirty="0">
                <a:highlight>
                  <a:srgbClr val="FF0000"/>
                </a:highlight>
              </a:rPr>
              <a:t>Normal platelet function </a:t>
            </a:r>
            <a:r>
              <a:rPr lang="en-US" dirty="0"/>
              <a:t>depends partly on endothelial-derived PGI2, which </a:t>
            </a:r>
            <a:r>
              <a:rPr lang="en-US" dirty="0">
                <a:effectLst>
                  <a:outerShdw blurRad="38100" dist="38100" dir="2700000" algn="tl">
                    <a:srgbClr val="000000">
                      <a:alpha val="43137"/>
                    </a:srgbClr>
                  </a:outerShdw>
                </a:effectLst>
              </a:rPr>
              <a:t>blocks</a:t>
            </a:r>
            <a:r>
              <a:rPr lang="en-US" dirty="0"/>
              <a:t> platelet activation and causes vasodilation, allowing blood to flow freely within vessels. </a:t>
            </a:r>
          </a:p>
          <a:p>
            <a:pPr algn="just"/>
            <a:r>
              <a:rPr lang="en-US" dirty="0"/>
              <a:t>At the site of vascular injury, platelets are activated by </a:t>
            </a:r>
            <a:r>
              <a:rPr lang="en-US" dirty="0">
                <a:highlight>
                  <a:srgbClr val="00FF00"/>
                </a:highlight>
              </a:rPr>
              <a:t>binding to collagen-bound von </a:t>
            </a:r>
            <a:r>
              <a:rPr lang="en-US" dirty="0" err="1">
                <a:highlight>
                  <a:srgbClr val="00FF00"/>
                </a:highlight>
              </a:rPr>
              <a:t>Willebrand</a:t>
            </a:r>
            <a:r>
              <a:rPr lang="en-US" dirty="0">
                <a:highlight>
                  <a:srgbClr val="00FF00"/>
                </a:highlight>
              </a:rPr>
              <a:t> factor</a:t>
            </a:r>
            <a:r>
              <a:rPr lang="en-US" dirty="0"/>
              <a:t> and </a:t>
            </a:r>
            <a:r>
              <a:rPr lang="en-US" dirty="0">
                <a:highlight>
                  <a:srgbClr val="FFFF00"/>
                </a:highlight>
              </a:rPr>
              <a:t>synthesize and release TXA2, a potent platelet stimulator and vasoconstrictor</a:t>
            </a:r>
            <a:r>
              <a:rPr lang="en-US" dirty="0"/>
              <a:t>. </a:t>
            </a:r>
          </a:p>
          <a:p>
            <a:pPr algn="just"/>
            <a:r>
              <a:rPr lang="en-US" dirty="0"/>
              <a:t>The antiplatelet activity of NSAIDs stems from their ability to inhibit COX-1 which is necessary for platelet-stimulating TXA2 synthesis</a:t>
            </a:r>
          </a:p>
        </p:txBody>
      </p:sp>
      <p:sp>
        <p:nvSpPr>
          <p:cNvPr id="4" name="Slide Number Placeholder 3"/>
          <p:cNvSpPr>
            <a:spLocks noGrp="1"/>
          </p:cNvSpPr>
          <p:nvPr>
            <p:ph type="sldNum" sz="quarter" idx="12"/>
          </p:nvPr>
        </p:nvSpPr>
        <p:spPr/>
        <p:txBody>
          <a:bodyPr/>
          <a:lstStyle/>
          <a:p>
            <a:fld id="{AC36CF23-CA06-4265-9B4B-9AE8B7ECF254}" type="slidenum">
              <a:rPr lang="en-US" smtClean="0"/>
              <a:t>12</a:t>
            </a:fld>
            <a:endParaRPr lang="en-US"/>
          </a:p>
        </p:txBody>
      </p:sp>
    </p:spTree>
    <p:extLst>
      <p:ext uri="{BB962C8B-B14F-4D97-AF65-F5344CB8AC3E}">
        <p14:creationId xmlns:p14="http://schemas.microsoft.com/office/powerpoint/2010/main" val="683524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lstStyle/>
          <a:p>
            <a:pPr algn="just">
              <a:lnSpc>
                <a:spcPct val="150000"/>
              </a:lnSpc>
            </a:pPr>
            <a:r>
              <a:rPr lang="en-US" dirty="0"/>
              <a:t>Inhibiting the anti-aggregator PGI2 may counter the antiplatelet effect, creating a pro-thrombotic environment.</a:t>
            </a:r>
          </a:p>
          <a:p>
            <a:pPr algn="just">
              <a:lnSpc>
                <a:spcPct val="150000"/>
              </a:lnSpc>
            </a:pPr>
            <a:r>
              <a:rPr lang="en-US" dirty="0"/>
              <a:t> This is the predominant theory of how selective COX-2 inhibitors increase the risk of adverse cardiovascular events .</a:t>
            </a:r>
          </a:p>
        </p:txBody>
      </p:sp>
      <p:sp>
        <p:nvSpPr>
          <p:cNvPr id="4" name="Slide Number Placeholder 3"/>
          <p:cNvSpPr>
            <a:spLocks noGrp="1"/>
          </p:cNvSpPr>
          <p:nvPr>
            <p:ph type="sldNum" sz="quarter" idx="12"/>
          </p:nvPr>
        </p:nvSpPr>
        <p:spPr/>
        <p:txBody>
          <a:bodyPr/>
          <a:lstStyle/>
          <a:p>
            <a:fld id="{AC36CF23-CA06-4265-9B4B-9AE8B7ECF254}" type="slidenum">
              <a:rPr lang="en-US" smtClean="0"/>
              <a:t>13</a:t>
            </a:fld>
            <a:endParaRPr lang="en-US"/>
          </a:p>
        </p:txBody>
      </p:sp>
    </p:spTree>
    <p:extLst>
      <p:ext uri="{BB962C8B-B14F-4D97-AF65-F5344CB8AC3E}">
        <p14:creationId xmlns:p14="http://schemas.microsoft.com/office/powerpoint/2010/main" val="3211933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41F1D-9942-399E-5354-49E9C951EE42}"/>
              </a:ext>
            </a:extLst>
          </p:cNvPr>
          <p:cNvSpPr>
            <a:spLocks noGrp="1"/>
          </p:cNvSpPr>
          <p:nvPr>
            <p:ph type="title"/>
          </p:nvPr>
        </p:nvSpPr>
        <p:spPr/>
        <p:txBody>
          <a:bodyPr/>
          <a:lstStyle/>
          <a:p>
            <a:endParaRPr lang="en-IQ"/>
          </a:p>
        </p:txBody>
      </p:sp>
      <p:sp>
        <p:nvSpPr>
          <p:cNvPr id="3" name="Content Placeholder 2">
            <a:extLst>
              <a:ext uri="{FF2B5EF4-FFF2-40B4-BE49-F238E27FC236}">
                <a16:creationId xmlns:a16="http://schemas.microsoft.com/office/drawing/2014/main" id="{AD8CD75A-A284-BB99-5033-8E6E9B49F286}"/>
              </a:ext>
            </a:extLst>
          </p:cNvPr>
          <p:cNvSpPr>
            <a:spLocks noGrp="1"/>
          </p:cNvSpPr>
          <p:nvPr>
            <p:ph idx="1"/>
          </p:nvPr>
        </p:nvSpPr>
        <p:spPr/>
        <p:txBody>
          <a:bodyPr/>
          <a:lstStyle/>
          <a:p>
            <a:endParaRPr lang="en-IQ"/>
          </a:p>
        </p:txBody>
      </p:sp>
      <p:pic>
        <p:nvPicPr>
          <p:cNvPr id="1026" name="Picture 2">
            <a:extLst>
              <a:ext uri="{FF2B5EF4-FFF2-40B4-BE49-F238E27FC236}">
                <a16:creationId xmlns:a16="http://schemas.microsoft.com/office/drawing/2014/main" id="{197B4DB6-76E6-2E39-DEBF-5B534A1E2E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11734800" cy="6430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588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Cardiovascular Risk </a:t>
            </a:r>
            <a:endParaRPr lang="en-US" dirty="0"/>
          </a:p>
        </p:txBody>
      </p:sp>
      <p:sp>
        <p:nvSpPr>
          <p:cNvPr id="3" name="Content Placeholder 2"/>
          <p:cNvSpPr>
            <a:spLocks noGrp="1"/>
          </p:cNvSpPr>
          <p:nvPr>
            <p:ph idx="1"/>
          </p:nvPr>
        </p:nvSpPr>
        <p:spPr>
          <a:xfrm>
            <a:off x="617220" y="1295401"/>
            <a:ext cx="11109960" cy="4830763"/>
          </a:xfrm>
        </p:spPr>
        <p:txBody>
          <a:bodyPr>
            <a:normAutofit/>
          </a:bodyPr>
          <a:lstStyle/>
          <a:p>
            <a:pPr algn="just"/>
            <a:r>
              <a:rPr lang="en-US" dirty="0"/>
              <a:t>Atherosclerosis is a dynamic process of thrombus formation and inflammation involving numerous tissue factors and inflammatory mediators.</a:t>
            </a:r>
          </a:p>
          <a:p>
            <a:pPr algn="just"/>
            <a:r>
              <a:rPr lang="en-US" dirty="0"/>
              <a:t>Given the ability to inhibit synthesis of pro</a:t>
            </a:r>
            <a:r>
              <a:rPr lang="ar-SA" dirty="0"/>
              <a:t>-</a:t>
            </a:r>
            <a:r>
              <a:rPr lang="en-US" dirty="0"/>
              <a:t>inflammatory PGs, selective COX-2 inhibitors would be expected to be antithrombotic; however, their ability to inhibit endothelial-derived PGI2 combined with their relative inability to inhibit platelet-activating TXA 2 (a predominantly COX-1 effect) may shift the balance toward thrombus formation</a:t>
            </a:r>
          </a:p>
        </p:txBody>
      </p:sp>
      <p:sp>
        <p:nvSpPr>
          <p:cNvPr id="4" name="Slide Number Placeholder 3"/>
          <p:cNvSpPr>
            <a:spLocks noGrp="1"/>
          </p:cNvSpPr>
          <p:nvPr>
            <p:ph type="sldNum" sz="quarter" idx="12"/>
          </p:nvPr>
        </p:nvSpPr>
        <p:spPr/>
        <p:txBody>
          <a:bodyPr/>
          <a:lstStyle/>
          <a:p>
            <a:fld id="{AC36CF23-CA06-4265-9B4B-9AE8B7ECF254}" type="slidenum">
              <a:rPr lang="en-US" smtClean="0"/>
              <a:t>15</a:t>
            </a:fld>
            <a:endParaRPr lang="en-US"/>
          </a:p>
        </p:txBody>
      </p:sp>
    </p:spTree>
    <p:extLst>
      <p:ext uri="{BB962C8B-B14F-4D97-AF65-F5344CB8AC3E}">
        <p14:creationId xmlns:p14="http://schemas.microsoft.com/office/powerpoint/2010/main" val="2606911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Clinical Manifestations of Toxicity</a:t>
            </a:r>
            <a:endParaRPr lang="en-US" dirty="0"/>
          </a:p>
        </p:txBody>
      </p:sp>
      <p:sp>
        <p:nvSpPr>
          <p:cNvPr id="3" name="Content Placeholder 2"/>
          <p:cNvSpPr>
            <a:spLocks noGrp="1"/>
          </p:cNvSpPr>
          <p:nvPr>
            <p:ph idx="1"/>
          </p:nvPr>
        </p:nvSpPr>
        <p:spPr>
          <a:xfrm>
            <a:off x="617220" y="1219200"/>
            <a:ext cx="11109960" cy="5181600"/>
          </a:xfrm>
        </p:spPr>
        <p:txBody>
          <a:bodyPr>
            <a:normAutofit lnSpcReduction="10000"/>
          </a:bodyPr>
          <a:lstStyle/>
          <a:p>
            <a:pPr algn="just"/>
            <a:r>
              <a:rPr lang="en-US" dirty="0"/>
              <a:t>Initial clinical manifestations are usually mild and predominantly include GI symptoms such as nausea, vomiting, abdominal pain, or neurologic symptoms such as drowsiness, headache, tinnitus, blurred vision, diplopia, and dizziness.</a:t>
            </a:r>
            <a:endParaRPr lang="ar-SA" dirty="0"/>
          </a:p>
          <a:p>
            <a:pPr algn="just"/>
            <a:r>
              <a:rPr lang="en-US" dirty="0"/>
              <a:t> More moderate and severe findings are rare and include coma, seizures, central nervous system (CNS) depression, metabolic acidosis, hypotension, hypothermia, rhabdomyolysis, electrolyte imbalances, cardiac dysrhythmias, and acute oliguric renal failure.</a:t>
            </a:r>
            <a:endParaRPr lang="ar-SA" dirty="0"/>
          </a:p>
          <a:p>
            <a:pPr algn="just"/>
            <a:r>
              <a:rPr lang="en-US" dirty="0"/>
              <a:t> Massive NSAID ingestions may lead to multisystem organ failure and death</a:t>
            </a:r>
          </a:p>
        </p:txBody>
      </p:sp>
      <p:sp>
        <p:nvSpPr>
          <p:cNvPr id="4" name="Slide Number Placeholder 3"/>
          <p:cNvSpPr>
            <a:spLocks noGrp="1"/>
          </p:cNvSpPr>
          <p:nvPr>
            <p:ph type="sldNum" sz="quarter" idx="12"/>
          </p:nvPr>
        </p:nvSpPr>
        <p:spPr/>
        <p:txBody>
          <a:bodyPr/>
          <a:lstStyle/>
          <a:p>
            <a:fld id="{AC36CF23-CA06-4265-9B4B-9AE8B7ECF254}" type="slidenum">
              <a:rPr lang="en-US" smtClean="0"/>
              <a:t>16</a:t>
            </a:fld>
            <a:endParaRPr lang="en-US"/>
          </a:p>
        </p:txBody>
      </p:sp>
    </p:spTree>
    <p:extLst>
      <p:ext uri="{BB962C8B-B14F-4D97-AF65-F5344CB8AC3E}">
        <p14:creationId xmlns:p14="http://schemas.microsoft.com/office/powerpoint/2010/main" val="1126591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274638"/>
            <a:ext cx="11109960" cy="715963"/>
          </a:xfrm>
        </p:spPr>
        <p:txBody>
          <a:bodyPr>
            <a:normAutofit fontScale="90000"/>
          </a:bodyPr>
          <a:lstStyle/>
          <a:p>
            <a:r>
              <a:rPr lang="en-US" b="1" dirty="0"/>
              <a:t>Renal and Electrolyte Effects</a:t>
            </a:r>
            <a:endParaRPr lang="en-US" dirty="0"/>
          </a:p>
        </p:txBody>
      </p:sp>
      <p:sp>
        <p:nvSpPr>
          <p:cNvPr id="3" name="Content Placeholder 2"/>
          <p:cNvSpPr>
            <a:spLocks noGrp="1"/>
          </p:cNvSpPr>
          <p:nvPr>
            <p:ph idx="1"/>
          </p:nvPr>
        </p:nvSpPr>
        <p:spPr>
          <a:xfrm>
            <a:off x="617220" y="990601"/>
            <a:ext cx="11109960" cy="5592762"/>
          </a:xfrm>
        </p:spPr>
        <p:txBody>
          <a:bodyPr>
            <a:normAutofit fontScale="85000" lnSpcReduction="10000"/>
          </a:bodyPr>
          <a:lstStyle/>
          <a:p>
            <a:pPr algn="just">
              <a:lnSpc>
                <a:spcPct val="120000"/>
              </a:lnSpc>
            </a:pPr>
            <a:r>
              <a:rPr lang="en-US" dirty="0"/>
              <a:t>NSAIDs may have deleterious effects of renal function include </a:t>
            </a:r>
          </a:p>
          <a:p>
            <a:pPr marL="514350" indent="-514350" algn="just">
              <a:lnSpc>
                <a:spcPct val="120000"/>
              </a:lnSpc>
              <a:buFont typeface="+mj-lt"/>
              <a:buAutoNum type="arabicPeriod"/>
            </a:pPr>
            <a:r>
              <a:rPr lang="en-US" dirty="0"/>
              <a:t>sodium retention and edema, </a:t>
            </a:r>
          </a:p>
          <a:p>
            <a:pPr marL="514350" indent="-514350" algn="just">
              <a:lnSpc>
                <a:spcPct val="120000"/>
              </a:lnSpc>
              <a:buFont typeface="+mj-lt"/>
              <a:buAutoNum type="arabicPeriod"/>
            </a:pPr>
            <a:r>
              <a:rPr lang="en-US" dirty="0"/>
              <a:t>hyperkalemia(NSAIDs lower renin secretion by the kidney, which is normally mediated, in part, by locally produced prostaglandins , and they impair angiotensin II-induced aldosterone release. The ensuing fall in aldosterone secretion will reduce urinary potassium excretion, which will tend to raise the plasma potassium concentration) </a:t>
            </a:r>
          </a:p>
          <a:p>
            <a:pPr marL="514350" indent="-514350" algn="just">
              <a:lnSpc>
                <a:spcPct val="120000"/>
              </a:lnSpc>
              <a:buFont typeface="+mj-lt"/>
              <a:buAutoNum type="arabicPeriod"/>
            </a:pPr>
            <a:r>
              <a:rPr lang="en-US" dirty="0"/>
              <a:t>acute renal failure</a:t>
            </a:r>
          </a:p>
          <a:p>
            <a:pPr marL="514350" indent="-514350" algn="just">
              <a:lnSpc>
                <a:spcPct val="120000"/>
              </a:lnSpc>
              <a:buFont typeface="+mj-lt"/>
              <a:buAutoNum type="arabicPeriod"/>
            </a:pPr>
            <a:r>
              <a:rPr lang="en-US" dirty="0"/>
              <a:t> membranous nephropathy</a:t>
            </a:r>
          </a:p>
          <a:p>
            <a:pPr marL="514350" indent="-514350" algn="just">
              <a:lnSpc>
                <a:spcPct val="120000"/>
              </a:lnSpc>
              <a:buFont typeface="+mj-lt"/>
              <a:buAutoNum type="arabicPeriod"/>
            </a:pPr>
            <a:r>
              <a:rPr lang="en-US" dirty="0"/>
              <a:t> nephrotic syndrome, interstitial nephritis</a:t>
            </a:r>
          </a:p>
          <a:p>
            <a:pPr marL="514350" indent="-514350" algn="just">
              <a:lnSpc>
                <a:spcPct val="120000"/>
              </a:lnSpc>
              <a:buFont typeface="+mj-lt"/>
              <a:buAutoNum type="arabicPeriod"/>
            </a:pPr>
            <a:r>
              <a:rPr lang="en-US" dirty="0"/>
              <a:t>both acute and chronic renal papillary necrosis</a:t>
            </a:r>
          </a:p>
        </p:txBody>
      </p:sp>
      <p:sp>
        <p:nvSpPr>
          <p:cNvPr id="4" name="Slide Number Placeholder 3"/>
          <p:cNvSpPr>
            <a:spLocks noGrp="1"/>
          </p:cNvSpPr>
          <p:nvPr>
            <p:ph type="sldNum" sz="quarter" idx="12"/>
          </p:nvPr>
        </p:nvSpPr>
        <p:spPr/>
        <p:txBody>
          <a:bodyPr/>
          <a:lstStyle/>
          <a:p>
            <a:fld id="{AC36CF23-CA06-4265-9B4B-9AE8B7ECF254}" type="slidenum">
              <a:rPr lang="en-US" smtClean="0"/>
              <a:t>17</a:t>
            </a:fld>
            <a:endParaRPr lang="en-US"/>
          </a:p>
        </p:txBody>
      </p:sp>
    </p:spTree>
    <p:extLst>
      <p:ext uri="{BB962C8B-B14F-4D97-AF65-F5344CB8AC3E}">
        <p14:creationId xmlns:p14="http://schemas.microsoft.com/office/powerpoint/2010/main" val="4022518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0"/>
            <a:ext cx="11109960" cy="5867400"/>
          </a:xfrm>
        </p:spPr>
        <p:txBody>
          <a:bodyPr>
            <a:normAutofit/>
          </a:bodyPr>
          <a:lstStyle/>
          <a:p>
            <a:pPr algn="just"/>
            <a:r>
              <a:rPr lang="en-US" b="1" dirty="0"/>
              <a:t>General risk factors for NSAID-induced renal dysfunction </a:t>
            </a:r>
            <a:r>
              <a:rPr lang="en-US" dirty="0"/>
              <a:t>include </a:t>
            </a:r>
          </a:p>
          <a:p>
            <a:pPr marL="514350" indent="-514350" algn="just">
              <a:buFont typeface="+mj-lt"/>
              <a:buAutoNum type="arabicPeriod"/>
            </a:pPr>
            <a:r>
              <a:rPr lang="en-US" dirty="0"/>
              <a:t>congestive heart failure</a:t>
            </a:r>
          </a:p>
          <a:p>
            <a:pPr marL="514350" indent="-514350" algn="just">
              <a:buFont typeface="+mj-lt"/>
              <a:buAutoNum type="arabicPeriod"/>
            </a:pPr>
            <a:r>
              <a:rPr lang="en-US" dirty="0"/>
              <a:t> volume depletion</a:t>
            </a:r>
          </a:p>
          <a:p>
            <a:pPr marL="514350" indent="-514350" algn="just">
              <a:buFont typeface="+mj-lt"/>
              <a:buAutoNum type="arabicPeriod"/>
            </a:pPr>
            <a:r>
              <a:rPr lang="en-US" dirty="0"/>
              <a:t>diabetes mellitus</a:t>
            </a:r>
          </a:p>
          <a:p>
            <a:pPr marL="514350" indent="-514350" algn="just">
              <a:buFont typeface="+mj-lt"/>
              <a:buAutoNum type="arabicPeriod"/>
            </a:pPr>
            <a:r>
              <a:rPr lang="en-US" dirty="0"/>
              <a:t> underlying renal disease</a:t>
            </a:r>
          </a:p>
          <a:p>
            <a:pPr marL="514350" indent="-514350" algn="just">
              <a:buFont typeface="+mj-lt"/>
              <a:buAutoNum type="arabicPeriod"/>
            </a:pPr>
            <a:r>
              <a:rPr lang="en-US" dirty="0"/>
              <a:t> systemic lupus erythematosus</a:t>
            </a:r>
          </a:p>
          <a:p>
            <a:pPr marL="514350" indent="-514350" algn="just">
              <a:buFont typeface="+mj-lt"/>
              <a:buAutoNum type="arabicPeriod"/>
            </a:pPr>
            <a:r>
              <a:rPr lang="en-US" dirty="0"/>
              <a:t> cirrhosis</a:t>
            </a:r>
          </a:p>
          <a:p>
            <a:pPr marL="514350" indent="-514350" algn="just">
              <a:buFont typeface="+mj-lt"/>
              <a:buAutoNum type="arabicPeriod"/>
            </a:pPr>
            <a:r>
              <a:rPr lang="en-US" dirty="0"/>
              <a:t> diuretic therapy</a:t>
            </a:r>
          </a:p>
          <a:p>
            <a:pPr marL="514350" indent="-514350" algn="just">
              <a:buFont typeface="+mj-lt"/>
              <a:buAutoNum type="arabicPeriod"/>
            </a:pPr>
            <a:r>
              <a:rPr lang="en-US" dirty="0"/>
              <a:t>advanced age.</a:t>
            </a:r>
          </a:p>
        </p:txBody>
      </p:sp>
      <p:sp>
        <p:nvSpPr>
          <p:cNvPr id="4" name="Slide Number Placeholder 3"/>
          <p:cNvSpPr>
            <a:spLocks noGrp="1"/>
          </p:cNvSpPr>
          <p:nvPr>
            <p:ph type="sldNum" sz="quarter" idx="12"/>
          </p:nvPr>
        </p:nvSpPr>
        <p:spPr/>
        <p:txBody>
          <a:bodyPr/>
          <a:lstStyle/>
          <a:p>
            <a:fld id="{AC36CF23-CA06-4265-9B4B-9AE8B7ECF254}" type="slidenum">
              <a:rPr lang="en-US" smtClean="0"/>
              <a:t>18</a:t>
            </a:fld>
            <a:endParaRPr lang="en-US"/>
          </a:p>
        </p:txBody>
      </p:sp>
    </p:spTree>
    <p:extLst>
      <p:ext uri="{BB962C8B-B14F-4D97-AF65-F5344CB8AC3E}">
        <p14:creationId xmlns:p14="http://schemas.microsoft.com/office/powerpoint/2010/main" val="705799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5ADD87-A839-0553-2FFD-2E9A98D829D5}"/>
              </a:ext>
            </a:extLst>
          </p:cNvPr>
          <p:cNvSpPr>
            <a:spLocks noGrp="1"/>
          </p:cNvSpPr>
          <p:nvPr>
            <p:ph idx="1"/>
          </p:nvPr>
        </p:nvSpPr>
        <p:spPr>
          <a:xfrm>
            <a:off x="617220" y="457201"/>
            <a:ext cx="11109960" cy="5668964"/>
          </a:xfrm>
        </p:spPr>
        <p:txBody>
          <a:bodyPr/>
          <a:lstStyle/>
          <a:p>
            <a:pPr algn="just">
              <a:lnSpc>
                <a:spcPct val="200000"/>
              </a:lnSpc>
            </a:pPr>
            <a:r>
              <a:rPr lang="en-US" dirty="0"/>
              <a:t>Acute tubulointerstitial nephritis (ATIN) is one of the more common forms of NSAID-induced renal impairment, and it may occur with short-term therapeutic dosing. Many cases of ATIN probably go undiagnosed because clinical symptoms usually do not appear until significant renal impairment occurs</a:t>
            </a:r>
          </a:p>
          <a:p>
            <a:endParaRPr lang="en-IQ" dirty="0"/>
          </a:p>
        </p:txBody>
      </p:sp>
    </p:spTree>
    <p:extLst>
      <p:ext uri="{BB962C8B-B14F-4D97-AF65-F5344CB8AC3E}">
        <p14:creationId xmlns:p14="http://schemas.microsoft.com/office/powerpoint/2010/main" val="227651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normAutofit/>
          </a:bodyPr>
          <a:lstStyle/>
          <a:p>
            <a:pPr algn="just">
              <a:lnSpc>
                <a:spcPct val="150000"/>
              </a:lnSpc>
            </a:pPr>
            <a:r>
              <a:rPr lang="en-US" dirty="0"/>
              <a:t>Nonsteroidal anti-inflammatory drugs (NSAIDs) comprise a class of xenobiotics with analgesic, antipyretic, and anti-inflammatory properties.</a:t>
            </a:r>
          </a:p>
          <a:p>
            <a:pPr algn="just">
              <a:lnSpc>
                <a:spcPct val="150000"/>
              </a:lnSpc>
            </a:pPr>
            <a:r>
              <a:rPr lang="en-US" dirty="0"/>
              <a:t>These desirable clinical effects account for the extensive list of approved clinical uses, including the treatment of pain, inflammation, and fever, as well as the management of connective tissue, immunologic, and rheumatologic diseases</a:t>
            </a:r>
          </a:p>
        </p:txBody>
      </p:sp>
      <p:sp>
        <p:nvSpPr>
          <p:cNvPr id="4" name="Slide Number Placeholder 3"/>
          <p:cNvSpPr>
            <a:spLocks noGrp="1"/>
          </p:cNvSpPr>
          <p:nvPr>
            <p:ph type="sldNum" sz="quarter" idx="12"/>
          </p:nvPr>
        </p:nvSpPr>
        <p:spPr/>
        <p:txBody>
          <a:bodyPr/>
          <a:lstStyle/>
          <a:p>
            <a:fld id="{AC36CF23-CA06-4265-9B4B-9AE8B7ECF254}" type="slidenum">
              <a:rPr lang="en-US" smtClean="0"/>
              <a:t>2</a:t>
            </a:fld>
            <a:endParaRPr lang="en-US"/>
          </a:p>
        </p:txBody>
      </p:sp>
    </p:spTree>
    <p:extLst>
      <p:ext uri="{BB962C8B-B14F-4D97-AF65-F5344CB8AC3E}">
        <p14:creationId xmlns:p14="http://schemas.microsoft.com/office/powerpoint/2010/main" val="511550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Gastrointestinal Effects</a:t>
            </a:r>
            <a:endParaRPr lang="en-US" dirty="0"/>
          </a:p>
        </p:txBody>
      </p:sp>
      <p:sp>
        <p:nvSpPr>
          <p:cNvPr id="3" name="Content Placeholder 2"/>
          <p:cNvSpPr>
            <a:spLocks noGrp="1"/>
          </p:cNvSpPr>
          <p:nvPr>
            <p:ph idx="1"/>
          </p:nvPr>
        </p:nvSpPr>
        <p:spPr>
          <a:xfrm>
            <a:off x="617220" y="1371601"/>
            <a:ext cx="11109960" cy="4754563"/>
          </a:xfrm>
        </p:spPr>
        <p:txBody>
          <a:bodyPr>
            <a:normAutofit/>
          </a:bodyPr>
          <a:lstStyle/>
          <a:p>
            <a:pPr algn="just"/>
            <a:r>
              <a:rPr lang="en-US" dirty="0"/>
              <a:t>Numerous studies have reported an increased risk in serious, adverse GI effects with therapeutic use of NSAIDs. The relative risk of developing gastroduodenal perforation, ulcer, or hemorrhage during chronic NSAID therapy. </a:t>
            </a:r>
          </a:p>
          <a:p>
            <a:pPr algn="just"/>
            <a:r>
              <a:rPr lang="en-US" dirty="0"/>
              <a:t>Acute NSAID overdoses are reported to cause bloody emesis, fecal occult blood, ; and severe, life-threatening GI hemorrhage. NSAID-induced hepatotoxicity is an idiosyncratic reaction primarily causing hepatocellular injury</a:t>
            </a:r>
          </a:p>
        </p:txBody>
      </p:sp>
      <p:sp>
        <p:nvSpPr>
          <p:cNvPr id="4" name="Slide Number Placeholder 3"/>
          <p:cNvSpPr>
            <a:spLocks noGrp="1"/>
          </p:cNvSpPr>
          <p:nvPr>
            <p:ph type="sldNum" sz="quarter" idx="12"/>
          </p:nvPr>
        </p:nvSpPr>
        <p:spPr/>
        <p:txBody>
          <a:bodyPr/>
          <a:lstStyle/>
          <a:p>
            <a:fld id="{AC36CF23-CA06-4265-9B4B-9AE8B7ECF254}" type="slidenum">
              <a:rPr lang="en-US" smtClean="0"/>
              <a:t>20</a:t>
            </a:fld>
            <a:endParaRPr lang="en-US"/>
          </a:p>
        </p:txBody>
      </p:sp>
    </p:spTree>
    <p:extLst>
      <p:ext uri="{BB962C8B-B14F-4D97-AF65-F5344CB8AC3E}">
        <p14:creationId xmlns:p14="http://schemas.microsoft.com/office/powerpoint/2010/main" val="1945495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274639"/>
            <a:ext cx="11109960" cy="639762"/>
          </a:xfrm>
        </p:spPr>
        <p:txBody>
          <a:bodyPr>
            <a:normAutofit fontScale="90000"/>
          </a:bodyPr>
          <a:lstStyle/>
          <a:p>
            <a:r>
              <a:rPr lang="en-US" b="1" dirty="0"/>
              <a:t>Hematologic Effects</a:t>
            </a:r>
            <a:endParaRPr lang="en-US" dirty="0"/>
          </a:p>
        </p:txBody>
      </p:sp>
      <p:sp>
        <p:nvSpPr>
          <p:cNvPr id="3" name="Content Placeholder 2"/>
          <p:cNvSpPr>
            <a:spLocks noGrp="1"/>
          </p:cNvSpPr>
          <p:nvPr>
            <p:ph idx="1"/>
          </p:nvPr>
        </p:nvSpPr>
        <p:spPr>
          <a:xfrm>
            <a:off x="617220" y="1066801"/>
            <a:ext cx="11109960" cy="5059363"/>
          </a:xfrm>
        </p:spPr>
        <p:txBody>
          <a:bodyPr>
            <a:normAutofit/>
          </a:bodyPr>
          <a:lstStyle/>
          <a:p>
            <a:pPr algn="just">
              <a:lnSpc>
                <a:spcPct val="150000"/>
              </a:lnSpc>
            </a:pPr>
            <a:r>
              <a:rPr lang="en-US" dirty="0"/>
              <a:t>As a class, NSAIDs are frequently implicated as a cause of </a:t>
            </a:r>
            <a:r>
              <a:rPr lang="en-US" b="1" dirty="0"/>
              <a:t>thrombocytopenia</a:t>
            </a:r>
            <a:r>
              <a:rPr lang="en-US" dirty="0"/>
              <a:t> and are reported to have caused adverse effects on most other cell lines and function, including agranulocytosis, aplastic anemia, hemolytic anemia, </a:t>
            </a:r>
            <a:r>
              <a:rPr lang="en-US" dirty="0" err="1"/>
              <a:t>methemoglobinemia</a:t>
            </a:r>
            <a:r>
              <a:rPr lang="en-US" dirty="0"/>
              <a:t>, neutropenia, and pancytopenia</a:t>
            </a:r>
          </a:p>
          <a:p>
            <a:endParaRPr lang="en-US" dirty="0"/>
          </a:p>
        </p:txBody>
      </p:sp>
      <p:sp>
        <p:nvSpPr>
          <p:cNvPr id="4" name="Slide Number Placeholder 3"/>
          <p:cNvSpPr>
            <a:spLocks noGrp="1"/>
          </p:cNvSpPr>
          <p:nvPr>
            <p:ph type="sldNum" sz="quarter" idx="12"/>
          </p:nvPr>
        </p:nvSpPr>
        <p:spPr/>
        <p:txBody>
          <a:bodyPr/>
          <a:lstStyle/>
          <a:p>
            <a:fld id="{AC36CF23-CA06-4265-9B4B-9AE8B7ECF254}" type="slidenum">
              <a:rPr lang="en-US" smtClean="0"/>
              <a:t>21</a:t>
            </a:fld>
            <a:endParaRPr lang="en-US"/>
          </a:p>
        </p:txBody>
      </p:sp>
    </p:spTree>
    <p:extLst>
      <p:ext uri="{BB962C8B-B14F-4D97-AF65-F5344CB8AC3E}">
        <p14:creationId xmlns:p14="http://schemas.microsoft.com/office/powerpoint/2010/main" val="3118556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normAutofit/>
          </a:bodyPr>
          <a:lstStyle/>
          <a:p>
            <a:pPr algn="just">
              <a:lnSpc>
                <a:spcPct val="150000"/>
              </a:lnSpc>
            </a:pPr>
            <a:r>
              <a:rPr lang="en-US" dirty="0"/>
              <a:t>The ability of a particular type of NSAID to inhibit platelet aggregation and affect bleeding time depends on the dose and half-life because NSAIDs reversibly inhibit COX. </a:t>
            </a:r>
          </a:p>
          <a:p>
            <a:pPr algn="just">
              <a:lnSpc>
                <a:spcPct val="150000"/>
              </a:lnSpc>
            </a:pPr>
            <a:r>
              <a:rPr lang="en-US" dirty="0"/>
              <a:t>One dose of ibuprofen prolongs the bleeding time within 2 hours and persists for up to 12 hours; however, this increase in bleeding time usually remains within the upper limit of normal range</a:t>
            </a:r>
          </a:p>
        </p:txBody>
      </p:sp>
      <p:sp>
        <p:nvSpPr>
          <p:cNvPr id="4" name="Slide Number Placeholder 3"/>
          <p:cNvSpPr>
            <a:spLocks noGrp="1"/>
          </p:cNvSpPr>
          <p:nvPr>
            <p:ph type="sldNum" sz="quarter" idx="12"/>
          </p:nvPr>
        </p:nvSpPr>
        <p:spPr/>
        <p:txBody>
          <a:bodyPr/>
          <a:lstStyle/>
          <a:p>
            <a:fld id="{AC36CF23-CA06-4265-9B4B-9AE8B7ECF254}" type="slidenum">
              <a:rPr lang="en-US" smtClean="0"/>
              <a:t>22</a:t>
            </a:fld>
            <a:endParaRPr lang="en-US"/>
          </a:p>
        </p:txBody>
      </p:sp>
    </p:spTree>
    <p:extLst>
      <p:ext uri="{BB962C8B-B14F-4D97-AF65-F5344CB8AC3E}">
        <p14:creationId xmlns:p14="http://schemas.microsoft.com/office/powerpoint/2010/main" val="3694875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normAutofit/>
          </a:bodyPr>
          <a:lstStyle/>
          <a:p>
            <a:r>
              <a:rPr lang="en-US" b="1" dirty="0"/>
              <a:t>Diagnostic Testing</a:t>
            </a:r>
            <a:endParaRPr lang="en-US" dirty="0"/>
          </a:p>
          <a:p>
            <a:pPr algn="just">
              <a:lnSpc>
                <a:spcPct val="150000"/>
              </a:lnSpc>
            </a:pPr>
            <a:r>
              <a:rPr lang="en-US" dirty="0"/>
              <a:t>Laboratory measurements, including complete blood count, serum electrolytes, blood urea nitrogen, and creatinine should be obtained for all symptomatic patients, patients with intentional ingestion, ibuprofen ingestion of greater than 400 mg/kg in a child, or ibuprofen ingestion of greater than 6 g in an adult</a:t>
            </a:r>
          </a:p>
        </p:txBody>
      </p:sp>
      <p:sp>
        <p:nvSpPr>
          <p:cNvPr id="4" name="Slide Number Placeholder 3"/>
          <p:cNvSpPr>
            <a:spLocks noGrp="1"/>
          </p:cNvSpPr>
          <p:nvPr>
            <p:ph type="sldNum" sz="quarter" idx="12"/>
          </p:nvPr>
        </p:nvSpPr>
        <p:spPr/>
        <p:txBody>
          <a:bodyPr/>
          <a:lstStyle/>
          <a:p>
            <a:fld id="{AC36CF23-CA06-4265-9B4B-9AE8B7ECF254}" type="slidenum">
              <a:rPr lang="en-US" smtClean="0"/>
              <a:t>23</a:t>
            </a:fld>
            <a:endParaRPr lang="en-US"/>
          </a:p>
        </p:txBody>
      </p:sp>
    </p:spTree>
    <p:extLst>
      <p:ext uri="{BB962C8B-B14F-4D97-AF65-F5344CB8AC3E}">
        <p14:creationId xmlns:p14="http://schemas.microsoft.com/office/powerpoint/2010/main" val="515945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normAutofit/>
          </a:bodyPr>
          <a:lstStyle/>
          <a:p>
            <a:r>
              <a:rPr lang="en-US" b="1" dirty="0"/>
              <a:t>Management</a:t>
            </a:r>
            <a:endParaRPr lang="en-US" dirty="0"/>
          </a:p>
          <a:p>
            <a:pPr algn="just">
              <a:lnSpc>
                <a:spcPct val="150000"/>
              </a:lnSpc>
            </a:pPr>
            <a:r>
              <a:rPr lang="en-US" dirty="0"/>
              <a:t>Management of a patient with an NSAID overdose is largely supportive and guided by the clinical signs and symptoms.</a:t>
            </a:r>
          </a:p>
          <a:p>
            <a:pPr algn="just">
              <a:lnSpc>
                <a:spcPct val="150000"/>
              </a:lnSpc>
            </a:pPr>
            <a:r>
              <a:rPr lang="en-US" dirty="0"/>
              <a:t> Most asymptomatic patients with intentional overdose and those with normal vital signs require observation for 4 to 6 hours and a serum acetaminophen concentration before being medically cleared</a:t>
            </a:r>
          </a:p>
        </p:txBody>
      </p:sp>
      <p:sp>
        <p:nvSpPr>
          <p:cNvPr id="4" name="Slide Number Placeholder 3"/>
          <p:cNvSpPr>
            <a:spLocks noGrp="1"/>
          </p:cNvSpPr>
          <p:nvPr>
            <p:ph type="sldNum" sz="quarter" idx="12"/>
          </p:nvPr>
        </p:nvSpPr>
        <p:spPr/>
        <p:txBody>
          <a:bodyPr/>
          <a:lstStyle/>
          <a:p>
            <a:fld id="{AC36CF23-CA06-4265-9B4B-9AE8B7ECF254}" type="slidenum">
              <a:rPr lang="en-US" smtClean="0"/>
              <a:t>24</a:t>
            </a:fld>
            <a:endParaRPr lang="en-US"/>
          </a:p>
        </p:txBody>
      </p:sp>
    </p:spTree>
    <p:extLst>
      <p:ext uri="{BB962C8B-B14F-4D97-AF65-F5344CB8AC3E}">
        <p14:creationId xmlns:p14="http://schemas.microsoft.com/office/powerpoint/2010/main" val="585046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0"/>
            <a:ext cx="11109960" cy="5715000"/>
          </a:xfrm>
        </p:spPr>
        <p:txBody>
          <a:bodyPr>
            <a:normAutofit/>
          </a:bodyPr>
          <a:lstStyle/>
          <a:p>
            <a:pPr algn="just"/>
            <a:r>
              <a:rPr lang="en-US" dirty="0"/>
              <a:t>GI decontamination with activated charcoal (AC) should be considered for an asymptomatic patient with the potential for a large ingestion, symptomatic patients, and children with a history of ibuprofen ingestion greater than 400 mg/kg.</a:t>
            </a:r>
          </a:p>
          <a:p>
            <a:pPr algn="just"/>
            <a:r>
              <a:rPr lang="en-US" dirty="0"/>
              <a:t> Serum concentrations of ibuprofen have been demonstrated to increase after the time of emergency department arrival, so gastric lavage for massive overdose followed by AC should be considered. </a:t>
            </a:r>
          </a:p>
        </p:txBody>
      </p:sp>
      <p:sp>
        <p:nvSpPr>
          <p:cNvPr id="4" name="Slide Number Placeholder 3"/>
          <p:cNvSpPr>
            <a:spLocks noGrp="1"/>
          </p:cNvSpPr>
          <p:nvPr>
            <p:ph type="sldNum" sz="quarter" idx="12"/>
          </p:nvPr>
        </p:nvSpPr>
        <p:spPr/>
        <p:txBody>
          <a:bodyPr/>
          <a:lstStyle/>
          <a:p>
            <a:fld id="{AC36CF23-CA06-4265-9B4B-9AE8B7ECF254}" type="slidenum">
              <a:rPr lang="en-US" smtClean="0"/>
              <a:t>25</a:t>
            </a:fld>
            <a:endParaRPr lang="en-US"/>
          </a:p>
        </p:txBody>
      </p:sp>
    </p:spTree>
    <p:extLst>
      <p:ext uri="{BB962C8B-B14F-4D97-AF65-F5344CB8AC3E}">
        <p14:creationId xmlns:p14="http://schemas.microsoft.com/office/powerpoint/2010/main" val="1334508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85801"/>
            <a:ext cx="11109960" cy="5440363"/>
          </a:xfrm>
        </p:spPr>
        <p:txBody>
          <a:bodyPr>
            <a:normAutofit/>
          </a:bodyPr>
          <a:lstStyle/>
          <a:p>
            <a:pPr algn="just">
              <a:lnSpc>
                <a:spcPct val="150000"/>
              </a:lnSpc>
            </a:pPr>
            <a:r>
              <a:rPr lang="en-US" dirty="0"/>
              <a:t>Patients with seizures, which are characteristic of </a:t>
            </a:r>
            <a:r>
              <a:rPr lang="en-US" dirty="0" err="1"/>
              <a:t>mefenamic</a:t>
            </a:r>
            <a:r>
              <a:rPr lang="en-US" dirty="0"/>
              <a:t> acid overdose, should be treated with IV benzodiazepines</a:t>
            </a:r>
          </a:p>
          <a:p>
            <a:pPr algn="just">
              <a:lnSpc>
                <a:spcPct val="150000"/>
              </a:lnSpc>
            </a:pPr>
            <a:r>
              <a:rPr lang="en-US" dirty="0"/>
              <a:t>To help prevent the development of ulcers, concomitant use of misoprostol (a PGE</a:t>
            </a:r>
            <a:r>
              <a:rPr lang="en-US" baseline="-25000" dirty="0"/>
              <a:t>1</a:t>
            </a:r>
            <a:r>
              <a:rPr lang="en-US" dirty="0"/>
              <a:t> analog), an H</a:t>
            </a:r>
            <a:r>
              <a:rPr lang="en-US" baseline="-25000" dirty="0"/>
              <a:t>2</a:t>
            </a:r>
            <a:r>
              <a:rPr lang="en-US" dirty="0"/>
              <a:t> -blocker, or a proton pump inhibitor (PPI) is often used; however, PPIs may be superior for both preventing and healing gastroduodenal ulcers resulting from chronic NSAID therapy</a:t>
            </a:r>
          </a:p>
        </p:txBody>
      </p:sp>
      <p:sp>
        <p:nvSpPr>
          <p:cNvPr id="4" name="Slide Number Placeholder 3"/>
          <p:cNvSpPr>
            <a:spLocks noGrp="1"/>
          </p:cNvSpPr>
          <p:nvPr>
            <p:ph type="sldNum" sz="quarter" idx="12"/>
          </p:nvPr>
        </p:nvSpPr>
        <p:spPr/>
        <p:txBody>
          <a:bodyPr/>
          <a:lstStyle/>
          <a:p>
            <a:fld id="{AC36CF23-CA06-4265-9B4B-9AE8B7ECF254}" type="slidenum">
              <a:rPr lang="en-US" smtClean="0"/>
              <a:t>26</a:t>
            </a:fld>
            <a:endParaRPr lang="en-US"/>
          </a:p>
        </p:txBody>
      </p:sp>
    </p:spTree>
    <p:extLst>
      <p:ext uri="{BB962C8B-B14F-4D97-AF65-F5344CB8AC3E}">
        <p14:creationId xmlns:p14="http://schemas.microsoft.com/office/powerpoint/2010/main" val="2077011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C6B17-B538-A6C3-6DDE-8C8168276E55}"/>
              </a:ext>
            </a:extLst>
          </p:cNvPr>
          <p:cNvSpPr>
            <a:spLocks noGrp="1"/>
          </p:cNvSpPr>
          <p:nvPr>
            <p:ph idx="1"/>
          </p:nvPr>
        </p:nvSpPr>
        <p:spPr>
          <a:xfrm>
            <a:off x="617220" y="457200"/>
            <a:ext cx="11109960" cy="6095999"/>
          </a:xfrm>
        </p:spPr>
        <p:txBody>
          <a:bodyPr>
            <a:normAutofit fontScale="92500" lnSpcReduction="20000"/>
          </a:bodyPr>
          <a:lstStyle/>
          <a:p>
            <a:pPr algn="l">
              <a:buFont typeface="Arial" panose="020B0604020202020204" pitchFamily="34" charset="0"/>
              <a:buChar char="•"/>
            </a:pPr>
            <a:r>
              <a:rPr lang="en-US" b="1" i="0" u="none" strike="noStrike" dirty="0">
                <a:effectLst/>
                <a:latin typeface="-apple-system"/>
              </a:rPr>
              <a:t>CNS depression:</a:t>
            </a:r>
            <a:r>
              <a:rPr lang="en-US" b="0" i="0" u="none" strike="noStrike" dirty="0">
                <a:effectLst/>
                <a:latin typeface="-apple-system"/>
              </a:rPr>
              <a:t> </a:t>
            </a:r>
          </a:p>
          <a:p>
            <a:pPr algn="l">
              <a:buFont typeface="Arial" panose="020B0604020202020204" pitchFamily="34" charset="0"/>
              <a:buChar char="•"/>
            </a:pPr>
            <a:r>
              <a:rPr lang="en-US" b="0" i="0" u="none" strike="noStrike" dirty="0">
                <a:effectLst/>
                <a:latin typeface="-apple-system"/>
              </a:rPr>
              <a:t>Patients usually compensate the metabolic acidosis with a high respiratory rate. During intubation and ventilation it is paramount not to exacerbate the metabolic acidosis (risk of death) therefore pre-intubation a bolus of sodium bicarbonate 1-2 mmol/kg followed by hyperventilation and further boluses of sodium bicarbonate is  best practice.</a:t>
            </a:r>
          </a:p>
          <a:p>
            <a:pPr algn="l">
              <a:buFont typeface="Arial" panose="020B0604020202020204" pitchFamily="34" charset="0"/>
              <a:buChar char="•"/>
            </a:pPr>
            <a:r>
              <a:rPr lang="en-US" b="1" i="0" u="none" strike="noStrike" dirty="0">
                <a:effectLst/>
                <a:latin typeface="-apple-system"/>
              </a:rPr>
              <a:t>Seizures:</a:t>
            </a:r>
            <a:r>
              <a:rPr lang="en-US" b="0" i="0" u="none" strike="noStrike" dirty="0">
                <a:effectLst/>
                <a:latin typeface="-apple-system"/>
              </a:rPr>
              <a:t> IV benzodiazepines.</a:t>
            </a:r>
          </a:p>
          <a:p>
            <a:pPr marL="742950" lvl="1" indent="-285750" algn="l">
              <a:buFont typeface="Arial" panose="020B0604020202020204" pitchFamily="34" charset="0"/>
              <a:buChar char="•"/>
            </a:pPr>
            <a:r>
              <a:rPr lang="en-US" b="0" i="0" u="none" strike="noStrike" dirty="0">
                <a:effectLst/>
                <a:latin typeface="-apple-system"/>
              </a:rPr>
              <a:t>Check the patient is not in a dysrhythmia</a:t>
            </a:r>
          </a:p>
          <a:p>
            <a:pPr marL="742950" lvl="1" indent="-285750" algn="l">
              <a:buFont typeface="Arial" panose="020B0604020202020204" pitchFamily="34" charset="0"/>
              <a:buChar char="•"/>
            </a:pPr>
            <a:r>
              <a:rPr lang="en-US" b="0" i="0" u="none" strike="noStrike" dirty="0">
                <a:effectLst/>
                <a:latin typeface="-apple-system"/>
              </a:rPr>
              <a:t>Can be managed with benzodiazepines (varying doses in the textbooks, easy method is 0.1mg/kg IV for lorazepam (max 4mg) / midazolam (max 10mg) / diazepam (max 10mg). Or…</a:t>
            </a:r>
          </a:p>
          <a:p>
            <a:pPr marL="742950" lvl="1" indent="-285750" algn="l">
              <a:buFont typeface="Arial" panose="020B0604020202020204" pitchFamily="34" charset="0"/>
              <a:buChar char="•"/>
            </a:pPr>
            <a:r>
              <a:rPr lang="en-US" b="0" i="0" u="none" strike="noStrike" dirty="0">
                <a:effectLst/>
                <a:latin typeface="-apple-system"/>
              </a:rPr>
              <a:t>Lorazepam 0.1mg/kg max 4mg</a:t>
            </a:r>
          </a:p>
          <a:p>
            <a:pPr marL="742950" lvl="1" indent="-285750" algn="l">
              <a:buFont typeface="Arial" panose="020B0604020202020204" pitchFamily="34" charset="0"/>
              <a:buChar char="•"/>
            </a:pPr>
            <a:r>
              <a:rPr lang="en-US" b="0" i="0" u="none" strike="noStrike" dirty="0">
                <a:effectLst/>
                <a:latin typeface="-apple-system"/>
              </a:rPr>
              <a:t>Diazepam 0.15mg/kg max 10mg</a:t>
            </a:r>
          </a:p>
          <a:p>
            <a:pPr marL="742950" lvl="1" indent="-285750" algn="l">
              <a:buFont typeface="Arial" panose="020B0604020202020204" pitchFamily="34" charset="0"/>
              <a:buChar char="•"/>
            </a:pPr>
            <a:r>
              <a:rPr lang="en-US" b="0" i="0" u="none" strike="noStrike" dirty="0">
                <a:effectLst/>
                <a:latin typeface="-apple-system"/>
              </a:rPr>
              <a:t>Midazolam 0.2mg/kg max 10mg</a:t>
            </a:r>
          </a:p>
          <a:p>
            <a:endParaRPr lang="en-IQ" dirty="0"/>
          </a:p>
        </p:txBody>
      </p:sp>
    </p:spTree>
    <p:extLst>
      <p:ext uri="{BB962C8B-B14F-4D97-AF65-F5344CB8AC3E}">
        <p14:creationId xmlns:p14="http://schemas.microsoft.com/office/powerpoint/2010/main" val="10214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09601"/>
            <a:ext cx="11109960" cy="5516563"/>
          </a:xfrm>
        </p:spPr>
        <p:txBody>
          <a:bodyPr>
            <a:normAutofit/>
          </a:bodyPr>
          <a:lstStyle/>
          <a:p>
            <a:pPr algn="just">
              <a:lnSpc>
                <a:spcPct val="150000"/>
              </a:lnSpc>
            </a:pPr>
            <a:r>
              <a:rPr lang="en-US" dirty="0"/>
              <a:t>Ibuprofen, naproxen, and </a:t>
            </a:r>
            <a:r>
              <a:rPr lang="en-US" dirty="0" err="1"/>
              <a:t>ketoprofen</a:t>
            </a:r>
            <a:r>
              <a:rPr lang="en-US" dirty="0"/>
              <a:t> are currently the only nonprescription NSAIDs in the United States. </a:t>
            </a:r>
          </a:p>
          <a:p>
            <a:pPr algn="just">
              <a:lnSpc>
                <a:spcPct val="150000"/>
              </a:lnSpc>
            </a:pPr>
            <a:r>
              <a:rPr lang="en-US" dirty="0"/>
              <a:t>NSAIDs are also contained in cough and cold preparations and in prescription combination drugs (</a:t>
            </a:r>
            <a:r>
              <a:rPr lang="en-US" dirty="0" err="1"/>
              <a:t>eg</a:t>
            </a:r>
            <a:r>
              <a:rPr lang="en-US" dirty="0"/>
              <a:t>, ibuprofen with hydrocodone). </a:t>
            </a:r>
          </a:p>
          <a:p>
            <a:pPr algn="just">
              <a:lnSpc>
                <a:spcPct val="150000"/>
              </a:lnSpc>
            </a:pPr>
            <a:r>
              <a:rPr lang="en-US" dirty="0"/>
              <a:t>NSAIDs are considered among the most commonly used and prescribed medications in the world</a:t>
            </a:r>
          </a:p>
        </p:txBody>
      </p:sp>
      <p:sp>
        <p:nvSpPr>
          <p:cNvPr id="4" name="Slide Number Placeholder 3"/>
          <p:cNvSpPr>
            <a:spLocks noGrp="1"/>
          </p:cNvSpPr>
          <p:nvPr>
            <p:ph type="sldNum" sz="quarter" idx="12"/>
          </p:nvPr>
        </p:nvSpPr>
        <p:spPr/>
        <p:txBody>
          <a:bodyPr/>
          <a:lstStyle/>
          <a:p>
            <a:fld id="{AC36CF23-CA06-4265-9B4B-9AE8B7ECF254}" type="slidenum">
              <a:rPr lang="en-US" smtClean="0"/>
              <a:t>3</a:t>
            </a:fld>
            <a:endParaRPr lang="en-US"/>
          </a:p>
        </p:txBody>
      </p:sp>
    </p:spTree>
    <p:extLst>
      <p:ext uri="{BB962C8B-B14F-4D97-AF65-F5344CB8AC3E}">
        <p14:creationId xmlns:p14="http://schemas.microsoft.com/office/powerpoint/2010/main" val="2519064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Pharmacology</a:t>
            </a:r>
            <a:endParaRPr lang="en-US" dirty="0"/>
          </a:p>
        </p:txBody>
      </p:sp>
      <p:sp>
        <p:nvSpPr>
          <p:cNvPr id="3" name="Content Placeholder 2"/>
          <p:cNvSpPr>
            <a:spLocks noGrp="1"/>
          </p:cNvSpPr>
          <p:nvPr>
            <p:ph idx="1"/>
          </p:nvPr>
        </p:nvSpPr>
        <p:spPr>
          <a:xfrm>
            <a:off x="617220" y="1295401"/>
            <a:ext cx="11109960" cy="4830763"/>
          </a:xfrm>
        </p:spPr>
        <p:txBody>
          <a:bodyPr>
            <a:normAutofit/>
          </a:bodyPr>
          <a:lstStyle/>
          <a:p>
            <a:pPr algn="just"/>
            <a:r>
              <a:rPr lang="en-US" dirty="0"/>
              <a:t>They all share the ability to inhibit prostaglandin (PG) synthesis.</a:t>
            </a:r>
          </a:p>
          <a:p>
            <a:pPr algn="just"/>
            <a:r>
              <a:rPr lang="en-US" dirty="0"/>
              <a:t> PG synthesis begins with the activation of </a:t>
            </a:r>
            <a:r>
              <a:rPr lang="en-US" dirty="0">
                <a:effectLst>
                  <a:outerShdw blurRad="38100" dist="38100" dir="2700000" algn="tl">
                    <a:srgbClr val="000000">
                      <a:alpha val="43137"/>
                    </a:srgbClr>
                  </a:outerShdw>
                </a:effectLst>
              </a:rPr>
              <a:t>phospholipases A2 </a:t>
            </a:r>
            <a:r>
              <a:rPr lang="en-US" dirty="0"/>
              <a:t>that cleave phospholipids in the cell membrane to form arachidonic acid (AA). </a:t>
            </a:r>
          </a:p>
          <a:p>
            <a:pPr algn="just"/>
            <a:r>
              <a:rPr lang="en-US" dirty="0"/>
              <a:t>AA is metabolized by COX, to form many eicosanoids, including PGs and the </a:t>
            </a:r>
            <a:r>
              <a:rPr lang="en-US" dirty="0" err="1"/>
              <a:t>prostanoids</a:t>
            </a:r>
            <a:r>
              <a:rPr lang="en-US" dirty="0"/>
              <a:t>, prostacyclin (PGI 2) and thromboxane (TXA 2)</a:t>
            </a:r>
          </a:p>
        </p:txBody>
      </p:sp>
      <p:sp>
        <p:nvSpPr>
          <p:cNvPr id="4" name="Slide Number Placeholder 3"/>
          <p:cNvSpPr>
            <a:spLocks noGrp="1"/>
          </p:cNvSpPr>
          <p:nvPr>
            <p:ph type="sldNum" sz="quarter" idx="12"/>
          </p:nvPr>
        </p:nvSpPr>
        <p:spPr/>
        <p:txBody>
          <a:bodyPr/>
          <a:lstStyle/>
          <a:p>
            <a:fld id="{AC36CF23-CA06-4265-9B4B-9AE8B7ECF254}" type="slidenum">
              <a:rPr lang="en-US" smtClean="0"/>
              <a:t>4</a:t>
            </a:fld>
            <a:endParaRPr lang="en-US"/>
          </a:p>
        </p:txBody>
      </p:sp>
    </p:spTree>
    <p:extLst>
      <p:ext uri="{BB962C8B-B14F-4D97-AF65-F5344CB8AC3E}">
        <p14:creationId xmlns:p14="http://schemas.microsoft.com/office/powerpoint/2010/main" val="19685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685801"/>
            <a:ext cx="11109960" cy="5440363"/>
          </a:xfrm>
        </p:spPr>
        <p:txBody>
          <a:bodyPr/>
          <a:lstStyle/>
          <a:p>
            <a:pPr algn="just">
              <a:lnSpc>
                <a:spcPct val="200000"/>
              </a:lnSpc>
            </a:pPr>
            <a:r>
              <a:rPr lang="en-US" dirty="0"/>
              <a:t>AA can also be metabolized by lipoxygenase (LOX) to form many different leukotrienes (LTs) that are involved in creating a pro-inflammatory environment</a:t>
            </a:r>
          </a:p>
        </p:txBody>
      </p:sp>
      <p:sp>
        <p:nvSpPr>
          <p:cNvPr id="4" name="Slide Number Placeholder 3"/>
          <p:cNvSpPr>
            <a:spLocks noGrp="1"/>
          </p:cNvSpPr>
          <p:nvPr>
            <p:ph type="sldNum" sz="quarter" idx="12"/>
          </p:nvPr>
        </p:nvSpPr>
        <p:spPr/>
        <p:txBody>
          <a:bodyPr/>
          <a:lstStyle/>
          <a:p>
            <a:fld id="{AC36CF23-CA06-4265-9B4B-9AE8B7ECF254}" type="slidenum">
              <a:rPr lang="en-US" smtClean="0"/>
              <a:t>5</a:t>
            </a:fld>
            <a:endParaRPr lang="en-US"/>
          </a:p>
        </p:txBody>
      </p:sp>
    </p:spTree>
    <p:extLst>
      <p:ext uri="{BB962C8B-B14F-4D97-AF65-F5344CB8AC3E}">
        <p14:creationId xmlns:p14="http://schemas.microsoft.com/office/powerpoint/2010/main" val="77720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 y="457200"/>
            <a:ext cx="11109960" cy="5943600"/>
          </a:xfrm>
        </p:spPr>
        <p:txBody>
          <a:bodyPr>
            <a:normAutofit/>
          </a:bodyPr>
          <a:lstStyle/>
          <a:p>
            <a:pPr algn="just"/>
            <a:r>
              <a:rPr lang="en-US" dirty="0"/>
              <a:t>The COX enzyme responsible for PG production exists in two isoforms termed </a:t>
            </a:r>
            <a:r>
              <a:rPr lang="en-US" i="1" dirty="0"/>
              <a:t>COX-1 </a:t>
            </a:r>
            <a:r>
              <a:rPr lang="en-US" dirty="0"/>
              <a:t>and </a:t>
            </a:r>
            <a:r>
              <a:rPr lang="en-US" i="1" dirty="0"/>
              <a:t>COX-2</a:t>
            </a:r>
            <a:r>
              <a:rPr lang="en-US" dirty="0"/>
              <a:t>.</a:t>
            </a:r>
          </a:p>
          <a:p>
            <a:pPr algn="just"/>
            <a:r>
              <a:rPr lang="en-US" dirty="0"/>
              <a:t> </a:t>
            </a:r>
            <a:r>
              <a:rPr lang="en-US" b="1" dirty="0">
                <a:effectLst>
                  <a:outerShdw blurRad="38100" dist="38100" dir="2700000" algn="tl">
                    <a:srgbClr val="000000">
                      <a:alpha val="43137"/>
                    </a:srgbClr>
                  </a:outerShdw>
                </a:effectLst>
              </a:rPr>
              <a:t>COX-1 is constitutively</a:t>
            </a:r>
            <a:r>
              <a:rPr lang="en-US" dirty="0"/>
              <a:t> expressed by virtually all cells throughout the body but is the only isoform found within platelets.</a:t>
            </a:r>
          </a:p>
          <a:p>
            <a:pPr algn="just"/>
            <a:r>
              <a:rPr lang="en-US" b="1" dirty="0"/>
              <a:t>COX-2 is rapidly induced </a:t>
            </a:r>
            <a:r>
              <a:rPr lang="en-US" dirty="0"/>
              <a:t>(within 1 to 3 hours) in inflammatory tissue by laminar shear (or mechanical) forces and cytokines, producing PGs involved in the inflammatory response.</a:t>
            </a:r>
          </a:p>
          <a:p>
            <a:pPr algn="just"/>
            <a:r>
              <a:rPr lang="en-US" dirty="0"/>
              <a:t> COX-2 is also upregulated by several cytokines, growth factors, and tumor promoters involved with cellular differentiation and </a:t>
            </a:r>
            <a:r>
              <a:rPr lang="en-US" dirty="0" err="1"/>
              <a:t>mitogenesis</a:t>
            </a:r>
            <a:r>
              <a:rPr lang="en-US" dirty="0"/>
              <a:t>, suggesting a role in cancer development.</a:t>
            </a:r>
          </a:p>
          <a:p>
            <a:endParaRPr lang="en-US" dirty="0"/>
          </a:p>
        </p:txBody>
      </p:sp>
      <p:sp>
        <p:nvSpPr>
          <p:cNvPr id="4" name="Slide Number Placeholder 3"/>
          <p:cNvSpPr>
            <a:spLocks noGrp="1"/>
          </p:cNvSpPr>
          <p:nvPr>
            <p:ph type="sldNum" sz="quarter" idx="12"/>
          </p:nvPr>
        </p:nvSpPr>
        <p:spPr/>
        <p:txBody>
          <a:bodyPr/>
          <a:lstStyle/>
          <a:p>
            <a:fld id="{AC36CF23-CA06-4265-9B4B-9AE8B7ECF254}" type="slidenum">
              <a:rPr lang="en-US" smtClean="0"/>
              <a:t>6</a:t>
            </a:fld>
            <a:endParaRPr lang="en-US"/>
          </a:p>
        </p:txBody>
      </p:sp>
    </p:spTree>
    <p:extLst>
      <p:ext uri="{BB962C8B-B14F-4D97-AF65-F5344CB8AC3E}">
        <p14:creationId xmlns:p14="http://schemas.microsoft.com/office/powerpoint/2010/main" val="3262182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s://www.researchgate.net/profile/Susana-Novella/publication/221918223/figure/fig2/AS:667682751930373@1536199381894/Biosynthesis-of-prostaglandins-and-thromboxan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6" y="163286"/>
            <a:ext cx="12233564" cy="6582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746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274639"/>
            <a:ext cx="11109960" cy="715962"/>
          </a:xfrm>
        </p:spPr>
        <p:txBody>
          <a:bodyPr>
            <a:normAutofit fontScale="90000"/>
          </a:bodyPr>
          <a:lstStyle/>
          <a:p>
            <a:pPr algn="l"/>
            <a:r>
              <a:rPr lang="en-US" b="1" dirty="0"/>
              <a:t>Pathophysiology</a:t>
            </a:r>
            <a:endParaRPr lang="en-US" dirty="0"/>
          </a:p>
        </p:txBody>
      </p:sp>
      <p:sp>
        <p:nvSpPr>
          <p:cNvPr id="3" name="Content Placeholder 2"/>
          <p:cNvSpPr>
            <a:spLocks noGrp="1"/>
          </p:cNvSpPr>
          <p:nvPr>
            <p:ph idx="1"/>
          </p:nvPr>
        </p:nvSpPr>
        <p:spPr>
          <a:xfrm>
            <a:off x="617220" y="990601"/>
            <a:ext cx="11109960" cy="5135563"/>
          </a:xfrm>
        </p:spPr>
        <p:txBody>
          <a:bodyPr>
            <a:normAutofit/>
          </a:bodyPr>
          <a:lstStyle/>
          <a:p>
            <a:pPr algn="just">
              <a:lnSpc>
                <a:spcPct val="200000"/>
              </a:lnSpc>
            </a:pPr>
            <a:r>
              <a:rPr lang="en-US" dirty="0"/>
              <a:t>GI toxicity is the most common adverse effect from NSAID use. </a:t>
            </a:r>
          </a:p>
          <a:p>
            <a:pPr algn="just">
              <a:lnSpc>
                <a:spcPct val="200000"/>
              </a:lnSpc>
            </a:pPr>
            <a:r>
              <a:rPr lang="en-US" dirty="0"/>
              <a:t>Normally, the COX-1 enzyme expressed in the gastric epithelial cells leads to the production of PGs </a:t>
            </a:r>
            <a:r>
              <a:rPr lang="en-US" b="1" dirty="0"/>
              <a:t>(PGE 2 and PGI 2), </a:t>
            </a:r>
            <a:r>
              <a:rPr lang="en-US" dirty="0"/>
              <a:t>which are responsible for maintaining GI mucosal integrity by increasing mucous production and decreasing acid production. </a:t>
            </a:r>
          </a:p>
        </p:txBody>
      </p:sp>
      <p:sp>
        <p:nvSpPr>
          <p:cNvPr id="4" name="Slide Number Placeholder 3"/>
          <p:cNvSpPr>
            <a:spLocks noGrp="1"/>
          </p:cNvSpPr>
          <p:nvPr>
            <p:ph type="sldNum" sz="quarter" idx="12"/>
          </p:nvPr>
        </p:nvSpPr>
        <p:spPr/>
        <p:txBody>
          <a:bodyPr/>
          <a:lstStyle/>
          <a:p>
            <a:fld id="{AC36CF23-CA06-4265-9B4B-9AE8B7ECF254}" type="slidenum">
              <a:rPr lang="en-US" smtClean="0"/>
              <a:t>8</a:t>
            </a:fld>
            <a:endParaRPr lang="en-US"/>
          </a:p>
        </p:txBody>
      </p:sp>
    </p:spTree>
    <p:extLst>
      <p:ext uri="{BB962C8B-B14F-4D97-AF65-F5344CB8AC3E}">
        <p14:creationId xmlns:p14="http://schemas.microsoft.com/office/powerpoint/2010/main" val="626719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63286"/>
            <a:ext cx="11430000" cy="6368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8450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4440</TotalTime>
  <Words>1550</Words>
  <Application>Microsoft Macintosh PowerPoint</Application>
  <PresentationFormat>Custom</PresentationFormat>
  <Paragraphs>100</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-apple-system</vt:lpstr>
      <vt:lpstr>Arial</vt:lpstr>
      <vt:lpstr>Calibri</vt:lpstr>
      <vt:lpstr>Office Theme</vt:lpstr>
      <vt:lpstr>PowerPoint Presentation</vt:lpstr>
      <vt:lpstr>PowerPoint Presentation</vt:lpstr>
      <vt:lpstr>PowerPoint Presentation</vt:lpstr>
      <vt:lpstr>Pharmacology</vt:lpstr>
      <vt:lpstr>PowerPoint Presentation</vt:lpstr>
      <vt:lpstr>PowerPoint Presentation</vt:lpstr>
      <vt:lpstr>PowerPoint Presentation</vt:lpstr>
      <vt:lpstr>Pathophysiology</vt:lpstr>
      <vt:lpstr>PowerPoint Presentation</vt:lpstr>
      <vt:lpstr>PowerPoint Presentation</vt:lpstr>
      <vt:lpstr>PowerPoint Presentation</vt:lpstr>
      <vt:lpstr>PowerPoint Presentation</vt:lpstr>
      <vt:lpstr>PowerPoint Presentation</vt:lpstr>
      <vt:lpstr>PowerPoint Presentation</vt:lpstr>
      <vt:lpstr>Cardiovascular Risk </vt:lpstr>
      <vt:lpstr>Clinical Manifestations of Toxicity</vt:lpstr>
      <vt:lpstr>Renal and Electrolyte Effects</vt:lpstr>
      <vt:lpstr>PowerPoint Presentation</vt:lpstr>
      <vt:lpstr>PowerPoint Presentation</vt:lpstr>
      <vt:lpstr>Gastrointestinal Effects</vt:lpstr>
      <vt:lpstr>Hematologic Effects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Microsoft Office User</cp:lastModifiedBy>
  <cp:revision>13</cp:revision>
  <dcterms:created xsi:type="dcterms:W3CDTF">2019-10-06T19:26:26Z</dcterms:created>
  <dcterms:modified xsi:type="dcterms:W3CDTF">2023-11-02T07:53:18Z</dcterms:modified>
</cp:coreProperties>
</file>