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60" r:id="rId4"/>
    <p:sldId id="261" r:id="rId5"/>
    <p:sldId id="263" r:id="rId6"/>
    <p:sldId id="264" r:id="rId7"/>
    <p:sldId id="265" r:id="rId8"/>
    <p:sldId id="270" r:id="rId9"/>
    <p:sldId id="266" r:id="rId10"/>
    <p:sldId id="267" r:id="rId11"/>
    <p:sldId id="268" r:id="rId12"/>
    <p:sldId id="273" r:id="rId13"/>
    <p:sldId id="271" r:id="rId14"/>
    <p:sldId id="272" r:id="rId15"/>
    <p:sldId id="274" r:id="rId16"/>
    <p:sldId id="281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92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>
      <p:cViewPr varScale="1">
        <p:scale>
          <a:sx n="68" d="100"/>
          <a:sy n="68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E643-A833-440F-8B9B-FC26EC7D0B7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8204-4834-4065-922C-40B4CE1431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E643-A833-440F-8B9B-FC26EC7D0B7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8204-4834-4065-922C-40B4CE14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E643-A833-440F-8B9B-FC26EC7D0B7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8204-4834-4065-922C-40B4CE14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E643-A833-440F-8B9B-FC26EC7D0B7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8204-4834-4065-922C-40B4CE14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E643-A833-440F-8B9B-FC26EC7D0B7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048204-4834-4065-922C-40B4CE1431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E643-A833-440F-8B9B-FC26EC7D0B7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8204-4834-4065-922C-40B4CE14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E643-A833-440F-8B9B-FC26EC7D0B7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8204-4834-4065-922C-40B4CE14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E643-A833-440F-8B9B-FC26EC7D0B7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8204-4834-4065-922C-40B4CE14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E643-A833-440F-8B9B-FC26EC7D0B7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8204-4834-4065-922C-40B4CE14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E643-A833-440F-8B9B-FC26EC7D0B7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8204-4834-4065-922C-40B4CE14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E643-A833-440F-8B9B-FC26EC7D0B7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8204-4834-4065-922C-40B4CE14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CAE643-A833-440F-8B9B-FC26EC7D0B73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048204-4834-4065-922C-40B4CE14316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2618" y="1406236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General Microbiology</a:t>
            </a:r>
          </a:p>
          <a:p>
            <a:pPr algn="ctr">
              <a:buFontTx/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  <a:defRPr/>
            </a:pP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-Microscope Examination</a:t>
            </a:r>
          </a:p>
          <a:p>
            <a:pPr>
              <a:buFontTx/>
              <a:buNone/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-Smear Preparation</a:t>
            </a:r>
            <a:endParaRPr lang="ar-IQ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coccobacilli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(between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bacilli)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7" y="182880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95750"/>
            <a:ext cx="2590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52900"/>
            <a:ext cx="2657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27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d- spiral ( curved rod)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524000"/>
            <a:ext cx="2971800" cy="1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78" y="1600200"/>
            <a:ext cx="274819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31718"/>
            <a:ext cx="2743200" cy="201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31718"/>
            <a:ext cx="2801517" cy="186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68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038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685800"/>
            <a:ext cx="42830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4" y="3657600"/>
            <a:ext cx="42830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9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33400"/>
            <a:ext cx="781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2-  Size ; small or large (Macroscopically)</a:t>
            </a:r>
          </a:p>
        </p:txBody>
      </p:sp>
      <p:pic>
        <p:nvPicPr>
          <p:cNvPr id="5" name="Picture 3" descr="s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ize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465579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88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86156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a- single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b- pairs (</a:t>
            </a:r>
            <a:r>
              <a:rPr lang="en-US" dirty="0" err="1">
                <a:solidFill>
                  <a:srgbClr val="002060"/>
                </a:solidFill>
              </a:rPr>
              <a:t>diplococci</a:t>
            </a:r>
            <a:r>
              <a:rPr lang="en-US" dirty="0">
                <a:solidFill>
                  <a:srgbClr val="002060"/>
                </a:solidFill>
              </a:rPr>
              <a:t> or </a:t>
            </a:r>
            <a:r>
              <a:rPr lang="en-US" dirty="0" err="1">
                <a:solidFill>
                  <a:srgbClr val="002060"/>
                </a:solidFill>
              </a:rPr>
              <a:t>diplobacilli</a:t>
            </a:r>
            <a:r>
              <a:rPr lang="en-US" dirty="0">
                <a:solidFill>
                  <a:srgbClr val="002060"/>
                </a:solidFill>
              </a:rPr>
              <a:t>).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c- chains (arranged in series:  Streptococcus)</a:t>
            </a:r>
          </a:p>
          <a:p>
            <a:pPr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d- cluster ( grape like arrangement like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Staphylococcus)</a:t>
            </a:r>
          </a:p>
          <a:p>
            <a:pPr>
              <a:buNone/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81000"/>
            <a:ext cx="4150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</a:rPr>
              <a:t>3- cell arrangements :</a:t>
            </a:r>
          </a:p>
        </p:txBody>
      </p:sp>
      <p:pic>
        <p:nvPicPr>
          <p:cNvPr id="6" name="Picture 5" descr="st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47" y="4267200"/>
            <a:ext cx="312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343400"/>
            <a:ext cx="28860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95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4518471" cy="525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323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-Laboratory tools, instruments &amp; equipment's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-Bacterial Staining: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Simple Stain, Gram Stain, Acid Fast Stain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Bacteriology </a:t>
            </a:r>
          </a:p>
          <a:p>
            <a:pPr>
              <a:buFontTx/>
              <a:buNone/>
              <a:defRPr/>
            </a:pP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Second Lab.</a:t>
            </a:r>
          </a:p>
        </p:txBody>
      </p:sp>
    </p:spTree>
    <p:extLst>
      <p:ext uri="{BB962C8B-B14F-4D97-AF65-F5344CB8AC3E}">
        <p14:creationId xmlns:p14="http://schemas.microsoft.com/office/powerpoint/2010/main" val="169043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Laboratory tools, instruments &amp; equipment's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8381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-  </a:t>
            </a:r>
            <a:r>
              <a:rPr lang="en-US" dirty="0">
                <a:solidFill>
                  <a:srgbClr val="FF0000"/>
                </a:solidFill>
              </a:rPr>
              <a:t>Loop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: use for transfer of bacterial cells from medium to another.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-  </a:t>
            </a:r>
            <a:r>
              <a:rPr lang="en-US" dirty="0">
                <a:solidFill>
                  <a:srgbClr val="FF0000"/>
                </a:solidFill>
              </a:rPr>
              <a:t>Slide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use for examination . placed on microscope stage.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-  </a:t>
            </a:r>
            <a:r>
              <a:rPr lang="en-US" dirty="0">
                <a:solidFill>
                  <a:srgbClr val="FF0000"/>
                </a:solidFill>
              </a:rPr>
              <a:t>Cover - slips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: placed on the slid.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-  </a:t>
            </a:r>
            <a:r>
              <a:rPr lang="en-US" dirty="0">
                <a:solidFill>
                  <a:srgbClr val="FF0000"/>
                </a:solidFill>
              </a:rPr>
              <a:t>Test tube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use to place the broth ,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solid, or semi-solid medium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for stabbing or place as  slant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for bacterial culturing .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04" y="3352800"/>
            <a:ext cx="2784396" cy="332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096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86800" cy="6309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-Petri-dish</a:t>
            </a:r>
            <a:r>
              <a:rPr lang="en-US" dirty="0">
                <a:solidFill>
                  <a:schemeClr val="bg1"/>
                </a:solidFill>
              </a:rPr>
              <a:t>: (Petri-plate)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It is used for placing the solid medium in it.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-</a:t>
            </a:r>
            <a:r>
              <a:rPr lang="en-US" dirty="0">
                <a:solidFill>
                  <a:srgbClr val="FF0000"/>
                </a:solidFill>
              </a:rPr>
              <a:t>Flask</a:t>
            </a:r>
            <a:r>
              <a:rPr lang="en-US" dirty="0">
                <a:solidFill>
                  <a:schemeClr val="bg1"/>
                </a:solidFill>
              </a:rPr>
              <a:t>: used for placing cultured or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uncultured broth in it.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Beaker</a:t>
            </a:r>
            <a:r>
              <a:rPr lang="en-US" dirty="0">
                <a:solidFill>
                  <a:schemeClr val="bg1"/>
                </a:solidFill>
              </a:rPr>
              <a:t> : used for graduating the fluid volume.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Cylinder</a:t>
            </a:r>
            <a:r>
              <a:rPr lang="en-US" dirty="0">
                <a:solidFill>
                  <a:schemeClr val="bg1"/>
                </a:solidFill>
              </a:rPr>
              <a:t>: (graduated cylinder) used for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graduating the volume of liquid.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6513"/>
            <a:ext cx="1951038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817688"/>
            <a:ext cx="1239837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79625"/>
            <a:ext cx="1452563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pPr marL="137160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-Washing bottle </a:t>
            </a:r>
            <a:r>
              <a:rPr lang="en-US" dirty="0">
                <a:solidFill>
                  <a:schemeClr val="bg1"/>
                </a:solidFill>
              </a:rPr>
              <a:t>: used to be filled with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liquids (especially distilled water).</a:t>
            </a:r>
          </a:p>
          <a:p>
            <a:pPr>
              <a:buFontTx/>
              <a:buChar char="-"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137160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-Burner</a:t>
            </a:r>
            <a:r>
              <a:rPr lang="en-US" dirty="0">
                <a:solidFill>
                  <a:schemeClr val="bg1"/>
                </a:solidFill>
              </a:rPr>
              <a:t>: may be gaseous or alcoholic,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used for sterilization of loops ,needles and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other metal tools.</a:t>
            </a:r>
          </a:p>
          <a:p>
            <a:pPr>
              <a:buFontTx/>
              <a:buChar char="-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137160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-Micropipette</a:t>
            </a:r>
            <a:r>
              <a:rPr lang="en-US" dirty="0">
                <a:solidFill>
                  <a:schemeClr val="bg1"/>
                </a:solidFill>
              </a:rPr>
              <a:t>: used to transfer or measure small volumes of liquids accurately.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638"/>
            <a:ext cx="2046288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20" y="2362200"/>
            <a:ext cx="1403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435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1054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8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Microscope is an optical instrument that magnifies images of objects invisible to the naked eye by means of lens system.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Types of microscope :-</a:t>
            </a:r>
          </a:p>
          <a:p>
            <a:pPr>
              <a:buFontTx/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A-  Light microscope. 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- Autoclave </a:t>
            </a:r>
            <a:r>
              <a:rPr lang="en-US" dirty="0">
                <a:solidFill>
                  <a:schemeClr val="bg1"/>
                </a:solidFill>
              </a:rPr>
              <a:t>: equipped with high temperature, pressure and steam to sterilize the culture media and some of metal tool and glass water.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* Temperature = 121 c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* Pressure = 1 </a:t>
            </a:r>
            <a:r>
              <a:rPr lang="en-US" dirty="0" err="1">
                <a:solidFill>
                  <a:schemeClr val="bg1"/>
                </a:solidFill>
              </a:rPr>
              <a:t>atm</a:t>
            </a:r>
            <a:r>
              <a:rPr lang="en-US" dirty="0">
                <a:solidFill>
                  <a:schemeClr val="bg1"/>
                </a:solidFill>
              </a:rPr>
              <a:t> (15 pound/ inch 2)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* Time =10-30 min 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- 10 min for media with sugar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- 15 min for uncultured media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30 min for cultured media &amp; contaminated tools &amp; glass water.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1800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7006"/>
            <a:ext cx="2333625" cy="215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556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-  </a:t>
            </a:r>
            <a:r>
              <a:rPr lang="en-US" dirty="0">
                <a:solidFill>
                  <a:srgbClr val="FF0000"/>
                </a:solidFill>
              </a:rPr>
              <a:t>Oven</a:t>
            </a:r>
            <a:r>
              <a:rPr lang="en-US" dirty="0">
                <a:solidFill>
                  <a:schemeClr val="bg1"/>
                </a:solidFill>
              </a:rPr>
              <a:t> : the sterilization type is dry heat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sterilization.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  Temp. = 180 °C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   Time = one hour and a half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Incubator</a:t>
            </a:r>
            <a:r>
              <a:rPr lang="en-US" dirty="0">
                <a:solidFill>
                  <a:schemeClr val="bg1"/>
                </a:solidFill>
              </a:rPr>
              <a:t>: for the availability of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suitable temperature for growth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of microorganism by place the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culture media in it.</a:t>
            </a:r>
          </a:p>
          <a:p>
            <a:pPr>
              <a:defRPr/>
            </a:pPr>
            <a:endParaRPr lang="ar-IQ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Refrigerator</a:t>
            </a:r>
            <a:r>
              <a:rPr lang="en-US" dirty="0">
                <a:solidFill>
                  <a:schemeClr val="bg1"/>
                </a:solidFill>
              </a:rPr>
              <a:t> : used to place the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sterilized media &amp; broth.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42" y="1208116"/>
            <a:ext cx="20478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42" y="3589021"/>
            <a:ext cx="20669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90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en-US" dirty="0"/>
              <a:t>.</a:t>
            </a:r>
            <a:r>
              <a:rPr lang="en-US" dirty="0">
                <a:solidFill>
                  <a:schemeClr val="bg1"/>
                </a:solidFill>
              </a:rPr>
              <a:t> 1- Broth or solid medium 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2- Bacteriological loop.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3- Clean glass slide.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4- Bunsen burner.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Smear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: a specimen for microscopic study is prepared by spreading the material across the glass slide.</a:t>
            </a:r>
          </a:p>
          <a:p>
            <a:pPr>
              <a:defRPr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Culture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: propagation of microorganism in a growth media.</a:t>
            </a:r>
          </a:p>
          <a:p>
            <a:pPr>
              <a:defRPr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Growth media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: an artificial media contains basic requirements needed for microorganisms' growth .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048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Preparation of smear</a:t>
            </a:r>
          </a:p>
          <a:p>
            <a:pPr algn="ctr">
              <a:buFontTx/>
              <a:buNone/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    What you need to prepare a smear ?</a:t>
            </a:r>
          </a:p>
        </p:txBody>
      </p:sp>
    </p:spTree>
    <p:extLst>
      <p:ext uri="{BB962C8B-B14F-4D97-AF65-F5344CB8AC3E}">
        <p14:creationId xmlns:p14="http://schemas.microsoft.com/office/powerpoint/2010/main" val="2428799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en-US" sz="3200" b="1" dirty="0">
                <a:solidFill>
                  <a:srgbClr val="FF0000"/>
                </a:solidFill>
              </a:rPr>
              <a:t>Forms of media </a:t>
            </a:r>
            <a:r>
              <a:rPr lang="en-US" dirty="0">
                <a:solidFill>
                  <a:schemeClr val="bg1"/>
                </a:solidFill>
              </a:rPr>
              <a:t>: there are two main forms of growth media;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1-   Liquid or called (broth): usually put in test tubes.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2-   Solid or called (agar): usually put in a Petri-dishes.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Specimens: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Blood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 Stool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 Urine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 Pus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Sputum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 Cerebrospinal fluid (C.S.F)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 Pleural fluid or peritoneal fluid.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 Any discharge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 Broth or agar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do you prepare a smear?</a:t>
            </a:r>
            <a:b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A- from fluid material 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1- Sterilize the loop in Bunsen flame &amp; let it to cool.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2- Shake the specimen container (broth tube). Take a loopful of the specimen and spread it on the center of a clean slide to form a somewhat thick film of (1-2) in diameter.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Then re sterilize the loop.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3- Allow the film to dry by air.</a:t>
            </a:r>
          </a:p>
          <a:p>
            <a:pPr>
              <a:defRPr/>
            </a:pPr>
            <a:r>
              <a:rPr lang="en-US" u="sng" dirty="0">
                <a:solidFill>
                  <a:schemeClr val="bg1"/>
                </a:solidFill>
              </a:rPr>
              <a:t>Avoid  heating </a:t>
            </a:r>
            <a:r>
              <a:rPr lang="en-US" dirty="0">
                <a:solidFill>
                  <a:schemeClr val="bg1"/>
                </a:solidFill>
              </a:rPr>
              <a:t> to avoid shrinkage and missing of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Clear form.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4- The film is fixed on the slide by passing it (3-4)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times through the bunsin flame allow the slide to cool before staining .</a:t>
            </a:r>
          </a:p>
        </p:txBody>
      </p:sp>
    </p:spTree>
    <p:extLst>
      <p:ext uri="{BB962C8B-B14F-4D97-AF65-F5344CB8AC3E}">
        <p14:creationId xmlns:p14="http://schemas.microsoft.com/office/powerpoint/2010/main" val="2587651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 from solid material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1- Sterilize the loop in bunsin flame &amp; let it to cool.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2- Place a loopful of clean water (tap water) on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the center of a clean slide.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3- Re sterilize the loop, then transfer a small portion of the colony to the drop of  water &amp; spread the mixture evenly on the slide to form a thin film of (1-2) cm in diameter.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4- Dry &amp; fix. </a:t>
            </a:r>
          </a:p>
        </p:txBody>
      </p:sp>
    </p:spTree>
    <p:extLst>
      <p:ext uri="{BB962C8B-B14F-4D97-AF65-F5344CB8AC3E}">
        <p14:creationId xmlns:p14="http://schemas.microsoft.com/office/powerpoint/2010/main" val="1414155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Aim of Fixation: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937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1-   Kill the microorganism.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2-   Make the microorganism stuck to the surface of     the slide.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3-   Make the microorganism more permeable to the                stain.</a:t>
            </a: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4- Prevent the microorganism from going autolytic   changes. </a:t>
            </a:r>
          </a:p>
        </p:txBody>
      </p:sp>
    </p:spTree>
    <p:extLst>
      <p:ext uri="{BB962C8B-B14F-4D97-AF65-F5344CB8AC3E}">
        <p14:creationId xmlns:p14="http://schemas.microsoft.com/office/powerpoint/2010/main" val="3828988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Staining of bacteria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5626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Staining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: are employed in bacteriology for making organisms visible 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Dyes (aniline) can be divided into three groups: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* Basic as Crystal violet &amp; methylene blue.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* Acidic as Nigrosine.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* Neutral stains as Giemsa. </a:t>
            </a:r>
            <a:endParaRPr lang="ar-IQ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19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Stains can be divided into :- </a:t>
            </a:r>
          </a:p>
          <a:p>
            <a:pPr algn="ctr"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* Simple stain </a:t>
            </a:r>
          </a:p>
          <a:p>
            <a:pPr>
              <a:lnSpc>
                <a:spcPct val="20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*Differential stain</a:t>
            </a:r>
          </a:p>
          <a:p>
            <a:pPr>
              <a:lnSpc>
                <a:spcPct val="2000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*Special stain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45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08076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A-Simple Stain</a:t>
            </a:r>
            <a:r>
              <a:rPr lang="en-US" dirty="0">
                <a:solidFill>
                  <a:schemeClr val="bg1"/>
                </a:solidFill>
              </a:rPr>
              <a:t>: using one stain only so bacteria appear in one color.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Used to get the following information: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1- Size of micro – organism.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2- Shape: could be one of the following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* spherical (</a:t>
            </a:r>
            <a:r>
              <a:rPr lang="en-US" dirty="0" err="1">
                <a:solidFill>
                  <a:schemeClr val="bg1"/>
                </a:solidFill>
              </a:rPr>
              <a:t>cocci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* rods (bacilli)</a:t>
            </a:r>
          </a:p>
          <a:p>
            <a:pPr marL="137160" indent="0">
              <a:lnSpc>
                <a:spcPct val="150000"/>
              </a:lnSpc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* Pleomorphic (</a:t>
            </a:r>
            <a:r>
              <a:rPr lang="en-US" dirty="0" err="1">
                <a:solidFill>
                  <a:schemeClr val="bg1"/>
                </a:solidFill>
              </a:rPr>
              <a:t>coccobacilli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* Spiral (spirillum)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3- Grouping or called arrangement: ( single, pairs, chain, and cluster)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6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1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Method of simple staining :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1- flood the slide with crystal violet or </a:t>
            </a:r>
            <a:r>
              <a:rPr lang="en-US" dirty="0" err="1">
                <a:solidFill>
                  <a:schemeClr val="bg1"/>
                </a:solidFill>
              </a:rPr>
              <a:t>carbol</a:t>
            </a:r>
            <a:r>
              <a:rPr lang="en-US" dirty="0">
                <a:solidFill>
                  <a:schemeClr val="bg1"/>
                </a:solidFill>
              </a:rPr>
              <a:t> fuchsine  or methylene blue for 1 min.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2- Wash off the stain in slowly running tap water.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3- Allow the slide to dry in air or place it between two sheets of filter paper (called blotting the slide).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4- Examine under oil immersion, see the shape &amp; arrangement of the bacteria.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5- Draw in your book what you have seen.  </a:t>
            </a:r>
            <a:endParaRPr lang="ar-IQ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82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B-Differential Stain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Using two or more types of dyes successively to differentiate between the bacteria according to their response to the dyes.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Examples to these stains: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* Gram stain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* Acid-fast stain (</a:t>
            </a:r>
            <a:r>
              <a:rPr lang="en-US" dirty="0" err="1">
                <a:solidFill>
                  <a:schemeClr val="bg1"/>
                </a:solidFill>
              </a:rPr>
              <a:t>Zeihl-Neelsen</a:t>
            </a:r>
            <a:r>
              <a:rPr lang="en-US" dirty="0">
                <a:solidFill>
                  <a:schemeClr val="bg1"/>
                </a:solidFill>
              </a:rPr>
              <a:t> stain)</a:t>
            </a:r>
          </a:p>
        </p:txBody>
      </p:sp>
    </p:spTree>
    <p:extLst>
      <p:ext uri="{BB962C8B-B14F-4D97-AF65-F5344CB8AC3E}">
        <p14:creationId xmlns:p14="http://schemas.microsoft.com/office/powerpoint/2010/main" val="2416656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Gram Stain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It is one of the most important methods widely used in bacteriology, using </a:t>
            </a:r>
            <a:r>
              <a:rPr lang="en-US" b="1" dirty="0">
                <a:solidFill>
                  <a:srgbClr val="FF0000"/>
                </a:solidFill>
              </a:rPr>
              <a:t>2 dyes </a:t>
            </a:r>
            <a:r>
              <a:rPr lang="en-US" dirty="0">
                <a:solidFill>
                  <a:schemeClr val="bg1"/>
                </a:solidFill>
              </a:rPr>
              <a:t>in sequence each of different color, so that bacteria fall into two different categories: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A-Those that retain the first dye (crystal violet) throughout the staining procedure are known as  (</a:t>
            </a:r>
            <a:r>
              <a:rPr lang="en-US" b="1" dirty="0">
                <a:solidFill>
                  <a:srgbClr val="FF0000"/>
                </a:solidFill>
              </a:rPr>
              <a:t>Gram positive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B- Those that lose the first dye (CV) after washing with decolorizing solution and stained with the second dye (Diluted </a:t>
            </a:r>
            <a:r>
              <a:rPr lang="en-US" dirty="0" err="1">
                <a:solidFill>
                  <a:schemeClr val="bg1"/>
                </a:solidFill>
              </a:rPr>
              <a:t>carbol</a:t>
            </a:r>
            <a:r>
              <a:rPr lang="en-US" dirty="0">
                <a:solidFill>
                  <a:schemeClr val="bg1"/>
                </a:solidFill>
              </a:rPr>
              <a:t> fuchsin) are known as (</a:t>
            </a:r>
            <a:r>
              <a:rPr lang="en-US" b="1" dirty="0">
                <a:solidFill>
                  <a:srgbClr val="FF0000"/>
                </a:solidFill>
              </a:rPr>
              <a:t>Gram negative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1678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Gram Stain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8674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</a:rPr>
              <a:t>1- Prepare the bacterial smear.</a:t>
            </a:r>
          </a:p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</a:rPr>
              <a:t>2- Flood the slide with crystal violet, leave for </a:t>
            </a:r>
            <a:r>
              <a:rPr lang="en-US" b="1" dirty="0">
                <a:solidFill>
                  <a:srgbClr val="FF0000"/>
                </a:solidFill>
              </a:rPr>
              <a:t>1-2 </a:t>
            </a:r>
            <a:r>
              <a:rPr lang="en-US" dirty="0">
                <a:solidFill>
                  <a:srgbClr val="FF0000"/>
                </a:solidFill>
              </a:rPr>
              <a:t>minutes</a:t>
            </a:r>
            <a:r>
              <a:rPr lang="en-US" dirty="0">
                <a:solidFill>
                  <a:schemeClr val="bg1"/>
                </a:solidFill>
              </a:rPr>
              <a:t>, wash with tap water. </a:t>
            </a:r>
          </a:p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</a:rPr>
              <a:t>3- Apply Gram iodine (</a:t>
            </a:r>
            <a:r>
              <a:rPr lang="en-US" dirty="0" err="1">
                <a:solidFill>
                  <a:schemeClr val="bg1"/>
                </a:solidFill>
              </a:rPr>
              <a:t>Lugol´s</a:t>
            </a:r>
            <a:r>
              <a:rPr lang="en-US" dirty="0">
                <a:solidFill>
                  <a:schemeClr val="bg1"/>
                </a:solidFill>
              </a:rPr>
              <a:t> iodine), leave for </a:t>
            </a:r>
            <a:r>
              <a:rPr lang="en-US" b="1" dirty="0">
                <a:solidFill>
                  <a:srgbClr val="FF0000"/>
                </a:solidFill>
              </a:rPr>
              <a:t>one minute, </a:t>
            </a:r>
            <a:r>
              <a:rPr lang="en-US" dirty="0">
                <a:solidFill>
                  <a:schemeClr val="bg1"/>
                </a:solidFill>
              </a:rPr>
              <a:t>then wash with tap water. </a:t>
            </a:r>
          </a:p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</a:rPr>
              <a:t>4- Apply 95% ethyl alcohol (as decolorizer), leave for </a:t>
            </a:r>
            <a:r>
              <a:rPr lang="en-US" b="1" dirty="0">
                <a:solidFill>
                  <a:srgbClr val="FF0000"/>
                </a:solidFill>
              </a:rPr>
              <a:t>20-30 seconds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wash with tap water.</a:t>
            </a:r>
          </a:p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</a:rPr>
              <a:t>5- Apply diluted </a:t>
            </a:r>
            <a:r>
              <a:rPr lang="en-US" dirty="0" err="1">
                <a:solidFill>
                  <a:schemeClr val="bg1"/>
                </a:solidFill>
              </a:rPr>
              <a:t>carbol</a:t>
            </a:r>
            <a:r>
              <a:rPr lang="en-US" dirty="0">
                <a:solidFill>
                  <a:schemeClr val="bg1"/>
                </a:solidFill>
              </a:rPr>
              <a:t>-fuchsin (the counter stain) leave for </a:t>
            </a:r>
            <a:r>
              <a:rPr lang="en-US" b="1" dirty="0">
                <a:solidFill>
                  <a:srgbClr val="FF0000"/>
                </a:solidFill>
              </a:rPr>
              <a:t>1 minute</a:t>
            </a:r>
            <a:r>
              <a:rPr lang="en-US" dirty="0">
                <a:solidFill>
                  <a:schemeClr val="bg1"/>
                </a:solidFill>
              </a:rPr>
              <a:t>, then wash with tap water.</a:t>
            </a:r>
          </a:p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</a:rPr>
              <a:t>6- Blot, dry in air and examine with oil immersion lens. </a:t>
            </a:r>
          </a:p>
        </p:txBody>
      </p:sp>
    </p:spTree>
    <p:extLst>
      <p:ext uri="{BB962C8B-B14F-4D97-AF65-F5344CB8AC3E}">
        <p14:creationId xmlns:p14="http://schemas.microsoft.com/office/powerpoint/2010/main" val="874995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68" y="152398"/>
            <a:ext cx="5387219" cy="283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ÙØªÙØ¬Ø© Ø¨Ø­Ø« Ø§ÙØµÙØ± Ø¹Ù âªgram positive gram negative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4" y="3050692"/>
            <a:ext cx="8151785" cy="368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6781800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2- Acid–Fast stain (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Ziehl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Neelsen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stain)</a:t>
            </a: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Used to identify acid-Fast organisms such as Mycobacteria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which contain large amount of lipid substances within their cell walls called </a:t>
            </a:r>
            <a:r>
              <a:rPr lang="en-US" dirty="0">
                <a:solidFill>
                  <a:srgbClr val="FF0000"/>
                </a:solidFill>
              </a:rPr>
              <a:t>mycolic acids</a:t>
            </a:r>
            <a:r>
              <a:rPr lang="en-US" dirty="0">
                <a:solidFill>
                  <a:schemeClr val="bg1"/>
                </a:solidFill>
              </a:rPr>
              <a:t>; these acids resist staining by ordinary methods like Gram stain.</a:t>
            </a: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The Z–N is used in direct examination for specimens of bacilli bacteria with high lipid and fat content like </a:t>
            </a:r>
            <a:r>
              <a:rPr lang="en-US" i="1" dirty="0">
                <a:solidFill>
                  <a:srgbClr val="FF0000"/>
                </a:solidFill>
              </a:rPr>
              <a:t>Mycobacterium 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i="1" dirty="0">
                <a:solidFill>
                  <a:srgbClr val="FF0000"/>
                </a:solidFill>
              </a:rPr>
              <a:t> Actinomyces</a:t>
            </a:r>
            <a:r>
              <a:rPr lang="en-US" i="1" dirty="0">
                <a:solidFill>
                  <a:schemeClr val="bg1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Acid-fast bacilli will be bright red after staining.</a:t>
            </a:r>
            <a:endParaRPr lang="ar-IQ" dirty="0">
              <a:solidFill>
                <a:schemeClr val="bg1"/>
              </a:solidFill>
            </a:endParaRPr>
          </a:p>
          <a:p>
            <a:pPr algn="just">
              <a:defRPr/>
            </a:pPr>
            <a:endParaRPr lang="ar-IQ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1- prepare a bacterial smear.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2- flood the slide with </a:t>
            </a:r>
            <a:r>
              <a:rPr lang="en-US" b="1" dirty="0">
                <a:solidFill>
                  <a:srgbClr val="FF0000"/>
                </a:solidFill>
              </a:rPr>
              <a:t>concentrated </a:t>
            </a:r>
            <a:r>
              <a:rPr lang="en-US" b="1" dirty="0" err="1">
                <a:solidFill>
                  <a:srgbClr val="FF0000"/>
                </a:solidFill>
              </a:rPr>
              <a:t>carbol</a:t>
            </a:r>
            <a:r>
              <a:rPr lang="en-US" b="1" dirty="0">
                <a:solidFill>
                  <a:srgbClr val="FF0000"/>
                </a:solidFill>
              </a:rPr>
              <a:t>-fuchsin (C.C.F),</a:t>
            </a:r>
            <a:r>
              <a:rPr lang="en-US" dirty="0">
                <a:solidFill>
                  <a:schemeClr val="bg1"/>
                </a:solidFill>
              </a:rPr>
              <a:t> heat until steaming for 5 mins (avoid boiling and drying of stain).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3- cool the slide then wash with tap water.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4- dip the slide in 3% </a:t>
            </a:r>
            <a:r>
              <a:rPr lang="en-US" dirty="0">
                <a:solidFill>
                  <a:srgbClr val="FF0000"/>
                </a:solidFill>
              </a:rPr>
              <a:t>Acid –alcohol(HCL) </a:t>
            </a:r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20 -30 sec.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5- wash with tap water.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Method of Acid-fast stain</a:t>
            </a:r>
          </a:p>
        </p:txBody>
      </p:sp>
    </p:spTree>
    <p:extLst>
      <p:ext uri="{BB962C8B-B14F-4D97-AF65-F5344CB8AC3E}">
        <p14:creationId xmlns:p14="http://schemas.microsoft.com/office/powerpoint/2010/main" val="39813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156960"/>
          </a:xfrm>
        </p:spPr>
        <p:txBody>
          <a:bodyPr/>
          <a:lstStyle/>
          <a:p>
            <a:pPr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6- flood the slide with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counter stain (Methylene blue) </a:t>
            </a:r>
            <a:r>
              <a:rPr lang="en-US" dirty="0">
                <a:solidFill>
                  <a:schemeClr val="bg1"/>
                </a:solidFill>
              </a:rPr>
              <a:t>and leave for 1 min.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7- wash with tap water. 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8- blot and dry on air. 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9- examine under oil </a:t>
            </a:r>
            <a:r>
              <a:rPr lang="en-US">
                <a:solidFill>
                  <a:schemeClr val="bg1"/>
                </a:solidFill>
              </a:rPr>
              <a:t>immersion lens. </a:t>
            </a:r>
            <a:endParaRPr lang="en-US" dirty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ar-IQ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2938"/>
            <a:ext cx="5426297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66" y="4191000"/>
            <a:ext cx="304603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562600" y="5181600"/>
            <a:ext cx="685800" cy="595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Light microscope consists of: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Base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Arm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3-Stage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4-Stage clip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5-Condenser lens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6-Light source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7- Coarse &amp; fine adjustment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8- Ocular or eye piece lens (10X)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 Objective lenses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a- scanning lens (4X)          b- low power lens (10X)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c- High power lens (40X)   d- oil immersion lens (100X)</a:t>
            </a:r>
          </a:p>
          <a:p>
            <a:pPr lvl="1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172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SEM                                  TEM</a:t>
            </a:r>
            <a:r>
              <a:rPr lang="ar-IQ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/>
            </a:r>
            <a:br>
              <a:rPr lang="ar-IQ" dirty="0">
                <a:solidFill>
                  <a:schemeClr val="accent5">
                    <a:lumMod val="50000"/>
                  </a:schemeClr>
                </a:solidFill>
                <a:cs typeface="+mn-cs"/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304800"/>
            <a:ext cx="4468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B- Electron microscope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3100" y="171450"/>
            <a:ext cx="6413500" cy="11239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981200"/>
            <a:ext cx="7772400" cy="472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dirty="0"/>
              <a:t>B- Electron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SEM                                </a:t>
            </a:r>
            <a:endParaRPr lang="ar-IQ" dirty="0"/>
          </a:p>
        </p:txBody>
      </p:sp>
      <p:pic>
        <p:nvPicPr>
          <p:cNvPr id="7" name="Picture 3" descr="t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81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electr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81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0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Bright field  Light microscope component</a:t>
            </a:r>
          </a:p>
        </p:txBody>
      </p:sp>
      <p:pic>
        <p:nvPicPr>
          <p:cNvPr id="5" name="Picture 3" descr="microscope-parts-and-function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323637" cy="488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5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4043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4375"/>
            <a:ext cx="9144000" cy="5663625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40 X 10  (ocular lens) = 400.</a:t>
            </a:r>
            <a:endParaRPr lang="en-US" dirty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Why we use oil with oil immersion lens?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To prevent shattering of light rays, as light rays refracted when passing from media with high density (glass slide) to media with low density (air) and as the used oil had a refraction index equal to that of glass slide, we can reduce this refraction and obtain a full spectrum of light reached to lens.</a:t>
            </a:r>
          </a:p>
          <a:p>
            <a:pPr>
              <a:buFontTx/>
              <a:buNone/>
              <a:defRPr/>
            </a:pPr>
            <a:endParaRPr lang="en-US" dirty="0">
              <a:solidFill>
                <a:srgbClr val="92D050"/>
              </a:solidFill>
            </a:endParaRPr>
          </a:p>
          <a:p>
            <a:pPr>
              <a:defRPr/>
            </a:pPr>
            <a:endParaRPr lang="ar-IQ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76200" y="609600"/>
            <a:ext cx="92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How can you measure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total magnification power 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are the morphological characteristics that can be seen by microscope to identify the bacteria?</a:t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1- Shape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a- </a:t>
            </a:r>
            <a:r>
              <a:rPr lang="en-US" dirty="0" err="1">
                <a:solidFill>
                  <a:schemeClr val="bg1"/>
                </a:solidFill>
              </a:rPr>
              <a:t>cocci</a:t>
            </a:r>
            <a:r>
              <a:rPr lang="en-US" dirty="0">
                <a:solidFill>
                  <a:schemeClr val="bg1"/>
                </a:solidFill>
              </a:rPr>
              <a:t> (spherical)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4003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6350"/>
            <a:ext cx="26670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87775"/>
            <a:ext cx="23336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7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b- bacilli (rod -like)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6878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10" y="4114800"/>
            <a:ext cx="26289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433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478</TotalTime>
  <Words>1463</Words>
  <Application>Microsoft Office PowerPoint</Application>
  <PresentationFormat>عرض على الشاشة (3:4)‏</PresentationFormat>
  <Paragraphs>208</Paragraphs>
  <Slides>37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46" baseType="lpstr">
      <vt:lpstr>Arial</vt:lpstr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عرض تقديمي في PowerPoint</vt:lpstr>
      <vt:lpstr>Microscope</vt:lpstr>
      <vt:lpstr>عرض تقديمي في PowerPoint</vt:lpstr>
      <vt:lpstr>عرض تقديمي في PowerPoint</vt:lpstr>
      <vt:lpstr>SEM                                  TEM </vt:lpstr>
      <vt:lpstr>عرض تقديمي في PowerPoint</vt:lpstr>
      <vt:lpstr>عرض تقديمي في PowerPoint</vt:lpstr>
      <vt:lpstr>What are the morphological characteristics that can be seen by microscope to identify the bacteria? </vt:lpstr>
      <vt:lpstr>b- bacilli (rod -like)</vt:lpstr>
      <vt:lpstr>c- coccobacilli (between cocci &amp; bacilli)</vt:lpstr>
      <vt:lpstr>d- spiral ( curved rod)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Laboratory tools, instruments &amp; equipment's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How do you prepare a smear? </vt:lpstr>
      <vt:lpstr>B- from solid material </vt:lpstr>
      <vt:lpstr>Aim of Fixation: </vt:lpstr>
      <vt:lpstr>Staining of bacteria </vt:lpstr>
      <vt:lpstr>عرض تقديمي في PowerPoint</vt:lpstr>
      <vt:lpstr>عرض تقديمي في PowerPoint</vt:lpstr>
      <vt:lpstr>عرض تقديمي في PowerPoint</vt:lpstr>
      <vt:lpstr>B-Differential Stain</vt:lpstr>
      <vt:lpstr>1- Gram Stain</vt:lpstr>
      <vt:lpstr>Gram Stain Method</vt:lpstr>
      <vt:lpstr>عرض تقديمي في PowerPoint</vt:lpstr>
      <vt:lpstr>عرض تقديمي في PowerPoint</vt:lpstr>
      <vt:lpstr>Method of Acid-fast stain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</dc:creator>
  <cp:lastModifiedBy>User</cp:lastModifiedBy>
  <cp:revision>96</cp:revision>
  <dcterms:created xsi:type="dcterms:W3CDTF">2018-10-16T16:24:10Z</dcterms:created>
  <dcterms:modified xsi:type="dcterms:W3CDTF">2023-10-08T09:37:19Z</dcterms:modified>
</cp:coreProperties>
</file>