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18.xml"/>
  <Override ContentType="application/vnd.openxmlformats-officedocument.presentationml.slideMaster+xml" PartName="/ppt/slideMasters/slideMaster13.xml"/>
  <Override ContentType="application/vnd.openxmlformats-officedocument.presentationml.slideMaster+xml" PartName="/ppt/slideMasters/slideMaster21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5.xml"/>
  <Override ContentType="application/vnd.openxmlformats-officedocument.presentationml.slideMaster+xml" PartName="/ppt/slideMasters/slideMaster19.xml"/>
  <Override ContentType="application/vnd.openxmlformats-officedocument.presentationml.slideMaster+xml" PartName="/ppt/slideMasters/slideMaster12.xml"/>
  <Override ContentType="application/vnd.openxmlformats-officedocument.presentationml.slideMaster+xml" PartName="/ppt/slideMasters/slideMaster16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20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24.xml"/>
  <Override ContentType="application/vnd.openxmlformats-officedocument.presentationml.slideMaster+xml" PartName="/ppt/slideMasters/slideMaster11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5.xml"/>
  <Override ContentType="application/vnd.openxmlformats-officedocument.presentationml.slideMaster+xml" PartName="/ppt/slideMasters/slideMaster2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14.xml"/>
  <Override ContentType="application/vnd.openxmlformats-officedocument.presentationml.slideMaster+xml" PartName="/ppt/slideMasters/slideMaster17.xml"/>
  <Override ContentType="application/vnd.openxmlformats-officedocument.presentationml.slideMaster+xml" PartName="/ppt/slideMasters/slideMaster22.xml"/>
  <Override ContentType="application/vnd.openxmlformats-officedocument.presentationml.slideMaster+xml" PartName="/ppt/slideMasters/slideMaster6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6.xml"/>
  <Override ContentType="application/vnd.openxmlformats-officedocument.theme+xml" PartName="/ppt/theme/theme20.xml"/>
  <Override ContentType="application/vnd.openxmlformats-officedocument.theme+xml" PartName="/ppt/theme/theme17.xml"/>
  <Override ContentType="application/vnd.openxmlformats-officedocument.theme+xml" PartName="/ppt/theme/theme11.xml"/>
  <Override ContentType="application/vnd.openxmlformats-officedocument.theme+xml" PartName="/ppt/theme/theme24.xml"/>
  <Override ContentType="application/vnd.openxmlformats-officedocument.theme+xml" PartName="/ppt/theme/theme5.xml"/>
  <Override ContentType="application/vnd.openxmlformats-officedocument.theme+xml" PartName="/ppt/theme/theme26.xml"/>
  <Override ContentType="application/vnd.openxmlformats-officedocument.theme+xml" PartName="/ppt/theme/theme7.xml"/>
  <Override ContentType="application/vnd.openxmlformats-officedocument.theme+xml" PartName="/ppt/theme/theme4.xml"/>
  <Override ContentType="application/vnd.openxmlformats-officedocument.theme+xml" PartName="/ppt/theme/theme18.xml"/>
  <Override ContentType="application/vnd.openxmlformats-officedocument.theme+xml" PartName="/ppt/theme/theme23.xml"/>
  <Override ContentType="application/vnd.openxmlformats-officedocument.theme+xml" PartName="/ppt/theme/theme8.xml"/>
  <Override ContentType="application/vnd.openxmlformats-officedocument.theme+xml" PartName="/ppt/theme/theme10.xml"/>
  <Override ContentType="application/vnd.openxmlformats-officedocument.theme+xml" PartName="/ppt/theme/theme14.xml"/>
  <Override ContentType="application/vnd.openxmlformats-officedocument.theme+xml" PartName="/ppt/theme/theme19.xml"/>
  <Override ContentType="application/vnd.openxmlformats-officedocument.theme+xml" PartName="/ppt/theme/theme22.xml"/>
  <Override ContentType="application/vnd.openxmlformats-officedocument.theme+xml" PartName="/ppt/theme/theme3.xml"/>
  <Override ContentType="application/vnd.openxmlformats-officedocument.theme+xml" PartName="/ppt/theme/theme15.xml"/>
  <Override ContentType="application/vnd.openxmlformats-officedocument.theme+xml" PartName="/ppt/theme/theme9.xml"/>
  <Override ContentType="application/vnd.openxmlformats-officedocument.theme+xml" PartName="/ppt/theme/theme13.xml"/>
  <Override ContentType="application/vnd.openxmlformats-officedocument.theme+xml" PartName="/ppt/theme/theme21.xml"/>
  <Override ContentType="application/vnd.openxmlformats-officedocument.theme+xml" PartName="/ppt/theme/theme2.xml"/>
  <Override ContentType="application/vnd.openxmlformats-officedocument.theme+xml" PartName="/ppt/theme/theme16.xml"/>
  <Override ContentType="application/vnd.openxmlformats-officedocument.theme+xml" PartName="/ppt/theme/theme25.xml"/>
  <Override ContentType="application/vnd.openxmlformats-officedocument.theme+xml" PartName="/ppt/theme/theme1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82" r:id="rId5"/>
    <p:sldMasterId id="2147483683" r:id="rId6"/>
    <p:sldMasterId id="2147483684" r:id="rId7"/>
    <p:sldMasterId id="2147483685" r:id="rId8"/>
    <p:sldMasterId id="2147483686" r:id="rId9"/>
    <p:sldMasterId id="2147483687" r:id="rId10"/>
    <p:sldMasterId id="2147483688" r:id="rId11"/>
    <p:sldMasterId id="2147483689" r:id="rId12"/>
    <p:sldMasterId id="2147483690" r:id="rId13"/>
    <p:sldMasterId id="2147483691" r:id="rId14"/>
    <p:sldMasterId id="2147483692" r:id="rId15"/>
    <p:sldMasterId id="2147483693" r:id="rId16"/>
    <p:sldMasterId id="2147483694" r:id="rId17"/>
    <p:sldMasterId id="2147483695" r:id="rId18"/>
    <p:sldMasterId id="2147483696" r:id="rId19"/>
    <p:sldMasterId id="2147483697" r:id="rId20"/>
    <p:sldMasterId id="2147483698" r:id="rId21"/>
    <p:sldMasterId id="2147483699" r:id="rId22"/>
    <p:sldMasterId id="2147483700" r:id="rId23"/>
    <p:sldMasterId id="2147483701" r:id="rId24"/>
    <p:sldMasterId id="2147483702" r:id="rId25"/>
    <p:sldMasterId id="2147483703" r:id="rId26"/>
    <p:sldMasterId id="2147483704" r:id="rId27"/>
    <p:sldMasterId id="2147483705" r:id="rId28"/>
    <p:sldMasterId id="2147483706" r:id="rId29"/>
  </p:sldMasterIdLst>
  <p:notesMasterIdLst>
    <p:notesMasterId r:id="rId30"/>
  </p:notesMasterIdLst>
  <p:sldIdLst>
    <p:sldId id="256" r:id="rId31"/>
    <p:sldId id="257" r:id="rId32"/>
    <p:sldId id="258" r:id="rId33"/>
    <p:sldId id="259" r:id="rId34"/>
    <p:sldId id="260" r:id="rId35"/>
    <p:sldId id="261" r:id="rId36"/>
    <p:sldId id="262" r:id="rId37"/>
    <p:sldId id="263" r:id="rId38"/>
    <p:sldId id="264" r:id="rId39"/>
    <p:sldId id="265" r:id="rId40"/>
    <p:sldId id="266" r:id="rId41"/>
    <p:sldId id="267" r:id="rId42"/>
    <p:sldId id="268" r:id="rId43"/>
    <p:sldId id="269" r:id="rId44"/>
    <p:sldId id="270" r:id="rId45"/>
    <p:sldId id="271" r:id="rId46"/>
    <p:sldId id="272" r:id="rId47"/>
    <p:sldId id="273" r:id="rId48"/>
    <p:sldId id="274" r:id="rId49"/>
    <p:sldId id="275" r:id="rId50"/>
    <p:sldId id="276" r:id="rId51"/>
    <p:sldId id="277" r:id="rId52"/>
    <p:sldId id="278" r:id="rId53"/>
    <p:sldId id="279" r:id="rId54"/>
    <p:sldId id="280" r:id="rId55"/>
    <p:sldId id="281" r:id="rId56"/>
    <p:sldId id="282" r:id="rId57"/>
    <p:sldId id="283" r:id="rId58"/>
    <p:sldId id="284" r:id="rId5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55769CD-F276-4D69-8E37-F0CC41DE0791}">
  <a:tblStyle styleId="{F55769CD-F276-4D69-8E37-F0CC41DE0791}" styleName="Table_٠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10.xml"/><Relationship Id="rId42" Type="http://schemas.openxmlformats.org/officeDocument/2006/relationships/slide" Target="slides/slide12.xml"/><Relationship Id="rId41" Type="http://schemas.openxmlformats.org/officeDocument/2006/relationships/slide" Target="slides/slide11.xml"/><Relationship Id="rId44" Type="http://schemas.openxmlformats.org/officeDocument/2006/relationships/slide" Target="slides/slide14.xml"/><Relationship Id="rId43" Type="http://schemas.openxmlformats.org/officeDocument/2006/relationships/slide" Target="slides/slide13.xml"/><Relationship Id="rId46" Type="http://schemas.openxmlformats.org/officeDocument/2006/relationships/slide" Target="slides/slide16.xml"/><Relationship Id="rId45" Type="http://schemas.openxmlformats.org/officeDocument/2006/relationships/slide" Target="slides/slide15.xml"/><Relationship Id="rId1" Type="http://schemas.openxmlformats.org/officeDocument/2006/relationships/theme" Target="theme/theme1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Master" Target="slideMasters/slideMaster5.xml"/><Relationship Id="rId48" Type="http://schemas.openxmlformats.org/officeDocument/2006/relationships/slide" Target="slides/slide18.xml"/><Relationship Id="rId47" Type="http://schemas.openxmlformats.org/officeDocument/2006/relationships/slide" Target="slides/slide17.xml"/><Relationship Id="rId49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slideMaster" Target="slideMasters/slideMaster3.xml"/><Relationship Id="rId8" Type="http://schemas.openxmlformats.org/officeDocument/2006/relationships/slideMaster" Target="slideMasters/slideMaster4.xml"/><Relationship Id="rId31" Type="http://schemas.openxmlformats.org/officeDocument/2006/relationships/slide" Target="slides/slide1.xml"/><Relationship Id="rId30" Type="http://schemas.openxmlformats.org/officeDocument/2006/relationships/notesMaster" Target="notesMasters/notesMaster1.xml"/><Relationship Id="rId33" Type="http://schemas.openxmlformats.org/officeDocument/2006/relationships/slide" Target="slides/slide3.xml"/><Relationship Id="rId32" Type="http://schemas.openxmlformats.org/officeDocument/2006/relationships/slide" Target="slides/slide2.xml"/><Relationship Id="rId35" Type="http://schemas.openxmlformats.org/officeDocument/2006/relationships/slide" Target="slides/slide5.xml"/><Relationship Id="rId34" Type="http://schemas.openxmlformats.org/officeDocument/2006/relationships/slide" Target="slides/slide4.xml"/><Relationship Id="rId37" Type="http://schemas.openxmlformats.org/officeDocument/2006/relationships/slide" Target="slides/slide7.xml"/><Relationship Id="rId36" Type="http://schemas.openxmlformats.org/officeDocument/2006/relationships/slide" Target="slides/slide6.xml"/><Relationship Id="rId39" Type="http://schemas.openxmlformats.org/officeDocument/2006/relationships/slide" Target="slides/slide9.xml"/><Relationship Id="rId38" Type="http://schemas.openxmlformats.org/officeDocument/2006/relationships/slide" Target="slides/slide8.xml"/><Relationship Id="rId20" Type="http://schemas.openxmlformats.org/officeDocument/2006/relationships/slideMaster" Target="slideMasters/slideMaster16.xml"/><Relationship Id="rId22" Type="http://schemas.openxmlformats.org/officeDocument/2006/relationships/slideMaster" Target="slideMasters/slideMaster18.xml"/><Relationship Id="rId21" Type="http://schemas.openxmlformats.org/officeDocument/2006/relationships/slideMaster" Target="slideMasters/slideMaster17.xml"/><Relationship Id="rId24" Type="http://schemas.openxmlformats.org/officeDocument/2006/relationships/slideMaster" Target="slideMasters/slideMaster20.xml"/><Relationship Id="rId23" Type="http://schemas.openxmlformats.org/officeDocument/2006/relationships/slideMaster" Target="slideMasters/slideMaster19.xml"/><Relationship Id="rId26" Type="http://schemas.openxmlformats.org/officeDocument/2006/relationships/slideMaster" Target="slideMasters/slideMaster22.xml"/><Relationship Id="rId25" Type="http://schemas.openxmlformats.org/officeDocument/2006/relationships/slideMaster" Target="slideMasters/slideMaster21.xml"/><Relationship Id="rId28" Type="http://schemas.openxmlformats.org/officeDocument/2006/relationships/slideMaster" Target="slideMasters/slideMaster24.xml"/><Relationship Id="rId27" Type="http://schemas.openxmlformats.org/officeDocument/2006/relationships/slideMaster" Target="slideMasters/slideMaster23.xml"/><Relationship Id="rId29" Type="http://schemas.openxmlformats.org/officeDocument/2006/relationships/slideMaster" Target="slideMasters/slideMaster25.xml"/><Relationship Id="rId51" Type="http://schemas.openxmlformats.org/officeDocument/2006/relationships/slide" Target="slides/slide21.xml"/><Relationship Id="rId50" Type="http://schemas.openxmlformats.org/officeDocument/2006/relationships/slide" Target="slides/slide20.xml"/><Relationship Id="rId53" Type="http://schemas.openxmlformats.org/officeDocument/2006/relationships/slide" Target="slides/slide23.xml"/><Relationship Id="rId52" Type="http://schemas.openxmlformats.org/officeDocument/2006/relationships/slide" Target="slides/slide22.xml"/><Relationship Id="rId11" Type="http://schemas.openxmlformats.org/officeDocument/2006/relationships/slideMaster" Target="slideMasters/slideMaster7.xml"/><Relationship Id="rId55" Type="http://schemas.openxmlformats.org/officeDocument/2006/relationships/slide" Target="slides/slide25.xml"/><Relationship Id="rId10" Type="http://schemas.openxmlformats.org/officeDocument/2006/relationships/slideMaster" Target="slideMasters/slideMaster6.xml"/><Relationship Id="rId54" Type="http://schemas.openxmlformats.org/officeDocument/2006/relationships/slide" Target="slides/slide24.xml"/><Relationship Id="rId13" Type="http://schemas.openxmlformats.org/officeDocument/2006/relationships/slideMaster" Target="slideMasters/slideMaster9.xml"/><Relationship Id="rId57" Type="http://schemas.openxmlformats.org/officeDocument/2006/relationships/slide" Target="slides/slide27.xml"/><Relationship Id="rId12" Type="http://schemas.openxmlformats.org/officeDocument/2006/relationships/slideMaster" Target="slideMasters/slideMaster8.xml"/><Relationship Id="rId56" Type="http://schemas.openxmlformats.org/officeDocument/2006/relationships/slide" Target="slides/slide26.xml"/><Relationship Id="rId15" Type="http://schemas.openxmlformats.org/officeDocument/2006/relationships/slideMaster" Target="slideMasters/slideMaster11.xml"/><Relationship Id="rId59" Type="http://schemas.openxmlformats.org/officeDocument/2006/relationships/slide" Target="slides/slide29.xml"/><Relationship Id="rId14" Type="http://schemas.openxmlformats.org/officeDocument/2006/relationships/slideMaster" Target="slideMasters/slideMaster10.xml"/><Relationship Id="rId58" Type="http://schemas.openxmlformats.org/officeDocument/2006/relationships/slide" Target="slides/slide28.xml"/><Relationship Id="rId17" Type="http://schemas.openxmlformats.org/officeDocument/2006/relationships/slideMaster" Target="slideMasters/slideMaster13.xml"/><Relationship Id="rId16" Type="http://schemas.openxmlformats.org/officeDocument/2006/relationships/slideMaster" Target="slideMasters/slideMaster12.xml"/><Relationship Id="rId19" Type="http://schemas.openxmlformats.org/officeDocument/2006/relationships/slideMaster" Target="slideMasters/slideMaster15.xml"/><Relationship Id="rId18" Type="http://schemas.openxmlformats.org/officeDocument/2006/relationships/slideMaster" Target="slideMasters/slideMaster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1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75" name="Google Shape;37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6" name="Google Shape;376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On the next slide there is an image of a microscope, very similar to the scopes we use in class.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Click on the boxes to see the name and function of each part of the microscope.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10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90" name="Google Shape;490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1" name="Google Shape;491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None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Contains the lens and magnifies the image for the viewer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11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97" name="Google Shape;49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8" name="Google Shape;498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None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Contains the lens and magnifies the image for the viewer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12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506" name="Google Shape;506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07" name="Google Shape;507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Tube extending from eyepiece to the objectives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13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515" name="Google Shape;515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16" name="Google Shape;516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Revolving circular structure containing the objectives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15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532" name="Google Shape;532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33" name="Google Shape;533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Lens that receives light from object to form a magnified image that you view through the eyepiece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1" name="Google Shape;541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7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5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18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557" name="Google Shape;557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58" name="Google Shape;558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Part of the microscope that is used for carrying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19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566" name="Google Shape;566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67" name="Google Shape;567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Surface on which the slide is placed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3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p20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575" name="Google Shape;575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76" name="Google Shape;576;p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Used to hold the slide on the stage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2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21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584" name="Google Shape;584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85" name="Google Shape;585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Controls the amount of light that passes up through the bottom of the stage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2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3" name="Google Shape;593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9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23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601" name="Google Shape;601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02" name="Google Shape;602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Used for focusing the microscope at different objectives</a:t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8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p24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610" name="Google Shape;610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11" name="Google Shape;611;p2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Provides a steady stream of light that passes up through the bottom of the stage</a:t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7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2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5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p26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627" name="Google Shape;627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28" name="Google Shape;628;p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Supports the microscope</a:t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4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27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636" name="Google Shape;636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7" name="Google Shape;637;p2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p28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643" name="Google Shape;643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44" name="Google Shape;644;p2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8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29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650" name="Google Shape;650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51" name="Google Shape;651;p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7" name="Google Shape;397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5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38100" rotWithShape="0" algn="ctr" dir="2700000" dist="35921">
              <a:schemeClr val="dk1">
                <a:alpha val="99610"/>
              </a:scheme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2436813" y="3886200"/>
            <a:ext cx="4267200" cy="2057400"/>
          </a:xfrm>
          <a:prstGeom prst="rect">
            <a:avLst/>
          </a:prstGeom>
          <a:noFill/>
          <a:ln>
            <a:noFill/>
          </a:ln>
          <a:effectLst>
            <a:outerShdw blurRad="38100" rotWithShape="0" algn="ctr" dir="2700000" dist="35921">
              <a:schemeClr val="dk1">
                <a:alpha val="99610"/>
              </a:scheme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8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rtl="0" algn="l">
              <a:spcBef>
                <a:spcPts val="0"/>
              </a:spcBef>
              <a:spcAft>
                <a:spcPts val="0"/>
              </a:spcAft>
              <a:buSzPts val="1500"/>
              <a:buNone/>
              <a:defRPr b="1" sz="2000"/>
            </a:lvl2pPr>
            <a:lvl3pPr indent="-228600" lvl="2" marL="1371600" rtl="0" algn="l">
              <a:spcBef>
                <a:spcPts val="0"/>
              </a:spcBef>
              <a:spcAft>
                <a:spcPts val="0"/>
              </a:spcAft>
              <a:buSzPts val="1350"/>
              <a:buNone/>
              <a:defRPr b="1" sz="1800"/>
            </a:lvl3pPr>
            <a:lvl4pPr indent="-228600" lvl="3" marL="182880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1" sz="1600"/>
            </a:lvl4pPr>
            <a:lvl5pPr indent="-228600" lvl="4" marL="228600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1" sz="1600"/>
            </a:lvl5pPr>
            <a:lvl6pPr indent="-228600" lvl="5" marL="274320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1" sz="1600"/>
            </a:lvl6pPr>
            <a:lvl7pPr indent="-228600" lvl="6" marL="320040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1" sz="1600"/>
            </a:lvl7pPr>
            <a:lvl8pPr indent="-228600" lvl="7" marL="365760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1" sz="1600"/>
            </a:lvl8pPr>
            <a:lvl9pPr indent="-228600" lvl="8" marL="411480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1" sz="1600"/>
            </a:lvl9pPr>
          </a:lstStyle>
          <a:p/>
        </p:txBody>
      </p:sp>
      <p:sp>
        <p:nvSpPr>
          <p:cNvPr id="72" name="Google Shape;72;p11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1pPr>
            <a:lvl2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2000"/>
            </a:lvl2pPr>
            <a:lvl3pPr indent="-314325" lvl="2" marL="13716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 sz="1800"/>
            </a:lvl3pPr>
            <a:lvl4pPr indent="-304800" lvl="3" marL="18288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indent="-304800" lvl="4" marL="22860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5pPr>
            <a:lvl6pPr indent="-304800" lvl="5" marL="2743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6pPr>
            <a:lvl7pPr indent="-304800" lvl="6" marL="32004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indent="-304800" lvl="7" marL="36576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8pPr>
            <a:lvl9pPr indent="-304800" lvl="8" marL="41148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9pPr>
          </a:lstStyle>
          <a:p/>
        </p:txBody>
      </p:sp>
      <p:sp>
        <p:nvSpPr>
          <p:cNvPr id="73" name="Google Shape;73;p11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rtl="0" algn="l">
              <a:spcBef>
                <a:spcPts val="0"/>
              </a:spcBef>
              <a:spcAft>
                <a:spcPts val="0"/>
              </a:spcAft>
              <a:buSzPts val="1500"/>
              <a:buNone/>
              <a:defRPr b="1" sz="2000"/>
            </a:lvl2pPr>
            <a:lvl3pPr indent="-228600" lvl="2" marL="1371600" rtl="0" algn="l">
              <a:spcBef>
                <a:spcPts val="0"/>
              </a:spcBef>
              <a:spcAft>
                <a:spcPts val="0"/>
              </a:spcAft>
              <a:buSzPts val="1350"/>
              <a:buNone/>
              <a:defRPr b="1" sz="1800"/>
            </a:lvl3pPr>
            <a:lvl4pPr indent="-228600" lvl="3" marL="182880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1" sz="1600"/>
            </a:lvl4pPr>
            <a:lvl5pPr indent="-228600" lvl="4" marL="228600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1" sz="1600"/>
            </a:lvl5pPr>
            <a:lvl6pPr indent="-228600" lvl="5" marL="274320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1" sz="1600"/>
            </a:lvl6pPr>
            <a:lvl7pPr indent="-228600" lvl="6" marL="320040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1" sz="1600"/>
            </a:lvl7pPr>
            <a:lvl8pPr indent="-228600" lvl="7" marL="365760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1" sz="1600"/>
            </a:lvl8pPr>
            <a:lvl9pPr indent="-228600" lvl="8" marL="411480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1" sz="1600"/>
            </a:lvl9pPr>
          </a:lstStyle>
          <a:p/>
        </p:txBody>
      </p:sp>
      <p:sp>
        <p:nvSpPr>
          <p:cNvPr id="74" name="Google Shape;74;p11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1pPr>
            <a:lvl2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2000"/>
            </a:lvl2pPr>
            <a:lvl3pPr indent="-314325" lvl="2" marL="13716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 sz="1800"/>
            </a:lvl3pPr>
            <a:lvl4pPr indent="-304800" lvl="3" marL="18288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indent="-304800" lvl="4" marL="22860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5pPr>
            <a:lvl6pPr indent="-304800" lvl="5" marL="2743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6pPr>
            <a:lvl7pPr indent="-304800" lvl="6" marL="32004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indent="-304800" lvl="7" marL="36576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8pPr>
            <a:lvl9pPr indent="-304800" lvl="8" marL="41148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>
            <a:off x="685800" y="1371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>
            <a:off x="685800" y="2590800"/>
            <a:ext cx="38100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800"/>
            </a:lvl1pPr>
            <a:lvl2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2pPr>
            <a:lvl3pPr indent="-323850" lvl="2" marL="13716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2000"/>
            </a:lvl3pPr>
            <a:lvl4pPr indent="-314325" lvl="3" marL="18288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 sz="1800"/>
            </a:lvl4pPr>
            <a:lvl5pPr indent="-314325" lvl="4" marL="22860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 sz="1800"/>
            </a:lvl5pPr>
            <a:lvl6pPr indent="-314325" lvl="5" marL="27432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 sz="1800"/>
            </a:lvl6pPr>
            <a:lvl7pPr indent="-314325" lvl="6" marL="32004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 sz="1800"/>
            </a:lvl7pPr>
            <a:lvl8pPr indent="-314325" lvl="7" marL="36576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 sz="1800"/>
            </a:lvl8pPr>
            <a:lvl9pPr indent="-314325" lvl="8" marL="41148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 sz="1800"/>
            </a:lvl9pPr>
          </a:lstStyle>
          <a:p/>
        </p:txBody>
      </p:sp>
      <p:sp>
        <p:nvSpPr>
          <p:cNvPr id="81" name="Google Shape;81;p12"/>
          <p:cNvSpPr txBox="1"/>
          <p:nvPr>
            <p:ph idx="2" type="body"/>
          </p:nvPr>
        </p:nvSpPr>
        <p:spPr>
          <a:xfrm>
            <a:off x="4648200" y="2590800"/>
            <a:ext cx="38100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800"/>
            </a:lvl1pPr>
            <a:lvl2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2pPr>
            <a:lvl3pPr indent="-323850" lvl="2" marL="13716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2000"/>
            </a:lvl3pPr>
            <a:lvl4pPr indent="-314325" lvl="3" marL="18288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 sz="1800"/>
            </a:lvl4pPr>
            <a:lvl5pPr indent="-314325" lvl="4" marL="22860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 sz="1800"/>
            </a:lvl5pPr>
            <a:lvl6pPr indent="-314325" lvl="5" marL="27432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 sz="1800"/>
            </a:lvl6pPr>
            <a:lvl7pPr indent="-314325" lvl="6" marL="32004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 sz="1800"/>
            </a:lvl7pPr>
            <a:lvl8pPr indent="-314325" lvl="7" marL="36576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 sz="1800"/>
            </a:lvl8pPr>
            <a:lvl9pPr indent="-314325" lvl="8" marL="41148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 sz="1800"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1pPr>
            <a:lvl2pPr indent="-228600" lvl="1" marL="914400" rtl="0" algn="l">
              <a:spcBef>
                <a:spcPts val="0"/>
              </a:spcBef>
              <a:spcAft>
                <a:spcPts val="0"/>
              </a:spcAft>
              <a:buSzPts val="1350"/>
              <a:buNone/>
              <a:defRPr sz="1800"/>
            </a:lvl2pPr>
            <a:lvl3pPr indent="-228600" lvl="2" marL="137160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indent="-228600" lvl="3" marL="1828800" rtl="0" algn="l">
              <a:spcBef>
                <a:spcPts val="0"/>
              </a:spcBef>
              <a:spcAft>
                <a:spcPts val="0"/>
              </a:spcAft>
              <a:buSzPts val="1050"/>
              <a:buNone/>
              <a:defRPr sz="1400"/>
            </a:lvl4pPr>
            <a:lvl5pPr indent="-228600" lvl="4" marL="2286000" rtl="0" algn="l">
              <a:spcBef>
                <a:spcPts val="0"/>
              </a:spcBef>
              <a:spcAft>
                <a:spcPts val="0"/>
              </a:spcAft>
              <a:buSzPts val="1050"/>
              <a:buNone/>
              <a:defRPr sz="1400"/>
            </a:lvl5pPr>
            <a:lvl6pPr indent="-228600" lvl="5" marL="2743200" rtl="0" algn="l">
              <a:spcBef>
                <a:spcPts val="0"/>
              </a:spcBef>
              <a:spcAft>
                <a:spcPts val="0"/>
              </a:spcAft>
              <a:buSzPts val="1050"/>
              <a:buNone/>
              <a:defRPr sz="1400"/>
            </a:lvl6pPr>
            <a:lvl7pPr indent="-228600" lvl="6" marL="3200400" rtl="0" algn="l">
              <a:spcBef>
                <a:spcPts val="0"/>
              </a:spcBef>
              <a:spcAft>
                <a:spcPts val="0"/>
              </a:spcAft>
              <a:buSzPts val="1050"/>
              <a:buNone/>
              <a:defRPr sz="1400"/>
            </a:lvl7pPr>
            <a:lvl8pPr indent="-228600" lvl="7" marL="3657600" rtl="0" algn="l">
              <a:spcBef>
                <a:spcPts val="0"/>
              </a:spcBef>
              <a:spcAft>
                <a:spcPts val="0"/>
              </a:spcAft>
              <a:buSzPts val="1050"/>
              <a:buNone/>
              <a:defRPr sz="1400"/>
            </a:lvl8pPr>
            <a:lvl9pPr indent="-228600" lvl="8" marL="4114800" rtl="0" algn="l">
              <a:spcBef>
                <a:spcPts val="0"/>
              </a:spcBef>
              <a:spcAft>
                <a:spcPts val="0"/>
              </a:spcAft>
              <a:buSzPts val="1050"/>
              <a:buNone/>
              <a:defRPr sz="1400"/>
            </a:lvl9pPr>
          </a:lstStyle>
          <a:p/>
        </p:txBody>
      </p:sp>
      <p:sp>
        <p:nvSpPr>
          <p:cNvPr id="88" name="Google Shape;88;p13"/>
          <p:cNvSpPr txBox="1"/>
          <p:nvPr>
            <p:ph idx="10" type="dt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1" type="ftr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3"/>
          <p:cNvSpPr txBox="1"/>
          <p:nvPr>
            <p:ph idx="12" type="sldNum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ومحتوى" type="obj">
  <p:cSld name="OBJEC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ومحتوى" type="obj">
  <p:cSld name="OBJEC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شريحة عنوان" type="title">
  <p:cSld name="TITLE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1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1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36" name="Google Shape;136;p21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1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المقطع" type="secHead">
  <p:cSld name="SECTION_HEADER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3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1" algn="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1" algn="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8" name="Google Shape;148;p23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2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23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محتويين" type="twoObj">
  <p:cSld name="TWO_OBJECTS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25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60" name="Google Shape;160;p25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61" name="Google Shape;161;p25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2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5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مقارنة" type="twoTxTwoObj">
  <p:cSld name="TWO_OBJECTS_WITH_TEXT"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27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73" name="Google Shape;173;p27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74" name="Google Shape;174;p27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75" name="Google Shape;175;p27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76" name="Google Shape;176;p27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2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27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فقط" type="titleOnly">
  <p:cSld name="TITLE_ONLY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29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29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29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685800" y="1371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85800" y="2590800"/>
            <a:ext cx="77724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2pPr>
            <a:lvl3pPr indent="-314325" lvl="2" marL="13716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3pPr>
            <a:lvl4pPr indent="-314325" lvl="3" marL="18288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4pPr>
            <a:lvl5pPr indent="-314325" lvl="4" marL="22860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5pPr>
            <a:lvl6pPr indent="-314325" lvl="5" marL="27432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6pPr>
            <a:lvl7pPr indent="-314325" lvl="6" marL="32004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7pPr>
            <a:lvl8pPr indent="-314325" lvl="7" marL="36576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8pPr>
            <a:lvl9pPr indent="-314325" lvl="8" marL="41148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فارغ" type="blank">
  <p:cSld name="BLANK"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1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31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31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محتوى ذو تسمية توضيحية" type="objTx">
  <p:cSld name="OBJECT_WITH_CAPTION_TEXT"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3"/>
          <p:cNvSpPr txBox="1"/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33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09" name="Google Shape;209;p33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10" name="Google Shape;210;p33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3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33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صورة ذو تسمية توضيحية" type="picTx">
  <p:cSld name="PICTURE_WITH_CAPTION_TEXT"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5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1" name="Google Shape;221;p3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22" name="Google Shape;222;p35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23" name="Google Shape;223;p35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4" name="Google Shape;224;p3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35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ونص عمودي" type="vertTx">
  <p:cSld name="VERTICAL_TEXT"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4" name="Google Shape;234;p37"/>
          <p:cNvSpPr txBox="1"/>
          <p:nvPr>
            <p:ph idx="1" type="body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5" name="Google Shape;235;p37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6" name="Google Shape;236;p3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7" name="Google Shape;237;p37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ونص عموديان" type="vertTitleAndTx">
  <p:cSld name="VERTICAL_TITLE_AND_VERTICAL_TEXT"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9"/>
          <p:cNvSpPr txBox="1"/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39"/>
          <p:cNvSpPr txBox="1"/>
          <p:nvPr>
            <p:ph idx="1" type="body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39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8" name="Google Shape;248;p39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9" name="Google Shape;249;p39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شريحة عنوان" type="title">
  <p:cSld name="TITLE"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1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8" name="Google Shape;258;p4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1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1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59" name="Google Shape;259;p41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41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1" name="Google Shape;261;p41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المقطع" type="secHead">
  <p:cSld name="SECTION_HEADER"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3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0" name="Google Shape;270;p43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1" algn="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1" algn="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1" name="Google Shape;271;p43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2" name="Google Shape;272;p4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3" name="Google Shape;273;p43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محتويين" type="twoObj">
  <p:cSld name="TWO_OBJECTS"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45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83" name="Google Shape;283;p45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84" name="Google Shape;284;p45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5" name="Google Shape;285;p4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6" name="Google Shape;286;p45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مقارنة" type="twoTxTwoObj">
  <p:cSld name="TWO_OBJECTS_WITH_TEXT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47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96" name="Google Shape;296;p47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97" name="Google Shape;297;p47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98" name="Google Shape;298;p47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99" name="Google Shape;299;p47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0" name="Google Shape;300;p4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1" name="Google Shape;301;p47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فقط" type="titleOnly">
  <p:cSld name="TITLE_ONLY"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0" name="Google Shape;310;p49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1" name="Google Shape;311;p49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2" name="Google Shape;312;p49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type="txAndObj">
  <p:cSld name="TEXT_AND_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85800" y="1371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685800" y="2590800"/>
            <a:ext cx="38100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2pPr>
            <a:lvl3pPr indent="-314325" lvl="2" marL="13716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3pPr>
            <a:lvl4pPr indent="-314325" lvl="3" marL="18288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4pPr>
            <a:lvl5pPr indent="-314325" lvl="4" marL="22860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5pPr>
            <a:lvl6pPr indent="-314325" lvl="5" marL="27432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6pPr>
            <a:lvl7pPr indent="-314325" lvl="6" marL="32004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7pPr>
            <a:lvl8pPr indent="-314325" lvl="7" marL="36576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8pPr>
            <a:lvl9pPr indent="-314325" lvl="8" marL="41148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2" type="body"/>
          </p:nvPr>
        </p:nvSpPr>
        <p:spPr>
          <a:xfrm>
            <a:off x="4648200" y="2590800"/>
            <a:ext cx="38100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2pPr>
            <a:lvl3pPr indent="-314325" lvl="2" marL="13716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3pPr>
            <a:lvl4pPr indent="-314325" lvl="3" marL="18288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4pPr>
            <a:lvl5pPr indent="-314325" lvl="4" marL="22860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5pPr>
            <a:lvl6pPr indent="-314325" lvl="5" marL="27432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6pPr>
            <a:lvl7pPr indent="-314325" lvl="6" marL="32004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7pPr>
            <a:lvl8pPr indent="-314325" lvl="7" marL="36576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8pPr>
            <a:lvl9pPr indent="-314325" lvl="8" marL="41148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فارغ" type="blank">
  <p:cSld name="BLANK"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51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1" name="Google Shape;321;p51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2" name="Google Shape;322;p51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محتوى ذو تسمية توضيحية" type="objTx">
  <p:cSld name="OBJECT_WITH_CAPTION_TEXT"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53"/>
          <p:cNvSpPr txBox="1"/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1" name="Google Shape;331;p53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32" name="Google Shape;332;p53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33" name="Google Shape;333;p53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4" name="Google Shape;334;p5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5" name="Google Shape;335;p53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صورة ذو تسمية توضيحية" type="picTx">
  <p:cSld name="PICTURE_WITH_CAPTION_TEXT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55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5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45" name="Google Shape;345;p55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46" name="Google Shape;346;p55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7" name="Google Shape;347;p5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8" name="Google Shape;348;p55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ونص عمودي" type="vertTx">
  <p:cSld name="VERTICAL_TEXT"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7" name="Google Shape;357;p57"/>
          <p:cNvSpPr txBox="1"/>
          <p:nvPr>
            <p:ph idx="1" type="body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8" name="Google Shape;358;p57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9" name="Google Shape;359;p5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0" name="Google Shape;360;p57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عنوان ونص عموديان" type="vertTitleAndTx">
  <p:cSld name="VERTICAL_TITLE_AND_VERTICAL_TEXT"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59"/>
          <p:cNvSpPr txBox="1"/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9" name="Google Shape;369;p59"/>
          <p:cNvSpPr txBox="1"/>
          <p:nvPr>
            <p:ph idx="1" type="body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0" name="Google Shape;370;p59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59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2" name="Google Shape;372;p59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 rot="5400000">
            <a:off x="5124450" y="2762250"/>
            <a:ext cx="4724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 rot="5400000">
            <a:off x="1162050" y="895350"/>
            <a:ext cx="4724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2pPr>
            <a:lvl3pPr indent="-314325" lvl="2" marL="13716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3pPr>
            <a:lvl4pPr indent="-314325" lvl="3" marL="18288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4pPr>
            <a:lvl5pPr indent="-314325" lvl="4" marL="22860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5pPr>
            <a:lvl6pPr indent="-314325" lvl="5" marL="27432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6pPr>
            <a:lvl7pPr indent="-314325" lvl="6" marL="32004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7pPr>
            <a:lvl8pPr indent="-314325" lvl="7" marL="36576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8pPr>
            <a:lvl9pPr indent="-314325" lvl="8" marL="41148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685800" y="1371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 rot="5400000">
            <a:off x="2819400" y="457200"/>
            <a:ext cx="35052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2pPr>
            <a:lvl3pPr indent="-314325" lvl="2" marL="13716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3pPr>
            <a:lvl4pPr indent="-314325" lvl="3" marL="18288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4pPr>
            <a:lvl5pPr indent="-314325" lvl="4" marL="22860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5pPr>
            <a:lvl6pPr indent="-314325" lvl="5" marL="27432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6pPr>
            <a:lvl7pPr indent="-314325" lvl="6" marL="32004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7pPr>
            <a:lvl8pPr indent="-314325" lvl="7" marL="36576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8pPr>
            <a:lvl9pPr indent="-314325" lvl="8" marL="4114800" rtl="0" algn="l">
              <a:spcBef>
                <a:spcPts val="0"/>
              </a:spcBef>
              <a:spcAft>
                <a:spcPts val="0"/>
              </a:spcAft>
              <a:buSzPts val="1350"/>
              <a:buChar char="●"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1" type="ftr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SzPts val="1050"/>
              <a:buNone/>
              <a:defRPr sz="1400"/>
            </a:lvl1pPr>
            <a:lvl2pPr indent="-228600" lvl="1" marL="91440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2pPr>
            <a:lvl3pPr indent="-228600" lvl="2" marL="1371600" rtl="0" algn="l">
              <a:spcBef>
                <a:spcPts val="0"/>
              </a:spcBef>
              <a:spcAft>
                <a:spcPts val="0"/>
              </a:spcAft>
              <a:buSzPts val="750"/>
              <a:buNone/>
              <a:defRPr sz="1000"/>
            </a:lvl3pPr>
            <a:lvl4pPr indent="-228600" lvl="3" marL="1828800" rtl="0" algn="l">
              <a:spcBef>
                <a:spcPts val="0"/>
              </a:spcBef>
              <a:spcAft>
                <a:spcPts val="0"/>
              </a:spcAft>
              <a:buSzPts val="675"/>
              <a:buNone/>
              <a:defRPr sz="900"/>
            </a:lvl4pPr>
            <a:lvl5pPr indent="-228600" lvl="4" marL="2286000" rtl="0" algn="l">
              <a:spcBef>
                <a:spcPts val="0"/>
              </a:spcBef>
              <a:spcAft>
                <a:spcPts val="0"/>
              </a:spcAft>
              <a:buSzPts val="675"/>
              <a:buNone/>
              <a:defRPr sz="900"/>
            </a:lvl5pPr>
            <a:lvl6pPr indent="-228600" lvl="5" marL="2743200" rtl="0" algn="l">
              <a:spcBef>
                <a:spcPts val="0"/>
              </a:spcBef>
              <a:spcAft>
                <a:spcPts val="0"/>
              </a:spcAft>
              <a:buSzPts val="675"/>
              <a:buNone/>
              <a:defRPr sz="900"/>
            </a:lvl6pPr>
            <a:lvl7pPr indent="-228600" lvl="6" marL="3200400" rtl="0" algn="l">
              <a:spcBef>
                <a:spcPts val="0"/>
              </a:spcBef>
              <a:spcAft>
                <a:spcPts val="0"/>
              </a:spcAft>
              <a:buSzPts val="675"/>
              <a:buNone/>
              <a:defRPr sz="900"/>
            </a:lvl7pPr>
            <a:lvl8pPr indent="-228600" lvl="7" marL="3657600" rtl="0" algn="l">
              <a:spcBef>
                <a:spcPts val="0"/>
              </a:spcBef>
              <a:spcAft>
                <a:spcPts val="0"/>
              </a:spcAft>
              <a:buSzPts val="675"/>
              <a:buNone/>
              <a:defRPr sz="900"/>
            </a:lvl8pPr>
            <a:lvl9pPr indent="-228600" lvl="8" marL="4114800" rtl="0" algn="l">
              <a:spcBef>
                <a:spcPts val="0"/>
              </a:spcBef>
              <a:spcAft>
                <a:spcPts val="0"/>
              </a:spcAft>
              <a:buSzPts val="675"/>
              <a:buNone/>
              <a:defRPr sz="900"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1pPr>
            <a:lvl2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800"/>
            </a:lvl2pPr>
            <a:lvl3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3pPr>
            <a:lvl4pPr indent="-323850" lvl="3" marL="18288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2000"/>
            </a:lvl4pPr>
            <a:lvl5pPr indent="-323850" lvl="4" marL="22860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2000"/>
            </a:lvl5pPr>
            <a:lvl6pPr indent="-323850" lvl="5" marL="2743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2000"/>
            </a:lvl6pPr>
            <a:lvl7pPr indent="-323850" lvl="6" marL="32004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2000"/>
            </a:lvl7pPr>
            <a:lvl8pPr indent="-323850" lvl="7" marL="36576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2000"/>
            </a:lvl8pPr>
            <a:lvl9pPr indent="-323850" lvl="8" marL="41148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2000"/>
            </a:lvl9pPr>
          </a:lstStyle>
          <a:p/>
        </p:txBody>
      </p:sp>
      <p:sp>
        <p:nvSpPr>
          <p:cNvPr id="56" name="Google Shape;56;p8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SzPts val="1050"/>
              <a:buNone/>
              <a:defRPr sz="1400"/>
            </a:lvl1pPr>
            <a:lvl2pPr indent="-228600" lvl="1" marL="91440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2pPr>
            <a:lvl3pPr indent="-228600" lvl="2" marL="1371600" rtl="0" algn="l">
              <a:spcBef>
                <a:spcPts val="0"/>
              </a:spcBef>
              <a:spcAft>
                <a:spcPts val="0"/>
              </a:spcAft>
              <a:buSzPts val="750"/>
              <a:buNone/>
              <a:defRPr sz="1000"/>
            </a:lvl3pPr>
            <a:lvl4pPr indent="-228600" lvl="3" marL="1828800" rtl="0" algn="l">
              <a:spcBef>
                <a:spcPts val="0"/>
              </a:spcBef>
              <a:spcAft>
                <a:spcPts val="0"/>
              </a:spcAft>
              <a:buSzPts val="675"/>
              <a:buNone/>
              <a:defRPr sz="900"/>
            </a:lvl4pPr>
            <a:lvl5pPr indent="-228600" lvl="4" marL="2286000" rtl="0" algn="l">
              <a:spcBef>
                <a:spcPts val="0"/>
              </a:spcBef>
              <a:spcAft>
                <a:spcPts val="0"/>
              </a:spcAft>
              <a:buSzPts val="675"/>
              <a:buNone/>
              <a:defRPr sz="900"/>
            </a:lvl5pPr>
            <a:lvl6pPr indent="-228600" lvl="5" marL="2743200" rtl="0" algn="l">
              <a:spcBef>
                <a:spcPts val="0"/>
              </a:spcBef>
              <a:spcAft>
                <a:spcPts val="0"/>
              </a:spcAft>
              <a:buSzPts val="675"/>
              <a:buNone/>
              <a:defRPr sz="900"/>
            </a:lvl6pPr>
            <a:lvl7pPr indent="-228600" lvl="6" marL="3200400" rtl="0" algn="l">
              <a:spcBef>
                <a:spcPts val="0"/>
              </a:spcBef>
              <a:spcAft>
                <a:spcPts val="0"/>
              </a:spcAft>
              <a:buSzPts val="675"/>
              <a:buNone/>
              <a:defRPr sz="900"/>
            </a:lvl7pPr>
            <a:lvl8pPr indent="-228600" lvl="7" marL="3657600" rtl="0" algn="l">
              <a:spcBef>
                <a:spcPts val="0"/>
              </a:spcBef>
              <a:spcAft>
                <a:spcPts val="0"/>
              </a:spcAft>
              <a:buSzPts val="675"/>
              <a:buNone/>
              <a:defRPr sz="900"/>
            </a:lvl8pPr>
            <a:lvl9pPr indent="-228600" lvl="8" marL="4114800" rtl="0" algn="l">
              <a:spcBef>
                <a:spcPts val="0"/>
              </a:spcBef>
              <a:spcAft>
                <a:spcPts val="0"/>
              </a:spcAft>
              <a:buSzPts val="675"/>
              <a:buNone/>
              <a:defRPr sz="900"/>
            </a:lvl9pPr>
          </a:lstStyle>
          <a:p/>
        </p:txBody>
      </p:sp>
      <p:sp>
        <p:nvSpPr>
          <p:cNvPr id="57" name="Google Shape;57;p8"/>
          <p:cNvSpPr txBox="1"/>
          <p:nvPr>
            <p:ph idx="10" type="dt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1" type="ftr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2" type="sldNum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idx="10" type="dt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1" type="ftr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2" type="sldNum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/>
          <p:nvPr>
            <p:ph type="title"/>
          </p:nvPr>
        </p:nvSpPr>
        <p:spPr>
          <a:xfrm>
            <a:off x="685800" y="1371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theme" Target="../theme/theme23.xml"/></Relationships>
</file>

<file path=ppt/slideMasters/_rels/slideMaster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theme" Target="../theme/theme10.xml"/></Relationships>
</file>

<file path=ppt/slideMasters/_rels/slideMaster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theme" Target="../theme/theme4.xml"/></Relationships>
</file>

<file path=ppt/slideMasters/_rels/slideMaster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theme" Target="../theme/theme22.xml"/></Relationships>
</file>

<file path=ppt/slideMasters/_rels/slideMaster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theme" Target="../theme/theme11.xml"/></Relationships>
</file>

<file path=ppt/slideMasters/_rels/slideMaster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theme" Target="../theme/theme13.xml"/></Relationships>
</file>

<file path=ppt/slideMasters/_rels/slideMaster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theme" Target="../theme/theme24.xml"/></Relationships>
</file>

<file path=ppt/slideMasters/_rels/slideMaster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theme" Target="../theme/theme19.xml"/></Relationships>
</file>

<file path=ppt/slideMasters/_rels/slideMaster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7.xml"/><Relationship Id="rId2" Type="http://schemas.openxmlformats.org/officeDocument/2006/relationships/theme" Target="../theme/theme9.xml"/></Relationships>
</file>

<file path=ppt/slideMasters/_rels/slideMaster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theme" Target="../theme/theme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theme" Target="../theme/theme14.xml"/></Relationships>
</file>

<file path=ppt/slideMasters/_rels/slideMaster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theme" Target="../theme/theme8.xml"/></Relationships>
</file>

<file path=ppt/slideMasters/_rels/slideMaster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theme" Target="../theme/theme2.xml"/></Relationships>
</file>

<file path=ppt/slideMasters/_rels/slideMaster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theme" Target="../theme/theme1.xml"/></Relationships>
</file>

<file path=ppt/slideMasters/_rels/slideMaster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2.xml"/><Relationship Id="rId2" Type="http://schemas.openxmlformats.org/officeDocument/2006/relationships/theme" Target="../theme/theme5.xml"/></Relationships>
</file>

<file path=ppt/slideMasters/_rels/slideMaster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theme" Target="../theme/theme25.xml"/></Relationships>
</file>

<file path=ppt/slideMasters/_rels/slideMaster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theme" Target="../theme/theme3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theme" Target="../theme/theme18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theme" Target="../theme/theme21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theme" Target="../theme/theme16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6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theme" Target="../theme/theme26.xml"/></Relationships>
</file>

<file path=ppt/slideMasters/_rels/slideMaster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theme" Target="../theme/theme15.xml"/></Relationships>
</file>

<file path=ppt/slideMasters/_rels/slideMaster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theme" Target="../theme/theme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800" y="1371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2590800"/>
            <a:ext cx="77724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Arial"/>
              <a:buChar char="●"/>
              <a:defRPr b="0" i="0" sz="3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-36195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6666"/>
              </a:buClr>
              <a:buSzPts val="2100"/>
              <a:buFont typeface="Arial"/>
              <a:buChar char="●"/>
              <a:defRPr b="0" i="0" sz="28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342900" lvl="2" marL="1371600" marR="0" rtl="0" algn="l">
              <a:spcBef>
                <a:spcPts val="0"/>
              </a:spcBef>
              <a:spcAft>
                <a:spcPts val="0"/>
              </a:spcAft>
              <a:buClr>
                <a:srgbClr val="66CCFF"/>
              </a:buClr>
              <a:buSzPts val="18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323850" lvl="3" marL="1828800" marR="0" rtl="0" algn="l">
              <a:spcBef>
                <a:spcPts val="0"/>
              </a:spcBef>
              <a:spcAft>
                <a:spcPts val="0"/>
              </a:spcAft>
              <a:buClr>
                <a:srgbClr val="80FF00"/>
              </a:buClr>
              <a:buSzPts val="15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323850" lvl="4" marL="2286000" marR="0" rtl="0" algn="l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323850" lvl="5" marL="2743200" marR="0" rtl="0" algn="l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23850" lvl="6" marL="3200400" marR="0" rtl="0" algn="l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23850" lvl="7" marL="3657600" marR="0" rtl="0" algn="l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23850" lvl="8" marL="4114800" marR="0" rtl="0" algn="l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b="0" i="0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1" name="Google Shape;181;p2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2" name="Google Shape;182;p28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3" name="Google Shape;183;p28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4" name="Google Shape;184;p28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6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2" name="Google Shape;192;p3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3" name="Google Shape;193;p30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4" name="Google Shape;194;p30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5" name="Google Shape;195;p30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7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2" name="Google Shape;202;p3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3" name="Google Shape;203;p32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4" name="Google Shape;204;p32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5" name="Google Shape;205;p32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5" name="Google Shape;215;p3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6" name="Google Shape;216;p34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7" name="Google Shape;217;p3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8" name="Google Shape;218;p34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8" name="Google Shape;228;p3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9" name="Google Shape;229;p36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0" name="Google Shape;230;p3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1" name="Google Shape;231;p36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0" name="Google Shape;240;p3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1" name="Google Shape;241;p38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2" name="Google Shape;242;p38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3" name="Google Shape;243;p38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2" name="Google Shape;252;p4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3" name="Google Shape;253;p40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4" name="Google Shape;254;p40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5" name="Google Shape;255;p40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2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4" name="Google Shape;264;p4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5" name="Google Shape;265;p42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6" name="Google Shape;266;p42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7" name="Google Shape;267;p42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3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6" name="Google Shape;276;p4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7" name="Google Shape;277;p44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8" name="Google Shape;278;p4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9" name="Google Shape;279;p44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4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9" name="Google Shape;289;p4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0" name="Google Shape;290;p46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1" name="Google Shape;291;p4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2" name="Google Shape;292;p46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5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Google Shape;94;p14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1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p14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4" name="Google Shape;304;p4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5" name="Google Shape;305;p48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6" name="Google Shape;306;p48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7" name="Google Shape;307;p48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6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5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5" name="Google Shape;315;p5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6" name="Google Shape;316;p50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7" name="Google Shape;317;p50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8" name="Google Shape;318;p50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7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5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5" name="Google Shape;325;p5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6" name="Google Shape;326;p52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7" name="Google Shape;327;p52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8" name="Google Shape;328;p52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5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8" name="Google Shape;338;p5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9" name="Google Shape;339;p54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0" name="Google Shape;340;p5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1" name="Google Shape;341;p54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5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1" name="Google Shape;351;p5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2" name="Google Shape;352;p56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3" name="Google Shape;353;p5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4" name="Google Shape;354;p56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0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5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3" name="Google Shape;363;p5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4" name="Google Shape;364;p58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5" name="Google Shape;365;p58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6" name="Google Shape;366;p58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Google Shape;107;p1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16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Google Shape;118;p18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0" name="Google Shape;120;p18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Google Shape;124;p19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5" name="Google Shape;125;p19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6" name="Google Shape;126;p19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0" name="Google Shape;130;p20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1" name="Google Shape;131;p20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2" name="Google Shape;132;p20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1" name="Google Shape;141;p2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2" name="Google Shape;142;p22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3" name="Google Shape;143;p22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4" name="Google Shape;144;p22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3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3" name="Google Shape;153;p2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4" name="Google Shape;154;p24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5" name="Google Shape;155;p2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6" name="Google Shape;156;p24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4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6" name="Google Shape;166;p2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7" name="Google Shape;167;p26"/>
          <p:cNvSpPr txBox="1"/>
          <p:nvPr>
            <p:ph idx="10" type="dt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8" name="Google Shape;168;p2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9" name="Google Shape;169;p26"/>
          <p:cNvSpPr txBox="1"/>
          <p:nvPr>
            <p:ph idx="12" type="sldNum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0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6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7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60"/>
          <p:cNvSpPr txBox="1"/>
          <p:nvPr>
            <p:ph type="ctrTitle"/>
          </p:nvPr>
        </p:nvSpPr>
        <p:spPr>
          <a:xfrm>
            <a:off x="685800" y="173037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Parts of the Microscope </a:t>
            </a:r>
            <a:br>
              <a:rPr b="0" i="0" lang="en-US" sz="44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b="0" i="0" lang="en-US" sz="44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and Their Function</a:t>
            </a:r>
            <a:endParaRPr/>
          </a:p>
        </p:txBody>
      </p:sp>
    </p:spTree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69"/>
          <p:cNvSpPr txBox="1"/>
          <p:nvPr>
            <p:ph type="title"/>
          </p:nvPr>
        </p:nvSpPr>
        <p:spPr>
          <a:xfrm>
            <a:off x="685800" y="1219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Parts of a microscope</a:t>
            </a:r>
            <a:endParaRPr/>
          </a:p>
        </p:txBody>
      </p:sp>
      <p:pic>
        <p:nvPicPr>
          <p:cNvPr descr="14001-049-I01" id="494" name="Google Shape;494;p6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24475" y="2209800"/>
            <a:ext cx="2562300" cy="365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70"/>
          <p:cNvSpPr txBox="1"/>
          <p:nvPr>
            <p:ph type="title"/>
          </p:nvPr>
        </p:nvSpPr>
        <p:spPr>
          <a:xfrm>
            <a:off x="684212" y="12684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Parts of a microscope</a:t>
            </a:r>
            <a:endParaRPr/>
          </a:p>
        </p:txBody>
      </p:sp>
      <p:sp>
        <p:nvSpPr>
          <p:cNvPr id="501" name="Google Shape;501;p70"/>
          <p:cNvSpPr txBox="1"/>
          <p:nvPr>
            <p:ph idx="1" type="body"/>
          </p:nvPr>
        </p:nvSpPr>
        <p:spPr>
          <a:xfrm>
            <a:off x="684212" y="2309812"/>
            <a:ext cx="4173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Eyepiece:- The part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you look at with your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eye. Usually 10 X  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or 15X magnification</a:t>
            </a:r>
            <a:endParaRPr/>
          </a:p>
          <a:p>
            <a:pPr indent="-209550" lvl="0" marL="342900" rtl="0" algn="l"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descr="14001-049-I01" id="502" name="Google Shape;502;p7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59425" y="2297112"/>
            <a:ext cx="2562300" cy="365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03" name="Google Shape;503;p70"/>
          <p:cNvCxnSpPr/>
          <p:nvPr/>
        </p:nvCxnSpPr>
        <p:spPr>
          <a:xfrm rot="10800000">
            <a:off x="7524750" y="2366962"/>
            <a:ext cx="1143000" cy="0"/>
          </a:xfrm>
          <a:prstGeom prst="straightConnector1">
            <a:avLst/>
          </a:prstGeom>
          <a:noFill/>
          <a:ln cap="flat" cmpd="sng" w="38100">
            <a:solidFill>
              <a:srgbClr val="FF0D0D"/>
            </a:solidFill>
            <a:prstDash val="solid"/>
            <a:miter lim="800000"/>
            <a:headEnd len="med" w="med" type="none"/>
            <a:tailEnd len="med" w="med" type="triangl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71"/>
          <p:cNvSpPr txBox="1"/>
          <p:nvPr>
            <p:ph type="title"/>
          </p:nvPr>
        </p:nvSpPr>
        <p:spPr>
          <a:xfrm>
            <a:off x="685800" y="1219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Parts of a microscope</a:t>
            </a:r>
            <a:endParaRPr/>
          </a:p>
        </p:txBody>
      </p:sp>
      <p:sp>
        <p:nvSpPr>
          <p:cNvPr id="510" name="Google Shape;510;p71"/>
          <p:cNvSpPr txBox="1"/>
          <p:nvPr>
            <p:ph idx="1" type="body"/>
          </p:nvPr>
        </p:nvSpPr>
        <p:spPr>
          <a:xfrm>
            <a:off x="539750" y="2420937"/>
            <a:ext cx="4965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Body tube:- connects the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eyepiece to the objective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lenses. (Reflects light up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to the viewers eye)</a:t>
            </a:r>
            <a:endParaRPr/>
          </a:p>
          <a:p>
            <a:pPr indent="-209550" lvl="0" marL="342900" rtl="0" algn="l"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descr="14001-049-I01" id="511" name="Google Shape;511;p7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05500" y="2205037"/>
            <a:ext cx="2562300" cy="365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12" name="Google Shape;512;p71"/>
          <p:cNvCxnSpPr/>
          <p:nvPr/>
        </p:nvCxnSpPr>
        <p:spPr>
          <a:xfrm rot="10800000">
            <a:off x="7524750" y="2771775"/>
            <a:ext cx="1143000" cy="0"/>
          </a:xfrm>
          <a:prstGeom prst="straightConnector1">
            <a:avLst/>
          </a:prstGeom>
          <a:noFill/>
          <a:ln cap="flat" cmpd="sng" w="38100">
            <a:solidFill>
              <a:srgbClr val="FF0D0D"/>
            </a:solidFill>
            <a:prstDash val="solid"/>
            <a:miter lim="800000"/>
            <a:headEnd len="med" w="med" type="none"/>
            <a:tailEnd len="med" w="med" type="triangl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7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72"/>
          <p:cNvSpPr txBox="1"/>
          <p:nvPr>
            <p:ph type="title"/>
          </p:nvPr>
        </p:nvSpPr>
        <p:spPr>
          <a:xfrm>
            <a:off x="685800" y="1219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Parts of a microscope</a:t>
            </a:r>
            <a:endParaRPr/>
          </a:p>
        </p:txBody>
      </p:sp>
      <p:sp>
        <p:nvSpPr>
          <p:cNvPr id="519" name="Google Shape;519;p72"/>
          <p:cNvSpPr txBox="1"/>
          <p:nvPr>
            <p:ph idx="1" type="body"/>
          </p:nvPr>
        </p:nvSpPr>
        <p:spPr>
          <a:xfrm>
            <a:off x="539750" y="2349500"/>
            <a:ext cx="6213600" cy="23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Revolving Nosepiece:-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Holds  the objective lenses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and is able to rotate to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Change magnification</a:t>
            </a:r>
            <a:endParaRPr/>
          </a:p>
        </p:txBody>
      </p:sp>
      <p:pic>
        <p:nvPicPr>
          <p:cNvPr descr="14001-049-I01" id="520" name="Google Shape;520;p7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32500" y="2276475"/>
            <a:ext cx="2562300" cy="365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21" name="Google Shape;521;p72"/>
          <p:cNvCxnSpPr/>
          <p:nvPr/>
        </p:nvCxnSpPr>
        <p:spPr>
          <a:xfrm>
            <a:off x="5849937" y="2946400"/>
            <a:ext cx="762000" cy="792300"/>
          </a:xfrm>
          <a:prstGeom prst="straightConnector1">
            <a:avLst/>
          </a:prstGeom>
          <a:noFill/>
          <a:ln cap="flat" cmpd="sng" w="38100">
            <a:solidFill>
              <a:srgbClr val="FF0D0D"/>
            </a:solidFill>
            <a:prstDash val="solid"/>
            <a:miter lim="800000"/>
            <a:headEnd len="med" w="med" type="none"/>
            <a:tailEnd len="med" w="med" type="triangl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6" name="Google Shape;526;p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40425" y="2328862"/>
            <a:ext cx="2592387" cy="201453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27" name="Google Shape;527;p73"/>
          <p:cNvCxnSpPr/>
          <p:nvPr/>
        </p:nvCxnSpPr>
        <p:spPr>
          <a:xfrm flipH="1">
            <a:off x="7019925" y="1844675"/>
            <a:ext cx="685800" cy="685800"/>
          </a:xfrm>
          <a:prstGeom prst="straightConnector1">
            <a:avLst/>
          </a:prstGeom>
          <a:noFill/>
          <a:ln cap="flat" cmpd="sng" w="38100">
            <a:solidFill>
              <a:srgbClr val="FF0D0D"/>
            </a:solidFill>
            <a:prstDash val="solid"/>
            <a:miter lim="800000"/>
            <a:headEnd len="med" w="med" type="none"/>
            <a:tailEnd len="med" w="med" type="triangl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</p:cxnSp>
      <p:sp>
        <p:nvSpPr>
          <p:cNvPr id="528" name="Google Shape;528;p73"/>
          <p:cNvSpPr txBox="1"/>
          <p:nvPr/>
        </p:nvSpPr>
        <p:spPr>
          <a:xfrm>
            <a:off x="1187450" y="2530475"/>
            <a:ext cx="4572000" cy="23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Char char="●"/>
            </a:pPr>
            <a:r>
              <a:rPr b="0" i="0" lang="en-US" sz="2800" u="none" cap="none" strike="noStrik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Objectives Lens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D0D"/>
              </a:buClr>
              <a:buSzPts val="1800"/>
              <a:buFont typeface="Arial"/>
              <a:buChar char="●"/>
            </a:pPr>
            <a:r>
              <a:rPr b="0" i="0" lang="en-US" sz="2400" u="none" cap="none" strike="noStrik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Scanning lens :-The first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mic Sans MS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lens you use when doing 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mic Sans MS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proper microscope work.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mic Sans MS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Usually 4 X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29" name="Google Shape;529;p73"/>
          <p:cNvSpPr txBox="1"/>
          <p:nvPr/>
        </p:nvSpPr>
        <p:spPr>
          <a:xfrm>
            <a:off x="1209675" y="1479550"/>
            <a:ext cx="70563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Parts of a microscope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4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74"/>
          <p:cNvSpPr txBox="1"/>
          <p:nvPr>
            <p:ph type="title"/>
          </p:nvPr>
        </p:nvSpPr>
        <p:spPr>
          <a:xfrm>
            <a:off x="692150" y="1341437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Parts of a microscope</a:t>
            </a:r>
            <a:endParaRPr/>
          </a:p>
        </p:txBody>
      </p:sp>
      <p:sp>
        <p:nvSpPr>
          <p:cNvPr id="536" name="Google Shape;536;p74"/>
          <p:cNvSpPr txBox="1"/>
          <p:nvPr>
            <p:ph idx="1" type="body"/>
          </p:nvPr>
        </p:nvSpPr>
        <p:spPr>
          <a:xfrm>
            <a:off x="395287" y="2492375"/>
            <a:ext cx="56151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Objectives Lens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D0D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Low power lens:- The second 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lens you use when doing proper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microscope work. Usually 10 X</a:t>
            </a:r>
            <a:endParaRPr/>
          </a:p>
          <a:p>
            <a:pPr indent="0" lvl="1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id="537" name="Google Shape;537;p7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11862" y="2835275"/>
            <a:ext cx="2597149" cy="201771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38" name="Google Shape;538;p74"/>
          <p:cNvCxnSpPr/>
          <p:nvPr/>
        </p:nvCxnSpPr>
        <p:spPr>
          <a:xfrm>
            <a:off x="5508625" y="2997200"/>
            <a:ext cx="807900" cy="585900"/>
          </a:xfrm>
          <a:prstGeom prst="straightConnector1">
            <a:avLst/>
          </a:prstGeom>
          <a:noFill/>
          <a:ln cap="flat" cmpd="sng" w="38100">
            <a:solidFill>
              <a:srgbClr val="FF0D0D"/>
            </a:solidFill>
            <a:prstDash val="solid"/>
            <a:miter lim="800000"/>
            <a:headEnd len="med" w="med" type="none"/>
            <a:tailEnd len="med" w="med" type="triangl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3" name="Google Shape;543;p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762" y="2924175"/>
            <a:ext cx="2597149" cy="201771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44" name="Google Shape;544;p75"/>
          <p:cNvCxnSpPr/>
          <p:nvPr/>
        </p:nvCxnSpPr>
        <p:spPr>
          <a:xfrm>
            <a:off x="7092950" y="3860800"/>
            <a:ext cx="0" cy="1295400"/>
          </a:xfrm>
          <a:prstGeom prst="straightConnector1">
            <a:avLst/>
          </a:prstGeom>
          <a:noFill/>
          <a:ln cap="flat" cmpd="sng" w="38100">
            <a:solidFill>
              <a:srgbClr val="FF0D0D"/>
            </a:solidFill>
            <a:prstDash val="solid"/>
            <a:miter lim="800000"/>
            <a:headEnd len="med" w="med" type="none"/>
            <a:tailEnd len="med" w="med" type="triangl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</p:cxnSp>
      <p:sp>
        <p:nvSpPr>
          <p:cNvPr id="545" name="Google Shape;545;p75"/>
          <p:cNvSpPr txBox="1"/>
          <p:nvPr/>
        </p:nvSpPr>
        <p:spPr>
          <a:xfrm>
            <a:off x="611187" y="2446337"/>
            <a:ext cx="5329200" cy="20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Objectives Lens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D0D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24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High Power Lens:- The highest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magnification used. Usually 40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X. NEVER use the course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adjustment when using this lens.</a:t>
            </a:r>
            <a:endParaRPr/>
          </a:p>
        </p:txBody>
      </p:sp>
      <p:sp>
        <p:nvSpPr>
          <p:cNvPr id="546" name="Google Shape;546;p75"/>
          <p:cNvSpPr txBox="1"/>
          <p:nvPr/>
        </p:nvSpPr>
        <p:spPr>
          <a:xfrm>
            <a:off x="1331912" y="1557337"/>
            <a:ext cx="69849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Parts of a microscope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76"/>
          <p:cNvSpPr txBox="1"/>
          <p:nvPr>
            <p:ph idx="1" type="body"/>
          </p:nvPr>
        </p:nvSpPr>
        <p:spPr>
          <a:xfrm>
            <a:off x="611187" y="2349500"/>
            <a:ext cx="62643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Oil – Immersion Lens :-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D0D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highest magnification used.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Usually 100 X. ,put a drop of oil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on the slide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D0D"/>
              </a:buClr>
              <a:buSzPts val="1800"/>
              <a:buFont typeface="Arial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Never use the course adjustment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when using this lens.</a:t>
            </a:r>
            <a:endParaRPr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52" name="Google Shape;552;p7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67437" y="2709862"/>
            <a:ext cx="2597149" cy="201771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3" name="Google Shape;553;p76"/>
          <p:cNvCxnSpPr/>
          <p:nvPr/>
        </p:nvCxnSpPr>
        <p:spPr>
          <a:xfrm flipH="1">
            <a:off x="7740612" y="2141537"/>
            <a:ext cx="576300" cy="1000200"/>
          </a:xfrm>
          <a:prstGeom prst="straightConnector1">
            <a:avLst/>
          </a:prstGeom>
          <a:noFill/>
          <a:ln cap="flat" cmpd="sng" w="38100">
            <a:solidFill>
              <a:srgbClr val="FF0D0D"/>
            </a:solidFill>
            <a:prstDash val="solid"/>
            <a:miter lim="800000"/>
            <a:headEnd len="med" w="med" type="none"/>
            <a:tailEnd len="med" w="med" type="triangl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</p:cxnSp>
      <p:sp>
        <p:nvSpPr>
          <p:cNvPr id="554" name="Google Shape;554;p76"/>
          <p:cNvSpPr txBox="1"/>
          <p:nvPr/>
        </p:nvSpPr>
        <p:spPr>
          <a:xfrm>
            <a:off x="1042987" y="1433512"/>
            <a:ext cx="7721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Parts of a microscope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9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p77"/>
          <p:cNvSpPr txBox="1"/>
          <p:nvPr>
            <p:ph type="title"/>
          </p:nvPr>
        </p:nvSpPr>
        <p:spPr>
          <a:xfrm>
            <a:off x="685800" y="1219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Parts of a microscope</a:t>
            </a:r>
            <a:endParaRPr/>
          </a:p>
        </p:txBody>
      </p:sp>
      <p:sp>
        <p:nvSpPr>
          <p:cNvPr id="561" name="Google Shape;561;p77"/>
          <p:cNvSpPr txBox="1"/>
          <p:nvPr>
            <p:ph idx="1" type="body"/>
          </p:nvPr>
        </p:nvSpPr>
        <p:spPr>
          <a:xfrm>
            <a:off x="685800" y="2590800"/>
            <a:ext cx="4173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Arm:- arm connects the body tube and stage  to the base of the microscope- </a:t>
            </a:r>
            <a:endParaRPr/>
          </a:p>
        </p:txBody>
      </p:sp>
      <p:pic>
        <p:nvPicPr>
          <p:cNvPr descr="14001-049-I01" id="562" name="Google Shape;562;p7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24475" y="2209800"/>
            <a:ext cx="2562300" cy="365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63" name="Google Shape;563;p77"/>
          <p:cNvCxnSpPr/>
          <p:nvPr/>
        </p:nvCxnSpPr>
        <p:spPr>
          <a:xfrm flipH="1">
            <a:off x="6858000" y="2971800"/>
            <a:ext cx="685800" cy="685800"/>
          </a:xfrm>
          <a:prstGeom prst="straightConnector1">
            <a:avLst/>
          </a:prstGeom>
          <a:noFill/>
          <a:ln cap="flat" cmpd="sng" w="38100">
            <a:solidFill>
              <a:srgbClr val="FF0D0D"/>
            </a:solidFill>
            <a:prstDash val="solid"/>
            <a:miter lim="800000"/>
            <a:headEnd len="med" w="med" type="none"/>
            <a:tailEnd len="med" w="med" type="triangl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78"/>
          <p:cNvSpPr txBox="1"/>
          <p:nvPr>
            <p:ph type="title"/>
          </p:nvPr>
        </p:nvSpPr>
        <p:spPr>
          <a:xfrm>
            <a:off x="685800" y="1219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Parts of a microscope</a:t>
            </a:r>
            <a:endParaRPr/>
          </a:p>
        </p:txBody>
      </p:sp>
      <p:sp>
        <p:nvSpPr>
          <p:cNvPr id="570" name="Google Shape;570;p78"/>
          <p:cNvSpPr txBox="1"/>
          <p:nvPr>
            <p:ph idx="1" type="body"/>
          </p:nvPr>
        </p:nvSpPr>
        <p:spPr>
          <a:xfrm>
            <a:off x="685800" y="2590800"/>
            <a:ext cx="38100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Stage:- The flat platform where the slide is placed. </a:t>
            </a:r>
            <a:endParaRPr/>
          </a:p>
        </p:txBody>
      </p:sp>
      <p:pic>
        <p:nvPicPr>
          <p:cNvPr descr="14001-049-I01" id="571" name="Google Shape;571;p7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24475" y="2209800"/>
            <a:ext cx="2562300" cy="365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2" name="Google Shape;572;p78"/>
          <p:cNvCxnSpPr/>
          <p:nvPr/>
        </p:nvCxnSpPr>
        <p:spPr>
          <a:xfrm>
            <a:off x="4800600" y="4419600"/>
            <a:ext cx="1066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61"/>
          <p:cNvSpPr txBox="1"/>
          <p:nvPr>
            <p:ph idx="1" type="body"/>
          </p:nvPr>
        </p:nvSpPr>
        <p:spPr>
          <a:xfrm>
            <a:off x="179387" y="2590800"/>
            <a:ext cx="86409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800"/>
              <a:buFont typeface="Arial"/>
              <a:buChar char="●"/>
            </a:pPr>
            <a:r>
              <a:rPr b="1" i="0" lang="en-US" sz="2400" u="none" cap="none" strike="noStrik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i="0" lang="en-US" sz="3200" u="none" cap="none" strike="noStrik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Microscope</a:t>
            </a:r>
            <a:r>
              <a:rPr b="0" i="0" lang="en-US" sz="2800" u="none" cap="none" strike="noStrik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: an optical instrument consisting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None/>
            </a:pPr>
            <a:r>
              <a:rPr b="0" i="0" lang="en-US" sz="2800" u="none" cap="none" strike="noStrik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of a lens or combination of lenses for making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None/>
            </a:pPr>
            <a:r>
              <a:rPr b="0" i="0" lang="en-US" sz="2800" u="none" cap="none" strike="noStrik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enlarged images of minute objects.</a:t>
            </a:r>
            <a:br>
              <a:rPr b="0" i="0" lang="en-US" sz="2800" u="none" cap="none" strike="noStrik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79"/>
          <p:cNvSpPr txBox="1"/>
          <p:nvPr>
            <p:ph type="title"/>
          </p:nvPr>
        </p:nvSpPr>
        <p:spPr>
          <a:xfrm>
            <a:off x="685800" y="1219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Parts of a microscope</a:t>
            </a:r>
            <a:endParaRPr/>
          </a:p>
        </p:txBody>
      </p:sp>
      <p:sp>
        <p:nvSpPr>
          <p:cNvPr id="579" name="Google Shape;579;p79"/>
          <p:cNvSpPr txBox="1"/>
          <p:nvPr>
            <p:ph idx="1" type="body"/>
          </p:nvPr>
        </p:nvSpPr>
        <p:spPr>
          <a:xfrm>
            <a:off x="685800" y="2590800"/>
            <a:ext cx="38100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Stage clips:- Metal clips that hold the slide in place</a:t>
            </a:r>
            <a:endParaRPr/>
          </a:p>
          <a:p>
            <a:pPr indent="-209550" lvl="0" marL="342900" rtl="0" algn="l"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descr="14001-049-I01" id="580" name="Google Shape;580;p7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24475" y="2209800"/>
            <a:ext cx="2562300" cy="365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81" name="Google Shape;581;p79"/>
          <p:cNvCxnSpPr/>
          <p:nvPr/>
        </p:nvCxnSpPr>
        <p:spPr>
          <a:xfrm flipH="1">
            <a:off x="6781800" y="3962400"/>
            <a:ext cx="1066800" cy="2286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80"/>
          <p:cNvSpPr txBox="1"/>
          <p:nvPr>
            <p:ph type="title"/>
          </p:nvPr>
        </p:nvSpPr>
        <p:spPr>
          <a:xfrm>
            <a:off x="685800" y="1219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Parts of a microscope</a:t>
            </a:r>
            <a:endParaRPr/>
          </a:p>
        </p:txBody>
      </p:sp>
      <p:sp>
        <p:nvSpPr>
          <p:cNvPr id="588" name="Google Shape;588;p80"/>
          <p:cNvSpPr txBox="1"/>
          <p:nvPr>
            <p:ph idx="1" type="body"/>
          </p:nvPr>
        </p:nvSpPr>
        <p:spPr>
          <a:xfrm>
            <a:off x="685800" y="2590800"/>
            <a:ext cx="4173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Diaphragm:- Adjusts the amount of light that reaches the specimen</a:t>
            </a:r>
            <a:endParaRPr/>
          </a:p>
        </p:txBody>
      </p:sp>
      <p:pic>
        <p:nvPicPr>
          <p:cNvPr descr="14001-049-I01" id="589" name="Google Shape;589;p8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24475" y="2209800"/>
            <a:ext cx="2562300" cy="365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90" name="Google Shape;590;p80"/>
          <p:cNvCxnSpPr/>
          <p:nvPr/>
        </p:nvCxnSpPr>
        <p:spPr>
          <a:xfrm rot="10800000">
            <a:off x="6553200" y="4572000"/>
            <a:ext cx="1143000" cy="0"/>
          </a:xfrm>
          <a:prstGeom prst="straightConnector1">
            <a:avLst/>
          </a:prstGeom>
          <a:noFill/>
          <a:ln cap="flat" cmpd="sng" w="38100">
            <a:solidFill>
              <a:srgbClr val="FF0D0D"/>
            </a:solidFill>
            <a:prstDash val="solid"/>
            <a:miter lim="800000"/>
            <a:headEnd len="med" w="med" type="none"/>
            <a:tailEnd len="med" w="med" type="triangl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4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81"/>
          <p:cNvSpPr txBox="1"/>
          <p:nvPr>
            <p:ph idx="1" type="body"/>
          </p:nvPr>
        </p:nvSpPr>
        <p:spPr>
          <a:xfrm>
            <a:off x="566737" y="2276475"/>
            <a:ext cx="5661000" cy="20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800"/>
              <a:buFont typeface="Arial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Mechanical stage control knob :-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Moves slide back &amp;  forth on stage</a:t>
            </a:r>
            <a:endParaRPr b="0" i="0" sz="240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800"/>
              <a:buFont typeface="Arial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Mechanical stage:- Includes  slide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holder &amp; is used to locate specimen</a:t>
            </a:r>
            <a:endParaRPr b="0" i="0" sz="240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96" name="Google Shape;596;p81"/>
          <p:cNvPicPr preferRelativeResize="0"/>
          <p:nvPr/>
        </p:nvPicPr>
        <p:blipFill rotWithShape="1">
          <a:blip r:embed="rId3">
            <a:alphaModFix/>
          </a:blip>
          <a:srcRect b="0" l="8074" r="13383" t="0"/>
          <a:stretch/>
        </p:blipFill>
        <p:spPr>
          <a:xfrm>
            <a:off x="6264275" y="2192337"/>
            <a:ext cx="2557462" cy="3757612"/>
          </a:xfrm>
          <a:prstGeom prst="rect">
            <a:avLst/>
          </a:prstGeom>
          <a:noFill/>
          <a:ln>
            <a:noFill/>
          </a:ln>
        </p:spPr>
      </p:pic>
      <p:sp>
        <p:nvSpPr>
          <p:cNvPr id="597" name="Google Shape;597;p81"/>
          <p:cNvSpPr txBox="1"/>
          <p:nvPr/>
        </p:nvSpPr>
        <p:spPr>
          <a:xfrm>
            <a:off x="917575" y="1484312"/>
            <a:ext cx="53466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Parts of a microscope</a:t>
            </a:r>
            <a:endParaRPr/>
          </a:p>
        </p:txBody>
      </p:sp>
      <p:cxnSp>
        <p:nvCxnSpPr>
          <p:cNvPr id="598" name="Google Shape;598;p81"/>
          <p:cNvCxnSpPr/>
          <p:nvPr/>
        </p:nvCxnSpPr>
        <p:spPr>
          <a:xfrm flipH="1" rot="10800000">
            <a:off x="7037387" y="5229175"/>
            <a:ext cx="1009800" cy="489000"/>
          </a:xfrm>
          <a:prstGeom prst="straightConnector1">
            <a:avLst/>
          </a:prstGeom>
          <a:noFill/>
          <a:ln cap="flat" cmpd="sng" w="38100">
            <a:solidFill>
              <a:srgbClr val="FF0D0D"/>
            </a:solidFill>
            <a:prstDash val="solid"/>
            <a:miter lim="800000"/>
            <a:headEnd len="med" w="med" type="none"/>
            <a:tailEnd len="med" w="med" type="triangl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3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82"/>
          <p:cNvSpPr txBox="1"/>
          <p:nvPr>
            <p:ph type="title"/>
          </p:nvPr>
        </p:nvSpPr>
        <p:spPr>
          <a:xfrm>
            <a:off x="685800" y="1219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Parts of a microscope</a:t>
            </a:r>
            <a:endParaRPr/>
          </a:p>
        </p:txBody>
      </p:sp>
      <p:sp>
        <p:nvSpPr>
          <p:cNvPr id="605" name="Google Shape;605;p82"/>
          <p:cNvSpPr txBox="1"/>
          <p:nvPr>
            <p:ph idx="1" type="body"/>
          </p:nvPr>
        </p:nvSpPr>
        <p:spPr>
          <a:xfrm>
            <a:off x="611187" y="2252662"/>
            <a:ext cx="51132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Coarse adjustment knob:-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</a:t>
            </a: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Rapidly brings specimen into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focus</a:t>
            </a:r>
            <a:endParaRPr b="0" i="0" sz="240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 Fine adjustment knob:-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</a:t>
            </a: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Slowly brings specimen into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sharp focus</a:t>
            </a:r>
            <a:endParaRPr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descr="14001-049-I01" id="606" name="Google Shape;606;p8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67400" y="2176462"/>
            <a:ext cx="2562300" cy="365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07" name="Google Shape;607;p82"/>
          <p:cNvCxnSpPr/>
          <p:nvPr/>
        </p:nvCxnSpPr>
        <p:spPr>
          <a:xfrm flipH="1">
            <a:off x="7740700" y="3860800"/>
            <a:ext cx="1073100" cy="576300"/>
          </a:xfrm>
          <a:prstGeom prst="straightConnector1">
            <a:avLst/>
          </a:prstGeom>
          <a:noFill/>
          <a:ln cap="flat" cmpd="sng" w="38100">
            <a:solidFill>
              <a:srgbClr val="FF0D0D"/>
            </a:solidFill>
            <a:prstDash val="solid"/>
            <a:miter lim="800000"/>
            <a:headEnd len="med" w="med" type="none"/>
            <a:tailEnd len="med" w="med" type="triangl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2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83"/>
          <p:cNvSpPr txBox="1"/>
          <p:nvPr>
            <p:ph type="title"/>
          </p:nvPr>
        </p:nvSpPr>
        <p:spPr>
          <a:xfrm>
            <a:off x="685800" y="1219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Parts of a microscope</a:t>
            </a:r>
            <a:endParaRPr/>
          </a:p>
        </p:txBody>
      </p:sp>
      <p:sp>
        <p:nvSpPr>
          <p:cNvPr id="614" name="Google Shape;614;p83"/>
          <p:cNvSpPr txBox="1"/>
          <p:nvPr>
            <p:ph idx="1" type="body"/>
          </p:nvPr>
        </p:nvSpPr>
        <p:spPr>
          <a:xfrm>
            <a:off x="611187" y="2492375"/>
            <a:ext cx="51831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Light source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D0D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Sends light up through the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diaphragm and through the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slide for viewing</a:t>
            </a:r>
            <a:endParaRPr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descr="14001-049-I01" id="615" name="Google Shape;615;p8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19800" y="2276475"/>
            <a:ext cx="2562300" cy="365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16" name="Google Shape;616;p83"/>
          <p:cNvCxnSpPr/>
          <p:nvPr/>
        </p:nvCxnSpPr>
        <p:spPr>
          <a:xfrm>
            <a:off x="5651500" y="4964112"/>
            <a:ext cx="1066800" cy="0"/>
          </a:xfrm>
          <a:prstGeom prst="straightConnector1">
            <a:avLst/>
          </a:prstGeom>
          <a:noFill/>
          <a:ln cap="flat" cmpd="sng" w="38100">
            <a:solidFill>
              <a:srgbClr val="FF0D0D"/>
            </a:solidFill>
            <a:prstDash val="solid"/>
            <a:miter lim="800000"/>
            <a:headEnd len="med" w="med" type="none"/>
            <a:tailEnd len="med" w="med" type="triangl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0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84"/>
          <p:cNvSpPr txBox="1"/>
          <p:nvPr>
            <p:ph idx="1" type="body"/>
          </p:nvPr>
        </p:nvSpPr>
        <p:spPr>
          <a:xfrm>
            <a:off x="657225" y="2108200"/>
            <a:ext cx="52467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Aperture</a:t>
            </a:r>
            <a:endParaRPr b="0" i="0" sz="280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D0D"/>
              </a:buClr>
              <a:buSzPts val="1800"/>
              <a:buFont typeface="Arial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The hole in the middle of the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stage that allows light from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the illuminator to reach the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specimen.</a:t>
            </a:r>
            <a:endParaRPr b="0" i="0" sz="240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22" name="Google Shape;622;p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03912" y="2492375"/>
            <a:ext cx="2779712" cy="27368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23" name="Google Shape;623;p84"/>
          <p:cNvCxnSpPr/>
          <p:nvPr/>
        </p:nvCxnSpPr>
        <p:spPr>
          <a:xfrm flipH="1" rot="10800000">
            <a:off x="5462587" y="4618012"/>
            <a:ext cx="1511400" cy="358800"/>
          </a:xfrm>
          <a:prstGeom prst="straightConnector1">
            <a:avLst/>
          </a:prstGeom>
          <a:noFill/>
          <a:ln cap="flat" cmpd="sng" w="38100">
            <a:solidFill>
              <a:srgbClr val="FF0D0D"/>
            </a:solidFill>
            <a:prstDash val="solid"/>
            <a:miter lim="800000"/>
            <a:headEnd len="med" w="med" type="none"/>
            <a:tailEnd len="med" w="med" type="triangl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</p:cxnSp>
      <p:sp>
        <p:nvSpPr>
          <p:cNvPr id="624" name="Google Shape;624;p84"/>
          <p:cNvSpPr txBox="1"/>
          <p:nvPr/>
        </p:nvSpPr>
        <p:spPr>
          <a:xfrm>
            <a:off x="1835150" y="1412875"/>
            <a:ext cx="58866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Parts of a microscope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9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p85"/>
          <p:cNvSpPr txBox="1"/>
          <p:nvPr>
            <p:ph type="title"/>
          </p:nvPr>
        </p:nvSpPr>
        <p:spPr>
          <a:xfrm>
            <a:off x="685800" y="1219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Parts of a microscope</a:t>
            </a:r>
            <a:endParaRPr/>
          </a:p>
        </p:txBody>
      </p:sp>
      <p:sp>
        <p:nvSpPr>
          <p:cNvPr id="631" name="Google Shape;631;p85"/>
          <p:cNvSpPr txBox="1"/>
          <p:nvPr>
            <p:ph idx="1" type="body"/>
          </p:nvPr>
        </p:nvSpPr>
        <p:spPr>
          <a:xfrm>
            <a:off x="685800" y="2590800"/>
            <a:ext cx="46785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Base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D0D"/>
              </a:buClr>
              <a:buSzPts val="1800"/>
              <a:buFont typeface="Arial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The base supports the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microscope and it’s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where illuminator is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i="0" lang="en-US" sz="24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located</a:t>
            </a:r>
            <a:endParaRPr/>
          </a:p>
        </p:txBody>
      </p:sp>
      <p:pic>
        <p:nvPicPr>
          <p:cNvPr descr="14001-049-I01" id="632" name="Google Shape;632;p8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24475" y="2209800"/>
            <a:ext cx="2562300" cy="365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33" name="Google Shape;633;p85"/>
          <p:cNvCxnSpPr/>
          <p:nvPr/>
        </p:nvCxnSpPr>
        <p:spPr>
          <a:xfrm rot="10800000">
            <a:off x="7543800" y="5334000"/>
            <a:ext cx="1143000" cy="0"/>
          </a:xfrm>
          <a:prstGeom prst="straightConnector1">
            <a:avLst/>
          </a:prstGeom>
          <a:noFill/>
          <a:ln cap="flat" cmpd="sng" w="38100">
            <a:solidFill>
              <a:srgbClr val="FF0D0D"/>
            </a:solidFill>
            <a:prstDash val="solid"/>
            <a:miter lim="800000"/>
            <a:headEnd len="med" w="med" type="none"/>
            <a:tailEnd len="med" w="med" type="triangle"/>
          </a:ln>
          <a:effectLst>
            <a:outerShdw blurRad="63500" dir="5400000" dist="23000">
              <a:srgbClr val="000000">
                <a:alpha val="34900"/>
              </a:srgbClr>
            </a:outerShdw>
          </a:effectLst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8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86"/>
          <p:cNvSpPr txBox="1"/>
          <p:nvPr>
            <p:ph type="title"/>
          </p:nvPr>
        </p:nvSpPr>
        <p:spPr>
          <a:xfrm>
            <a:off x="611187" y="1341437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Magnification</a:t>
            </a:r>
            <a:endParaRPr/>
          </a:p>
        </p:txBody>
      </p:sp>
      <p:sp>
        <p:nvSpPr>
          <p:cNvPr id="640" name="Google Shape;640;p86"/>
          <p:cNvSpPr txBox="1"/>
          <p:nvPr>
            <p:ph idx="1" type="body"/>
          </p:nvPr>
        </p:nvSpPr>
        <p:spPr>
          <a:xfrm>
            <a:off x="684212" y="2492375"/>
            <a:ext cx="77724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Multiply the </a:t>
            </a:r>
            <a:r>
              <a:rPr b="0" i="0" lang="en-US" sz="3200" u="sng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eyepiece</a:t>
            </a:r>
            <a:r>
              <a:rPr b="0" i="0" lang="en-US" sz="32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magnification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0" i="0" lang="en-US" sz="32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(10X) by the </a:t>
            </a:r>
            <a:r>
              <a:rPr b="0" i="0" lang="en-US" sz="3200" u="sng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objective</a:t>
            </a:r>
            <a:r>
              <a:rPr b="0" i="0" lang="en-US" sz="32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magnification 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0" i="0" lang="en-US" sz="32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(4X, 10X, 40X) 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6666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Example: 4 x 10 = 40X total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5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87"/>
          <p:cNvSpPr txBox="1"/>
          <p:nvPr>
            <p:ph type="title"/>
          </p:nvPr>
        </p:nvSpPr>
        <p:spPr>
          <a:xfrm>
            <a:off x="685800" y="1371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to use a microscope</a:t>
            </a:r>
            <a:endParaRPr/>
          </a:p>
        </p:txBody>
      </p:sp>
      <p:sp>
        <p:nvSpPr>
          <p:cNvPr id="647" name="Google Shape;647;p87"/>
          <p:cNvSpPr txBox="1"/>
          <p:nvPr>
            <p:ph idx="1" type="body"/>
          </p:nvPr>
        </p:nvSpPr>
        <p:spPr>
          <a:xfrm>
            <a:off x="685800" y="2590800"/>
            <a:ext cx="77724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Place the slide on the stage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stage clips to secure slide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Adjust nosepiece to </a:t>
            </a:r>
            <a:r>
              <a:rPr b="0" i="0" lang="en-US" sz="3200" u="sng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lowest</a:t>
            </a:r>
            <a:r>
              <a:rPr b="0" i="0" lang="en-US" sz="32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setting</a:t>
            </a:r>
            <a:endParaRPr/>
          </a:p>
          <a:p>
            <a:pPr indent="0" lvl="1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0" i="0" lang="en-US" sz="32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(Scanning lens = 4X objective)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Look into eyepiece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coarse focus knob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2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88"/>
          <p:cNvSpPr txBox="1"/>
          <p:nvPr>
            <p:ph type="title"/>
          </p:nvPr>
        </p:nvSpPr>
        <p:spPr>
          <a:xfrm>
            <a:off x="684212" y="12684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Rules of using a microscope</a:t>
            </a:r>
            <a:endParaRPr/>
          </a:p>
        </p:txBody>
      </p:sp>
      <p:sp>
        <p:nvSpPr>
          <p:cNvPr id="654" name="Google Shape;654;p88"/>
          <p:cNvSpPr txBox="1"/>
          <p:nvPr>
            <p:ph idx="1" type="body"/>
          </p:nvPr>
        </p:nvSpPr>
        <p:spPr>
          <a:xfrm>
            <a:off x="684212" y="2276475"/>
            <a:ext cx="84597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350"/>
              <a:buFont typeface="Arial"/>
              <a:buChar char="●"/>
            </a:pPr>
            <a:r>
              <a:rPr b="0" i="0" lang="en-US" sz="18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whole microscope must be kept away from the edge of the lab table.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350"/>
              <a:buFont typeface="Arial"/>
              <a:buChar char="●"/>
            </a:pPr>
            <a:r>
              <a:rPr b="0" i="0" lang="en-US" sz="1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Do not force knobs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350"/>
              <a:buFont typeface="Arial"/>
              <a:buChar char="●"/>
            </a:pPr>
            <a:r>
              <a:rPr b="0" i="0" lang="en-US" sz="18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must always be stored with the lowest powered objective in place. 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350"/>
              <a:buFont typeface="Arial"/>
              <a:buChar char="●"/>
            </a:pPr>
            <a:r>
              <a:rPr b="0" i="0" lang="en-US" sz="18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Stage at the bottom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350"/>
              <a:buFont typeface="Arial"/>
              <a:buChar char="●"/>
            </a:pPr>
            <a:r>
              <a:rPr b="0" i="0" lang="en-US" sz="18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Lenses should only be cleaned with lens paper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350"/>
              <a:buFont typeface="Arial"/>
              <a:buChar char="●"/>
            </a:pPr>
            <a:r>
              <a:rPr b="0" i="0" lang="en-US" sz="18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When putting away wrap cord loosely around base  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350"/>
              <a:buFont typeface="Arial"/>
              <a:buChar char="●"/>
            </a:pPr>
            <a:r>
              <a:rPr b="0" i="0" lang="en-US" sz="1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Always carry with 2 hands</a:t>
            </a:r>
            <a:r>
              <a:rPr b="0" i="0" lang="en-US" sz="18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,you must carry it with the ARM and the BASE.</a:t>
            </a:r>
            <a:endParaRPr b="0" i="0" sz="180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350"/>
              <a:buFont typeface="Arial"/>
              <a:buChar char="●"/>
            </a:pPr>
            <a:r>
              <a:rPr b="0" i="0" lang="en-US" sz="1800" u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180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Always store covered</a:t>
            </a:r>
            <a:endParaRPr/>
          </a:p>
          <a:p>
            <a:pPr indent="-257175" lvl="0" marL="342900" rtl="0" algn="l">
              <a:spcBef>
                <a:spcPts val="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8" name="Google Shape;388;p6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2925" y="2627312"/>
            <a:ext cx="8131200" cy="3395700"/>
          </a:xfrm>
          <a:prstGeom prst="rect">
            <a:avLst/>
          </a:prstGeom>
          <a:noFill/>
          <a:ln>
            <a:noFill/>
          </a:ln>
        </p:spPr>
      </p:pic>
      <p:sp>
        <p:nvSpPr>
          <p:cNvPr id="389" name="Google Shape;389;p62"/>
          <p:cNvSpPr txBox="1"/>
          <p:nvPr/>
        </p:nvSpPr>
        <p:spPr>
          <a:xfrm>
            <a:off x="2700337" y="1465262"/>
            <a:ext cx="3959100" cy="811200"/>
          </a:xfrm>
          <a:prstGeom prst="rect">
            <a:avLst/>
          </a:prstGeom>
          <a:solidFill>
            <a:srgbClr val="9AB9A0"/>
          </a:solidFill>
          <a:ln cap="flat" cmpd="sng" w="38100">
            <a:solidFill>
              <a:srgbClr val="F2F2F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E4232"/>
              </a:buClr>
              <a:buSzPts val="3600"/>
              <a:buFont typeface="Calibri"/>
              <a:buNone/>
            </a:pPr>
            <a:r>
              <a:rPr b="1" i="0" lang="en-US" sz="3600" u="none" cap="none" strike="noStrike">
                <a:solidFill>
                  <a:srgbClr val="2E4232"/>
                </a:solidFill>
                <a:latin typeface="Calibri"/>
                <a:ea typeface="Calibri"/>
                <a:cs typeface="Calibri"/>
                <a:sym typeface="Calibri"/>
              </a:rPr>
              <a:t>Microscope</a:t>
            </a:r>
            <a:endParaRPr b="0" i="0" sz="3600" u="none" cap="none" strike="noStrike">
              <a:solidFill>
                <a:srgbClr val="2E423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63"/>
          <p:cNvSpPr txBox="1"/>
          <p:nvPr>
            <p:ph idx="1" type="body"/>
          </p:nvPr>
        </p:nvSpPr>
        <p:spPr>
          <a:xfrm>
            <a:off x="755650" y="765175"/>
            <a:ext cx="8640900" cy="51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925" marR="0" rt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04775" lvl="0" marL="34925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0D0D"/>
              </a:buClr>
              <a:buSzPts val="1650"/>
              <a:buFont typeface="Arial"/>
              <a:buChar char="●"/>
            </a:pPr>
            <a:r>
              <a:rPr b="1" i="0" lang="en-US" sz="2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i="0" lang="en-US" sz="3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Types of Microscopes:</a:t>
            </a:r>
            <a:endParaRPr/>
          </a:p>
          <a:p>
            <a:pPr indent="0" lvl="0" marL="349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04775" lvl="0" marL="349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650"/>
              <a:buFont typeface="Arial"/>
              <a:buChar char="●"/>
            </a:pPr>
            <a:r>
              <a:rPr b="1" i="0" lang="en-US" sz="2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Simple Microscope</a:t>
            </a:r>
            <a:r>
              <a:rPr b="0" i="0" lang="en-US" sz="2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- contains only one lens. ex. </a:t>
            </a:r>
            <a:endParaRPr/>
          </a:p>
          <a:p>
            <a:pPr indent="0" lvl="0" marL="349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650"/>
              <a:buFont typeface="Arial"/>
              <a:buNone/>
            </a:pPr>
            <a:r>
              <a:rPr b="0" i="0" lang="en-US" sz="2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magnifying glass</a:t>
            </a:r>
            <a:endParaRPr/>
          </a:p>
          <a:p>
            <a:pPr indent="-104775" lvl="0" marL="349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650"/>
              <a:buFont typeface="Arial"/>
              <a:buChar char="●"/>
            </a:pPr>
            <a:r>
              <a:rPr b="0" i="0" lang="en-US" sz="2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i="0" lang="en-US" sz="2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Compound Light Microscope</a:t>
            </a:r>
            <a:r>
              <a:rPr b="0" i="0" lang="en-US" sz="2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- a system of two lens that</a:t>
            </a:r>
            <a:endParaRPr/>
          </a:p>
          <a:p>
            <a:pPr indent="0" lvl="0" marL="349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650"/>
              <a:buFont typeface="Arial"/>
              <a:buNone/>
            </a:pPr>
            <a:r>
              <a:rPr b="0" i="0" lang="en-US" sz="2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           </a:t>
            </a:r>
            <a:r>
              <a:rPr b="0" i="0" lang="en-US" sz="24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work together. </a:t>
            </a:r>
            <a:endParaRPr b="0" i="0" sz="2200" u="none" cap="none" strike="noStrik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04775" lvl="0" marL="349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650"/>
              <a:buFont typeface="Arial"/>
              <a:buChar char="●"/>
            </a:pPr>
            <a:r>
              <a:rPr b="1" i="0" lang="en-US" sz="2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Dissecting Microscope</a:t>
            </a:r>
            <a:r>
              <a:rPr b="0" i="0" lang="en-US" sz="2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- allows for the viewing of</a:t>
            </a:r>
            <a:endParaRPr/>
          </a:p>
          <a:p>
            <a:pPr indent="0" lvl="0" marL="349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650"/>
              <a:buFont typeface="Arial"/>
              <a:buNone/>
            </a:pPr>
            <a:r>
              <a:rPr b="0" i="0" lang="en-US" sz="2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 specimens </a:t>
            </a:r>
            <a:r>
              <a:rPr b="0" i="0" lang="en-US" sz="20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without the use of a slide.</a:t>
            </a:r>
            <a:endParaRPr b="0" i="0" sz="2000" u="none" cap="none" strike="noStrik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349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65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04775" lvl="0" marL="349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650"/>
              <a:buFont typeface="Arial"/>
              <a:buChar char="●"/>
            </a:pPr>
            <a:r>
              <a:rPr b="1" i="0" lang="en-US" sz="2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Electron Microscopes</a:t>
            </a:r>
            <a:r>
              <a:rPr b="0" i="0" lang="en-US" sz="2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- uses electrons to provide </a:t>
            </a:r>
            <a:endParaRPr/>
          </a:p>
          <a:p>
            <a:pPr indent="0" lvl="0" marL="349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650"/>
              <a:buFont typeface="Arial"/>
              <a:buNone/>
            </a:pPr>
            <a:r>
              <a:rPr b="0" i="0" lang="en-US" sz="2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 detailed views of specimens ex. </a:t>
            </a:r>
            <a:endParaRPr/>
          </a:p>
          <a:p>
            <a:pPr indent="0" lvl="0" marL="349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1650"/>
              <a:buFont typeface="Arial"/>
              <a:buNone/>
            </a:pPr>
            <a:r>
              <a:rPr b="0" i="0" lang="en-US" sz="22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 TEM and SEM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0" name="Google Shape;400;p64"/>
          <p:cNvGraphicFramePr/>
          <p:nvPr/>
        </p:nvGraphicFramePr>
        <p:xfrm>
          <a:off x="468312" y="1412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{F55769CD-F276-4D69-8E37-F0CC41DE0791}</a:tableStyleId>
              </a:tblPr>
              <a:tblGrid>
                <a:gridCol w="4025900"/>
                <a:gridCol w="4470400"/>
              </a:tblGrid>
              <a:tr h="8588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omic Sans MS"/>
                        <a:buNone/>
                      </a:pPr>
                      <a:r>
                        <a:rPr b="1" i="0" lang="en-US" sz="24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Comparison  of Simple Microscope and Compound Light microscope</a:t>
                      </a:r>
                      <a:endParaRPr/>
                    </a:p>
                  </a:txBody>
                  <a:tcPr marT="0" marB="0" marR="68575" marL="685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468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Simple microscope</a:t>
                      </a:r>
                      <a:endParaRPr/>
                    </a:p>
                  </a:txBody>
                  <a:tcPr marT="0" marB="0" marR="68575" marL="685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b="1" i="0" lang="en-US" sz="20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Compound Light microscope</a:t>
                      </a:r>
                      <a:endParaRPr/>
                    </a:p>
                  </a:txBody>
                  <a:tcPr marT="0" marB="0" marR="68575" marL="685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01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1. It has a single lens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   system.</a:t>
                      </a:r>
                      <a:endParaRPr/>
                    </a:p>
                  </a:txBody>
                  <a:tcPr marT="0" marB="0" marR="68575" marL="685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marR="0" rtl="1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It has two or more lens</a:t>
                      </a:r>
                      <a:endParaRPr/>
                    </a:p>
                    <a:p>
                      <a:pPr indent="0" lvl="0" marL="0" marR="0" rtl="1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   system.</a:t>
                      </a:r>
                      <a:endParaRPr b="0" i="0" sz="2000" u="none" cap="none" strike="noStrike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B3835"/>
                        </a:buClr>
                        <a:buSzPts val="2000"/>
                        <a:buFont typeface="Comic Sans MS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3B3835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 </a:t>
                      </a:r>
                      <a:endParaRPr/>
                    </a:p>
                  </a:txBody>
                  <a:tcPr marT="0" marB="0" marR="68575" marL="685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01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 Eg:-  Magnifying glass.</a:t>
                      </a:r>
                      <a:endParaRPr/>
                    </a:p>
                  </a:txBody>
                  <a:tcPr marT="0" marB="0" marR="68575" marL="685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1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marR="0" rtl="1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Eg:-  Compound microscope</a:t>
                      </a:r>
                      <a:endParaRPr b="0" i="0" sz="2000" u="none" cap="none" strike="noStrike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marR="0" rtl="1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 basically used in the laboratory. </a:t>
                      </a:r>
                      <a:endParaRPr b="0" i="0" sz="2000" u="none" cap="none" strike="noStrike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marR="0" rtl="1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000"/>
                        <a:buFont typeface="Comic Sans MS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 </a:t>
                      </a:r>
                      <a:endParaRPr/>
                    </a:p>
                  </a:txBody>
                  <a:tcPr marT="0" marB="0" marR="68575" marL="685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5" name="Google Shape;405;p65"/>
          <p:cNvGraphicFramePr/>
          <p:nvPr/>
        </p:nvGraphicFramePr>
        <p:xfrm>
          <a:off x="971550" y="15573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{F55769CD-F276-4D69-8E37-F0CC41DE0791}</a:tableStyleId>
              </a:tblPr>
              <a:tblGrid>
                <a:gridCol w="3794125"/>
                <a:gridCol w="3694100"/>
              </a:tblGrid>
              <a:tr h="7715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200"/>
                        <a:buFont typeface="Comic Sans MS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Comparison  of Compound Light Microscope and Electron Microscope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314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omic Sans MS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 Compound  Light  Microscope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omic Sans MS"/>
                        <a:buNone/>
                      </a:pPr>
                      <a:r>
                        <a:rPr b="1" i="0" lang="en-US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Electron Microscope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omic Sans MS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Use visible light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omic Sans MS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Use electron beam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omic Sans MS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Can use easily 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omic Sans MS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User must be experienced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0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omic Sans MS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View the only surface of objects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omic Sans MS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View surface and internal structure of the object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omic Sans MS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Use to see dead and live specimens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omic Sans MS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Use to see only dead specimens  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omic Sans MS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Magnify object up to 1500x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omic Sans MS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Magnify  object up to 1,000,000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0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omic Sans MS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Lenses are made of glass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omic Sans MS"/>
                        <a:buNone/>
                      </a:pPr>
                      <a:r>
                        <a:rPr b="0" i="0" lang="en-US" sz="18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Lenses are made of electromagnets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" name="Google Shape;410;p66"/>
          <p:cNvGraphicFramePr/>
          <p:nvPr/>
        </p:nvGraphicFramePr>
        <p:xfrm>
          <a:off x="1042987" y="17002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{F55769CD-F276-4D69-8E37-F0CC41DE0791}</a:tableStyleId>
              </a:tblPr>
              <a:tblGrid>
                <a:gridCol w="4005250"/>
                <a:gridCol w="3700450"/>
              </a:tblGrid>
              <a:tr h="39370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200"/>
                        <a:buFont typeface="Comic Sans MS"/>
                        <a:buNone/>
                      </a:pPr>
                      <a:r>
                        <a:rPr b="1" i="0" lang="en-US" sz="22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COMPARISON  between  TEM OF &amp; SEM</a:t>
                      </a:r>
                      <a:endParaRPr/>
                    </a:p>
                  </a:txBody>
                  <a:tcPr marT="8300" marB="0" marR="59700" marL="597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288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TEM </a:t>
                      </a:r>
                      <a:endParaRPr/>
                    </a:p>
                  </a:txBody>
                  <a:tcPr marT="8300" marB="0" marR="59700" marL="597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1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SEM</a:t>
                      </a:r>
                      <a:endParaRPr/>
                    </a:p>
                  </a:txBody>
                  <a:tcPr marT="8300" marB="0" marR="59700" marL="597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1-  Electron beam passes through</a:t>
                      </a:r>
                      <a:endParaRPr b="0" i="0" sz="1600" u="none" cap="none" strike="noStrike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    thin sample.</a:t>
                      </a:r>
                      <a:endParaRPr/>
                    </a:p>
                  </a:txBody>
                  <a:tcPr marT="8300" marB="0" marR="59700" marL="597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1-  Electron beam scans over </a:t>
                      </a:r>
                      <a:endParaRPr b="0" i="0" sz="1600" u="none" cap="none" strike="noStrike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    surface of sample.</a:t>
                      </a:r>
                      <a:endParaRPr/>
                    </a:p>
                  </a:txBody>
                  <a:tcPr marT="8300" marB="0" marR="59700" marL="597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50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2-  Specially prepared thin samples</a:t>
                      </a:r>
                      <a:endParaRPr b="0" i="0" sz="1600" u="none" cap="none" strike="noStrike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    are supported on TEM grids.</a:t>
                      </a:r>
                      <a:endParaRPr/>
                    </a:p>
                  </a:txBody>
                  <a:tcPr marT="8300" marB="0" marR="59700" marL="597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2-  Sample can be any thickness </a:t>
                      </a:r>
                      <a:endParaRPr b="0" i="0" sz="1600" u="none" cap="none" strike="noStrike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    and is mounted on an</a:t>
                      </a:r>
                      <a:endParaRPr b="0" i="0" sz="1600" u="none" cap="none" strike="noStrike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    aluminum stub.</a:t>
                      </a:r>
                      <a:endParaRPr/>
                    </a:p>
                  </a:txBody>
                  <a:tcPr marT="8300" marB="0" marR="59700" marL="597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3- . Image shown on fluorescent </a:t>
                      </a:r>
                      <a:endParaRPr b="0" i="0" sz="1600" u="none" cap="none" strike="noStrike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     screen.</a:t>
                      </a:r>
                      <a:endParaRPr/>
                    </a:p>
                  </a:txBody>
                  <a:tcPr marT="8300" marB="0" marR="59700" marL="597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3-  Image shown on TV  monitor.</a:t>
                      </a:r>
                      <a:endParaRPr b="0" i="0" sz="1600" u="none" cap="none" strike="noStrike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 </a:t>
                      </a:r>
                      <a:endParaRPr/>
                    </a:p>
                  </a:txBody>
                  <a:tcPr marT="8300" marB="0" marR="59700" marL="597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1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4-   Image is a two dimensional </a:t>
                      </a:r>
                      <a:endParaRPr b="0" i="0" sz="1600" u="none" cap="none" strike="noStrike">
                        <a:solidFill>
                          <a:schemeClr val="lt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     projection of the sample.</a:t>
                      </a:r>
                      <a:endParaRPr/>
                    </a:p>
                  </a:txBody>
                  <a:tcPr marT="8300" marB="0" marR="59700" marL="597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4-  Image is a three dimensional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     projection of the sample</a:t>
                      </a:r>
                      <a:endParaRPr/>
                    </a:p>
                  </a:txBody>
                  <a:tcPr marT="8300" marB="0" marR="59700" marL="597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5-  The magnifying power of SEM is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    up to 100,000X</a:t>
                      </a:r>
                      <a:endParaRPr/>
                    </a:p>
                  </a:txBody>
                  <a:tcPr marT="8300" marB="0" marR="59700" marL="597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5- The magnifying power of TEM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omic Sans MS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lt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    is up to 5000,000X</a:t>
                      </a:r>
                      <a:endParaRPr/>
                    </a:p>
                  </a:txBody>
                  <a:tcPr marT="8300" marB="0" marR="59700" marL="597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67"/>
          <p:cNvSpPr txBox="1"/>
          <p:nvPr/>
        </p:nvSpPr>
        <p:spPr>
          <a:xfrm>
            <a:off x="1835150" y="260350"/>
            <a:ext cx="61215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compound light microscope parts and functions</a:t>
            </a:r>
            <a:endParaRPr b="0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grpSp>
        <p:nvGrpSpPr>
          <p:cNvPr id="416" name="Google Shape;416;p67"/>
          <p:cNvGrpSpPr/>
          <p:nvPr/>
        </p:nvGrpSpPr>
        <p:grpSpPr>
          <a:xfrm>
            <a:off x="539750" y="765175"/>
            <a:ext cx="7766049" cy="5395912"/>
            <a:chOff x="340" y="482"/>
            <a:chExt cx="4892" cy="3399"/>
          </a:xfrm>
        </p:grpSpPr>
        <p:sp>
          <p:nvSpPr>
            <p:cNvPr id="417" name="Google Shape;417;p67"/>
            <p:cNvSpPr txBox="1"/>
            <p:nvPr/>
          </p:nvSpPr>
          <p:spPr>
            <a:xfrm>
              <a:off x="1932" y="482"/>
              <a:ext cx="33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Function</a:t>
              </a:r>
              <a:endParaRPr/>
            </a:p>
          </p:txBody>
        </p:sp>
        <p:sp>
          <p:nvSpPr>
            <p:cNvPr id="418" name="Google Shape;418;p67"/>
            <p:cNvSpPr txBox="1"/>
            <p:nvPr/>
          </p:nvSpPr>
          <p:spPr>
            <a:xfrm>
              <a:off x="340" y="482"/>
              <a:ext cx="15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Part</a:t>
              </a:r>
              <a:endParaRPr/>
            </a:p>
          </p:txBody>
        </p:sp>
        <p:sp>
          <p:nvSpPr>
            <p:cNvPr id="419" name="Google Shape;419;p67"/>
            <p:cNvSpPr txBox="1"/>
            <p:nvPr/>
          </p:nvSpPr>
          <p:spPr>
            <a:xfrm>
              <a:off x="1932" y="702"/>
              <a:ext cx="33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The body tube connects the eyepiece to the objective lenses.</a:t>
              </a:r>
              <a:endParaRPr/>
            </a:p>
          </p:txBody>
        </p:sp>
        <p:sp>
          <p:nvSpPr>
            <p:cNvPr id="420" name="Google Shape;420;p67"/>
            <p:cNvSpPr txBox="1"/>
            <p:nvPr/>
          </p:nvSpPr>
          <p:spPr>
            <a:xfrm>
              <a:off x="340" y="702"/>
              <a:ext cx="15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Body tube (Head)</a:t>
              </a:r>
              <a:endParaRPr/>
            </a:p>
          </p:txBody>
        </p:sp>
        <p:sp>
          <p:nvSpPr>
            <p:cNvPr id="421" name="Google Shape;421;p67"/>
            <p:cNvSpPr txBox="1"/>
            <p:nvPr/>
          </p:nvSpPr>
          <p:spPr>
            <a:xfrm>
              <a:off x="1932" y="1055"/>
              <a:ext cx="3300" cy="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The part you look at with your eye. Usually 10 X  </a:t>
              </a:r>
              <a:endParaRPr/>
            </a:p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or </a:t>
              </a: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15X </a:t>
              </a:r>
              <a:r>
                <a:rPr b="0" i="0" lang="en-US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magnification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</a:t>
              </a:r>
              <a:endParaRPr/>
            </a:p>
          </p:txBody>
        </p:sp>
        <p:sp>
          <p:nvSpPr>
            <p:cNvPr id="422" name="Google Shape;422;p67"/>
            <p:cNvSpPr txBox="1"/>
            <p:nvPr/>
          </p:nvSpPr>
          <p:spPr>
            <a:xfrm>
              <a:off x="340" y="1055"/>
              <a:ext cx="1500" cy="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Ocular(eye piece)</a:t>
              </a:r>
              <a:endParaRPr/>
            </a:p>
          </p:txBody>
        </p:sp>
        <p:sp>
          <p:nvSpPr>
            <p:cNvPr id="423" name="Google Shape;423;p67"/>
            <p:cNvSpPr txBox="1"/>
            <p:nvPr/>
          </p:nvSpPr>
          <p:spPr>
            <a:xfrm>
              <a:off x="1932" y="1585"/>
              <a:ext cx="33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Holds  the objective lenses and is able to rotate to change magnification</a:t>
              </a:r>
              <a:endParaRPr/>
            </a:p>
          </p:txBody>
        </p:sp>
        <p:sp>
          <p:nvSpPr>
            <p:cNvPr id="424" name="Google Shape;424;p67"/>
            <p:cNvSpPr txBox="1"/>
            <p:nvPr/>
          </p:nvSpPr>
          <p:spPr>
            <a:xfrm>
              <a:off x="340" y="1585"/>
              <a:ext cx="15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Revolving</a:t>
              </a:r>
              <a:r>
                <a:rPr b="1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Nosepiece</a:t>
              </a:r>
              <a:endParaRPr/>
            </a:p>
          </p:txBody>
        </p:sp>
        <p:sp>
          <p:nvSpPr>
            <p:cNvPr id="425" name="Google Shape;425;p67"/>
            <p:cNvSpPr txBox="1"/>
            <p:nvPr/>
          </p:nvSpPr>
          <p:spPr>
            <a:xfrm>
              <a:off x="1932" y="1938"/>
              <a:ext cx="33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Magnifies image, usually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4x(scanning lens ,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10x (low power) ,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40x (high power) , and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100x ( oil – immersion)</a:t>
              </a:r>
              <a:endParaRPr/>
            </a:p>
          </p:txBody>
        </p:sp>
        <p:sp>
          <p:nvSpPr>
            <p:cNvPr id="426" name="Google Shape;426;p67"/>
            <p:cNvSpPr txBox="1"/>
            <p:nvPr/>
          </p:nvSpPr>
          <p:spPr>
            <a:xfrm>
              <a:off x="340" y="1938"/>
              <a:ext cx="15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Objective lens</a:t>
              </a:r>
              <a:endParaRPr/>
            </a:p>
          </p:txBody>
        </p:sp>
        <p:sp>
          <p:nvSpPr>
            <p:cNvPr id="427" name="Google Shape;427;p67"/>
            <p:cNvSpPr txBox="1"/>
            <p:nvPr/>
          </p:nvSpPr>
          <p:spPr>
            <a:xfrm>
              <a:off x="1932" y="2821"/>
              <a:ext cx="33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arm connects the body tube and stage  to the base of the microscope.</a:t>
              </a:r>
              <a:endParaRPr/>
            </a:p>
          </p:txBody>
        </p:sp>
        <p:sp>
          <p:nvSpPr>
            <p:cNvPr id="428" name="Google Shape;428;p67"/>
            <p:cNvSpPr txBox="1"/>
            <p:nvPr/>
          </p:nvSpPr>
          <p:spPr>
            <a:xfrm>
              <a:off x="340" y="2821"/>
              <a:ext cx="15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Arm</a:t>
              </a:r>
              <a:endParaRPr/>
            </a:p>
          </p:txBody>
        </p:sp>
        <p:sp>
          <p:nvSpPr>
            <p:cNvPr id="429" name="Google Shape;429;p67"/>
            <p:cNvSpPr txBox="1"/>
            <p:nvPr/>
          </p:nvSpPr>
          <p:spPr>
            <a:xfrm>
              <a:off x="1932" y="3175"/>
              <a:ext cx="33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The flat platform where the slide is placed.</a:t>
              </a:r>
              <a:endParaRPr/>
            </a:p>
          </p:txBody>
        </p:sp>
        <p:sp>
          <p:nvSpPr>
            <p:cNvPr id="430" name="Google Shape;430;p67"/>
            <p:cNvSpPr txBox="1"/>
            <p:nvPr/>
          </p:nvSpPr>
          <p:spPr>
            <a:xfrm>
              <a:off x="340" y="3175"/>
              <a:ext cx="15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Stage</a:t>
              </a:r>
              <a:endParaRPr/>
            </a:p>
          </p:txBody>
        </p:sp>
        <p:sp>
          <p:nvSpPr>
            <p:cNvPr id="431" name="Google Shape;431;p67"/>
            <p:cNvSpPr txBox="1"/>
            <p:nvPr/>
          </p:nvSpPr>
          <p:spPr>
            <a:xfrm>
              <a:off x="1932" y="3351"/>
              <a:ext cx="33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Metal clips that hold the slide in place</a:t>
              </a:r>
              <a:endParaRPr/>
            </a:p>
          </p:txBody>
        </p:sp>
        <p:sp>
          <p:nvSpPr>
            <p:cNvPr id="432" name="Google Shape;432;p67"/>
            <p:cNvSpPr txBox="1"/>
            <p:nvPr/>
          </p:nvSpPr>
          <p:spPr>
            <a:xfrm>
              <a:off x="340" y="3351"/>
              <a:ext cx="15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Stage clips</a:t>
              </a:r>
              <a:endParaRPr/>
            </a:p>
          </p:txBody>
        </p:sp>
        <p:sp>
          <p:nvSpPr>
            <p:cNvPr id="433" name="Google Shape;433;p67"/>
            <p:cNvSpPr txBox="1"/>
            <p:nvPr/>
          </p:nvSpPr>
          <p:spPr>
            <a:xfrm>
              <a:off x="1932" y="3528"/>
              <a:ext cx="33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The hole in the middle of the stage that allows light from the illuminator to reach the specimen.</a:t>
              </a:r>
              <a:endParaRPr/>
            </a:p>
          </p:txBody>
        </p:sp>
        <p:sp>
          <p:nvSpPr>
            <p:cNvPr id="434" name="Google Shape;434;p67"/>
            <p:cNvSpPr txBox="1"/>
            <p:nvPr/>
          </p:nvSpPr>
          <p:spPr>
            <a:xfrm>
              <a:off x="340" y="3528"/>
              <a:ext cx="15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Aperture</a:t>
              </a:r>
              <a:endParaRPr/>
            </a:p>
          </p:txBody>
        </p:sp>
        <p:cxnSp>
          <p:nvCxnSpPr>
            <p:cNvPr id="435" name="Google Shape;435;p67"/>
            <p:cNvCxnSpPr/>
            <p:nvPr/>
          </p:nvCxnSpPr>
          <p:spPr>
            <a:xfrm>
              <a:off x="1932" y="482"/>
              <a:ext cx="0" cy="330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36" name="Google Shape;436;p67"/>
            <p:cNvCxnSpPr/>
            <p:nvPr/>
          </p:nvCxnSpPr>
          <p:spPr>
            <a:xfrm>
              <a:off x="340" y="702"/>
              <a:ext cx="48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37" name="Google Shape;437;p67"/>
            <p:cNvCxnSpPr/>
            <p:nvPr/>
          </p:nvCxnSpPr>
          <p:spPr>
            <a:xfrm>
              <a:off x="340" y="1055"/>
              <a:ext cx="48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38" name="Google Shape;438;p67"/>
            <p:cNvCxnSpPr/>
            <p:nvPr/>
          </p:nvCxnSpPr>
          <p:spPr>
            <a:xfrm>
              <a:off x="340" y="1585"/>
              <a:ext cx="48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39" name="Google Shape;439;p67"/>
            <p:cNvCxnSpPr/>
            <p:nvPr/>
          </p:nvCxnSpPr>
          <p:spPr>
            <a:xfrm>
              <a:off x="340" y="1938"/>
              <a:ext cx="48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40" name="Google Shape;440;p67"/>
            <p:cNvCxnSpPr/>
            <p:nvPr/>
          </p:nvCxnSpPr>
          <p:spPr>
            <a:xfrm>
              <a:off x="340" y="2821"/>
              <a:ext cx="48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41" name="Google Shape;441;p67"/>
            <p:cNvCxnSpPr/>
            <p:nvPr/>
          </p:nvCxnSpPr>
          <p:spPr>
            <a:xfrm>
              <a:off x="340" y="3175"/>
              <a:ext cx="48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42" name="Google Shape;442;p67"/>
            <p:cNvCxnSpPr/>
            <p:nvPr/>
          </p:nvCxnSpPr>
          <p:spPr>
            <a:xfrm>
              <a:off x="340" y="3351"/>
              <a:ext cx="48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43" name="Google Shape;443;p67"/>
            <p:cNvCxnSpPr/>
            <p:nvPr/>
          </p:nvCxnSpPr>
          <p:spPr>
            <a:xfrm>
              <a:off x="340" y="3528"/>
              <a:ext cx="48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44" name="Google Shape;444;p67"/>
            <p:cNvCxnSpPr/>
            <p:nvPr/>
          </p:nvCxnSpPr>
          <p:spPr>
            <a:xfrm>
              <a:off x="5193" y="482"/>
              <a:ext cx="0" cy="330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45" name="Google Shape;445;p67"/>
            <p:cNvCxnSpPr/>
            <p:nvPr/>
          </p:nvCxnSpPr>
          <p:spPr>
            <a:xfrm>
              <a:off x="340" y="482"/>
              <a:ext cx="0" cy="330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46" name="Google Shape;446;p67"/>
            <p:cNvCxnSpPr/>
            <p:nvPr/>
          </p:nvCxnSpPr>
          <p:spPr>
            <a:xfrm>
              <a:off x="340" y="482"/>
              <a:ext cx="48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47" name="Google Shape;447;p67"/>
            <p:cNvCxnSpPr/>
            <p:nvPr/>
          </p:nvCxnSpPr>
          <p:spPr>
            <a:xfrm>
              <a:off x="340" y="3881"/>
              <a:ext cx="48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2" name="Google Shape;452;p68"/>
          <p:cNvGrpSpPr/>
          <p:nvPr/>
        </p:nvGrpSpPr>
        <p:grpSpPr>
          <a:xfrm>
            <a:off x="611187" y="981075"/>
            <a:ext cx="8096250" cy="5326062"/>
            <a:chOff x="385" y="618"/>
            <a:chExt cx="5100" cy="3355"/>
          </a:xfrm>
        </p:grpSpPr>
        <p:sp>
          <p:nvSpPr>
            <p:cNvPr id="453" name="Google Shape;453;p68"/>
            <p:cNvSpPr txBox="1"/>
            <p:nvPr/>
          </p:nvSpPr>
          <p:spPr>
            <a:xfrm>
              <a:off x="2332" y="618"/>
              <a:ext cx="30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Function</a:t>
              </a:r>
              <a:endParaRPr/>
            </a:p>
          </p:txBody>
        </p:sp>
        <p:sp>
          <p:nvSpPr>
            <p:cNvPr id="454" name="Google Shape;454;p68"/>
            <p:cNvSpPr txBox="1"/>
            <p:nvPr/>
          </p:nvSpPr>
          <p:spPr>
            <a:xfrm>
              <a:off x="385" y="618"/>
              <a:ext cx="18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44325" spcFirstLastPara="1" rIns="4432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Part</a:t>
              </a:r>
              <a:endParaRPr/>
            </a:p>
          </p:txBody>
        </p:sp>
        <p:sp>
          <p:nvSpPr>
            <p:cNvPr id="455" name="Google Shape;455;p68"/>
            <p:cNvSpPr txBox="1"/>
            <p:nvPr/>
          </p:nvSpPr>
          <p:spPr>
            <a:xfrm>
              <a:off x="2332" y="795"/>
              <a:ext cx="30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Rapidly brings specimen into focus</a:t>
              </a:r>
              <a:endParaRPr/>
            </a:p>
          </p:txBody>
        </p:sp>
        <p:sp>
          <p:nvSpPr>
            <p:cNvPr id="456" name="Google Shape;456;p68"/>
            <p:cNvSpPr txBox="1"/>
            <p:nvPr/>
          </p:nvSpPr>
          <p:spPr>
            <a:xfrm>
              <a:off x="385" y="795"/>
              <a:ext cx="18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Coarse – adjustment knob</a:t>
              </a:r>
              <a:endParaRPr/>
            </a:p>
          </p:txBody>
        </p:sp>
        <p:sp>
          <p:nvSpPr>
            <p:cNvPr id="457" name="Google Shape;457;p68"/>
            <p:cNvSpPr txBox="1"/>
            <p:nvPr/>
          </p:nvSpPr>
          <p:spPr>
            <a:xfrm>
              <a:off x="2332" y="971"/>
              <a:ext cx="30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  Slowly brings specimen into sharp focus</a:t>
              </a:r>
              <a:endParaRPr/>
            </a:p>
          </p:txBody>
        </p:sp>
        <p:sp>
          <p:nvSpPr>
            <p:cNvPr id="458" name="Google Shape;458;p68"/>
            <p:cNvSpPr txBox="1"/>
            <p:nvPr/>
          </p:nvSpPr>
          <p:spPr>
            <a:xfrm>
              <a:off x="385" y="971"/>
              <a:ext cx="18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Fine - adjustment</a:t>
              </a:r>
              <a:endParaRPr/>
            </a:p>
          </p:txBody>
        </p:sp>
        <p:sp>
          <p:nvSpPr>
            <p:cNvPr id="459" name="Google Shape;459;p68"/>
            <p:cNvSpPr txBox="1"/>
            <p:nvPr/>
          </p:nvSpPr>
          <p:spPr>
            <a:xfrm>
              <a:off x="2332" y="1148"/>
              <a:ext cx="30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Includes slide holder &amp; is used to locate specimen</a:t>
              </a:r>
              <a:endParaRPr/>
            </a:p>
          </p:txBody>
        </p:sp>
        <p:sp>
          <p:nvSpPr>
            <p:cNvPr id="460" name="Google Shape;460;p68"/>
            <p:cNvSpPr txBox="1"/>
            <p:nvPr/>
          </p:nvSpPr>
          <p:spPr>
            <a:xfrm>
              <a:off x="385" y="1148"/>
              <a:ext cx="18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Mechanical stage</a:t>
              </a:r>
              <a:endParaRPr/>
            </a:p>
          </p:txBody>
        </p:sp>
        <p:sp>
          <p:nvSpPr>
            <p:cNvPr id="461" name="Google Shape;461;p68"/>
            <p:cNvSpPr txBox="1"/>
            <p:nvPr/>
          </p:nvSpPr>
          <p:spPr>
            <a:xfrm>
              <a:off x="2332" y="1453"/>
              <a:ext cx="30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Moves slide back &amp; forth on stage</a:t>
              </a:r>
              <a:endParaRPr/>
            </a:p>
          </p:txBody>
        </p:sp>
        <p:sp>
          <p:nvSpPr>
            <p:cNvPr id="462" name="Google Shape;462;p68"/>
            <p:cNvSpPr txBox="1"/>
            <p:nvPr/>
          </p:nvSpPr>
          <p:spPr>
            <a:xfrm>
              <a:off x="385" y="1453"/>
              <a:ext cx="18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Mechanical stage control knob</a:t>
              </a:r>
              <a:endParaRPr/>
            </a:p>
          </p:txBody>
        </p:sp>
        <p:sp>
          <p:nvSpPr>
            <p:cNvPr id="463" name="Google Shape;463;p68"/>
            <p:cNvSpPr txBox="1"/>
            <p:nvPr/>
          </p:nvSpPr>
          <p:spPr>
            <a:xfrm>
              <a:off x="2332" y="1758"/>
              <a:ext cx="30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Adjusts the amount of light that reaches the specimen.</a:t>
              </a:r>
              <a:endParaRPr/>
            </a:p>
          </p:txBody>
        </p:sp>
        <p:sp>
          <p:nvSpPr>
            <p:cNvPr id="464" name="Google Shape;464;p68"/>
            <p:cNvSpPr txBox="1"/>
            <p:nvPr/>
          </p:nvSpPr>
          <p:spPr>
            <a:xfrm>
              <a:off x="385" y="1758"/>
              <a:ext cx="18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Iris diaphragm</a:t>
              </a:r>
              <a:endParaRPr/>
            </a:p>
          </p:txBody>
        </p:sp>
        <p:sp>
          <p:nvSpPr>
            <p:cNvPr id="465" name="Google Shape;465;p68"/>
            <p:cNvSpPr txBox="1"/>
            <p:nvPr/>
          </p:nvSpPr>
          <p:spPr>
            <a:xfrm>
              <a:off x="2332" y="2102"/>
              <a:ext cx="30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Focuses light on specimen &amp; fills lens with light</a:t>
              </a:r>
              <a:endParaRPr/>
            </a:p>
          </p:txBody>
        </p:sp>
        <p:sp>
          <p:nvSpPr>
            <p:cNvPr id="466" name="Google Shape;466;p68"/>
            <p:cNvSpPr txBox="1"/>
            <p:nvPr/>
          </p:nvSpPr>
          <p:spPr>
            <a:xfrm>
              <a:off x="385" y="2102"/>
              <a:ext cx="18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Condenser</a:t>
              </a:r>
              <a:endParaRPr/>
            </a:p>
          </p:txBody>
        </p:sp>
        <p:sp>
          <p:nvSpPr>
            <p:cNvPr id="467" name="Google Shape;467;p68"/>
            <p:cNvSpPr txBox="1"/>
            <p:nvPr/>
          </p:nvSpPr>
          <p:spPr>
            <a:xfrm>
              <a:off x="2332" y="2407"/>
              <a:ext cx="30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 This switch on the base of the microscope turns the illuminator off and on.</a:t>
              </a:r>
              <a:endParaRPr/>
            </a:p>
          </p:txBody>
        </p:sp>
        <p:sp>
          <p:nvSpPr>
            <p:cNvPr id="468" name="Google Shape;468;p68"/>
            <p:cNvSpPr txBox="1"/>
            <p:nvPr/>
          </p:nvSpPr>
          <p:spPr>
            <a:xfrm>
              <a:off x="385" y="2407"/>
              <a:ext cx="18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On/off switch</a:t>
              </a:r>
              <a:endParaRPr/>
            </a:p>
          </p:txBody>
        </p:sp>
        <p:sp>
          <p:nvSpPr>
            <p:cNvPr id="469" name="Google Shape;469;p68"/>
            <p:cNvSpPr txBox="1"/>
            <p:nvPr/>
          </p:nvSpPr>
          <p:spPr>
            <a:xfrm>
              <a:off x="2332" y="2760"/>
              <a:ext cx="30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 The light source for a microscope. Older microscopes used mirrors to reflect light from an external source up through the bottom of the stage; however, most microscopes now use a low-voltage bulb.</a:t>
              </a:r>
              <a:endParaRPr/>
            </a:p>
          </p:txBody>
        </p:sp>
        <p:sp>
          <p:nvSpPr>
            <p:cNvPr id="470" name="Google Shape;470;p68"/>
            <p:cNvSpPr txBox="1"/>
            <p:nvPr/>
          </p:nvSpPr>
          <p:spPr>
            <a:xfrm>
              <a:off x="385" y="2760"/>
              <a:ext cx="1800" cy="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Illumination</a:t>
              </a:r>
              <a:endParaRPr/>
            </a:p>
          </p:txBody>
        </p:sp>
        <p:sp>
          <p:nvSpPr>
            <p:cNvPr id="471" name="Google Shape;471;p68"/>
            <p:cNvSpPr txBox="1"/>
            <p:nvPr/>
          </p:nvSpPr>
          <p:spPr>
            <a:xfrm>
              <a:off x="2332" y="3620"/>
              <a:ext cx="30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 The base supports the microscope and it’s where illuminator is located.</a:t>
              </a:r>
              <a:endParaRPr/>
            </a:p>
          </p:txBody>
        </p:sp>
        <p:sp>
          <p:nvSpPr>
            <p:cNvPr id="472" name="Google Shape;472;p68"/>
            <p:cNvSpPr txBox="1"/>
            <p:nvPr/>
          </p:nvSpPr>
          <p:spPr>
            <a:xfrm>
              <a:off x="385" y="3620"/>
              <a:ext cx="18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75" spcFirstLastPara="1" rIns="68575" wrap="square" tIns="0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Base</a:t>
              </a:r>
              <a:endParaRPr/>
            </a:p>
          </p:txBody>
        </p:sp>
        <p:cxnSp>
          <p:nvCxnSpPr>
            <p:cNvPr id="473" name="Google Shape;473;p68"/>
            <p:cNvCxnSpPr/>
            <p:nvPr/>
          </p:nvCxnSpPr>
          <p:spPr>
            <a:xfrm>
              <a:off x="2332" y="618"/>
              <a:ext cx="0" cy="330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74" name="Google Shape;474;p68"/>
            <p:cNvCxnSpPr/>
            <p:nvPr/>
          </p:nvCxnSpPr>
          <p:spPr>
            <a:xfrm>
              <a:off x="385" y="795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75" name="Google Shape;475;p68"/>
            <p:cNvCxnSpPr/>
            <p:nvPr/>
          </p:nvCxnSpPr>
          <p:spPr>
            <a:xfrm>
              <a:off x="385" y="971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76" name="Google Shape;476;p68"/>
            <p:cNvCxnSpPr/>
            <p:nvPr/>
          </p:nvCxnSpPr>
          <p:spPr>
            <a:xfrm>
              <a:off x="385" y="1148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77" name="Google Shape;477;p68"/>
            <p:cNvCxnSpPr/>
            <p:nvPr/>
          </p:nvCxnSpPr>
          <p:spPr>
            <a:xfrm>
              <a:off x="385" y="1453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78" name="Google Shape;478;p68"/>
            <p:cNvCxnSpPr/>
            <p:nvPr/>
          </p:nvCxnSpPr>
          <p:spPr>
            <a:xfrm>
              <a:off x="385" y="1758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79" name="Google Shape;479;p68"/>
            <p:cNvCxnSpPr/>
            <p:nvPr/>
          </p:nvCxnSpPr>
          <p:spPr>
            <a:xfrm>
              <a:off x="385" y="2102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0" name="Google Shape;480;p68"/>
            <p:cNvCxnSpPr/>
            <p:nvPr/>
          </p:nvCxnSpPr>
          <p:spPr>
            <a:xfrm>
              <a:off x="385" y="2407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1" name="Google Shape;481;p68"/>
            <p:cNvCxnSpPr/>
            <p:nvPr/>
          </p:nvCxnSpPr>
          <p:spPr>
            <a:xfrm>
              <a:off x="385" y="2760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2" name="Google Shape;482;p68"/>
            <p:cNvCxnSpPr/>
            <p:nvPr/>
          </p:nvCxnSpPr>
          <p:spPr>
            <a:xfrm>
              <a:off x="385" y="3620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3" name="Google Shape;483;p68"/>
            <p:cNvCxnSpPr/>
            <p:nvPr/>
          </p:nvCxnSpPr>
          <p:spPr>
            <a:xfrm>
              <a:off x="5465" y="618"/>
              <a:ext cx="0" cy="330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4" name="Google Shape;484;p68"/>
            <p:cNvCxnSpPr/>
            <p:nvPr/>
          </p:nvCxnSpPr>
          <p:spPr>
            <a:xfrm>
              <a:off x="385" y="618"/>
              <a:ext cx="0" cy="330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5" name="Google Shape;485;p68"/>
            <p:cNvCxnSpPr/>
            <p:nvPr/>
          </p:nvCxnSpPr>
          <p:spPr>
            <a:xfrm>
              <a:off x="385" y="618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6" name="Google Shape;486;p68"/>
            <p:cNvCxnSpPr/>
            <p:nvPr/>
          </p:nvCxnSpPr>
          <p:spPr>
            <a:xfrm>
              <a:off x="385" y="3973"/>
              <a:ext cx="5100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487" name="Google Shape;487;p68"/>
          <p:cNvSpPr txBox="1"/>
          <p:nvPr/>
        </p:nvSpPr>
        <p:spPr>
          <a:xfrm>
            <a:off x="1365250" y="404812"/>
            <a:ext cx="6192900" cy="7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compound light microscope parts and functions</a:t>
            </a:r>
            <a:endParaRPr b="0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0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8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11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Chalkboard">
  <a:themeElements>
    <a:clrScheme name="Chalkboard 1">
      <a:dk1>
        <a:srgbClr val="808080"/>
      </a:dk1>
      <a:lt1>
        <a:srgbClr val="FFFFFF"/>
      </a:lt1>
      <a:dk2>
        <a:srgbClr val="5C8564"/>
      </a:dk2>
      <a:lt2>
        <a:srgbClr val="FFFFFF"/>
      </a:lt2>
      <a:accent1>
        <a:srgbClr val="86A1BF"/>
      </a:accent1>
      <a:accent2>
        <a:srgbClr val="FF6666"/>
      </a:accent2>
      <a:accent3>
        <a:srgbClr val="B5C2B8"/>
      </a:accent3>
      <a:accent4>
        <a:srgbClr val="DADADA"/>
      </a:accent4>
      <a:accent5>
        <a:srgbClr val="C3CDDC"/>
      </a:accent5>
      <a:accent6>
        <a:srgbClr val="E75C5C"/>
      </a:accent6>
      <a:hlink>
        <a:srgbClr val="80FF00"/>
      </a:hlink>
      <a:folHlink>
        <a:srgbClr val="FFFF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12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3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5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1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14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15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9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6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10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7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13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22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6.xml><?xml version="1.0" encoding="utf-8"?>
<a:theme xmlns:a="http://schemas.openxmlformats.org/drawingml/2006/main" xmlns:r="http://schemas.openxmlformats.org/officeDocument/2006/relationships" name="4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23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9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21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2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17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18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16_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