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361" r:id="rId2"/>
    <p:sldId id="273" r:id="rId3"/>
    <p:sldId id="256" r:id="rId4"/>
    <p:sldId id="257" r:id="rId5"/>
    <p:sldId id="297" r:id="rId6"/>
    <p:sldId id="355" r:id="rId7"/>
    <p:sldId id="274" r:id="rId8"/>
    <p:sldId id="258" r:id="rId9"/>
    <p:sldId id="362" r:id="rId10"/>
    <p:sldId id="271" r:id="rId11"/>
    <p:sldId id="314" r:id="rId12"/>
    <p:sldId id="301" r:id="rId13"/>
    <p:sldId id="259" r:id="rId14"/>
    <p:sldId id="363" r:id="rId15"/>
    <p:sldId id="357" r:id="rId16"/>
    <p:sldId id="302" r:id="rId17"/>
    <p:sldId id="315" r:id="rId18"/>
    <p:sldId id="356" r:id="rId19"/>
    <p:sldId id="284" r:id="rId20"/>
    <p:sldId id="275" r:id="rId21"/>
    <p:sldId id="283" r:id="rId22"/>
    <p:sldId id="313" r:id="rId23"/>
    <p:sldId id="364" r:id="rId24"/>
    <p:sldId id="305" r:id="rId25"/>
    <p:sldId id="307" r:id="rId26"/>
    <p:sldId id="279" r:id="rId27"/>
    <p:sldId id="304" r:id="rId28"/>
    <p:sldId id="337" r:id="rId29"/>
    <p:sldId id="365" r:id="rId30"/>
    <p:sldId id="330" r:id="rId31"/>
    <p:sldId id="329" r:id="rId32"/>
    <p:sldId id="366" r:id="rId33"/>
    <p:sldId id="261" r:id="rId34"/>
    <p:sldId id="286" r:id="rId35"/>
    <p:sldId id="331" r:id="rId36"/>
    <p:sldId id="262" r:id="rId37"/>
    <p:sldId id="312" r:id="rId38"/>
    <p:sldId id="316" r:id="rId39"/>
    <p:sldId id="298" r:id="rId40"/>
    <p:sldId id="333" r:id="rId41"/>
    <p:sldId id="368" r:id="rId42"/>
    <p:sldId id="367" r:id="rId43"/>
    <p:sldId id="336" r:id="rId44"/>
    <p:sldId id="334" r:id="rId45"/>
    <p:sldId id="260" r:id="rId46"/>
    <p:sldId id="335" r:id="rId47"/>
    <p:sldId id="338" r:id="rId48"/>
    <p:sldId id="263" r:id="rId49"/>
    <p:sldId id="265" r:id="rId50"/>
    <p:sldId id="340" r:id="rId51"/>
    <p:sldId id="369" r:id="rId52"/>
    <p:sldId id="264" r:id="rId53"/>
    <p:sldId id="358" r:id="rId54"/>
    <p:sldId id="266" r:id="rId55"/>
    <p:sldId id="341" r:id="rId56"/>
    <p:sldId id="339" r:id="rId57"/>
    <p:sldId id="359" r:id="rId58"/>
    <p:sldId id="267" r:id="rId59"/>
    <p:sldId id="370" r:id="rId60"/>
    <p:sldId id="344" r:id="rId61"/>
    <p:sldId id="332" r:id="rId62"/>
    <p:sldId id="268" r:id="rId63"/>
    <p:sldId id="371" r:id="rId64"/>
    <p:sldId id="342" r:id="rId65"/>
    <p:sldId id="372" r:id="rId66"/>
    <p:sldId id="269" r:id="rId67"/>
    <p:sldId id="351" r:id="rId68"/>
    <p:sldId id="373" r:id="rId69"/>
    <p:sldId id="345" r:id="rId70"/>
    <p:sldId id="360" r:id="rId71"/>
    <p:sldId id="343" r:id="rId72"/>
    <p:sldId id="306" r:id="rId73"/>
    <p:sldId id="374" r:id="rId74"/>
    <p:sldId id="375" r:id="rId75"/>
    <p:sldId id="376" r:id="rId76"/>
    <p:sldId id="377" r:id="rId77"/>
    <p:sldId id="282" r:id="rId78"/>
  </p:sldIdLst>
  <p:sldSz cx="9144000" cy="6858000" type="screen4x3"/>
  <p:notesSz cx="6858000" cy="9144000"/>
  <p:custDataLst>
    <p:tags r:id="rId8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AEEFA-BC8B-4197-B1F3-7E210DEE8B98}" type="doc">
      <dgm:prSet loTypeId="urn:microsoft.com/office/officeart/2005/8/layout/vProcess5" loCatId="process" qsTypeId="urn:microsoft.com/office/officeart/2005/8/quickstyle/simple1" qsCatId="simple" csTypeId="urn:microsoft.com/office/officeart/2005/8/colors/colorful5" csCatId="colorful"/>
      <dgm:spPr/>
      <dgm:t>
        <a:bodyPr/>
        <a:lstStyle/>
        <a:p>
          <a:endParaRPr lang="en-US"/>
        </a:p>
      </dgm:t>
    </dgm:pt>
    <dgm:pt modelId="{46D022CC-D7DC-48DD-B7E0-D8B43C67F181}">
      <dgm:prSet/>
      <dgm:spPr/>
      <dgm:t>
        <a:bodyPr/>
        <a:lstStyle/>
        <a:p>
          <a:r>
            <a:rPr lang="en-US" dirty="0"/>
            <a:t>" Repeated exposure of a receptor to an antagonist, on the other hand, results in </a:t>
          </a:r>
          <a:r>
            <a:rPr lang="en-US" b="1" dirty="0"/>
            <a:t>up-regulation</a:t>
          </a:r>
          <a:r>
            <a:rPr lang="en-US" dirty="0"/>
            <a:t> of receptors, in which receptor reserves </a:t>
          </a:r>
          <a:r>
            <a:rPr lang="en-US" b="1" dirty="0"/>
            <a:t>are inserted </a:t>
          </a:r>
          <a:r>
            <a:rPr lang="en-US" dirty="0"/>
            <a:t>into the </a:t>
          </a:r>
          <a:r>
            <a:rPr lang="en-US" b="1" dirty="0"/>
            <a:t>membrane</a:t>
          </a:r>
          <a:r>
            <a:rPr lang="en-US" dirty="0"/>
            <a:t>, increasing the number of receptors available. </a:t>
          </a:r>
        </a:p>
      </dgm:t>
    </dgm:pt>
    <dgm:pt modelId="{9ECC8154-43CA-4E63-83BD-C9D714F02E02}" type="parTrans" cxnId="{EA70E84D-2754-43E7-B5A7-8B903B649316}">
      <dgm:prSet/>
      <dgm:spPr/>
      <dgm:t>
        <a:bodyPr/>
        <a:lstStyle/>
        <a:p>
          <a:endParaRPr lang="en-US"/>
        </a:p>
      </dgm:t>
    </dgm:pt>
    <dgm:pt modelId="{0C3C1CD4-4DE5-4D80-BC80-06E60331957A}" type="sibTrans" cxnId="{EA70E84D-2754-43E7-B5A7-8B903B649316}">
      <dgm:prSet/>
      <dgm:spPr/>
      <dgm:t>
        <a:bodyPr/>
        <a:lstStyle/>
        <a:p>
          <a:endParaRPr lang="en-US"/>
        </a:p>
      </dgm:t>
    </dgm:pt>
    <dgm:pt modelId="{6ACAC241-6FF8-4E84-943F-F91D91C1D0AD}">
      <dgm:prSet/>
      <dgm:spPr/>
      <dgm:t>
        <a:bodyPr/>
        <a:lstStyle/>
        <a:p>
          <a:r>
            <a:rPr lang="en-US" dirty="0"/>
            <a:t>Up-regulation of receptors can make cells </a:t>
          </a:r>
          <a:r>
            <a:rPr lang="en-US" b="1" dirty="0"/>
            <a:t>more sensitive </a:t>
          </a:r>
          <a:r>
            <a:rPr lang="en-US" dirty="0"/>
            <a:t>to agonists and/or </a:t>
          </a:r>
          <a:r>
            <a:rPr lang="en-US" b="1" dirty="0"/>
            <a:t>more resistant </a:t>
          </a:r>
          <a:r>
            <a:rPr lang="en-US" dirty="0"/>
            <a:t>to effects of the antagonist.</a:t>
          </a:r>
        </a:p>
      </dgm:t>
    </dgm:pt>
    <dgm:pt modelId="{90C0E4B8-64EC-40EB-BD42-58BDE23AF2A9}" type="parTrans" cxnId="{640E5F4A-F552-43B9-B3A1-D0CBF691CCE4}">
      <dgm:prSet/>
      <dgm:spPr/>
      <dgm:t>
        <a:bodyPr/>
        <a:lstStyle/>
        <a:p>
          <a:endParaRPr lang="en-US"/>
        </a:p>
      </dgm:t>
    </dgm:pt>
    <dgm:pt modelId="{D762E94C-21A3-401C-A3DF-B70EAB962D87}" type="sibTrans" cxnId="{640E5F4A-F552-43B9-B3A1-D0CBF691CCE4}">
      <dgm:prSet/>
      <dgm:spPr/>
      <dgm:t>
        <a:bodyPr/>
        <a:lstStyle/>
        <a:p>
          <a:endParaRPr lang="en-US"/>
        </a:p>
      </dgm:t>
    </dgm:pt>
    <dgm:pt modelId="{E3F75AD8-7E1D-4773-9E73-0325815BD6D3}" type="pres">
      <dgm:prSet presAssocID="{903AEEFA-BC8B-4197-B1F3-7E210DEE8B98}" presName="outerComposite" presStyleCnt="0">
        <dgm:presLayoutVars>
          <dgm:chMax val="5"/>
          <dgm:dir/>
          <dgm:resizeHandles val="exact"/>
        </dgm:presLayoutVars>
      </dgm:prSet>
      <dgm:spPr/>
    </dgm:pt>
    <dgm:pt modelId="{65EAAD06-08CB-4C38-9421-6ABBC455A1F2}" type="pres">
      <dgm:prSet presAssocID="{903AEEFA-BC8B-4197-B1F3-7E210DEE8B98}" presName="dummyMaxCanvas" presStyleCnt="0">
        <dgm:presLayoutVars/>
      </dgm:prSet>
      <dgm:spPr/>
    </dgm:pt>
    <dgm:pt modelId="{01E70895-640C-4FD0-B406-9DB3C3E61CEA}" type="pres">
      <dgm:prSet presAssocID="{903AEEFA-BC8B-4197-B1F3-7E210DEE8B98}" presName="TwoNodes_1" presStyleLbl="node1" presStyleIdx="0" presStyleCnt="2">
        <dgm:presLayoutVars>
          <dgm:bulletEnabled val="1"/>
        </dgm:presLayoutVars>
      </dgm:prSet>
      <dgm:spPr/>
    </dgm:pt>
    <dgm:pt modelId="{DA9387B9-5833-4DF6-BD53-6B21E264C1B7}" type="pres">
      <dgm:prSet presAssocID="{903AEEFA-BC8B-4197-B1F3-7E210DEE8B98}" presName="TwoNodes_2" presStyleLbl="node1" presStyleIdx="1" presStyleCnt="2">
        <dgm:presLayoutVars>
          <dgm:bulletEnabled val="1"/>
        </dgm:presLayoutVars>
      </dgm:prSet>
      <dgm:spPr/>
    </dgm:pt>
    <dgm:pt modelId="{ED6A5681-9F8A-4E83-823E-2F9420B8F3BE}" type="pres">
      <dgm:prSet presAssocID="{903AEEFA-BC8B-4197-B1F3-7E210DEE8B98}" presName="TwoConn_1-2" presStyleLbl="fgAccFollowNode1" presStyleIdx="0" presStyleCnt="1">
        <dgm:presLayoutVars>
          <dgm:bulletEnabled val="1"/>
        </dgm:presLayoutVars>
      </dgm:prSet>
      <dgm:spPr/>
    </dgm:pt>
    <dgm:pt modelId="{969FE8AF-13AE-4CE6-9046-2834CE4C5A86}" type="pres">
      <dgm:prSet presAssocID="{903AEEFA-BC8B-4197-B1F3-7E210DEE8B98}" presName="TwoNodes_1_text" presStyleLbl="node1" presStyleIdx="1" presStyleCnt="2">
        <dgm:presLayoutVars>
          <dgm:bulletEnabled val="1"/>
        </dgm:presLayoutVars>
      </dgm:prSet>
      <dgm:spPr/>
    </dgm:pt>
    <dgm:pt modelId="{ABCEEBC4-87D5-4A2A-9A8D-B1352786B83C}" type="pres">
      <dgm:prSet presAssocID="{903AEEFA-BC8B-4197-B1F3-7E210DEE8B98}" presName="TwoNodes_2_text" presStyleLbl="node1" presStyleIdx="1" presStyleCnt="2">
        <dgm:presLayoutVars>
          <dgm:bulletEnabled val="1"/>
        </dgm:presLayoutVars>
      </dgm:prSet>
      <dgm:spPr/>
    </dgm:pt>
  </dgm:ptLst>
  <dgm:cxnLst>
    <dgm:cxn modelId="{B4FB401A-9EC5-4C05-8513-71F0B821C0B4}" type="presOf" srcId="{46D022CC-D7DC-48DD-B7E0-D8B43C67F181}" destId="{969FE8AF-13AE-4CE6-9046-2834CE4C5A86}" srcOrd="1" destOrd="0" presId="urn:microsoft.com/office/officeart/2005/8/layout/vProcess5"/>
    <dgm:cxn modelId="{164F6665-1C9E-4F80-858D-AFE07659D4CF}" type="presOf" srcId="{6ACAC241-6FF8-4E84-943F-F91D91C1D0AD}" destId="{ABCEEBC4-87D5-4A2A-9A8D-B1352786B83C}" srcOrd="1" destOrd="0" presId="urn:microsoft.com/office/officeart/2005/8/layout/vProcess5"/>
    <dgm:cxn modelId="{640E5F4A-F552-43B9-B3A1-D0CBF691CCE4}" srcId="{903AEEFA-BC8B-4197-B1F3-7E210DEE8B98}" destId="{6ACAC241-6FF8-4E84-943F-F91D91C1D0AD}" srcOrd="1" destOrd="0" parTransId="{90C0E4B8-64EC-40EB-BD42-58BDE23AF2A9}" sibTransId="{D762E94C-21A3-401C-A3DF-B70EAB962D87}"/>
    <dgm:cxn modelId="{EA70E84D-2754-43E7-B5A7-8B903B649316}" srcId="{903AEEFA-BC8B-4197-B1F3-7E210DEE8B98}" destId="{46D022CC-D7DC-48DD-B7E0-D8B43C67F181}" srcOrd="0" destOrd="0" parTransId="{9ECC8154-43CA-4E63-83BD-C9D714F02E02}" sibTransId="{0C3C1CD4-4DE5-4D80-BC80-06E60331957A}"/>
    <dgm:cxn modelId="{7841D754-1037-47F6-9BFC-A9ED432FCC7B}" type="presOf" srcId="{46D022CC-D7DC-48DD-B7E0-D8B43C67F181}" destId="{01E70895-640C-4FD0-B406-9DB3C3E61CEA}" srcOrd="0" destOrd="0" presId="urn:microsoft.com/office/officeart/2005/8/layout/vProcess5"/>
    <dgm:cxn modelId="{F15DAF7D-2956-466F-9D8E-7F5E5569735F}" type="presOf" srcId="{0C3C1CD4-4DE5-4D80-BC80-06E60331957A}" destId="{ED6A5681-9F8A-4E83-823E-2F9420B8F3BE}" srcOrd="0" destOrd="0" presId="urn:microsoft.com/office/officeart/2005/8/layout/vProcess5"/>
    <dgm:cxn modelId="{793404E4-5451-4E92-A16F-7F3010E2B278}" type="presOf" srcId="{903AEEFA-BC8B-4197-B1F3-7E210DEE8B98}" destId="{E3F75AD8-7E1D-4773-9E73-0325815BD6D3}" srcOrd="0" destOrd="0" presId="urn:microsoft.com/office/officeart/2005/8/layout/vProcess5"/>
    <dgm:cxn modelId="{146B91E7-90A7-44A6-A02D-AFD7270441A8}" type="presOf" srcId="{6ACAC241-6FF8-4E84-943F-F91D91C1D0AD}" destId="{DA9387B9-5833-4DF6-BD53-6B21E264C1B7}" srcOrd="0" destOrd="0" presId="urn:microsoft.com/office/officeart/2005/8/layout/vProcess5"/>
    <dgm:cxn modelId="{AFFC939C-8D4C-43A7-B439-8ED902EB269D}" type="presParOf" srcId="{E3F75AD8-7E1D-4773-9E73-0325815BD6D3}" destId="{65EAAD06-08CB-4C38-9421-6ABBC455A1F2}" srcOrd="0" destOrd="0" presId="urn:microsoft.com/office/officeart/2005/8/layout/vProcess5"/>
    <dgm:cxn modelId="{6CBED061-662C-48C7-B6D8-53EF73415C8F}" type="presParOf" srcId="{E3F75AD8-7E1D-4773-9E73-0325815BD6D3}" destId="{01E70895-640C-4FD0-B406-9DB3C3E61CEA}" srcOrd="1" destOrd="0" presId="urn:microsoft.com/office/officeart/2005/8/layout/vProcess5"/>
    <dgm:cxn modelId="{DBCA296F-4BC7-461F-9D15-5E794EC19018}" type="presParOf" srcId="{E3F75AD8-7E1D-4773-9E73-0325815BD6D3}" destId="{DA9387B9-5833-4DF6-BD53-6B21E264C1B7}" srcOrd="2" destOrd="0" presId="urn:microsoft.com/office/officeart/2005/8/layout/vProcess5"/>
    <dgm:cxn modelId="{7BD8B828-89B8-4ED3-9075-F8DDD32464A0}" type="presParOf" srcId="{E3F75AD8-7E1D-4773-9E73-0325815BD6D3}" destId="{ED6A5681-9F8A-4E83-823E-2F9420B8F3BE}" srcOrd="3" destOrd="0" presId="urn:microsoft.com/office/officeart/2005/8/layout/vProcess5"/>
    <dgm:cxn modelId="{6D0C29FC-4BA3-4F67-BFCE-091468543D9D}" type="presParOf" srcId="{E3F75AD8-7E1D-4773-9E73-0325815BD6D3}" destId="{969FE8AF-13AE-4CE6-9046-2834CE4C5A86}" srcOrd="4" destOrd="0" presId="urn:microsoft.com/office/officeart/2005/8/layout/vProcess5"/>
    <dgm:cxn modelId="{B8D8813E-75EC-473E-9C07-DB0244994FAA}" type="presParOf" srcId="{E3F75AD8-7E1D-4773-9E73-0325815BD6D3}" destId="{ABCEEBC4-87D5-4A2A-9A8D-B1352786B83C}"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E70895-640C-4FD0-B406-9DB3C3E61CEA}">
      <dsp:nvSpPr>
        <dsp:cNvPr id="0" name=""/>
        <dsp:cNvSpPr/>
      </dsp:nvSpPr>
      <dsp:spPr>
        <a:xfrm>
          <a:off x="0" y="0"/>
          <a:ext cx="6703695" cy="195810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 Repeated exposure of a receptor to an antagonist, on the other hand, results in </a:t>
          </a:r>
          <a:r>
            <a:rPr lang="en-US" sz="2000" b="1" kern="1200" dirty="0"/>
            <a:t>up-regulation</a:t>
          </a:r>
          <a:r>
            <a:rPr lang="en-US" sz="2000" kern="1200" dirty="0"/>
            <a:t> of receptors, in which receptor reserves </a:t>
          </a:r>
          <a:r>
            <a:rPr lang="en-US" sz="2000" b="1" kern="1200" dirty="0"/>
            <a:t>are inserted </a:t>
          </a:r>
          <a:r>
            <a:rPr lang="en-US" sz="2000" kern="1200" dirty="0"/>
            <a:t>into the </a:t>
          </a:r>
          <a:r>
            <a:rPr lang="en-US" sz="2000" b="1" kern="1200" dirty="0"/>
            <a:t>membrane</a:t>
          </a:r>
          <a:r>
            <a:rPr lang="en-US" sz="2000" kern="1200" dirty="0"/>
            <a:t>, increasing the number of receptors available. </a:t>
          </a:r>
        </a:p>
      </dsp:txBody>
      <dsp:txXfrm>
        <a:off x="57351" y="57351"/>
        <a:ext cx="4679843" cy="1843400"/>
      </dsp:txXfrm>
    </dsp:sp>
    <dsp:sp modelId="{DA9387B9-5833-4DF6-BD53-6B21E264C1B7}">
      <dsp:nvSpPr>
        <dsp:cNvPr id="0" name=""/>
        <dsp:cNvSpPr/>
      </dsp:nvSpPr>
      <dsp:spPr>
        <a:xfrm>
          <a:off x="1183004" y="2393235"/>
          <a:ext cx="6703695" cy="1958102"/>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Up-regulation of receptors can make cells </a:t>
          </a:r>
          <a:r>
            <a:rPr lang="en-US" sz="2000" b="1" kern="1200" dirty="0"/>
            <a:t>more sensitive </a:t>
          </a:r>
          <a:r>
            <a:rPr lang="en-US" sz="2000" kern="1200" dirty="0"/>
            <a:t>to agonists and/or </a:t>
          </a:r>
          <a:r>
            <a:rPr lang="en-US" sz="2000" b="1" kern="1200" dirty="0"/>
            <a:t>more resistant </a:t>
          </a:r>
          <a:r>
            <a:rPr lang="en-US" sz="2000" kern="1200" dirty="0"/>
            <a:t>to effects of the antagonist.</a:t>
          </a:r>
        </a:p>
      </dsp:txBody>
      <dsp:txXfrm>
        <a:off x="1240355" y="2450586"/>
        <a:ext cx="4133221" cy="1843400"/>
      </dsp:txXfrm>
    </dsp:sp>
    <dsp:sp modelId="{ED6A5681-9F8A-4E83-823E-2F9420B8F3BE}">
      <dsp:nvSpPr>
        <dsp:cNvPr id="0" name=""/>
        <dsp:cNvSpPr/>
      </dsp:nvSpPr>
      <dsp:spPr>
        <a:xfrm>
          <a:off x="5430928" y="1539285"/>
          <a:ext cx="1272766" cy="1272766"/>
        </a:xfrm>
        <a:prstGeom prst="downArrow">
          <a:avLst>
            <a:gd name="adj1" fmla="val 55000"/>
            <a:gd name="adj2" fmla="val 45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717300" y="1539285"/>
        <a:ext cx="700022" cy="95775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C25EDC-66A4-479E-8520-956136ADC9B4}" type="datetimeFigureOut">
              <a:rPr lang="en-US" smtClean="0"/>
              <a:t>10/12/2026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7CAAB6-2F11-4E23-B928-2C6726C77DAF}" type="slidenum">
              <a:rPr lang="en-US" smtClean="0"/>
              <a:t>‹#›</a:t>
            </a:fld>
            <a:endParaRPr lang="en-US"/>
          </a:p>
        </p:txBody>
      </p:sp>
    </p:spTree>
    <p:extLst>
      <p:ext uri="{BB962C8B-B14F-4D97-AF65-F5344CB8AC3E}">
        <p14:creationId xmlns:p14="http://schemas.microsoft.com/office/powerpoint/2010/main" val="942206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81516C-87A5-444A-A241-E5C8C44E5F12}"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3713523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1516C-87A5-444A-A241-E5C8C44E5F12}"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2672077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1516C-87A5-444A-A241-E5C8C44E5F12}"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3257130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81516C-87A5-444A-A241-E5C8C44E5F12}"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2200742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81516C-87A5-444A-A241-E5C8C44E5F12}"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388304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81516C-87A5-444A-A241-E5C8C44E5F12}"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3361587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1516C-87A5-444A-A241-E5C8C44E5F12}"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1343447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81516C-87A5-444A-A241-E5C8C44E5F12}"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1584949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81516C-87A5-444A-A241-E5C8C44E5F12}"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145358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1516C-87A5-444A-A241-E5C8C44E5F12}"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152462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1516C-87A5-444A-A241-E5C8C44E5F12}"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7A069-48BC-47BA-8EEA-739DF9549A94}" type="slidenum">
              <a:rPr lang="en-US" smtClean="0"/>
              <a:t>‹#›</a:t>
            </a:fld>
            <a:endParaRPr lang="en-US"/>
          </a:p>
        </p:txBody>
      </p:sp>
    </p:spTree>
    <p:extLst>
      <p:ext uri="{BB962C8B-B14F-4D97-AF65-F5344CB8AC3E}">
        <p14:creationId xmlns:p14="http://schemas.microsoft.com/office/powerpoint/2010/main" val="4162945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81516C-87A5-444A-A241-E5C8C44E5F12}" type="datetimeFigureOut">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7A069-48BC-47BA-8EEA-739DF9549A94}" type="slidenum">
              <a:rPr lang="en-US" smtClean="0"/>
              <a:t>‹#›</a:t>
            </a:fld>
            <a:endParaRPr lang="en-US"/>
          </a:p>
        </p:txBody>
      </p:sp>
    </p:spTree>
    <p:extLst>
      <p:ext uri="{BB962C8B-B14F-4D97-AF65-F5344CB8AC3E}">
        <p14:creationId xmlns:p14="http://schemas.microsoft.com/office/powerpoint/2010/main" val="66595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76200"/>
            <a:ext cx="9144000" cy="6705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p:cNvSpPr txBox="1">
            <a:spLocks/>
          </p:cNvSpPr>
          <p:nvPr/>
        </p:nvSpPr>
        <p:spPr>
          <a:xfrm>
            <a:off x="836676" y="548640"/>
            <a:ext cx="7626096" cy="11795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500" b="1" kern="1200" dirty="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rPr>
              <a:t>Drug–Receptor Interactions and</a:t>
            </a:r>
          </a:p>
          <a:p>
            <a:pPr algn="l">
              <a:lnSpc>
                <a:spcPct val="90000"/>
              </a:lnSpc>
              <a:spcAft>
                <a:spcPts val="600"/>
              </a:spcAft>
            </a:pPr>
            <a:r>
              <a:rPr lang="en-US" sz="3500" b="1" kern="1200" dirty="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rPr>
              <a:t>Pharmacodynamics</a:t>
            </a:r>
          </a:p>
        </p:txBody>
      </p:sp>
      <p:sp>
        <p:nvSpPr>
          <p:cNvPr id="18" name="Rectangle 17">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Rectangle 1"/>
          <p:cNvSpPr/>
          <p:nvPr/>
        </p:nvSpPr>
        <p:spPr>
          <a:xfrm>
            <a:off x="836676" y="2133601"/>
            <a:ext cx="7626096" cy="1212074"/>
          </a:xfrm>
          <a:prstGeom prst="rect">
            <a:avLst/>
          </a:prstGeom>
        </p:spPr>
        <p:txBody>
          <a:bodyPr vert="horz" lIns="91440" tIns="45720" rIns="91440" bIns="45720" rtlCol="0">
            <a:normAutofit/>
          </a:bodyPr>
          <a:lstStyle/>
          <a:p>
            <a:pPr indent="-228600">
              <a:lnSpc>
                <a:spcPct val="90000"/>
              </a:lnSpc>
              <a:spcBef>
                <a:spcPct val="20000"/>
              </a:spcBef>
              <a:buFont typeface="Arial" panose="020B0604020202020204" pitchFamily="34" charset="0"/>
              <a:buChar char="•"/>
            </a:pPr>
            <a:r>
              <a:rPr lang="en-US" sz="2400" b="1" dirty="0"/>
              <a:t>Pharmacodynamics</a:t>
            </a:r>
            <a:r>
              <a:rPr lang="en-US" sz="2400" dirty="0"/>
              <a:t> describes the actions of a drug on the body and the influence of </a:t>
            </a:r>
            <a:r>
              <a:rPr lang="en-US" sz="2400" b="1" dirty="0"/>
              <a:t>drug concentrations </a:t>
            </a:r>
            <a:r>
              <a:rPr lang="en-US" sz="2400" dirty="0"/>
              <a:t>on the </a:t>
            </a:r>
            <a:r>
              <a:rPr lang="en-US" sz="2400" b="1" dirty="0"/>
              <a:t>magnitude of the response</a:t>
            </a:r>
            <a:r>
              <a:rPr lang="en-US" sz="2400" dirty="0"/>
              <a:t>. </a:t>
            </a:r>
            <a:endParaRPr lang="en-US" sz="2400" b="1" dirty="0"/>
          </a:p>
        </p:txBody>
      </p:sp>
      <p:sp>
        <p:nvSpPr>
          <p:cNvPr id="3" name="Rectangle 2"/>
          <p:cNvSpPr/>
          <p:nvPr/>
        </p:nvSpPr>
        <p:spPr>
          <a:xfrm>
            <a:off x="228600" y="3962400"/>
            <a:ext cx="8686800" cy="2346960"/>
          </a:xfrm>
          <a:prstGeom prst="rect">
            <a:avLst/>
          </a:prstGeom>
          <a:solidFill>
            <a:schemeClr val="accent2">
              <a:lumMod val="20000"/>
              <a:lumOff val="80000"/>
            </a:schemeClr>
          </a:solidFill>
        </p:spPr>
        <p:txBody>
          <a:bodyPr vert="horz" lIns="91440" tIns="45720" rIns="91440" bIns="45720" rtlCol="0">
            <a:noAutofit/>
          </a:bodyPr>
          <a:lstStyle/>
          <a:p>
            <a:pPr algn="justLow">
              <a:spcBef>
                <a:spcPct val="20000"/>
              </a:spcBef>
            </a:pPr>
            <a:r>
              <a:rPr lang="en-US" sz="2400" dirty="0"/>
              <a:t>Most drugs exert their effects, both </a:t>
            </a:r>
            <a:r>
              <a:rPr lang="en-US" sz="2400" b="1" dirty="0"/>
              <a:t>beneficial and harmful</a:t>
            </a:r>
            <a:r>
              <a:rPr lang="en-US" sz="2400" dirty="0"/>
              <a:t>, by interacting with </a:t>
            </a:r>
            <a:r>
              <a:rPr lang="en-US" sz="2400" b="1" dirty="0"/>
              <a:t>receptors</a:t>
            </a:r>
            <a:r>
              <a:rPr lang="en-US" sz="2400" dirty="0"/>
              <a:t> (that is, specialized target macromolecules) present on the cell surface or within the cell. </a:t>
            </a:r>
          </a:p>
          <a:p>
            <a:pPr algn="justLow">
              <a:spcBef>
                <a:spcPct val="20000"/>
              </a:spcBef>
            </a:pPr>
            <a:r>
              <a:rPr lang="en-US" sz="2400" dirty="0"/>
              <a:t>The drug–receptor complex initiates alterations in </a:t>
            </a:r>
            <a:r>
              <a:rPr lang="en-US" sz="2400" b="1" dirty="0"/>
              <a:t>biochemical and/or molecular activity </a:t>
            </a:r>
            <a:r>
              <a:rPr lang="en-US" sz="2400" dirty="0"/>
              <a:t>of a cell by a process called </a:t>
            </a:r>
            <a:r>
              <a:rPr lang="en-US" sz="2400" b="1" dirty="0"/>
              <a:t>signal transduction.</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521551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Color Cover">
            <a:extLst>
              <a:ext uri="{FF2B5EF4-FFF2-40B4-BE49-F238E27FC236}">
                <a16:creationId xmlns:a16="http://schemas.microsoft.com/office/drawing/2014/main" id="{63C1F321-BB96-4700-B3CE-1A615606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3FA1AD64-F15F-417D-956C-B2C211FC90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8" y="0"/>
            <a:ext cx="4548176" cy="6858000"/>
            <a:chOff x="651279" y="598259"/>
            <a:chExt cx="10889442" cy="5680742"/>
          </a:xfrm>
        </p:grpSpPr>
        <p:sp>
          <p:nvSpPr>
            <p:cNvPr id="15" name="Color">
              <a:extLst>
                <a:ext uri="{FF2B5EF4-FFF2-40B4-BE49-F238E27FC236}">
                  <a16:creationId xmlns:a16="http://schemas.microsoft.com/office/drawing/2014/main" id="{5F3C79B0-E0DE-407E-B550-3FDEB67B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Color">
              <a:extLst>
                <a:ext uri="{FF2B5EF4-FFF2-40B4-BE49-F238E27FC236}">
                  <a16:creationId xmlns:a16="http://schemas.microsoft.com/office/drawing/2014/main" id="{A1A2DFA8-F321-4204-9B31-A3713BC65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41" name="Freeform: Shape 40">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3" name="Freeform: Shape 42">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Freeform: Shape 43">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5" name="Freeform: Shape 44">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6" name="Freeform: Shape 45">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5" name="Title 1"/>
          <p:cNvSpPr txBox="1">
            <a:spLocks/>
          </p:cNvSpPr>
          <p:nvPr/>
        </p:nvSpPr>
        <p:spPr>
          <a:xfrm>
            <a:off x="45363" y="841664"/>
            <a:ext cx="4548175" cy="515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t>Signal Transduction: </a:t>
            </a:r>
            <a:endParaRPr lang="en-US" dirty="0"/>
          </a:p>
        </p:txBody>
      </p:sp>
      <p:sp>
        <p:nvSpPr>
          <p:cNvPr id="3" name="Subtitle 2"/>
          <p:cNvSpPr>
            <a:spLocks noGrp="1"/>
          </p:cNvSpPr>
          <p:nvPr>
            <p:ph type="subTitle" idx="1"/>
          </p:nvPr>
        </p:nvSpPr>
        <p:spPr>
          <a:xfrm>
            <a:off x="4901014" y="841664"/>
            <a:ext cx="4090585" cy="5156800"/>
          </a:xfrm>
        </p:spPr>
        <p:txBody>
          <a:bodyPr vert="horz" lIns="91440" tIns="45720" rIns="91440" bIns="45720" rtlCol="0" anchor="ctr">
            <a:normAutofit/>
          </a:bodyPr>
          <a:lstStyle/>
          <a:p>
            <a:pPr algn="justLow">
              <a:lnSpc>
                <a:spcPct val="90000"/>
              </a:lnSpc>
              <a:spcBef>
                <a:spcPts val="1000"/>
              </a:spcBef>
            </a:pPr>
            <a:r>
              <a:rPr lang="en-US" sz="2400" dirty="0">
                <a:solidFill>
                  <a:schemeClr val="tx2"/>
                </a:solidFill>
              </a:rPr>
              <a:t>Drugs act as </a:t>
            </a:r>
            <a:r>
              <a:rPr lang="en-US" sz="2400" b="1" dirty="0">
                <a:solidFill>
                  <a:schemeClr val="tx2"/>
                </a:solidFill>
              </a:rPr>
              <a:t>signals</a:t>
            </a:r>
            <a:r>
              <a:rPr lang="en-US" sz="2400" dirty="0">
                <a:solidFill>
                  <a:schemeClr val="tx2"/>
                </a:solidFill>
              </a:rPr>
              <a:t>, and receptors act as </a:t>
            </a:r>
            <a:r>
              <a:rPr lang="en-US" sz="2400" b="1" dirty="0">
                <a:solidFill>
                  <a:schemeClr val="tx2"/>
                </a:solidFill>
              </a:rPr>
              <a:t>signal detectors</a:t>
            </a:r>
            <a:r>
              <a:rPr lang="en-US" sz="2400" dirty="0">
                <a:solidFill>
                  <a:schemeClr val="tx2"/>
                </a:solidFill>
              </a:rPr>
              <a:t>. </a:t>
            </a:r>
          </a:p>
          <a:p>
            <a:pPr algn="justLow">
              <a:lnSpc>
                <a:spcPct val="90000"/>
              </a:lnSpc>
              <a:spcBef>
                <a:spcPts val="1000"/>
              </a:spcBef>
            </a:pPr>
            <a:r>
              <a:rPr lang="en-US" sz="2400" dirty="0">
                <a:solidFill>
                  <a:schemeClr val="tx2"/>
                </a:solidFill>
              </a:rPr>
              <a:t>A drug is termed an "agonist' if it binds to a site on a receptor protein and </a:t>
            </a:r>
            <a:r>
              <a:rPr lang="en-US" sz="2400" b="1" dirty="0">
                <a:solidFill>
                  <a:schemeClr val="tx2"/>
                </a:solidFill>
              </a:rPr>
              <a:t>activates</a:t>
            </a:r>
            <a:r>
              <a:rPr lang="en-US" sz="2400" dirty="0">
                <a:solidFill>
                  <a:schemeClr val="tx2"/>
                </a:solidFill>
              </a:rPr>
              <a:t> it to initiate a series of reactions that ultimately result in a specific </a:t>
            </a:r>
            <a:r>
              <a:rPr lang="en-US" sz="2400" b="1" dirty="0">
                <a:solidFill>
                  <a:schemeClr val="tx2"/>
                </a:solidFill>
              </a:rPr>
              <a:t>intracellular response</a:t>
            </a:r>
            <a:r>
              <a:rPr lang="en-US" sz="2400" dirty="0">
                <a:solidFill>
                  <a:schemeClr val="tx2"/>
                </a:solidFill>
              </a:rPr>
              <a:t>.</a:t>
            </a:r>
          </a:p>
          <a:p>
            <a:pPr algn="justLow">
              <a:lnSpc>
                <a:spcPct val="90000"/>
              </a:lnSpc>
              <a:spcBef>
                <a:spcPts val="1000"/>
              </a:spcBef>
            </a:pPr>
            <a:r>
              <a:rPr lang="en-US" sz="2400" dirty="0">
                <a:solidFill>
                  <a:schemeClr val="tx2"/>
                </a:solidFill>
              </a:rPr>
              <a:t> "</a:t>
            </a:r>
            <a:r>
              <a:rPr lang="en-US" sz="2400" b="1" dirty="0">
                <a:solidFill>
                  <a:schemeClr val="tx2"/>
                </a:solidFill>
              </a:rPr>
              <a:t>Second messenger</a:t>
            </a:r>
            <a:r>
              <a:rPr lang="en-US" sz="2400" dirty="0">
                <a:solidFill>
                  <a:schemeClr val="tx2"/>
                </a:solidFill>
              </a:rPr>
              <a:t>'' or </a:t>
            </a:r>
            <a:r>
              <a:rPr lang="en-US" sz="2400" b="1" dirty="0">
                <a:solidFill>
                  <a:schemeClr val="tx2"/>
                </a:solidFill>
              </a:rPr>
              <a:t>effector</a:t>
            </a:r>
            <a:r>
              <a:rPr lang="en-US" sz="2400" dirty="0">
                <a:solidFill>
                  <a:schemeClr val="tx2"/>
                </a:solidFill>
              </a:rPr>
              <a:t> molecules are part of the cascade of events that translates agonist binding into a cellular response.</a:t>
            </a:r>
            <a:endParaRPr lang="en-US" sz="2400" kern="1200" dirty="0">
              <a:solidFill>
                <a:schemeClr val="tx2"/>
              </a:solidFill>
              <a:latin typeface="+mn-lt"/>
              <a:ea typeface="+mn-ea"/>
              <a:cs typeface="+mn-cs"/>
            </a:endParaRPr>
          </a:p>
        </p:txBody>
      </p:sp>
    </p:spTree>
    <p:extLst>
      <p:ext uri="{BB962C8B-B14F-4D97-AF65-F5344CB8AC3E}">
        <p14:creationId xmlns:p14="http://schemas.microsoft.com/office/powerpoint/2010/main" val="98855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1000"/>
                                  </p:stCondLst>
                                  <p:iterate type="wd">
                                    <p:tmPct val="15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76200"/>
            <a:ext cx="9144000" cy="6629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1905000" y="76200"/>
            <a:ext cx="7239000" cy="3901453"/>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t>A. The drug-receptor complex</a:t>
            </a:r>
            <a:endParaRPr lang="en-US" dirty="0"/>
          </a:p>
        </p:txBody>
      </p:sp>
      <p:sp>
        <p:nvSpPr>
          <p:cNvPr id="2" name="TextBox 1">
            <a:extLst>
              <a:ext uri="{FF2B5EF4-FFF2-40B4-BE49-F238E27FC236}">
                <a16:creationId xmlns:a16="http://schemas.microsoft.com/office/drawing/2014/main" id="{DB374955-3D97-577F-4039-602BCE422EB3}"/>
              </a:ext>
            </a:extLst>
          </p:cNvPr>
          <p:cNvSpPr txBox="1"/>
          <p:nvPr/>
        </p:nvSpPr>
        <p:spPr>
          <a:xfrm>
            <a:off x="3200400" y="4038600"/>
            <a:ext cx="5530583" cy="2590800"/>
          </a:xfrm>
          <a:prstGeom prst="rect">
            <a:avLst/>
          </a:prstGeom>
        </p:spPr>
        <p:txBody>
          <a:bodyPr vert="horz" lIns="91440" tIns="45720" rIns="91440" bIns="45720" rtlCol="0" anchor="t">
            <a:normAutofit lnSpcReduction="10000"/>
          </a:bodyPr>
          <a:lstStyle/>
          <a:p>
            <a:pPr algn="just">
              <a:lnSpc>
                <a:spcPct val="100000"/>
              </a:lnSpc>
              <a:spcBef>
                <a:spcPts val="1000"/>
              </a:spcBef>
            </a:pPr>
            <a:r>
              <a:rPr lang="en-US" sz="2800" dirty="0"/>
              <a:t>These two receptor populations </a:t>
            </a:r>
            <a:r>
              <a:rPr lang="en-US" sz="2800" b="1" dirty="0"/>
              <a:t>dynamically interact </a:t>
            </a:r>
            <a:r>
              <a:rPr lang="en-US" sz="2800" dirty="0"/>
              <a:t>to control the heart's vital functions. The </a:t>
            </a:r>
            <a:r>
              <a:rPr lang="en-US" sz="2800" b="1" dirty="0"/>
              <a:t>magnitude</a:t>
            </a:r>
            <a:r>
              <a:rPr lang="en-US" sz="2800" dirty="0"/>
              <a:t> of the cellular response is </a:t>
            </a:r>
            <a:r>
              <a:rPr lang="en-US" sz="2800" b="1" dirty="0"/>
              <a:t>proportional to the number of drug-receptor complexes</a:t>
            </a:r>
            <a:r>
              <a:rPr lang="en-US" sz="2800" dirty="0"/>
              <a:t>.</a:t>
            </a:r>
            <a:endParaRPr lang="en-US" sz="4000" kern="1200" dirty="0">
              <a:solidFill>
                <a:schemeClr val="tx1"/>
              </a:solidFill>
              <a:latin typeface="+mn-lt"/>
              <a:ea typeface="+mn-ea"/>
              <a:cs typeface="+mn-cs"/>
            </a:endParaRPr>
          </a:p>
        </p:txBody>
      </p:sp>
      <p:pic>
        <p:nvPicPr>
          <p:cNvPr id="9" name="Picture 8" descr="Capsules and pills inside a glass bowl">
            <a:extLst>
              <a:ext uri="{FF2B5EF4-FFF2-40B4-BE49-F238E27FC236}">
                <a16:creationId xmlns:a16="http://schemas.microsoft.com/office/drawing/2014/main" id="{12AD3633-347A-9C29-83EE-508CDC8930C7}"/>
              </a:ext>
            </a:extLst>
          </p:cNvPr>
          <p:cNvPicPr>
            <a:picLocks noChangeAspect="1"/>
          </p:cNvPicPr>
          <p:nvPr/>
        </p:nvPicPr>
        <p:blipFill>
          <a:blip r:embed="rId2"/>
          <a:srcRect l="7740" r="61194"/>
          <a:stretch>
            <a:fillRect/>
          </a:stretch>
        </p:blipFill>
        <p:spPr>
          <a:xfrm>
            <a:off x="20" y="762000"/>
            <a:ext cx="2840672" cy="6095990"/>
          </a:xfrm>
          <a:prstGeom prst="rect">
            <a:avLst/>
          </a:prstGeom>
        </p:spPr>
      </p:pic>
      <p:cxnSp>
        <p:nvCxnSpPr>
          <p:cNvPr id="13" name="Straight Connector 12">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49542" y="5181888"/>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ubtitle 2"/>
          <p:cNvSpPr txBox="1">
            <a:spLocks/>
          </p:cNvSpPr>
          <p:nvPr/>
        </p:nvSpPr>
        <p:spPr>
          <a:xfrm>
            <a:off x="152401" y="685800"/>
            <a:ext cx="8429624" cy="3048000"/>
          </a:xfrm>
          <a:prstGeom prst="rect">
            <a:avLst/>
          </a:prstGeom>
          <a:solidFill>
            <a:schemeClr val="accent1">
              <a:lumMod val="20000"/>
              <a:lumOff val="80000"/>
            </a:schemeClr>
          </a:solidFill>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Low"/>
            <a:r>
              <a:rPr lang="en-US" sz="2800" dirty="0">
                <a:solidFill>
                  <a:schemeClr val="tx1"/>
                </a:solidFill>
                <a:latin typeface="Times New Roman" pitchFamily="18" charset="0"/>
                <a:cs typeface="Times New Roman" pitchFamily="18" charset="0"/>
              </a:rPr>
              <a:t>Cells have many different types of receptors, each of which is specific for a particular </a:t>
            </a:r>
            <a:r>
              <a:rPr lang="en-US" sz="2800" b="1" dirty="0">
                <a:solidFill>
                  <a:schemeClr val="tx1"/>
                </a:solidFill>
                <a:latin typeface="Times New Roman" pitchFamily="18" charset="0"/>
                <a:cs typeface="Times New Roman" pitchFamily="18" charset="0"/>
              </a:rPr>
              <a:t>agonist</a:t>
            </a:r>
            <a:r>
              <a:rPr lang="en-US" sz="2800" dirty="0">
                <a:solidFill>
                  <a:schemeClr val="tx1"/>
                </a:solidFill>
                <a:latin typeface="Times New Roman" pitchFamily="18" charset="0"/>
                <a:cs typeface="Times New Roman" pitchFamily="18" charset="0"/>
              </a:rPr>
              <a:t> and produces a </a:t>
            </a:r>
            <a:r>
              <a:rPr lang="en-US" sz="2800" b="1" dirty="0">
                <a:solidFill>
                  <a:schemeClr val="tx1"/>
                </a:solidFill>
                <a:latin typeface="Times New Roman" pitchFamily="18" charset="0"/>
                <a:cs typeface="Times New Roman" pitchFamily="18" charset="0"/>
              </a:rPr>
              <a:t>unique response</a:t>
            </a:r>
            <a:r>
              <a:rPr lang="en-US" sz="2800" dirty="0">
                <a:solidFill>
                  <a:schemeClr val="tx1"/>
                </a:solidFill>
                <a:latin typeface="Times New Roman" pitchFamily="18" charset="0"/>
                <a:cs typeface="Times New Roman" pitchFamily="18" charset="0"/>
              </a:rPr>
              <a:t>. Cardiac cell membranes, for example, contain </a:t>
            </a:r>
            <a:r>
              <a:rPr lang="el-GR" sz="2800" b="1" dirty="0">
                <a:solidFill>
                  <a:schemeClr val="tx1"/>
                </a:solidFill>
                <a:latin typeface="Times New Roman" pitchFamily="18" charset="0"/>
                <a:cs typeface="Times New Roman" pitchFamily="18" charset="0"/>
              </a:rPr>
              <a:t>β</a:t>
            </a:r>
            <a:r>
              <a:rPr lang="en-US" sz="2800" b="1" dirty="0">
                <a:solidFill>
                  <a:schemeClr val="tx1"/>
                </a:solidFill>
                <a:latin typeface="Times New Roman" pitchFamily="18" charset="0"/>
                <a:cs typeface="Times New Roman" pitchFamily="18" charset="0"/>
              </a:rPr>
              <a:t>-adrenergic receptors </a:t>
            </a:r>
            <a:r>
              <a:rPr lang="en-US" sz="2800" dirty="0">
                <a:solidFill>
                  <a:schemeClr val="tx1"/>
                </a:solidFill>
                <a:latin typeface="Times New Roman" pitchFamily="18" charset="0"/>
                <a:cs typeface="Times New Roman" pitchFamily="18" charset="0"/>
              </a:rPr>
              <a:t>that bind and respond to </a:t>
            </a:r>
            <a:r>
              <a:rPr lang="en-US" sz="2800" b="1" dirty="0">
                <a:solidFill>
                  <a:schemeClr val="tx1"/>
                </a:solidFill>
                <a:latin typeface="Times New Roman" pitchFamily="18" charset="0"/>
                <a:cs typeface="Times New Roman" pitchFamily="18" charset="0"/>
              </a:rPr>
              <a:t>epinephrine or norepinephrine</a:t>
            </a:r>
            <a:r>
              <a:rPr lang="en-US" sz="2800" dirty="0">
                <a:solidFill>
                  <a:schemeClr val="tx1"/>
                </a:solidFill>
                <a:latin typeface="Times New Roman" pitchFamily="18" charset="0"/>
                <a:cs typeface="Times New Roman" pitchFamily="18" charset="0"/>
              </a:rPr>
              <a:t>. Cardiac cells also contain </a:t>
            </a:r>
            <a:r>
              <a:rPr lang="en-US" sz="2800" b="1" dirty="0">
                <a:solidFill>
                  <a:schemeClr val="tx1"/>
                </a:solidFill>
                <a:latin typeface="Times New Roman" pitchFamily="18" charset="0"/>
                <a:cs typeface="Times New Roman" pitchFamily="18" charset="0"/>
              </a:rPr>
              <a:t>muscarinic receptors </a:t>
            </a:r>
            <a:r>
              <a:rPr lang="en-US" sz="2800" dirty="0">
                <a:solidFill>
                  <a:schemeClr val="tx1"/>
                </a:solidFill>
                <a:latin typeface="Times New Roman" pitchFamily="18" charset="0"/>
                <a:cs typeface="Times New Roman" pitchFamily="18" charset="0"/>
              </a:rPr>
              <a:t>that bind and respond to </a:t>
            </a:r>
            <a:r>
              <a:rPr lang="en-US" sz="2800" b="1" dirty="0">
                <a:solidFill>
                  <a:schemeClr val="tx1"/>
                </a:solidFill>
                <a:latin typeface="Times New Roman" pitchFamily="18" charset="0"/>
                <a:cs typeface="Times New Roman" pitchFamily="18" charset="0"/>
              </a:rPr>
              <a:t>acetylcholine</a:t>
            </a:r>
            <a:r>
              <a:rPr lang="en-US" sz="2800" dirty="0">
                <a:solidFill>
                  <a:schemeClr val="tx1"/>
                </a:solidFill>
                <a:latin typeface="Times New Roman" pitchFamily="18" charset="0"/>
                <a:cs typeface="Times New Roman" pitchFamily="18" charset="0"/>
              </a:rPr>
              <a:t>.</a:t>
            </a:r>
            <a:endParaRPr lang="en-US" sz="28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07475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9951C-DBD8-EBF2-9246-083BA6D2F3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6312AB-F8FC-F026-5525-C7A7A59B9E09}"/>
              </a:ext>
            </a:extLst>
          </p:cNvPr>
          <p:cNvSpPr txBox="1"/>
          <p:nvPr/>
        </p:nvSpPr>
        <p:spPr>
          <a:xfrm>
            <a:off x="3200400" y="3581400"/>
            <a:ext cx="5791200" cy="3124200"/>
          </a:xfrm>
          <a:prstGeom prst="rect">
            <a:avLst/>
          </a:prstGeom>
        </p:spPr>
        <p:txBody>
          <a:bodyPr vert="horz" lIns="91440" tIns="45720" rIns="91440" bIns="45720" rtlCol="0" anchor="t">
            <a:normAutofit fontScale="92500"/>
          </a:bodyPr>
          <a:lstStyle/>
          <a:p>
            <a:pPr algn="justLow"/>
            <a:r>
              <a:rPr lang="en-US" sz="2800" dirty="0"/>
              <a:t>Although much of this chapter centers on the interaction of drugs with specific receptors, </a:t>
            </a:r>
            <a:r>
              <a:rPr lang="en-US" sz="2800" b="1" dirty="0"/>
              <a:t>it is important to know that not all drugs exert effects by interacting with a receptor. </a:t>
            </a:r>
            <a:r>
              <a:rPr lang="en-US" sz="2800" dirty="0"/>
              <a:t>Antacids, for instance, chemically neutralize excess gastric acid, thereby reducing stomach upset.</a:t>
            </a:r>
          </a:p>
        </p:txBody>
      </p:sp>
      <p:pic>
        <p:nvPicPr>
          <p:cNvPr id="9" name="Picture 8" descr="Capsules and pills inside a glass bowl">
            <a:extLst>
              <a:ext uri="{FF2B5EF4-FFF2-40B4-BE49-F238E27FC236}">
                <a16:creationId xmlns:a16="http://schemas.microsoft.com/office/drawing/2014/main" id="{83E9D3B8-C6B0-7826-DA2F-41D5AF40A4A0}"/>
              </a:ext>
            </a:extLst>
          </p:cNvPr>
          <p:cNvPicPr>
            <a:picLocks noChangeAspect="1"/>
          </p:cNvPicPr>
          <p:nvPr/>
        </p:nvPicPr>
        <p:blipFill>
          <a:blip r:embed="rId2"/>
          <a:srcRect l="7740" r="61194"/>
          <a:stretch>
            <a:fillRect/>
          </a:stretch>
        </p:blipFill>
        <p:spPr>
          <a:xfrm>
            <a:off x="20" y="-1"/>
            <a:ext cx="2840672" cy="6857991"/>
          </a:xfrm>
          <a:prstGeom prst="rect">
            <a:avLst/>
          </a:prstGeom>
        </p:spPr>
      </p:pic>
      <p:sp>
        <p:nvSpPr>
          <p:cNvPr id="7" name="Subtitle 2">
            <a:extLst>
              <a:ext uri="{FF2B5EF4-FFF2-40B4-BE49-F238E27FC236}">
                <a16:creationId xmlns:a16="http://schemas.microsoft.com/office/drawing/2014/main" id="{DEC86198-28D3-A86F-C507-A41CD2F5D753}"/>
              </a:ext>
            </a:extLst>
          </p:cNvPr>
          <p:cNvSpPr txBox="1">
            <a:spLocks/>
          </p:cNvSpPr>
          <p:nvPr/>
        </p:nvSpPr>
        <p:spPr>
          <a:xfrm>
            <a:off x="152401" y="228600"/>
            <a:ext cx="8429624" cy="2743200"/>
          </a:xfrm>
          <a:prstGeom prst="rect">
            <a:avLst/>
          </a:prstGeom>
          <a:solidFill>
            <a:schemeClr val="accent1">
              <a:lumMod val="20000"/>
              <a:lumOff val="80000"/>
            </a:schemeClr>
          </a:solidFill>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dirty="0">
                <a:solidFill>
                  <a:schemeClr val="tx1"/>
                </a:solidFill>
                <a:latin typeface="Times New Roman" pitchFamily="18" charset="0"/>
                <a:cs typeface="Times New Roman" pitchFamily="18" charset="0"/>
              </a:rPr>
              <a:t>This concept is conceptually similar to the formation of complexes between enzyme and substrate and shares many common features, such as </a:t>
            </a:r>
            <a:r>
              <a:rPr lang="en-US" b="1" dirty="0">
                <a:solidFill>
                  <a:schemeClr val="tx1"/>
                </a:solidFill>
                <a:latin typeface="Times New Roman" pitchFamily="18" charset="0"/>
                <a:cs typeface="Times New Roman" pitchFamily="18" charset="0"/>
              </a:rPr>
              <a:t>specificity</a:t>
            </a:r>
            <a:r>
              <a:rPr lang="en-US" dirty="0">
                <a:solidFill>
                  <a:schemeClr val="tx1"/>
                </a:solidFill>
                <a:latin typeface="Times New Roman" pitchFamily="18" charset="0"/>
                <a:cs typeface="Times New Roman" pitchFamily="18" charset="0"/>
              </a:rPr>
              <a:t> of the receptor for a </a:t>
            </a:r>
            <a:r>
              <a:rPr lang="en-US" b="1" dirty="0">
                <a:solidFill>
                  <a:schemeClr val="tx1"/>
                </a:solidFill>
                <a:latin typeface="Times New Roman" pitchFamily="18" charset="0"/>
                <a:cs typeface="Times New Roman" pitchFamily="18" charset="0"/>
              </a:rPr>
              <a:t>given agonist</a:t>
            </a:r>
            <a:r>
              <a:rPr lang="en-US" dirty="0">
                <a:solidFill>
                  <a:schemeClr val="tx1"/>
                </a:solidFill>
                <a:latin typeface="Times New Roman" pitchFamily="18" charset="0"/>
                <a:cs typeface="Times New Roman" pitchFamily="18" charset="0"/>
              </a:rPr>
              <a:t>. </a:t>
            </a:r>
          </a:p>
        </p:txBody>
      </p:sp>
    </p:spTree>
    <p:extLst>
      <p:ext uri="{BB962C8B-B14F-4D97-AF65-F5344CB8AC3E}">
        <p14:creationId xmlns:p14="http://schemas.microsoft.com/office/powerpoint/2010/main" val="1202937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p:cNvSpPr txBox="1">
            <a:spLocks/>
          </p:cNvSpPr>
          <p:nvPr/>
        </p:nvSpPr>
        <p:spPr>
          <a:xfrm>
            <a:off x="628650" y="76200"/>
            <a:ext cx="78867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b="1" kern="1200" dirty="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rPr>
              <a:t>B. Receptor states</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3"/>
          <p:cNvSpPr/>
          <p:nvPr/>
        </p:nvSpPr>
        <p:spPr>
          <a:xfrm>
            <a:off x="628650" y="1143000"/>
            <a:ext cx="7886700" cy="2057399"/>
          </a:xfrm>
          <a:prstGeom prst="rect">
            <a:avLst/>
          </a:prstGeom>
        </p:spPr>
        <p:txBody>
          <a:bodyPr vert="horz" lIns="91440" tIns="45720" rIns="91440" bIns="45720" rtlCol="0">
            <a:normAutofit/>
          </a:bodyPr>
          <a:lstStyle/>
          <a:p>
            <a:pPr algn="justLow">
              <a:lnSpc>
                <a:spcPct val="90000"/>
              </a:lnSpc>
              <a:spcBef>
                <a:spcPct val="20000"/>
              </a:spcBef>
            </a:pPr>
            <a:r>
              <a:rPr lang="en-US" sz="2800" dirty="0"/>
              <a:t>Receptors exist in at least two states, </a:t>
            </a:r>
            <a:r>
              <a:rPr lang="en-US" sz="2800" b="1" dirty="0"/>
              <a:t>inactive (R)</a:t>
            </a:r>
            <a:r>
              <a:rPr lang="en-US" sz="2800" dirty="0"/>
              <a:t> and </a:t>
            </a:r>
            <a:r>
              <a:rPr lang="en-US" sz="2800" b="1" dirty="0"/>
              <a:t>active (R*)</a:t>
            </a:r>
            <a:r>
              <a:rPr lang="en-US" sz="2800" dirty="0"/>
              <a:t>, that are in </a:t>
            </a:r>
            <a:r>
              <a:rPr lang="en-US" sz="2800" b="1" dirty="0"/>
              <a:t>reversible equilibrium </a:t>
            </a:r>
            <a:r>
              <a:rPr lang="en-US" sz="2800" dirty="0"/>
              <a:t>with one another, usually </a:t>
            </a:r>
            <a:r>
              <a:rPr lang="en-US" sz="2800" b="1" dirty="0"/>
              <a:t>favoring the inactive state</a:t>
            </a:r>
            <a:r>
              <a:rPr lang="en-US" sz="2800" dirty="0"/>
              <a:t>. Binding of agonists causes the equilibrium to shift from R to R* to produce a </a:t>
            </a:r>
            <a:r>
              <a:rPr lang="en-US" sz="2800" b="1" dirty="0"/>
              <a:t>biologic effect</a:t>
            </a:r>
            <a:r>
              <a:rPr lang="en-US" sz="2800" dirty="0"/>
              <a:t>. </a:t>
            </a:r>
          </a:p>
        </p:txBody>
      </p:sp>
      <p:sp>
        <p:nvSpPr>
          <p:cNvPr id="2" name="Rectangle 1">
            <a:extLst>
              <a:ext uri="{FF2B5EF4-FFF2-40B4-BE49-F238E27FC236}">
                <a16:creationId xmlns:a16="http://schemas.microsoft.com/office/drawing/2014/main" id="{BB137DDB-9435-C270-CAFA-7D9E179E90FE}"/>
              </a:ext>
            </a:extLst>
          </p:cNvPr>
          <p:cNvSpPr/>
          <p:nvPr/>
        </p:nvSpPr>
        <p:spPr>
          <a:xfrm>
            <a:off x="416782" y="3124200"/>
            <a:ext cx="8498616" cy="3564053"/>
          </a:xfrm>
          <a:prstGeom prst="rect">
            <a:avLst/>
          </a:prstGeom>
          <a:solidFill>
            <a:schemeClr val="accent1">
              <a:lumMod val="20000"/>
              <a:lumOff val="80000"/>
            </a:schemeClr>
          </a:solidFill>
        </p:spPr>
        <p:txBody>
          <a:bodyPr wrap="square">
            <a:spAutoFit/>
          </a:bodyPr>
          <a:lstStyle/>
          <a:p>
            <a:pPr>
              <a:spcBef>
                <a:spcPct val="20000"/>
              </a:spcBef>
            </a:pPr>
            <a:r>
              <a:rPr lang="en-US" sz="2400" b="1" dirty="0"/>
              <a:t>Antagonists</a:t>
            </a:r>
            <a:r>
              <a:rPr lang="en-US" sz="2400" dirty="0"/>
              <a:t> are drugs that bind to the receptor but do not increase the fraction of R*, instead </a:t>
            </a:r>
            <a:r>
              <a:rPr lang="en-US" sz="2400" b="1" dirty="0"/>
              <a:t>stabilizing the fraction of R</a:t>
            </a:r>
            <a:r>
              <a:rPr lang="en-US" sz="2400" dirty="0"/>
              <a:t>. Some drugs (</a:t>
            </a:r>
            <a:r>
              <a:rPr lang="en-US" sz="2400" b="1" dirty="0"/>
              <a:t>partial agonists</a:t>
            </a:r>
            <a:r>
              <a:rPr lang="en-US" sz="2400" dirty="0"/>
              <a:t>) shift the equilibrium from R to R*, </a:t>
            </a:r>
            <a:r>
              <a:rPr lang="en-US" sz="2400" b="1" dirty="0"/>
              <a:t>but the fraction of R* is less than </a:t>
            </a:r>
            <a:r>
              <a:rPr lang="en-US" sz="2400" dirty="0"/>
              <a:t>that caused by an agonist. </a:t>
            </a:r>
          </a:p>
          <a:p>
            <a:pPr>
              <a:spcBef>
                <a:spcPct val="20000"/>
              </a:spcBef>
            </a:pPr>
            <a:r>
              <a:rPr lang="en-US" sz="2400" dirty="0"/>
              <a:t>The </a:t>
            </a:r>
            <a:r>
              <a:rPr lang="en-US" sz="2400" b="1" dirty="0"/>
              <a:t>magnitude</a:t>
            </a:r>
            <a:r>
              <a:rPr lang="en-US" sz="2400" dirty="0"/>
              <a:t> of biological effect is </a:t>
            </a:r>
            <a:r>
              <a:rPr lang="en-US" sz="2400" b="1" dirty="0"/>
              <a:t>directly related to the fraction of R*</a:t>
            </a:r>
            <a:r>
              <a:rPr lang="en-US" sz="2400" dirty="0"/>
              <a:t>. </a:t>
            </a:r>
          </a:p>
          <a:p>
            <a:pPr>
              <a:spcBef>
                <a:spcPct val="20000"/>
              </a:spcBef>
            </a:pPr>
            <a:r>
              <a:rPr lang="en-US" sz="2400" dirty="0"/>
              <a:t>In summary, agonists, antagonists, and partial agonists are examples of molecules or ligands that bind to the activation site on the receptor and can affect the fraction of R*.</a:t>
            </a:r>
          </a:p>
        </p:txBody>
      </p:sp>
    </p:spTree>
    <p:extLst>
      <p:ext uri="{BB962C8B-B14F-4D97-AF65-F5344CB8AC3E}">
        <p14:creationId xmlns:p14="http://schemas.microsoft.com/office/powerpoint/2010/main" val="1152405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76200"/>
            <a:ext cx="9144000" cy="67817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477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9144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058" y="640080"/>
            <a:ext cx="8190312"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018" y="960109"/>
            <a:ext cx="7708392"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9492" y="1066800"/>
            <a:ext cx="7018398" cy="1041901"/>
          </a:xfrm>
        </p:spPr>
        <p:txBody>
          <a:bodyPr vert="horz" lIns="91440" tIns="45720" rIns="91440" bIns="45720" rtlCol="0" anchor="ctr">
            <a:normAutofit/>
          </a:bodyPr>
          <a:lstStyle/>
          <a:p>
            <a:r>
              <a:rPr lang="en-US" b="1" dirty="0"/>
              <a:t>C. Major receptor families</a:t>
            </a:r>
            <a:endParaRPr lang="en-US" dirty="0"/>
          </a:p>
        </p:txBody>
      </p:sp>
      <p:sp>
        <p:nvSpPr>
          <p:cNvPr id="3" name="Content Placeholder 2"/>
          <p:cNvSpPr>
            <a:spLocks noGrp="1"/>
          </p:cNvSpPr>
          <p:nvPr>
            <p:ph idx="1"/>
          </p:nvPr>
        </p:nvSpPr>
        <p:spPr>
          <a:xfrm>
            <a:off x="1089492" y="2108701"/>
            <a:ext cx="3362493" cy="3292694"/>
          </a:xfrm>
        </p:spPr>
        <p:txBody>
          <a:bodyPr vert="horz" lIns="91440" tIns="45720" rIns="91440" bIns="45720" rtlCol="0">
            <a:normAutofit fontScale="77500" lnSpcReduction="20000"/>
          </a:bodyPr>
          <a:lstStyle/>
          <a:p>
            <a:pPr marL="0" indent="0" algn="justLow">
              <a:lnSpc>
                <a:spcPct val="100000"/>
              </a:lnSpc>
              <a:buNone/>
            </a:pPr>
            <a:r>
              <a:rPr lang="en-US" dirty="0"/>
              <a:t>A receptor is </a:t>
            </a:r>
            <a:r>
              <a:rPr lang="en-US" b="1" dirty="0"/>
              <a:t>defined</a:t>
            </a:r>
            <a:r>
              <a:rPr lang="en-US" dirty="0"/>
              <a:t> as any biologic molecule to which a drug binds and produces a </a:t>
            </a:r>
            <a:r>
              <a:rPr lang="en-US" b="1" dirty="0"/>
              <a:t>measurable response</a:t>
            </a:r>
            <a:r>
              <a:rPr lang="en-US" dirty="0"/>
              <a:t>. </a:t>
            </a:r>
          </a:p>
          <a:p>
            <a:pPr marL="0" indent="0" algn="justLow">
              <a:lnSpc>
                <a:spcPct val="100000"/>
              </a:lnSpc>
              <a:buNone/>
            </a:pPr>
            <a:r>
              <a:rPr lang="en-US" dirty="0"/>
              <a:t>Thus, enzymes, nucleic acids, and structural proteins can act as receptors for drugs or endogenous agonists.</a:t>
            </a:r>
            <a:endParaRPr lang="en-US" sz="2400" dirty="0"/>
          </a:p>
        </p:txBody>
      </p:sp>
      <p:sp>
        <p:nvSpPr>
          <p:cNvPr id="7" name="TextBox 6">
            <a:extLst>
              <a:ext uri="{FF2B5EF4-FFF2-40B4-BE49-F238E27FC236}">
                <a16:creationId xmlns:a16="http://schemas.microsoft.com/office/drawing/2014/main" id="{001FDD61-848F-4731-03E5-B5C988FFC962}"/>
              </a:ext>
            </a:extLst>
          </p:cNvPr>
          <p:cNvSpPr txBox="1"/>
          <p:nvPr/>
        </p:nvSpPr>
        <p:spPr>
          <a:xfrm>
            <a:off x="4451985" y="2215392"/>
            <a:ext cx="3965997" cy="2280408"/>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r>
              <a:rPr lang="en-US" sz="2400" dirty="0"/>
              <a:t>However, the richest sources of receptors are </a:t>
            </a:r>
            <a:r>
              <a:rPr lang="en-US" sz="2400" b="1" dirty="0"/>
              <a:t>membrane bound proteins </a:t>
            </a:r>
            <a:r>
              <a:rPr lang="en-US" sz="2400" dirty="0"/>
              <a:t>that transduce extracellular signals into intracellular responses. </a:t>
            </a:r>
          </a:p>
        </p:txBody>
      </p:sp>
    </p:spTree>
    <p:extLst>
      <p:ext uri="{BB962C8B-B14F-4D97-AF65-F5344CB8AC3E}">
        <p14:creationId xmlns:p14="http://schemas.microsoft.com/office/powerpoint/2010/main" val="297784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A00248-86AD-D2E5-211F-2541E15DE8A4}"/>
              </a:ext>
            </a:extLst>
          </p:cNvPr>
          <p:cNvSpPr txBox="1"/>
          <p:nvPr/>
        </p:nvSpPr>
        <p:spPr>
          <a:xfrm>
            <a:off x="360759" y="3752849"/>
            <a:ext cx="2468166" cy="2452687"/>
          </a:xfrm>
          <a:prstGeom prst="rect">
            <a:avLst/>
          </a:prstGeom>
        </p:spPr>
        <p:txBody>
          <a:bodyPr vert="horz" lIns="91440" tIns="45720" rIns="91440" bIns="45720" rtlCol="0" anchor="ctr">
            <a:normAutofit/>
          </a:bodyPr>
          <a:lstStyle/>
          <a:p>
            <a:pPr lvl="0">
              <a:lnSpc>
                <a:spcPct val="90000"/>
              </a:lnSpc>
              <a:spcBef>
                <a:spcPct val="0"/>
              </a:spcBef>
              <a:spcAft>
                <a:spcPts val="600"/>
              </a:spcAft>
              <a:defRPr/>
            </a:pPr>
            <a:r>
              <a:rPr lang="en-US" sz="3100" b="1" dirty="0">
                <a:latin typeface="+mj-lt"/>
                <a:ea typeface="+mj-ea"/>
                <a:cs typeface="+mj-cs"/>
              </a:rPr>
              <a:t>These receptors may be divided into four families:</a:t>
            </a:r>
          </a:p>
        </p:txBody>
      </p:sp>
      <p:pic>
        <p:nvPicPr>
          <p:cNvPr id="6" name="Picture 5" descr="Capsules and pills inside a glass bowl">
            <a:extLst>
              <a:ext uri="{FF2B5EF4-FFF2-40B4-BE49-F238E27FC236}">
                <a16:creationId xmlns:a16="http://schemas.microsoft.com/office/drawing/2014/main" id="{50831241-28B4-04DE-4D7A-2CDE4765D21A}"/>
              </a:ext>
            </a:extLst>
          </p:cNvPr>
          <p:cNvPicPr>
            <a:picLocks noChangeAspect="1"/>
          </p:cNvPicPr>
          <p:nvPr/>
        </p:nvPicPr>
        <p:blipFill>
          <a:blip r:embed="rId2"/>
          <a:srcRect t="29449" b="16445"/>
          <a:stretch>
            <a:fill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Rectangle 1">
            <a:extLst>
              <a:ext uri="{FF2B5EF4-FFF2-40B4-BE49-F238E27FC236}">
                <a16:creationId xmlns:a16="http://schemas.microsoft.com/office/drawing/2014/main" id="{A68C7A61-9E51-BD50-6D32-7A2DCCF57DB8}"/>
              </a:ext>
            </a:extLst>
          </p:cNvPr>
          <p:cNvSpPr/>
          <p:nvPr/>
        </p:nvSpPr>
        <p:spPr>
          <a:xfrm>
            <a:off x="3167986" y="3752850"/>
            <a:ext cx="5614060" cy="2452687"/>
          </a:xfrm>
          <a:prstGeom prst="rect">
            <a:avLst/>
          </a:prstGeom>
        </p:spPr>
        <p:txBody>
          <a:bodyPr vert="horz" lIns="91440" tIns="45720" rIns="91440" bIns="45720" rtlCol="0" anchor="ctr">
            <a:normAutofit/>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rPr>
              <a:t>1) ligand-gated ion channels</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rPr>
              <a:t>2) G protein-coupled receptors</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rPr>
              <a:t>3) enzyme-linked receptors.</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rPr>
              <a:t>4) intracellular receptors.</a:t>
            </a:r>
          </a:p>
        </p:txBody>
      </p:sp>
    </p:spTree>
    <p:extLst>
      <p:ext uri="{BB962C8B-B14F-4D97-AF65-F5344CB8AC3E}">
        <p14:creationId xmlns:p14="http://schemas.microsoft.com/office/powerpoint/2010/main" val="1858265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E61B563-A4B2-5783-81AF-A2A053D747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352229"/>
            <a:ext cx="9144000" cy="1519356"/>
            <a:chOff x="0" y="-29768"/>
            <a:chExt cx="12202174" cy="1519356"/>
          </a:xfrm>
        </p:grpSpPr>
        <p:sp>
          <p:nvSpPr>
            <p:cNvPr id="7" name="Rectangle 6">
              <a:extLst>
                <a:ext uri="{FF2B5EF4-FFF2-40B4-BE49-F238E27FC236}">
                  <a16:creationId xmlns:a16="http://schemas.microsoft.com/office/drawing/2014/main" id="{40633BBC-8C60-7DC4-F0CC-CE3225109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C98078-F2A2-725C-ED61-320B63B69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289101" y="-1429602"/>
              <a:ext cx="1507122" cy="4319024"/>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1CD4C03-24F0-57A9-530E-8F2ABABDC5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80884" y="-2910652"/>
              <a:ext cx="1519356" cy="7281123"/>
            </a:xfrm>
            <a:prstGeom prst="rect">
              <a:avLst/>
            </a:prstGeom>
            <a:gradFill>
              <a:gsLst>
                <a:gs pos="29000">
                  <a:schemeClr val="accent5">
                    <a:lumMod val="60000"/>
                    <a:lumOff val="40000"/>
                    <a:alpha val="0"/>
                  </a:schemeClr>
                </a:gs>
                <a:gs pos="100000">
                  <a:schemeClr val="accent5">
                    <a:lumMod val="75000"/>
                    <a:alpha val="7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628650" y="6125323"/>
            <a:ext cx="5193019" cy="58027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b="1" dirty="0">
                <a:solidFill>
                  <a:srgbClr val="FFFFFF"/>
                </a:solidFill>
                <a:latin typeface="+mj-lt"/>
                <a:ea typeface="+mj-ea"/>
                <a:cs typeface="+mj-cs"/>
              </a:rPr>
              <a:t>Transmembrane signaling mechanisms.</a:t>
            </a:r>
          </a:p>
        </p:txBody>
      </p:sp>
      <p:sp>
        <p:nvSpPr>
          <p:cNvPr id="5" name="TextBox 4">
            <a:extLst>
              <a:ext uri="{FF2B5EF4-FFF2-40B4-BE49-F238E27FC236}">
                <a16:creationId xmlns:a16="http://schemas.microsoft.com/office/drawing/2014/main" id="{D714E681-12BE-50B8-A955-7E78D23B712C}"/>
              </a:ext>
            </a:extLst>
          </p:cNvPr>
          <p:cNvSpPr txBox="1"/>
          <p:nvPr/>
        </p:nvSpPr>
        <p:spPr>
          <a:xfrm>
            <a:off x="0" y="215820"/>
            <a:ext cx="8839200" cy="1569660"/>
          </a:xfrm>
          <a:prstGeom prst="rect">
            <a:avLst/>
          </a:prstGeom>
          <a:noFill/>
        </p:spPr>
        <p:txBody>
          <a:bodyPr wrap="square">
            <a:spAutoFit/>
          </a:bodyPr>
          <a:lstStyle/>
          <a:p>
            <a:pPr marL="0" marR="0" indent="457200" algn="just" rtl="0">
              <a:lnSpc>
                <a:spcPct val="100000"/>
              </a:lnSpc>
              <a:spcAft>
                <a:spcPts val="1000"/>
              </a:spcAft>
              <a:buNone/>
            </a:pPr>
            <a:r>
              <a:rPr lang="en-US" sz="2400" dirty="0">
                <a:solidFill>
                  <a:schemeClr val="tx1"/>
                </a:solidFill>
                <a:effectLst/>
                <a:latin typeface="+mn-lt"/>
                <a:ea typeface="Times New Roman" panose="02020603050405020304" pitchFamily="18" charset="0"/>
                <a:cs typeface="Arial" panose="020B0604020202020204" pitchFamily="34" charset="0"/>
              </a:rPr>
              <a:t>Generally, </a:t>
            </a:r>
            <a:r>
              <a:rPr lang="en-US" sz="2400" b="1" dirty="0">
                <a:solidFill>
                  <a:schemeClr val="tx1"/>
                </a:solidFill>
                <a:effectLst/>
                <a:latin typeface="+mn-lt"/>
                <a:ea typeface="Times New Roman" panose="02020603050405020304" pitchFamily="18" charset="0"/>
                <a:cs typeface="Arial" panose="020B0604020202020204" pitchFamily="34" charset="0"/>
              </a:rPr>
              <a:t>hydrophilic</a:t>
            </a:r>
            <a:r>
              <a:rPr lang="en-US" sz="2400" dirty="0">
                <a:solidFill>
                  <a:schemeClr val="tx1"/>
                </a:solidFill>
                <a:effectLst/>
                <a:latin typeface="+mn-lt"/>
                <a:ea typeface="Times New Roman" panose="02020603050405020304" pitchFamily="18" charset="0"/>
                <a:cs typeface="Arial" panose="020B0604020202020204" pitchFamily="34" charset="0"/>
              </a:rPr>
              <a:t> ligands interact with receptors that are found on the </a:t>
            </a:r>
            <a:r>
              <a:rPr lang="en-US" sz="2400" b="1" dirty="0">
                <a:solidFill>
                  <a:schemeClr val="tx1"/>
                </a:solidFill>
                <a:effectLst/>
                <a:latin typeface="+mn-lt"/>
                <a:ea typeface="Times New Roman" panose="02020603050405020304" pitchFamily="18" charset="0"/>
                <a:cs typeface="Arial" panose="020B0604020202020204" pitchFamily="34" charset="0"/>
              </a:rPr>
              <a:t>cell surface</a:t>
            </a:r>
            <a:r>
              <a:rPr lang="en-US" sz="2400" dirty="0">
                <a:solidFill>
                  <a:schemeClr val="tx1"/>
                </a:solidFill>
                <a:effectLst/>
                <a:latin typeface="+mn-lt"/>
                <a:ea typeface="Times New Roman" panose="02020603050405020304" pitchFamily="18" charset="0"/>
                <a:cs typeface="Arial" panose="020B0604020202020204" pitchFamily="34" charset="0"/>
              </a:rPr>
              <a:t>. In contrast, </a:t>
            </a:r>
            <a:r>
              <a:rPr lang="en-US" sz="2400" b="1" dirty="0">
                <a:solidFill>
                  <a:schemeClr val="tx1"/>
                </a:solidFill>
                <a:effectLst/>
                <a:latin typeface="+mn-lt"/>
                <a:ea typeface="Times New Roman" panose="02020603050405020304" pitchFamily="18" charset="0"/>
                <a:cs typeface="Arial" panose="020B0604020202020204" pitchFamily="34" charset="0"/>
              </a:rPr>
              <a:t>hydrophobic</a:t>
            </a:r>
            <a:r>
              <a:rPr lang="en-US" sz="2400" dirty="0">
                <a:solidFill>
                  <a:schemeClr val="tx1"/>
                </a:solidFill>
                <a:effectLst/>
                <a:latin typeface="+mn-lt"/>
                <a:ea typeface="Times New Roman" panose="02020603050405020304" pitchFamily="18" charset="0"/>
                <a:cs typeface="Arial" panose="020B0604020202020204" pitchFamily="34" charset="0"/>
              </a:rPr>
              <a:t> ligands enter cells through the lipid bilayers of the cell membrane to interact with receptors found </a:t>
            </a:r>
            <a:r>
              <a:rPr lang="en-US" sz="2400" b="1" dirty="0">
                <a:solidFill>
                  <a:schemeClr val="tx1"/>
                </a:solidFill>
                <a:effectLst/>
                <a:latin typeface="+mn-lt"/>
                <a:ea typeface="Times New Roman" panose="02020603050405020304" pitchFamily="18" charset="0"/>
                <a:cs typeface="Arial" panose="020B0604020202020204" pitchFamily="34" charset="0"/>
              </a:rPr>
              <a:t>inside cells</a:t>
            </a:r>
            <a:r>
              <a:rPr lang="en-US" sz="2400" dirty="0">
                <a:solidFill>
                  <a:schemeClr val="tx1"/>
                </a:solidFill>
                <a:effectLst/>
                <a:latin typeface="+mn-lt"/>
                <a:ea typeface="Times New Roman" panose="02020603050405020304" pitchFamily="18" charset="0"/>
                <a:cs typeface="Arial" panose="020B0604020202020204" pitchFamily="34" charset="0"/>
              </a:rPr>
              <a:t>.</a:t>
            </a:r>
            <a:endParaRPr lang="en-US" sz="14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11" name="Picture 10">
            <a:extLst>
              <a:ext uri="{FF2B5EF4-FFF2-40B4-BE49-F238E27FC236}">
                <a16:creationId xmlns:a16="http://schemas.microsoft.com/office/drawing/2014/main" id="{D272DD0F-2138-89BD-8CEE-33006378CB54}"/>
              </a:ext>
            </a:extLst>
          </p:cNvPr>
          <p:cNvPicPr>
            <a:picLocks noChangeAspect="1"/>
          </p:cNvPicPr>
          <p:nvPr/>
        </p:nvPicPr>
        <p:blipFill>
          <a:blip r:embed="rId2"/>
          <a:stretch>
            <a:fillRect/>
          </a:stretch>
        </p:blipFill>
        <p:spPr>
          <a:xfrm>
            <a:off x="0" y="1785479"/>
            <a:ext cx="9143999" cy="4333727"/>
          </a:xfrm>
          <a:prstGeom prst="rect">
            <a:avLst/>
          </a:prstGeom>
        </p:spPr>
      </p:pic>
    </p:spTree>
    <p:extLst>
      <p:ext uri="{BB962C8B-B14F-4D97-AF65-F5344CB8AC3E}">
        <p14:creationId xmlns:p14="http://schemas.microsoft.com/office/powerpoint/2010/main" val="1399502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28600"/>
            <a:ext cx="9144000" cy="6400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553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4BA13B-13D0-F142-11B2-F2E5B1341C3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0AF62FF-ACF1-D5EF-4A7E-FCA9453C019A}"/>
              </a:ext>
            </a:extLst>
          </p:cNvPr>
          <p:cNvSpPr txBox="1"/>
          <p:nvPr/>
        </p:nvSpPr>
        <p:spPr>
          <a:xfrm>
            <a:off x="212021" y="990600"/>
            <a:ext cx="3580352" cy="199315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500" b="1" kern="1200" dirty="0">
                <a:solidFill>
                  <a:srgbClr val="FFFFFF"/>
                </a:solidFill>
                <a:latin typeface="+mj-lt"/>
                <a:ea typeface="+mj-ea"/>
                <a:cs typeface="+mj-cs"/>
              </a:rPr>
              <a:t>1.Transmembrane ligand-gated ion channels:</a:t>
            </a:r>
          </a:p>
        </p:txBody>
      </p:sp>
      <p:sp>
        <p:nvSpPr>
          <p:cNvPr id="3" name="Rectangle 2">
            <a:extLst>
              <a:ext uri="{FF2B5EF4-FFF2-40B4-BE49-F238E27FC236}">
                <a16:creationId xmlns:a16="http://schemas.microsoft.com/office/drawing/2014/main" id="{D7C4EE36-817E-513B-19CD-B2DDE29C8A65}"/>
              </a:ext>
            </a:extLst>
          </p:cNvPr>
          <p:cNvSpPr/>
          <p:nvPr/>
        </p:nvSpPr>
        <p:spPr>
          <a:xfrm>
            <a:off x="4387402" y="-152400"/>
            <a:ext cx="4136802" cy="3680927"/>
          </a:xfrm>
          <a:prstGeom prst="rect">
            <a:avLst/>
          </a:prstGeom>
        </p:spPr>
        <p:txBody>
          <a:bodyPr vert="horz" lIns="91440" tIns="45720" rIns="91440" bIns="45720" rtlCol="0" anchor="ctr">
            <a:normAutofit/>
          </a:bodyPr>
          <a:lstStyle/>
          <a:p>
            <a:pPr>
              <a:lnSpc>
                <a:spcPct val="90000"/>
              </a:lnSpc>
              <a:spcAft>
                <a:spcPts val="600"/>
              </a:spcAft>
            </a:pPr>
            <a:r>
              <a:rPr lang="en-US" sz="2000" dirty="0"/>
              <a:t>The </a:t>
            </a:r>
            <a:r>
              <a:rPr lang="en-US" sz="2000" b="1" dirty="0"/>
              <a:t>extracellular</a:t>
            </a:r>
            <a:r>
              <a:rPr lang="en-US" sz="2000" dirty="0"/>
              <a:t> portion of ligand-gated ion channels usually contains the </a:t>
            </a:r>
            <a:r>
              <a:rPr lang="en-US" sz="2000" b="1" dirty="0"/>
              <a:t>ligand binding site</a:t>
            </a:r>
            <a:r>
              <a:rPr lang="en-US" sz="2000" dirty="0"/>
              <a:t>. This site regulates the </a:t>
            </a:r>
            <a:r>
              <a:rPr lang="en-US" sz="2000" b="1" dirty="0"/>
              <a:t>shape of the pore </a:t>
            </a:r>
            <a:r>
              <a:rPr lang="en-US" sz="2000" dirty="0"/>
              <a:t>through which </a:t>
            </a:r>
            <a:r>
              <a:rPr lang="en-US" sz="2000" b="1" dirty="0"/>
              <a:t>ions</a:t>
            </a:r>
            <a:r>
              <a:rPr lang="en-US" sz="2000" dirty="0"/>
              <a:t> can flow across cell membranes. </a:t>
            </a:r>
          </a:p>
          <a:p>
            <a:pPr>
              <a:lnSpc>
                <a:spcPct val="90000"/>
              </a:lnSpc>
              <a:spcAft>
                <a:spcPts val="600"/>
              </a:spcAft>
            </a:pPr>
            <a:r>
              <a:rPr lang="en-US" sz="2000" dirty="0"/>
              <a:t>The channel is </a:t>
            </a:r>
            <a:r>
              <a:rPr lang="en-US" sz="2000" b="1" dirty="0"/>
              <a:t>usually closed </a:t>
            </a:r>
            <a:r>
              <a:rPr lang="en-US" sz="2000" dirty="0"/>
              <a:t>until the receptor is activated by an agonist, which opens the channel briefly for a </a:t>
            </a:r>
            <a:r>
              <a:rPr lang="en-US" sz="2000" b="1" dirty="0"/>
              <a:t>few milliseconds</a:t>
            </a:r>
            <a:r>
              <a:rPr lang="en-US" sz="2000" dirty="0"/>
              <a:t>.</a:t>
            </a:r>
          </a:p>
        </p:txBody>
      </p:sp>
      <p:sp>
        <p:nvSpPr>
          <p:cNvPr id="4" name="Rectangle 3">
            <a:extLst>
              <a:ext uri="{FF2B5EF4-FFF2-40B4-BE49-F238E27FC236}">
                <a16:creationId xmlns:a16="http://schemas.microsoft.com/office/drawing/2014/main" id="{15992311-1DAD-0737-8371-59B40AB134C5}"/>
              </a:ext>
            </a:extLst>
          </p:cNvPr>
          <p:cNvSpPr/>
          <p:nvPr/>
        </p:nvSpPr>
        <p:spPr>
          <a:xfrm>
            <a:off x="297872" y="3276600"/>
            <a:ext cx="8686800" cy="3046988"/>
          </a:xfrm>
          <a:prstGeom prst="rect">
            <a:avLst/>
          </a:prstGeom>
          <a:solidFill>
            <a:schemeClr val="accent1">
              <a:lumMod val="20000"/>
              <a:lumOff val="80000"/>
            </a:schemeClr>
          </a:solidFill>
        </p:spPr>
        <p:txBody>
          <a:bodyPr wrap="square">
            <a:spAutoFit/>
          </a:bodyPr>
          <a:lstStyle/>
          <a:p>
            <a:pPr indent="-228600">
              <a:spcAft>
                <a:spcPts val="600"/>
              </a:spcAft>
              <a:buFont typeface="Arial" panose="020B0604020202020204" pitchFamily="34" charset="0"/>
              <a:buChar char="•"/>
            </a:pPr>
            <a:r>
              <a:rPr lang="en-US" sz="2400" dirty="0"/>
              <a:t>Depending on the ion conducted through these channels, these receptors mediate diverse functions, including </a:t>
            </a:r>
            <a:r>
              <a:rPr lang="en-US" sz="2400" b="1" dirty="0"/>
              <a:t>neurotransmission</a:t>
            </a:r>
            <a:r>
              <a:rPr lang="en-US" sz="2400" dirty="0"/>
              <a:t>, </a:t>
            </a:r>
            <a:r>
              <a:rPr lang="en-US" sz="2400" b="1" dirty="0"/>
              <a:t>and cardiac or muscle contraction</a:t>
            </a:r>
            <a:r>
              <a:rPr lang="en-US" sz="2400" dirty="0"/>
              <a:t>. For example, stimulation of the nicotinic receptor by acetylcholine results in </a:t>
            </a:r>
            <a:r>
              <a:rPr lang="en-US" sz="2400" b="1" dirty="0"/>
              <a:t>sodium</a:t>
            </a:r>
            <a:r>
              <a:rPr lang="en-US" sz="2400" dirty="0"/>
              <a:t> </a:t>
            </a:r>
            <a:r>
              <a:rPr lang="en-US" sz="2400" b="1" dirty="0"/>
              <a:t>influx</a:t>
            </a:r>
            <a:r>
              <a:rPr lang="en-US" sz="2400" dirty="0"/>
              <a:t> and </a:t>
            </a:r>
            <a:r>
              <a:rPr lang="en-US" sz="2400" b="1" dirty="0"/>
              <a:t>potassium outflux</a:t>
            </a:r>
            <a:r>
              <a:rPr lang="en-US" sz="2400" dirty="0"/>
              <a:t>, generating </a:t>
            </a:r>
            <a:r>
              <a:rPr lang="en-US" sz="2400" b="1" dirty="0"/>
              <a:t>an action potential </a:t>
            </a:r>
            <a:r>
              <a:rPr lang="en-US" sz="2400" dirty="0"/>
              <a:t>in a neuron or </a:t>
            </a:r>
            <a:r>
              <a:rPr lang="en-US" sz="2400" b="1" dirty="0"/>
              <a:t>contraction</a:t>
            </a:r>
            <a:r>
              <a:rPr lang="en-US" sz="2400" dirty="0"/>
              <a:t> in skeletal muscle. On the other hand, agonist stimulation of the γ-aminobutyric acid (</a:t>
            </a:r>
            <a:r>
              <a:rPr lang="en-US" sz="2400" b="1" dirty="0"/>
              <a:t>GABA</a:t>
            </a:r>
            <a:r>
              <a:rPr lang="en-US" sz="2400" dirty="0"/>
              <a:t>) receptor </a:t>
            </a:r>
            <a:r>
              <a:rPr lang="en-US" sz="2400" b="1" dirty="0"/>
              <a:t>increases chloride influx </a:t>
            </a:r>
            <a:r>
              <a:rPr lang="en-US" sz="2400" dirty="0"/>
              <a:t>and </a:t>
            </a:r>
            <a:r>
              <a:rPr lang="en-US" sz="2400" b="1" dirty="0"/>
              <a:t>hyperpolarization</a:t>
            </a:r>
            <a:r>
              <a:rPr lang="en-US" sz="2400" dirty="0"/>
              <a:t> of neurons. </a:t>
            </a:r>
          </a:p>
        </p:txBody>
      </p:sp>
    </p:spTree>
    <p:extLst>
      <p:ext uri="{BB962C8B-B14F-4D97-AF65-F5344CB8AC3E}">
        <p14:creationId xmlns:p14="http://schemas.microsoft.com/office/powerpoint/2010/main" val="1331134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a:extLst>
              <a:ext uri="{FF2B5EF4-FFF2-40B4-BE49-F238E27FC236}">
                <a16:creationId xmlns:a16="http://schemas.microsoft.com/office/drawing/2014/main" id="{304C2763-7D17-E301-CA2A-81A2955E9AA3}"/>
              </a:ext>
            </a:extLst>
          </p:cNvPr>
          <p:cNvSpPr/>
          <p:nvPr/>
        </p:nvSpPr>
        <p:spPr>
          <a:xfrm>
            <a:off x="3335480" y="591345"/>
            <a:ext cx="5389895" cy="3675855"/>
          </a:xfrm>
          <a:prstGeom prst="rect">
            <a:avLst/>
          </a:prstGeom>
        </p:spPr>
        <p:txBody>
          <a:bodyPr vert="horz" lIns="91440" tIns="45720" rIns="91440" bIns="45720" rtlCol="0" anchor="ctr">
            <a:normAutofit/>
          </a:bodyPr>
          <a:lstStyle/>
          <a:p>
            <a:pPr indent="-228600" algn="justLow">
              <a:lnSpc>
                <a:spcPct val="90000"/>
              </a:lnSpc>
              <a:spcBef>
                <a:spcPct val="20000"/>
              </a:spcBef>
              <a:buFont typeface="Arial" panose="020B0604020202020204" pitchFamily="34" charset="0"/>
              <a:buChar char="•"/>
            </a:pPr>
            <a:r>
              <a:rPr lang="en-US" sz="2800" b="1" dirty="0"/>
              <a:t>Voltage-gated ion channels </a:t>
            </a:r>
            <a:r>
              <a:rPr lang="en-US" sz="2800" dirty="0"/>
              <a:t>may also possess ligand-binding sites that can regulate channel function. </a:t>
            </a:r>
            <a:endParaRPr lang="en-US" sz="2800" b="1" dirty="0"/>
          </a:p>
        </p:txBody>
      </p:sp>
      <p:sp>
        <p:nvSpPr>
          <p:cNvPr id="4" name="Rectangle 3">
            <a:extLst>
              <a:ext uri="{FF2B5EF4-FFF2-40B4-BE49-F238E27FC236}">
                <a16:creationId xmlns:a16="http://schemas.microsoft.com/office/drawing/2014/main" id="{9E29EE7F-ACB1-2E9C-152C-972CCA788EFE}"/>
              </a:ext>
            </a:extLst>
          </p:cNvPr>
          <p:cNvSpPr/>
          <p:nvPr/>
        </p:nvSpPr>
        <p:spPr>
          <a:xfrm>
            <a:off x="418624" y="4202726"/>
            <a:ext cx="8686800" cy="1200329"/>
          </a:xfrm>
          <a:prstGeom prst="rect">
            <a:avLst/>
          </a:prstGeom>
          <a:solidFill>
            <a:schemeClr val="accent1">
              <a:lumMod val="20000"/>
              <a:lumOff val="80000"/>
            </a:schemeClr>
          </a:solidFill>
        </p:spPr>
        <p:txBody>
          <a:bodyPr wrap="square">
            <a:spAutoFit/>
          </a:bodyPr>
          <a:lstStyle/>
          <a:p>
            <a:pPr lvl="0">
              <a:spcAft>
                <a:spcPts val="600"/>
              </a:spcAft>
            </a:pPr>
            <a:r>
              <a:rPr lang="en-US" sz="2400" b="1" dirty="0"/>
              <a:t>For example</a:t>
            </a:r>
            <a:r>
              <a:rPr lang="en-US" sz="2400" dirty="0"/>
              <a:t>, local anesthetics bind to the voltage-gated sodium channel, </a:t>
            </a:r>
            <a:r>
              <a:rPr lang="en-US" sz="2400" b="1" dirty="0"/>
              <a:t>inhibiting sodium influx </a:t>
            </a:r>
            <a:r>
              <a:rPr lang="en-US" sz="2400" dirty="0"/>
              <a:t>and decreasing neuronal conduction.</a:t>
            </a:r>
            <a:endParaRPr lang="en-US" sz="2400" b="1" dirty="0">
              <a:solidFill>
                <a:prstClr val="black"/>
              </a:solidFill>
            </a:endParaRPr>
          </a:p>
        </p:txBody>
      </p:sp>
    </p:spTree>
    <p:extLst>
      <p:ext uri="{BB962C8B-B14F-4D97-AF65-F5344CB8AC3E}">
        <p14:creationId xmlns:p14="http://schemas.microsoft.com/office/powerpoint/2010/main" val="2730315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530CC1-F59F-C2DF-FA59-4576B9AF5F1A}"/>
              </a:ext>
            </a:extLst>
          </p:cNvPr>
          <p:cNvSpPr txBox="1"/>
          <p:nvPr/>
        </p:nvSpPr>
        <p:spPr>
          <a:xfrm>
            <a:off x="76200" y="6172200"/>
            <a:ext cx="8991600" cy="646331"/>
          </a:xfrm>
          <a:prstGeom prst="rect">
            <a:avLst/>
          </a:prstGeom>
          <a:noFill/>
        </p:spPr>
        <p:txBody>
          <a:bodyPr wrap="square">
            <a:spAutoFit/>
          </a:bodyPr>
          <a:lstStyle/>
          <a:p>
            <a:r>
              <a:rPr lang="en-US" b="1" dirty="0"/>
              <a:t>The recognition of chemical signals by G protein–coupled membrane receptors affects the activity of adenylyl cyclase.</a:t>
            </a:r>
            <a:endParaRPr lang="en-US" dirty="0"/>
          </a:p>
        </p:txBody>
      </p:sp>
      <p:pic>
        <p:nvPicPr>
          <p:cNvPr id="3" name="Picture 2">
            <a:extLst>
              <a:ext uri="{FF2B5EF4-FFF2-40B4-BE49-F238E27FC236}">
                <a16:creationId xmlns:a16="http://schemas.microsoft.com/office/drawing/2014/main" id="{FBB130C4-A129-F163-83B1-41A871307CB8}"/>
              </a:ext>
            </a:extLst>
          </p:cNvPr>
          <p:cNvPicPr>
            <a:picLocks noChangeAspect="1"/>
          </p:cNvPicPr>
          <p:nvPr/>
        </p:nvPicPr>
        <p:blipFill>
          <a:blip r:embed="rId2"/>
          <a:stretch>
            <a:fillRect/>
          </a:stretch>
        </p:blipFill>
        <p:spPr>
          <a:xfrm>
            <a:off x="152400" y="228600"/>
            <a:ext cx="8991600" cy="5867400"/>
          </a:xfrm>
          <a:prstGeom prst="rect">
            <a:avLst/>
          </a:prstGeom>
        </p:spPr>
      </p:pic>
    </p:spTree>
    <p:extLst>
      <p:ext uri="{BB962C8B-B14F-4D97-AF65-F5344CB8AC3E}">
        <p14:creationId xmlns:p14="http://schemas.microsoft.com/office/powerpoint/2010/main" val="3749916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9E0C70-3FBE-8DF3-2CE5-8955BFD835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B7BCA5-1B8A-1A01-6461-B2D1AC216975}"/>
              </a:ext>
            </a:extLst>
          </p:cNvPr>
          <p:cNvSpPr/>
          <p:nvPr/>
        </p:nvSpPr>
        <p:spPr>
          <a:xfrm>
            <a:off x="297873" y="1066800"/>
            <a:ext cx="5587670" cy="304800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800" dirty="0"/>
              <a:t>The extracellular domain of this receptor contains </a:t>
            </a:r>
            <a:r>
              <a:rPr lang="en-US" sz="2800" b="1" dirty="0"/>
              <a:t>the ligand-binding area</a:t>
            </a:r>
            <a:r>
              <a:rPr lang="en-US" sz="2800" dirty="0"/>
              <a:t>, and the intracellular domain interacts (when activated) with </a:t>
            </a:r>
            <a:r>
              <a:rPr lang="en-US" sz="2800" b="1" dirty="0"/>
              <a:t>a G protein or effector molecule</a:t>
            </a:r>
            <a:r>
              <a:rPr lang="en-US" sz="2800" dirty="0"/>
              <a:t>. </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Graphic 8" descr="Bus">
            <a:extLst>
              <a:ext uri="{FF2B5EF4-FFF2-40B4-BE49-F238E27FC236}">
                <a16:creationId xmlns:a16="http://schemas.microsoft.com/office/drawing/2014/main" id="{BF16A755-C133-1970-3BDA-03E54FD083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24964" y="2865141"/>
            <a:ext cx="1143455" cy="1143455"/>
          </a:xfrm>
          <a:prstGeom prst="rect">
            <a:avLst/>
          </a:prstGeom>
        </p:spPr>
      </p:pic>
      <p:sp>
        <p:nvSpPr>
          <p:cNvPr id="4" name="Rectangle 3">
            <a:extLst>
              <a:ext uri="{FF2B5EF4-FFF2-40B4-BE49-F238E27FC236}">
                <a16:creationId xmlns:a16="http://schemas.microsoft.com/office/drawing/2014/main" id="{CF0A2A30-BE3F-9B06-81B4-5210598A946B}"/>
              </a:ext>
            </a:extLst>
          </p:cNvPr>
          <p:cNvSpPr/>
          <p:nvPr/>
        </p:nvSpPr>
        <p:spPr>
          <a:xfrm>
            <a:off x="297872" y="4473476"/>
            <a:ext cx="8686800" cy="1569660"/>
          </a:xfrm>
          <a:prstGeom prst="rect">
            <a:avLst/>
          </a:prstGeom>
          <a:solidFill>
            <a:schemeClr val="accent1">
              <a:lumMod val="20000"/>
              <a:lumOff val="80000"/>
            </a:schemeClr>
          </a:solidFill>
        </p:spPr>
        <p:txBody>
          <a:bodyPr wrap="square">
            <a:spAutoFit/>
          </a:bodyPr>
          <a:lstStyle/>
          <a:p>
            <a:pPr>
              <a:spcAft>
                <a:spcPts val="600"/>
              </a:spcAft>
            </a:pPr>
            <a:r>
              <a:rPr lang="en-US" sz="2400" dirty="0"/>
              <a:t>There are many kinds of G proteins (for example, </a:t>
            </a:r>
            <a:r>
              <a:rPr lang="en-US" sz="2400" b="1" dirty="0"/>
              <a:t>Gs, Gi, and </a:t>
            </a:r>
            <a:r>
              <a:rPr lang="en-US" sz="2400" b="1" dirty="0" err="1"/>
              <a:t>Gq</a:t>
            </a:r>
            <a:r>
              <a:rPr lang="en-US" sz="2400" dirty="0"/>
              <a:t>), but they all are composed of three protein subunits. The </a:t>
            </a:r>
            <a:r>
              <a:rPr lang="en-US" sz="2400" b="1" dirty="0"/>
              <a:t>α subunit </a:t>
            </a:r>
            <a:r>
              <a:rPr lang="en-US" sz="2400" dirty="0"/>
              <a:t>binds guanosine triphosphate (</a:t>
            </a:r>
            <a:r>
              <a:rPr lang="en-US" sz="2400" b="1" dirty="0"/>
              <a:t>GTP</a:t>
            </a:r>
            <a:r>
              <a:rPr lang="en-US" sz="2400" dirty="0"/>
              <a:t>), and the </a:t>
            </a:r>
            <a:r>
              <a:rPr lang="en-US" sz="2400" b="1" dirty="0"/>
              <a:t>β and γ subunits anchor</a:t>
            </a:r>
            <a:r>
              <a:rPr lang="en-US" sz="2400" dirty="0"/>
              <a:t> the G protein in the cell membrane.</a:t>
            </a:r>
          </a:p>
        </p:txBody>
      </p:sp>
      <p:sp>
        <p:nvSpPr>
          <p:cNvPr id="5" name="TextBox 4">
            <a:extLst>
              <a:ext uri="{FF2B5EF4-FFF2-40B4-BE49-F238E27FC236}">
                <a16:creationId xmlns:a16="http://schemas.microsoft.com/office/drawing/2014/main" id="{23668F0A-DDBF-2C1A-BB55-D77B7AC6A15E}"/>
              </a:ext>
            </a:extLst>
          </p:cNvPr>
          <p:cNvSpPr txBox="1"/>
          <p:nvPr/>
        </p:nvSpPr>
        <p:spPr>
          <a:xfrm>
            <a:off x="-76200" y="95071"/>
            <a:ext cx="8249303" cy="1200329"/>
          </a:xfrm>
          <a:prstGeom prst="rect">
            <a:avLst/>
          </a:prstGeom>
          <a:noFill/>
        </p:spPr>
        <p:txBody>
          <a:bodyPr wrap="square">
            <a:spAutoFit/>
          </a:bodyPr>
          <a:lstStyle/>
          <a:p>
            <a:pPr>
              <a:spcAft>
                <a:spcPts val="600"/>
              </a:spcAft>
            </a:pPr>
            <a:r>
              <a:rPr lang="en-US" sz="3600" b="1" dirty="0"/>
              <a:t>2. Transmembrane G protein–coupled receptors:</a:t>
            </a:r>
          </a:p>
        </p:txBody>
      </p:sp>
    </p:spTree>
    <p:extLst>
      <p:ext uri="{BB962C8B-B14F-4D97-AF65-F5344CB8AC3E}">
        <p14:creationId xmlns:p14="http://schemas.microsoft.com/office/powerpoint/2010/main" val="2027600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47280" y="76201"/>
            <a:ext cx="4424720" cy="4724400"/>
          </a:xfrm>
          <a:prstGeom prst="rect">
            <a:avLst/>
          </a:prstGeom>
        </p:spPr>
        <p:txBody>
          <a:bodyPr vert="horz" lIns="91440" tIns="45720" rIns="91440" bIns="45720" rtlCol="0" anchor="ctr">
            <a:normAutofit fontScale="92500" lnSpcReduction="20000"/>
          </a:bodyPr>
          <a:lstStyle/>
          <a:p>
            <a:pPr>
              <a:lnSpc>
                <a:spcPct val="100000"/>
              </a:lnSpc>
              <a:spcBef>
                <a:spcPct val="20000"/>
              </a:spcBef>
            </a:pPr>
            <a:r>
              <a:rPr lang="en-US" sz="2800" dirty="0"/>
              <a:t>Binding of an </a:t>
            </a:r>
            <a:r>
              <a:rPr lang="en-US" sz="2800" b="1" dirty="0"/>
              <a:t>agonist</a:t>
            </a:r>
            <a:r>
              <a:rPr lang="en-US" sz="2800" dirty="0"/>
              <a:t> to the receptor </a:t>
            </a:r>
            <a:r>
              <a:rPr lang="en-US" sz="2800" b="1" dirty="0"/>
              <a:t>increases GTP </a:t>
            </a:r>
            <a:r>
              <a:rPr lang="en-US" sz="2800" dirty="0"/>
              <a:t>binding to the α subunit, causing dissociation of </a:t>
            </a:r>
            <a:r>
              <a:rPr lang="en-US" sz="2800" b="1" dirty="0"/>
              <a:t>the α-GTP </a:t>
            </a:r>
            <a:r>
              <a:rPr lang="en-US" sz="2800" dirty="0"/>
              <a:t>complex from the βγ complex.</a:t>
            </a:r>
          </a:p>
          <a:p>
            <a:pPr>
              <a:lnSpc>
                <a:spcPct val="100000"/>
              </a:lnSpc>
              <a:spcBef>
                <a:spcPct val="20000"/>
              </a:spcBef>
            </a:pPr>
            <a:r>
              <a:rPr lang="en-US" sz="2800" dirty="0"/>
              <a:t>These two complexes can then interact with other cellular </a:t>
            </a:r>
            <a:r>
              <a:rPr lang="en-US" sz="2800" b="1" dirty="0"/>
              <a:t>effectors</a:t>
            </a:r>
            <a:r>
              <a:rPr lang="en-US" sz="2800" dirty="0"/>
              <a:t>, usually </a:t>
            </a:r>
            <a:r>
              <a:rPr lang="en-US" sz="2800" b="1" dirty="0"/>
              <a:t>an enzyme, a protein, or an ion channel</a:t>
            </a:r>
            <a:r>
              <a:rPr lang="en-US" sz="2800" dirty="0"/>
              <a:t>, that are responsible for further actions within the cell. These responses usually last </a:t>
            </a:r>
            <a:r>
              <a:rPr lang="en-US" sz="2800" b="1" dirty="0"/>
              <a:t>several second to minutes.</a:t>
            </a:r>
            <a:endParaRPr lang="en-US" sz="3600" b="1" dirty="0"/>
          </a:p>
        </p:txBody>
      </p:sp>
      <p:pic>
        <p:nvPicPr>
          <p:cNvPr id="8" name="Picture 7" descr="Chemical formulas are written on paper">
            <a:extLst>
              <a:ext uri="{FF2B5EF4-FFF2-40B4-BE49-F238E27FC236}">
                <a16:creationId xmlns:a16="http://schemas.microsoft.com/office/drawing/2014/main" id="{9307BB98-96C1-419B-FDE4-F9B80D7BA4EB}"/>
              </a:ext>
            </a:extLst>
          </p:cNvPr>
          <p:cNvPicPr>
            <a:picLocks noChangeAspect="1"/>
          </p:cNvPicPr>
          <p:nvPr/>
        </p:nvPicPr>
        <p:blipFill>
          <a:blip r:embed="rId2"/>
          <a:srcRect l="31001" r="31457"/>
          <a:stretch>
            <a:fillRect/>
          </a:stretch>
        </p:blipFill>
        <p:spPr>
          <a:xfrm>
            <a:off x="4572000" y="1"/>
            <a:ext cx="4577118" cy="6858000"/>
          </a:xfrm>
          <a:prstGeom prst="rect">
            <a:avLst/>
          </a:prstGeom>
        </p:spPr>
      </p:pic>
      <p:sp>
        <p:nvSpPr>
          <p:cNvPr id="4" name="Rectangle 3">
            <a:extLst>
              <a:ext uri="{FF2B5EF4-FFF2-40B4-BE49-F238E27FC236}">
                <a16:creationId xmlns:a16="http://schemas.microsoft.com/office/drawing/2014/main" id="{9C057309-DBBE-9838-E89A-273286FD1100}"/>
              </a:ext>
            </a:extLst>
          </p:cNvPr>
          <p:cNvSpPr/>
          <p:nvPr/>
        </p:nvSpPr>
        <p:spPr>
          <a:xfrm>
            <a:off x="152400" y="4876800"/>
            <a:ext cx="8839200" cy="1295400"/>
          </a:xfrm>
          <a:prstGeom prst="rect">
            <a:avLst/>
          </a:prstGeom>
          <a:solidFill>
            <a:schemeClr val="accent4">
              <a:lumMod val="20000"/>
              <a:lumOff val="80000"/>
            </a:schemeClr>
          </a:solidFill>
        </p:spPr>
        <p:txBody>
          <a:bodyPr vert="horz" lIns="91440" tIns="45720" rIns="91440" bIns="45720" rtlCol="0">
            <a:noAutofit/>
          </a:bodyPr>
          <a:lstStyle/>
          <a:p>
            <a:pPr algn="justLow">
              <a:spcAft>
                <a:spcPts val="600"/>
              </a:spcAft>
            </a:pPr>
            <a:r>
              <a:rPr lang="en-US" sz="2400" dirty="0"/>
              <a:t>Sometimes, the </a:t>
            </a:r>
            <a:r>
              <a:rPr lang="en-US" sz="2400" b="1" dirty="0"/>
              <a:t>activated effectors produce second messengers </a:t>
            </a:r>
            <a:r>
              <a:rPr lang="en-US" sz="2400" dirty="0"/>
              <a:t>that further activate other effectors in the cell, causing a signal cascade effect.</a:t>
            </a:r>
            <a:endParaRPr lang="en-US" sz="2800" dirty="0"/>
          </a:p>
        </p:txBody>
      </p:sp>
    </p:spTree>
    <p:extLst>
      <p:ext uri="{BB962C8B-B14F-4D97-AF65-F5344CB8AC3E}">
        <p14:creationId xmlns:p14="http://schemas.microsoft.com/office/powerpoint/2010/main" val="1358362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p:cNvSpPr/>
          <p:nvPr/>
        </p:nvSpPr>
        <p:spPr>
          <a:xfrm>
            <a:off x="350521" y="228600"/>
            <a:ext cx="4765461" cy="2133600"/>
          </a:xfrm>
          <a:prstGeom prst="rect">
            <a:avLst/>
          </a:prstGeom>
        </p:spPr>
        <p:txBody>
          <a:bodyPr vert="horz" lIns="91440" tIns="45720" rIns="91440" bIns="45720" rtlCol="0">
            <a:normAutofit/>
          </a:bodyPr>
          <a:lstStyle/>
          <a:p>
            <a:pPr>
              <a:lnSpc>
                <a:spcPct val="90000"/>
              </a:lnSpc>
              <a:spcBef>
                <a:spcPct val="20000"/>
              </a:spcBef>
            </a:pPr>
            <a:r>
              <a:rPr lang="en-US" sz="2400" dirty="0"/>
              <a:t>A common </a:t>
            </a:r>
            <a:r>
              <a:rPr lang="en-US" sz="2400" b="1" dirty="0"/>
              <a:t>effector</a:t>
            </a:r>
            <a:r>
              <a:rPr lang="en-US" sz="2400" dirty="0"/>
              <a:t>, activated by </a:t>
            </a:r>
            <a:r>
              <a:rPr lang="en-US" sz="2400" b="1" dirty="0"/>
              <a:t>Gs</a:t>
            </a:r>
            <a:r>
              <a:rPr lang="en-US" sz="2400" dirty="0"/>
              <a:t> and inhibited by </a:t>
            </a:r>
            <a:r>
              <a:rPr lang="en-US" sz="2400" b="1" dirty="0"/>
              <a:t>Gi</a:t>
            </a:r>
            <a:r>
              <a:rPr lang="en-US" sz="2400" dirty="0"/>
              <a:t>, is </a:t>
            </a:r>
            <a:r>
              <a:rPr lang="en-US" sz="2400" b="1" dirty="0"/>
              <a:t>adenylyl cyclase,</a:t>
            </a:r>
            <a:r>
              <a:rPr lang="en-US" sz="2400" dirty="0"/>
              <a:t> which produces the second messenger cyclic adenosine monophosphate (</a:t>
            </a:r>
            <a:r>
              <a:rPr lang="en-US" sz="2400" b="1" dirty="0"/>
              <a:t>cAMP</a:t>
            </a:r>
            <a:r>
              <a:rPr lang="en-US" sz="2400" dirty="0"/>
              <a:t>). </a:t>
            </a:r>
          </a:p>
        </p:txBody>
      </p:sp>
      <p:sp>
        <p:nvSpPr>
          <p:cNvPr id="16" name="Oval 1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Block Arc 1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eeform: Shape 1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4" name="Freeform: Shape 2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6" name="Arc 25">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2514600"/>
            <a:ext cx="8290558" cy="1600200"/>
          </a:xfrm>
          <a:prstGeom prst="rect">
            <a:avLst/>
          </a:prstGeom>
          <a:solidFill>
            <a:schemeClr val="accent4">
              <a:lumMod val="20000"/>
              <a:lumOff val="80000"/>
            </a:schemeClr>
          </a:solidFill>
        </p:spPr>
        <p:txBody>
          <a:bodyPr vert="horz" lIns="91440" tIns="45720" rIns="91440" bIns="45720" rtlCol="0">
            <a:normAutofit/>
          </a:bodyPr>
          <a:lstStyle/>
          <a:p>
            <a:pPr>
              <a:lnSpc>
                <a:spcPct val="90000"/>
              </a:lnSpc>
              <a:spcBef>
                <a:spcPct val="20000"/>
              </a:spcBef>
            </a:pPr>
            <a:r>
              <a:rPr lang="en-US" sz="2700" b="1" dirty="0" err="1"/>
              <a:t>Gq</a:t>
            </a:r>
            <a:r>
              <a:rPr lang="en-US" sz="2700" dirty="0"/>
              <a:t> activates </a:t>
            </a:r>
            <a:r>
              <a:rPr lang="en-US" sz="2700" b="1" dirty="0"/>
              <a:t>phospholipase C, </a:t>
            </a:r>
            <a:r>
              <a:rPr lang="en-US" sz="2700" dirty="0"/>
              <a:t>generating two other second messengers: </a:t>
            </a:r>
            <a:r>
              <a:rPr lang="en-US" sz="2700" b="1" dirty="0"/>
              <a:t>inositol 1,4,5-trisphosphate (IP3) and diacylglycerol (DAG). </a:t>
            </a:r>
            <a:endParaRPr lang="en-US" sz="2700" b="1" dirty="0">
              <a:cs typeface="+mj-cs"/>
            </a:endParaRPr>
          </a:p>
        </p:txBody>
      </p:sp>
      <p:sp>
        <p:nvSpPr>
          <p:cNvPr id="3" name="Rectangle 2">
            <a:extLst>
              <a:ext uri="{FF2B5EF4-FFF2-40B4-BE49-F238E27FC236}">
                <a16:creationId xmlns:a16="http://schemas.microsoft.com/office/drawing/2014/main" id="{32EB322B-16B6-925E-082B-57E056E31E73}"/>
              </a:ext>
            </a:extLst>
          </p:cNvPr>
          <p:cNvSpPr/>
          <p:nvPr/>
        </p:nvSpPr>
        <p:spPr>
          <a:xfrm>
            <a:off x="272142" y="4343400"/>
            <a:ext cx="8567058" cy="1652883"/>
          </a:xfrm>
          <a:prstGeom prst="rect">
            <a:avLst/>
          </a:prstGeom>
          <a:solidFill>
            <a:schemeClr val="accent5">
              <a:lumMod val="20000"/>
              <a:lumOff val="80000"/>
            </a:schemeClr>
          </a:solidFill>
        </p:spPr>
        <p:txBody>
          <a:bodyPr vert="horz" lIns="91440" tIns="45720" rIns="91440" bIns="45720" rtlCol="0">
            <a:normAutofit lnSpcReduction="10000"/>
          </a:bodyPr>
          <a:lstStyle/>
          <a:p>
            <a:pPr>
              <a:lnSpc>
                <a:spcPct val="90000"/>
              </a:lnSpc>
              <a:spcBef>
                <a:spcPct val="20000"/>
              </a:spcBef>
            </a:pPr>
            <a:r>
              <a:rPr lang="en-US" sz="2700" b="1" dirty="0">
                <a:cs typeface="+mj-cs"/>
              </a:rPr>
              <a:t>DAG</a:t>
            </a:r>
            <a:r>
              <a:rPr lang="en-US" sz="2700" dirty="0">
                <a:cs typeface="+mj-cs"/>
              </a:rPr>
              <a:t> and </a:t>
            </a:r>
            <a:r>
              <a:rPr lang="en-US" sz="2700" b="1" dirty="0">
                <a:cs typeface="+mj-cs"/>
              </a:rPr>
              <a:t>cAMP</a:t>
            </a:r>
            <a:r>
              <a:rPr lang="en-US" sz="2700" dirty="0">
                <a:cs typeface="+mj-cs"/>
              </a:rPr>
              <a:t> activate different </a:t>
            </a:r>
            <a:r>
              <a:rPr lang="en-US" sz="2700" b="1" dirty="0">
                <a:cs typeface="+mj-cs"/>
              </a:rPr>
              <a:t>protein kinases </a:t>
            </a:r>
            <a:r>
              <a:rPr lang="en-US" sz="2700" dirty="0">
                <a:cs typeface="+mj-cs"/>
              </a:rPr>
              <a:t>within the cell, leading to a myriad of physiological effects. </a:t>
            </a:r>
          </a:p>
          <a:p>
            <a:pPr>
              <a:lnSpc>
                <a:spcPct val="90000"/>
              </a:lnSpc>
              <a:spcBef>
                <a:spcPct val="20000"/>
              </a:spcBef>
            </a:pPr>
            <a:r>
              <a:rPr lang="en-US" sz="2700" b="1" dirty="0">
                <a:cs typeface="+mj-cs"/>
              </a:rPr>
              <a:t>IP3</a:t>
            </a:r>
            <a:r>
              <a:rPr lang="en-US" sz="2700" dirty="0">
                <a:cs typeface="+mj-cs"/>
              </a:rPr>
              <a:t> regulates </a:t>
            </a:r>
            <a:r>
              <a:rPr lang="en-US" sz="2700" b="1" dirty="0">
                <a:cs typeface="+mj-cs"/>
              </a:rPr>
              <a:t>intracellular free calcium concentrations</a:t>
            </a:r>
            <a:r>
              <a:rPr lang="en-US" sz="2700" dirty="0">
                <a:cs typeface="+mj-cs"/>
              </a:rPr>
              <a:t>, as well as some </a:t>
            </a:r>
            <a:r>
              <a:rPr lang="en-US" sz="2700" b="1" dirty="0">
                <a:cs typeface="+mj-cs"/>
              </a:rPr>
              <a:t>protein kinases</a:t>
            </a:r>
            <a:r>
              <a:rPr lang="en-US" sz="2700" dirty="0">
                <a:cs typeface="+mj-cs"/>
              </a:rPr>
              <a:t>.</a:t>
            </a:r>
          </a:p>
        </p:txBody>
      </p:sp>
    </p:spTree>
    <p:extLst>
      <p:ext uri="{BB962C8B-B14F-4D97-AF65-F5344CB8AC3E}">
        <p14:creationId xmlns:p14="http://schemas.microsoft.com/office/powerpoint/2010/main" val="1706284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24" name="Rectangle 2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782723" y="809898"/>
            <a:ext cx="7457037" cy="15544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4200" b="1" kern="1200" dirty="0">
                <a:solidFill>
                  <a:schemeClr val="tx1"/>
                </a:solidFill>
                <a:latin typeface="+mj-lt"/>
                <a:ea typeface="+mj-ea"/>
                <a:cs typeface="+mj-cs"/>
              </a:rPr>
              <a:t>3. Enzyme-linked receptors:</a:t>
            </a:r>
            <a:endParaRPr lang="en-US" sz="4200" b="1" kern="1200" dirty="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endParaRPr>
          </a:p>
        </p:txBody>
      </p:sp>
      <p:sp>
        <p:nvSpPr>
          <p:cNvPr id="4" name="Rectangle 3"/>
          <p:cNvSpPr/>
          <p:nvPr/>
        </p:nvSpPr>
        <p:spPr>
          <a:xfrm>
            <a:off x="304799" y="2286000"/>
            <a:ext cx="8458201" cy="2599508"/>
          </a:xfrm>
          <a:prstGeom prst="rect">
            <a:avLst/>
          </a:prstGeom>
        </p:spPr>
        <p:txBody>
          <a:bodyPr vert="horz" lIns="91440" tIns="45720" rIns="91440" bIns="45720" rtlCol="0" anchor="ctr">
            <a:normAutofit/>
          </a:bodyPr>
          <a:lstStyle/>
          <a:p>
            <a:pPr algn="justLow">
              <a:lnSpc>
                <a:spcPct val="90000"/>
              </a:lnSpc>
              <a:spcAft>
                <a:spcPts val="600"/>
              </a:spcAft>
            </a:pPr>
            <a:r>
              <a:rPr lang="en-US" sz="2400" dirty="0"/>
              <a:t>This family of receptors consists of a protein that may </a:t>
            </a:r>
            <a:r>
              <a:rPr lang="en-US" sz="2400" b="1" dirty="0"/>
              <a:t>form dimers or </a:t>
            </a:r>
            <a:r>
              <a:rPr lang="en-US" sz="2400" b="1" dirty="0" err="1"/>
              <a:t>multisubunit</a:t>
            </a:r>
            <a:r>
              <a:rPr lang="en-US" sz="2400" b="1" dirty="0"/>
              <a:t> complexes</a:t>
            </a:r>
            <a:r>
              <a:rPr lang="en-US" sz="2400" dirty="0"/>
              <a:t>. When activated, these receptors undergo </a:t>
            </a:r>
            <a:r>
              <a:rPr lang="en-US" sz="2400" b="1" dirty="0"/>
              <a:t>conformational changes </a:t>
            </a:r>
            <a:r>
              <a:rPr lang="en-US" sz="2400" dirty="0"/>
              <a:t>resulting in increased </a:t>
            </a:r>
            <a:r>
              <a:rPr lang="en-US" sz="2400" b="1" dirty="0"/>
              <a:t>cytosolic enzyme activity</a:t>
            </a:r>
            <a:r>
              <a:rPr lang="en-US" sz="2400" dirty="0"/>
              <a:t>, depending on their structure and function (Figure 6). </a:t>
            </a: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52400" y="4495800"/>
            <a:ext cx="8839200" cy="1617460"/>
          </a:xfrm>
          <a:prstGeom prst="rect">
            <a:avLst/>
          </a:prstGeom>
          <a:solidFill>
            <a:schemeClr val="accent4">
              <a:lumMod val="20000"/>
              <a:lumOff val="80000"/>
            </a:schemeClr>
          </a:solidFill>
        </p:spPr>
        <p:txBody>
          <a:bodyPr vert="horz" lIns="91440" tIns="45720" rIns="91440" bIns="45720" rtlCol="0">
            <a:noAutofit/>
          </a:bodyPr>
          <a:lstStyle/>
          <a:p>
            <a:pPr>
              <a:spcAft>
                <a:spcPts val="600"/>
              </a:spcAft>
            </a:pPr>
            <a:r>
              <a:rPr lang="en-US" sz="2400" dirty="0"/>
              <a:t>This response lasts on the order of </a:t>
            </a:r>
            <a:r>
              <a:rPr lang="en-US" sz="2400" b="1" dirty="0"/>
              <a:t>minutes to hours</a:t>
            </a:r>
            <a:r>
              <a:rPr lang="en-US" sz="2400" dirty="0"/>
              <a:t>. The most common enzyme-linked receptors (epidermal growth factor, platelet-derived growth factor, atrial natriuretic peptide, insulin, and others) possess </a:t>
            </a:r>
            <a:r>
              <a:rPr lang="en-US" sz="2400" b="1" dirty="0"/>
              <a:t>tyrosine kinase activity </a:t>
            </a:r>
            <a:r>
              <a:rPr lang="en-US" sz="2400" dirty="0"/>
              <a:t>as part of their structure.</a:t>
            </a:r>
          </a:p>
        </p:txBody>
      </p:sp>
    </p:spTree>
    <p:extLst>
      <p:ext uri="{BB962C8B-B14F-4D97-AF65-F5344CB8AC3E}">
        <p14:creationId xmlns:p14="http://schemas.microsoft.com/office/powerpoint/2010/main" val="2484396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c 1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41E9086C-FA6F-533A-770F-39AF474B3836}"/>
              </a:ext>
            </a:extLst>
          </p:cNvPr>
          <p:cNvSpPr/>
          <p:nvPr/>
        </p:nvSpPr>
        <p:spPr>
          <a:xfrm>
            <a:off x="3733800" y="1295400"/>
            <a:ext cx="4446112" cy="182676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dirty="0"/>
              <a:t>The activated receptor </a:t>
            </a:r>
            <a:r>
              <a:rPr lang="en-US" sz="2000" b="1" dirty="0"/>
              <a:t>phosphorylates tyrosine residues</a:t>
            </a:r>
            <a:r>
              <a:rPr lang="en-US" sz="2000" dirty="0"/>
              <a:t> on itself and then other specific proteins. Phosphorylation can substantially </a:t>
            </a:r>
            <a:r>
              <a:rPr lang="en-US" sz="2000" b="1" dirty="0"/>
              <a:t>modify the structure </a:t>
            </a:r>
            <a:r>
              <a:rPr lang="en-US" sz="2000" dirty="0"/>
              <a:t>of the target protein, thereby acting as a </a:t>
            </a:r>
            <a:r>
              <a:rPr lang="en-US" sz="2000" b="1" dirty="0"/>
              <a:t>molecular switch</a:t>
            </a:r>
            <a:r>
              <a:rPr lang="en-US" sz="2000" dirty="0"/>
              <a:t>. </a:t>
            </a:r>
          </a:p>
        </p:txBody>
      </p:sp>
      <p:sp>
        <p:nvSpPr>
          <p:cNvPr id="3" name="Rectangle 2">
            <a:extLst>
              <a:ext uri="{FF2B5EF4-FFF2-40B4-BE49-F238E27FC236}">
                <a16:creationId xmlns:a16="http://schemas.microsoft.com/office/drawing/2014/main" id="{F06439B9-1B95-8089-72FA-7819F985E016}"/>
              </a:ext>
            </a:extLst>
          </p:cNvPr>
          <p:cNvSpPr/>
          <p:nvPr/>
        </p:nvSpPr>
        <p:spPr>
          <a:xfrm>
            <a:off x="587788" y="3329122"/>
            <a:ext cx="8156664" cy="2202892"/>
          </a:xfrm>
          <a:prstGeom prst="rect">
            <a:avLst/>
          </a:prstGeom>
          <a:solidFill>
            <a:schemeClr val="accent4">
              <a:lumMod val="20000"/>
              <a:lumOff val="80000"/>
            </a:schemeClr>
          </a:solidFill>
        </p:spPr>
        <p:txBody>
          <a:bodyPr vert="horz" lIns="91440" tIns="45720" rIns="91440" bIns="45720" rtlCol="0">
            <a:noAutofit/>
          </a:bodyPr>
          <a:lstStyle/>
          <a:p>
            <a:pPr>
              <a:spcAft>
                <a:spcPts val="600"/>
              </a:spcAft>
            </a:pPr>
            <a:r>
              <a:rPr lang="en-US" sz="2000" dirty="0"/>
              <a:t>For example, when the peptide hormone </a:t>
            </a:r>
            <a:r>
              <a:rPr lang="en-US" sz="2000" b="1" dirty="0"/>
              <a:t>insulin</a:t>
            </a:r>
            <a:r>
              <a:rPr lang="en-US" sz="2000" dirty="0"/>
              <a:t> binds to </a:t>
            </a:r>
            <a:r>
              <a:rPr lang="en-US" sz="2000" b="1" dirty="0"/>
              <a:t>two of its receptor subunits</a:t>
            </a:r>
            <a:r>
              <a:rPr lang="en-US" sz="2000" dirty="0"/>
              <a:t>, their intrinsic tyrosine kinase activity causes </a:t>
            </a:r>
            <a:r>
              <a:rPr lang="en-US" sz="2000" b="1" dirty="0"/>
              <a:t>autophosphorylation</a:t>
            </a:r>
            <a:r>
              <a:rPr lang="en-US" sz="2000" dirty="0"/>
              <a:t> of the </a:t>
            </a:r>
            <a:r>
              <a:rPr lang="en-US" sz="2000" b="1" dirty="0"/>
              <a:t>receptor itself</a:t>
            </a:r>
            <a:r>
              <a:rPr lang="en-US" sz="2000" dirty="0"/>
              <a:t>. In turn, the phosphorylated receptor phosphorylates other peptides or proteins that subsequently activate other important cellular signals. This </a:t>
            </a:r>
            <a:r>
              <a:rPr lang="en-US" sz="2000" b="1" dirty="0"/>
              <a:t>cascade</a:t>
            </a:r>
            <a:r>
              <a:rPr lang="en-US" sz="2000" dirty="0"/>
              <a:t> of activations results in a </a:t>
            </a:r>
            <a:r>
              <a:rPr lang="en-US" sz="2000" b="1" dirty="0"/>
              <a:t>multiplication</a:t>
            </a:r>
            <a:r>
              <a:rPr lang="en-US" sz="2000" dirty="0"/>
              <a:t> of the initial signal, much like that with G protein–coupled receptors.</a:t>
            </a:r>
          </a:p>
        </p:txBody>
      </p:sp>
    </p:spTree>
    <p:extLst>
      <p:ext uri="{BB962C8B-B14F-4D97-AF65-F5344CB8AC3E}">
        <p14:creationId xmlns:p14="http://schemas.microsoft.com/office/powerpoint/2010/main" val="2519400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76200"/>
            <a:ext cx="9144000" cy="6629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3"/>
          <p:cNvSpPr/>
          <p:nvPr/>
        </p:nvSpPr>
        <p:spPr>
          <a:xfrm>
            <a:off x="3335481" y="591344"/>
            <a:ext cx="4970319" cy="5585619"/>
          </a:xfrm>
          <a:prstGeom prst="rect">
            <a:avLst/>
          </a:prstGeom>
        </p:spPr>
        <p:txBody>
          <a:bodyPr vert="horz" lIns="91440" tIns="45720" rIns="91440" bIns="45720" rtlCol="0" anchor="ctr">
            <a:normAutofit fontScale="85000" lnSpcReduction="20000"/>
          </a:bodyPr>
          <a:lstStyle/>
          <a:p>
            <a:pPr>
              <a:lnSpc>
                <a:spcPct val="90000"/>
              </a:lnSpc>
              <a:spcBef>
                <a:spcPct val="20000"/>
              </a:spcBef>
            </a:pPr>
            <a:r>
              <a:rPr lang="en-US" sz="3200" b="1" dirty="0"/>
              <a:t>4. Intracellular receptors: </a:t>
            </a:r>
          </a:p>
          <a:p>
            <a:pPr>
              <a:lnSpc>
                <a:spcPct val="90000"/>
              </a:lnSpc>
              <a:spcBef>
                <a:spcPct val="20000"/>
              </a:spcBef>
            </a:pPr>
            <a:endParaRPr lang="en-US" sz="3200" b="1" dirty="0"/>
          </a:p>
          <a:p>
            <a:pPr>
              <a:lnSpc>
                <a:spcPct val="90000"/>
              </a:lnSpc>
              <a:spcBef>
                <a:spcPct val="20000"/>
              </a:spcBef>
            </a:pPr>
            <a:r>
              <a:rPr lang="en-US" sz="3200" dirty="0"/>
              <a:t>The fourth family of receptors differs considerably from the other three in that </a:t>
            </a:r>
            <a:r>
              <a:rPr lang="en-US" sz="3200" b="1" dirty="0"/>
              <a:t>the receptor is entirely intracellular,</a:t>
            </a:r>
            <a:r>
              <a:rPr lang="en-US" sz="3200" dirty="0"/>
              <a:t> and, therefore, the </a:t>
            </a:r>
            <a:r>
              <a:rPr lang="en-US" sz="3200" b="1" dirty="0"/>
              <a:t>ligand must diffuse into the cell to interact with the receptor</a:t>
            </a:r>
            <a:r>
              <a:rPr lang="en-US" sz="3200" dirty="0"/>
              <a:t>. </a:t>
            </a:r>
          </a:p>
          <a:p>
            <a:pPr>
              <a:lnSpc>
                <a:spcPct val="90000"/>
              </a:lnSpc>
              <a:spcBef>
                <a:spcPct val="20000"/>
              </a:spcBef>
            </a:pPr>
            <a:r>
              <a:rPr lang="en-US" sz="3200" dirty="0"/>
              <a:t>In order to move across the target cell membrane, the ligand must have </a:t>
            </a:r>
            <a:r>
              <a:rPr lang="en-US" sz="3200" b="1" dirty="0"/>
              <a:t>sufficient lipid solubility</a:t>
            </a:r>
            <a:r>
              <a:rPr lang="en-US" sz="3200" dirty="0"/>
              <a:t>. </a:t>
            </a:r>
            <a:r>
              <a:rPr lang="en-US" sz="3200" b="1" dirty="0"/>
              <a:t>The primary targets </a:t>
            </a:r>
            <a:r>
              <a:rPr lang="en-US" sz="3200" dirty="0"/>
              <a:t>of these ligand– receptor complexes are </a:t>
            </a:r>
            <a:r>
              <a:rPr lang="en-US" sz="3200" b="1" dirty="0"/>
              <a:t>transcription factors </a:t>
            </a:r>
            <a:r>
              <a:rPr lang="en-US" sz="3200" dirty="0"/>
              <a:t>in the cell nucleus.</a:t>
            </a:r>
          </a:p>
        </p:txBody>
      </p:sp>
      <p:pic>
        <p:nvPicPr>
          <p:cNvPr id="3" name="Picture 2">
            <a:extLst>
              <a:ext uri="{FF2B5EF4-FFF2-40B4-BE49-F238E27FC236}">
                <a16:creationId xmlns:a16="http://schemas.microsoft.com/office/drawing/2014/main" id="{D2261A0C-CEA0-E270-8ED7-60F5B9B1B4F2}"/>
              </a:ext>
            </a:extLst>
          </p:cNvPr>
          <p:cNvPicPr>
            <a:picLocks noChangeAspect="1"/>
          </p:cNvPicPr>
          <p:nvPr/>
        </p:nvPicPr>
        <p:blipFill>
          <a:blip r:embed="rId2"/>
          <a:stretch>
            <a:fillRect/>
          </a:stretch>
        </p:blipFill>
        <p:spPr>
          <a:xfrm>
            <a:off x="152400" y="152400"/>
            <a:ext cx="2973054" cy="6387761"/>
          </a:xfrm>
          <a:prstGeom prst="rect">
            <a:avLst/>
          </a:prstGeom>
        </p:spPr>
      </p:pic>
    </p:spTree>
    <p:extLst>
      <p:ext uri="{BB962C8B-B14F-4D97-AF65-F5344CB8AC3E}">
        <p14:creationId xmlns:p14="http://schemas.microsoft.com/office/powerpoint/2010/main" val="2163092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p:cNvSpPr/>
          <p:nvPr/>
        </p:nvSpPr>
        <p:spPr>
          <a:xfrm>
            <a:off x="152400" y="152400"/>
            <a:ext cx="4963582" cy="3428999"/>
          </a:xfrm>
          <a:prstGeom prst="rect">
            <a:avLst/>
          </a:prstGeom>
        </p:spPr>
        <p:txBody>
          <a:bodyPr vert="horz" lIns="91440" tIns="45720" rIns="91440" bIns="45720" rtlCol="0">
            <a:normAutofit fontScale="92500" lnSpcReduction="20000"/>
          </a:bodyPr>
          <a:lstStyle/>
          <a:p>
            <a:pPr algn="justLow">
              <a:lnSpc>
                <a:spcPct val="100000"/>
              </a:lnSpc>
              <a:spcBef>
                <a:spcPct val="20000"/>
              </a:spcBef>
            </a:pPr>
            <a:r>
              <a:rPr lang="en-US" sz="2400" dirty="0"/>
              <a:t>Binding of the ligand with its receptor generally activates the receptor via </a:t>
            </a:r>
            <a:r>
              <a:rPr lang="en-US" sz="2400" b="1" dirty="0"/>
              <a:t>dissociation from a variety of binding proteins</a:t>
            </a:r>
            <a:r>
              <a:rPr lang="en-US" sz="2400" dirty="0"/>
              <a:t>. </a:t>
            </a:r>
          </a:p>
          <a:p>
            <a:pPr algn="justLow">
              <a:lnSpc>
                <a:spcPct val="100000"/>
              </a:lnSpc>
              <a:spcBef>
                <a:spcPct val="20000"/>
              </a:spcBef>
            </a:pPr>
            <a:r>
              <a:rPr lang="en-US" sz="2400" dirty="0"/>
              <a:t>The activated ligand–receptor complex then </a:t>
            </a:r>
            <a:r>
              <a:rPr lang="en-US" sz="2400" b="1" dirty="0"/>
              <a:t>translocates to the nucleus</a:t>
            </a:r>
            <a:r>
              <a:rPr lang="en-US" sz="2400" dirty="0"/>
              <a:t>, where it often </a:t>
            </a:r>
            <a:r>
              <a:rPr lang="en-US" sz="2400" b="1" dirty="0"/>
              <a:t>dimerizes</a:t>
            </a:r>
            <a:r>
              <a:rPr lang="en-US" sz="2400" dirty="0"/>
              <a:t> before binding to </a:t>
            </a:r>
            <a:r>
              <a:rPr lang="en-US" sz="2400" b="1" dirty="0"/>
              <a:t>transcription factors </a:t>
            </a:r>
            <a:r>
              <a:rPr lang="en-US" sz="2400" dirty="0"/>
              <a:t>that regulate gene expression. The activation or inactivation of these factors causes </a:t>
            </a:r>
            <a:r>
              <a:rPr lang="en-US" sz="2400" b="1" dirty="0"/>
              <a:t>the transcription of DNA into RNA and translation of RNA into an array of proteins</a:t>
            </a:r>
            <a:r>
              <a:rPr lang="en-US" sz="2400" dirty="0"/>
              <a:t>. </a:t>
            </a:r>
            <a:endParaRPr lang="en-US" sz="3200" dirty="0"/>
          </a:p>
        </p:txBody>
      </p:sp>
      <p:sp>
        <p:nvSpPr>
          <p:cNvPr id="14" name="Oval 13">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Block Arc 15">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eeform: Shape 17">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0" name="Straight Connector 19">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4" name="Arc 23">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3581400"/>
            <a:ext cx="8610600" cy="2819400"/>
          </a:xfrm>
          <a:prstGeom prst="rect">
            <a:avLst/>
          </a:prstGeom>
          <a:solidFill>
            <a:schemeClr val="accent2">
              <a:lumMod val="20000"/>
              <a:lumOff val="80000"/>
            </a:schemeClr>
          </a:solidFill>
        </p:spPr>
        <p:txBody>
          <a:bodyPr vert="horz" lIns="91440" tIns="45720" rIns="91440" bIns="45720" rtlCol="0">
            <a:normAutofit fontScale="92500" lnSpcReduction="10000"/>
          </a:bodyPr>
          <a:lstStyle/>
          <a:p>
            <a:pPr>
              <a:lnSpc>
                <a:spcPct val="90000"/>
              </a:lnSpc>
              <a:spcBef>
                <a:spcPct val="20000"/>
              </a:spcBef>
            </a:pPr>
            <a:r>
              <a:rPr lang="en-US" sz="2400" dirty="0"/>
              <a:t>The time course of activation and response of these receptors is on the order of </a:t>
            </a:r>
            <a:r>
              <a:rPr lang="en-US" sz="2400" b="1" dirty="0"/>
              <a:t>hours to days</a:t>
            </a:r>
            <a:r>
              <a:rPr lang="en-US" sz="2400" dirty="0"/>
              <a:t>. For example, steroid hormones exert their action on target cells via intracellular receptors. </a:t>
            </a:r>
          </a:p>
          <a:p>
            <a:pPr>
              <a:lnSpc>
                <a:spcPct val="90000"/>
              </a:lnSpc>
              <a:spcBef>
                <a:spcPct val="20000"/>
              </a:spcBef>
            </a:pPr>
            <a:r>
              <a:rPr lang="en-US" sz="2400" dirty="0"/>
              <a:t>Other targets of intracellular ligands are </a:t>
            </a:r>
            <a:r>
              <a:rPr lang="en-US" sz="2400" b="1" dirty="0"/>
              <a:t>structural proteins, enzymes, RNA, and ribosomes</a:t>
            </a:r>
            <a:r>
              <a:rPr lang="en-US" sz="2400" dirty="0"/>
              <a:t>. For example, </a:t>
            </a:r>
            <a:r>
              <a:rPr lang="en-US" sz="2400" b="1" dirty="0"/>
              <a:t>tubulin</a:t>
            </a:r>
            <a:r>
              <a:rPr lang="en-US" sz="2400" dirty="0"/>
              <a:t> is the target of antineoplastic agents such as paclitaxel, the enzyme dihydrofolate reductase is the target of antimicrobials such as trimethoprim, and the 50S subunit of the bacterial ribosome is the target of macrolide antibiotics such as erythromycin.</a:t>
            </a:r>
          </a:p>
        </p:txBody>
      </p:sp>
    </p:spTree>
    <p:extLst>
      <p:ext uri="{BB962C8B-B14F-4D97-AF65-F5344CB8AC3E}">
        <p14:creationId xmlns:p14="http://schemas.microsoft.com/office/powerpoint/2010/main" val="2163092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1"/>
          <p:cNvSpPr txBox="1">
            <a:spLocks/>
          </p:cNvSpPr>
          <p:nvPr/>
        </p:nvSpPr>
        <p:spPr>
          <a:xfrm>
            <a:off x="852775" y="609597"/>
            <a:ext cx="7044316" cy="133084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b="1" kern="1200" dirty="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rPr>
              <a:t>D. Characteristics of signal transduction</a:t>
            </a:r>
          </a:p>
        </p:txBody>
      </p:sp>
      <p:sp>
        <p:nvSpPr>
          <p:cNvPr id="4" name="Rectangle 3"/>
          <p:cNvSpPr/>
          <p:nvPr/>
        </p:nvSpPr>
        <p:spPr>
          <a:xfrm>
            <a:off x="228601" y="2198362"/>
            <a:ext cx="4810924" cy="3917773"/>
          </a:xfrm>
          <a:prstGeom prst="rect">
            <a:avLst/>
          </a:prstGeom>
        </p:spPr>
        <p:txBody>
          <a:bodyPr vert="horz" lIns="91440" tIns="45720" rIns="91440" bIns="45720" rtlCol="0">
            <a:normAutofit/>
          </a:bodyPr>
          <a:lstStyle/>
          <a:p>
            <a:r>
              <a:rPr lang="en-US" sz="2800" b="1" dirty="0"/>
              <a:t>Signal transduction has two important features</a:t>
            </a:r>
            <a:r>
              <a:rPr lang="en-US" sz="2800" dirty="0"/>
              <a:t>: </a:t>
            </a:r>
          </a:p>
          <a:p>
            <a:r>
              <a:rPr lang="en-US" sz="2800" dirty="0"/>
              <a:t>1) the ability to amplify small signals and </a:t>
            </a:r>
          </a:p>
          <a:p>
            <a:r>
              <a:rPr lang="en-US" sz="2800" dirty="0"/>
              <a:t>2) mechanisms to protect the cell from excessive stimulation.</a:t>
            </a:r>
          </a:p>
        </p:txBody>
      </p:sp>
      <p:sp>
        <p:nvSpPr>
          <p:cNvPr id="20" name="Freeform: Shape 19">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44517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9" name="Rectangle 1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571352" y="350196"/>
            <a:ext cx="3485178" cy="162452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00000"/>
              </a:lnSpc>
              <a:spcAft>
                <a:spcPts val="600"/>
              </a:spcAft>
            </a:pPr>
            <a:r>
              <a:rPr lang="en-US" b="1" dirty="0"/>
              <a:t>1. Signal amplification</a:t>
            </a:r>
            <a:r>
              <a:rPr lang="en-US" dirty="0"/>
              <a:t>: </a:t>
            </a:r>
            <a:endParaRPr lang="en-US" sz="3500" b="1" dirty="0">
              <a:ln w="1905">
                <a:solidFill>
                  <a:schemeClr val="tx1">
                    <a:lumMod val="95000"/>
                    <a:lumOff val="5000"/>
                  </a:schemeClr>
                </a:solidFill>
              </a:ln>
              <a:effectLst>
                <a:innerShdw blurRad="69850" dist="43180" dir="5400000">
                  <a:srgbClr val="000000">
                    <a:alpha val="65000"/>
                  </a:srgbClr>
                </a:innerShdw>
              </a:effectLst>
            </a:endParaRPr>
          </a:p>
        </p:txBody>
      </p:sp>
      <p:sp>
        <p:nvSpPr>
          <p:cNvPr id="4" name="Rectangle 3"/>
          <p:cNvSpPr/>
          <p:nvPr/>
        </p:nvSpPr>
        <p:spPr>
          <a:xfrm>
            <a:off x="152400" y="1974716"/>
            <a:ext cx="4267201" cy="2597285"/>
          </a:xfrm>
          <a:prstGeom prst="rect">
            <a:avLst/>
          </a:prstGeom>
        </p:spPr>
        <p:txBody>
          <a:bodyPr vert="horz" lIns="91440" tIns="45720" rIns="91440" bIns="45720" rtlCol="0" anchor="ctr">
            <a:normAutofit fontScale="92500" lnSpcReduction="20000"/>
          </a:bodyPr>
          <a:lstStyle/>
          <a:p>
            <a:pPr>
              <a:lnSpc>
                <a:spcPct val="100000"/>
              </a:lnSpc>
              <a:spcBef>
                <a:spcPct val="20000"/>
              </a:spcBef>
            </a:pPr>
            <a:r>
              <a:rPr lang="en-US" sz="2400" dirty="0"/>
              <a:t>A characteristic of </a:t>
            </a:r>
            <a:r>
              <a:rPr lang="en-US" sz="2400" b="1" dirty="0"/>
              <a:t>G protein-linked and enzyme-linked receptors </a:t>
            </a:r>
            <a:r>
              <a:rPr lang="en-US" sz="2400" dirty="0"/>
              <a:t>is the ability to </a:t>
            </a:r>
            <a:r>
              <a:rPr lang="en-US" sz="2400" b="1" dirty="0"/>
              <a:t>amplify signal intensity and duration</a:t>
            </a:r>
            <a:r>
              <a:rPr lang="en-US" sz="2400" dirty="0"/>
              <a:t> via the signal cascade effect. </a:t>
            </a:r>
          </a:p>
          <a:p>
            <a:pPr>
              <a:lnSpc>
                <a:spcPct val="100000"/>
              </a:lnSpc>
              <a:spcBef>
                <a:spcPct val="20000"/>
              </a:spcBef>
            </a:pPr>
            <a:r>
              <a:rPr lang="en-US" sz="2400" dirty="0"/>
              <a:t>Additionally, activated G proteins persist for a longer duration than does the original agonist-receptor complex. </a:t>
            </a:r>
            <a:endParaRPr lang="en-US" sz="3200" dirty="0"/>
          </a:p>
        </p:txBody>
      </p:sp>
      <p:pic>
        <p:nvPicPr>
          <p:cNvPr id="13" name="Picture 12">
            <a:extLst>
              <a:ext uri="{FF2B5EF4-FFF2-40B4-BE49-F238E27FC236}">
                <a16:creationId xmlns:a16="http://schemas.microsoft.com/office/drawing/2014/main" id="{827581F7-3076-317D-E725-8652DAFCF5B9}"/>
              </a:ext>
            </a:extLst>
          </p:cNvPr>
          <p:cNvPicPr>
            <a:picLocks noChangeAspect="1"/>
          </p:cNvPicPr>
          <p:nvPr/>
        </p:nvPicPr>
        <p:blipFill>
          <a:blip r:embed="rId2"/>
          <a:srcRect l="24246" r="38212"/>
          <a:stretch>
            <a:fillRect/>
          </a:stretch>
        </p:blipFill>
        <p:spPr>
          <a:xfrm>
            <a:off x="4572000" y="1"/>
            <a:ext cx="4577118" cy="6858000"/>
          </a:xfrm>
          <a:prstGeom prst="rect">
            <a:avLst/>
          </a:prstGeom>
        </p:spPr>
      </p:pic>
      <p:sp>
        <p:nvSpPr>
          <p:cNvPr id="6" name="Rectangle 5"/>
          <p:cNvSpPr/>
          <p:nvPr/>
        </p:nvSpPr>
        <p:spPr>
          <a:xfrm>
            <a:off x="304800" y="4572002"/>
            <a:ext cx="8686800" cy="2133597"/>
          </a:xfrm>
          <a:prstGeom prst="rect">
            <a:avLst/>
          </a:prstGeom>
          <a:solidFill>
            <a:schemeClr val="accent2">
              <a:lumMod val="20000"/>
              <a:lumOff val="80000"/>
            </a:schemeClr>
          </a:solidFill>
        </p:spPr>
        <p:txBody>
          <a:bodyPr vert="horz" lIns="91440" tIns="45720" rIns="91440" bIns="45720" rtlCol="0">
            <a:normAutofit fontScale="92500" lnSpcReduction="10000"/>
          </a:bodyPr>
          <a:lstStyle/>
          <a:p>
            <a:pPr algn="justLow">
              <a:spcBef>
                <a:spcPct val="20000"/>
              </a:spcBef>
            </a:pPr>
            <a:r>
              <a:rPr lang="en-US" sz="2400" dirty="0">
                <a:cs typeface="+mj-cs"/>
              </a:rPr>
              <a:t>The binding of albuterol, for example, may only exist for a few milliseconds, but the subsequent activated G proteins may last for hundreds of milliseconds. </a:t>
            </a:r>
          </a:p>
          <a:p>
            <a:pPr algn="justLow">
              <a:spcBef>
                <a:spcPct val="20000"/>
              </a:spcBef>
            </a:pPr>
            <a:r>
              <a:rPr lang="en-US" sz="2400" dirty="0">
                <a:cs typeface="+mj-cs"/>
              </a:rPr>
              <a:t>Further prolongation and amplification of the initial signal are </a:t>
            </a:r>
            <a:r>
              <a:rPr lang="en-US" sz="2400" b="1" dirty="0">
                <a:cs typeface="+mj-cs"/>
              </a:rPr>
              <a:t>mediated</a:t>
            </a:r>
            <a:r>
              <a:rPr lang="en-US" sz="2400" dirty="0">
                <a:cs typeface="+mj-cs"/>
              </a:rPr>
              <a:t> by the </a:t>
            </a:r>
            <a:r>
              <a:rPr lang="en-US" sz="2400" b="1" dirty="0">
                <a:cs typeface="+mj-cs"/>
              </a:rPr>
              <a:t>interaction between G proteins and their respective intracellular targets.</a:t>
            </a:r>
          </a:p>
        </p:txBody>
      </p:sp>
    </p:spTree>
    <p:extLst>
      <p:ext uri="{BB962C8B-B14F-4D97-AF65-F5344CB8AC3E}">
        <p14:creationId xmlns:p14="http://schemas.microsoft.com/office/powerpoint/2010/main" val="2163092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879188-42A8-99A2-F52C-F1ED10429D01}"/>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7" name="Group 16">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509575" cy="2510865"/>
            <a:chOff x="-305" y="-1"/>
            <a:chExt cx="3832880" cy="2876136"/>
          </a:xfrm>
        </p:grpSpPr>
        <p:sp>
          <p:nvSpPr>
            <p:cNvPr id="18" name="Freeform: Shape 17">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6ADD73D1-F295-D556-0F17-60593DC71854}"/>
              </a:ext>
            </a:extLst>
          </p:cNvPr>
          <p:cNvSpPr/>
          <p:nvPr/>
        </p:nvSpPr>
        <p:spPr>
          <a:xfrm>
            <a:off x="884419" y="1524001"/>
            <a:ext cx="7375161" cy="1854252"/>
          </a:xfrm>
          <a:prstGeom prst="rect">
            <a:avLst/>
          </a:prstGeom>
        </p:spPr>
        <p:txBody>
          <a:bodyPr vert="horz" lIns="91440" tIns="45720" rIns="91440" bIns="45720" rtlCol="0">
            <a:normAutofit/>
          </a:bodyPr>
          <a:lstStyle/>
          <a:p>
            <a:pPr marL="285750" algn="justLow">
              <a:lnSpc>
                <a:spcPct val="90000"/>
              </a:lnSpc>
              <a:spcAft>
                <a:spcPts val="600"/>
              </a:spcAft>
            </a:pPr>
            <a:r>
              <a:rPr lang="en-US" sz="2800" b="1" dirty="0">
                <a:solidFill>
                  <a:schemeClr val="tx2"/>
                </a:solidFill>
              </a:rPr>
              <a:t>About 99% of insulin receptors are "spare” providing an immense functional reserve that ensures that adequate amounts of glucose enter the cell. </a:t>
            </a:r>
            <a:endParaRPr lang="en-US" sz="2800" dirty="0">
              <a:solidFill>
                <a:schemeClr val="tx2"/>
              </a:solidFill>
            </a:endParaRPr>
          </a:p>
        </p:txBody>
      </p:sp>
      <p:grpSp>
        <p:nvGrpSpPr>
          <p:cNvPr id="23" name="Group 22">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319752" y="4030420"/>
            <a:ext cx="3878664" cy="1776494"/>
            <a:chOff x="6867015" y="-1"/>
            <a:chExt cx="5324985" cy="3251912"/>
          </a:xfrm>
          <a:solidFill>
            <a:schemeClr val="accent5">
              <a:alpha val="10000"/>
            </a:schemeClr>
          </a:solidFill>
        </p:grpSpPr>
        <p:sp>
          <p:nvSpPr>
            <p:cNvPr id="24" name="Freeform: Shape 23">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55C9CE42-3CBD-7581-5047-92989C7677A8}"/>
              </a:ext>
            </a:extLst>
          </p:cNvPr>
          <p:cNvSpPr/>
          <p:nvPr/>
        </p:nvSpPr>
        <p:spPr>
          <a:xfrm>
            <a:off x="304800" y="3886200"/>
            <a:ext cx="8610600" cy="2057400"/>
          </a:xfrm>
          <a:prstGeom prst="rect">
            <a:avLst/>
          </a:prstGeom>
          <a:solidFill>
            <a:schemeClr val="accent2">
              <a:lumMod val="20000"/>
              <a:lumOff val="80000"/>
            </a:schemeClr>
          </a:solidFill>
        </p:spPr>
        <p:txBody>
          <a:bodyPr vert="horz" lIns="91440" tIns="45720" rIns="91440" bIns="45720" rtlCol="0">
            <a:normAutofit/>
          </a:bodyPr>
          <a:lstStyle/>
          <a:p>
            <a:pPr algn="just">
              <a:lnSpc>
                <a:spcPct val="90000"/>
              </a:lnSpc>
              <a:spcAft>
                <a:spcPts val="600"/>
              </a:spcAft>
            </a:pPr>
            <a:r>
              <a:rPr lang="en-US" sz="2800" dirty="0"/>
              <a:t>On the other hand, only about 5% to 10% of the total B-adrenoceptors in the heart </a:t>
            </a:r>
            <a:r>
              <a:rPr lang="en-US" sz="2800" b="1" dirty="0"/>
              <a:t>are spare</a:t>
            </a:r>
            <a:r>
              <a:rPr lang="en-US" sz="2800" dirty="0"/>
              <a:t>. Therefore, little functional reserve exists in the failing heart, because most receptors must be occupied to obtain maximum contractility.</a:t>
            </a:r>
          </a:p>
        </p:txBody>
      </p:sp>
      <p:sp>
        <p:nvSpPr>
          <p:cNvPr id="8" name="Rectangle 7">
            <a:extLst>
              <a:ext uri="{FF2B5EF4-FFF2-40B4-BE49-F238E27FC236}">
                <a16:creationId xmlns:a16="http://schemas.microsoft.com/office/drawing/2014/main" id="{58218B5C-DAC7-5CB3-3B76-6FAA424A8E1C}"/>
              </a:ext>
            </a:extLst>
          </p:cNvPr>
          <p:cNvSpPr/>
          <p:nvPr/>
        </p:nvSpPr>
        <p:spPr>
          <a:xfrm>
            <a:off x="304800" y="76200"/>
            <a:ext cx="8610600" cy="1219200"/>
          </a:xfrm>
          <a:prstGeom prst="rect">
            <a:avLst/>
          </a:prstGeom>
          <a:solidFill>
            <a:schemeClr val="accent2">
              <a:lumMod val="20000"/>
              <a:lumOff val="80000"/>
            </a:schemeClr>
          </a:solidFill>
        </p:spPr>
        <p:txBody>
          <a:bodyPr vert="horz" lIns="91440" tIns="45720" rIns="91440" bIns="45720" rtlCol="0">
            <a:normAutofit fontScale="92500" lnSpcReduction="20000"/>
          </a:bodyPr>
          <a:lstStyle/>
          <a:p>
            <a:pPr algn="just">
              <a:lnSpc>
                <a:spcPct val="90000"/>
              </a:lnSpc>
              <a:spcAft>
                <a:spcPts val="600"/>
              </a:spcAft>
            </a:pPr>
            <a:r>
              <a:rPr lang="en-US" sz="2700" b="1" dirty="0"/>
              <a:t>Because of this amplification</a:t>
            </a:r>
            <a:r>
              <a:rPr lang="en-US" sz="2700" dirty="0"/>
              <a:t>, only a fraction of the total receptors for a specific ligand may need to be occupied to elicit a </a:t>
            </a:r>
            <a:r>
              <a:rPr lang="en-US" sz="2700" b="1" dirty="0"/>
              <a:t>maximal response</a:t>
            </a:r>
            <a:r>
              <a:rPr lang="en-US" sz="2700" dirty="0"/>
              <a:t>. Systems that exhibit this behavior are said to have </a:t>
            </a:r>
            <a:r>
              <a:rPr lang="en-US" sz="2700" b="1" dirty="0"/>
              <a:t>spare receptors</a:t>
            </a:r>
            <a:r>
              <a:rPr lang="en-US" sz="2700" dirty="0"/>
              <a:t>. </a:t>
            </a:r>
          </a:p>
        </p:txBody>
      </p:sp>
    </p:spTree>
    <p:extLst>
      <p:ext uri="{BB962C8B-B14F-4D97-AF65-F5344CB8AC3E}">
        <p14:creationId xmlns:p14="http://schemas.microsoft.com/office/powerpoint/2010/main" val="3389426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5532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97B2CB-4D9D-0D75-FD1B-6F9BE9A75488}"/>
            </a:ext>
          </a:extLst>
        </p:cNvPr>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1B354FE-24CC-D9F4-1D7D-7840C3B39DB7}"/>
              </a:ext>
            </a:extLst>
          </p:cNvPr>
          <p:cNvPicPr>
            <a:picLocks noChangeAspect="1"/>
          </p:cNvPicPr>
          <p:nvPr/>
        </p:nvPicPr>
        <p:blipFill>
          <a:blip r:embed="rId2"/>
          <a:srcRect l="21616" r="45103"/>
          <a:stretch>
            <a:fillRect/>
          </a:stretch>
        </p:blipFill>
        <p:spPr>
          <a:xfrm>
            <a:off x="20" y="-2"/>
            <a:ext cx="4057627" cy="6858002"/>
          </a:xfrm>
          <a:prstGeom prst="rect">
            <a:avLst/>
          </a:prstGeom>
        </p:spPr>
      </p:pic>
      <p:sp useBgFill="1">
        <p:nvSpPr>
          <p:cNvPr id="19" name="Rectangle 18">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E6D3823-4860-515A-D6C9-5C4BE13B8F10}"/>
              </a:ext>
            </a:extLst>
          </p:cNvPr>
          <p:cNvSpPr/>
          <p:nvPr/>
        </p:nvSpPr>
        <p:spPr>
          <a:xfrm>
            <a:off x="4133847" y="1143000"/>
            <a:ext cx="4933953" cy="2057400"/>
          </a:xfrm>
          <a:prstGeom prst="rect">
            <a:avLst/>
          </a:prstGeom>
        </p:spPr>
        <p:txBody>
          <a:bodyPr vert="horz" lIns="91440" tIns="45720" rIns="91440" bIns="45720" rtlCol="0" anchor="ctr">
            <a:normAutofit/>
          </a:bodyPr>
          <a:lstStyle/>
          <a:p>
            <a:pPr algn="justLow">
              <a:lnSpc>
                <a:spcPct val="90000"/>
              </a:lnSpc>
              <a:spcBef>
                <a:spcPct val="20000"/>
              </a:spcBef>
            </a:pPr>
            <a:r>
              <a:rPr lang="en-US" sz="2800" b="1" dirty="0"/>
              <a:t>Repeated or continuous </a:t>
            </a:r>
            <a:r>
              <a:rPr lang="en-US" sz="2800" dirty="0"/>
              <a:t>administration of an agonist or antagonist often leads to changes in the </a:t>
            </a:r>
            <a:r>
              <a:rPr lang="en-US" sz="2800" b="1" dirty="0"/>
              <a:t>responsiveness</a:t>
            </a:r>
            <a:r>
              <a:rPr lang="en-US" sz="2800" dirty="0"/>
              <a:t> of the receptor. </a:t>
            </a:r>
          </a:p>
        </p:txBody>
      </p:sp>
      <p:sp>
        <p:nvSpPr>
          <p:cNvPr id="11" name="Title 1">
            <a:extLst>
              <a:ext uri="{FF2B5EF4-FFF2-40B4-BE49-F238E27FC236}">
                <a16:creationId xmlns:a16="http://schemas.microsoft.com/office/drawing/2014/main" id="{B68DB23B-4E3E-47E9-4B34-43D85EE8C269}"/>
              </a:ext>
            </a:extLst>
          </p:cNvPr>
          <p:cNvSpPr txBox="1">
            <a:spLocks/>
          </p:cNvSpPr>
          <p:nvPr/>
        </p:nvSpPr>
        <p:spPr>
          <a:xfrm>
            <a:off x="152401" y="10889"/>
            <a:ext cx="8839197" cy="1132111"/>
          </a:xfrm>
          <a:prstGeom prst="rect">
            <a:avLst/>
          </a:prstGeom>
          <a:solidFill>
            <a:schemeClr val="bg2"/>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Aft>
                <a:spcPts val="600"/>
              </a:spcAft>
            </a:pPr>
            <a:r>
              <a:rPr lang="en-US" sz="3600" b="1" dirty="0"/>
              <a:t>2. Desensitization and down-regulation of receptors: </a:t>
            </a:r>
            <a:endParaRPr lang="en-US" sz="3600" b="1" dirty="0">
              <a:ln w="1905">
                <a:solidFill>
                  <a:schemeClr val="tx1">
                    <a:lumMod val="95000"/>
                    <a:lumOff val="5000"/>
                  </a:schemeClr>
                </a:solidFill>
              </a:ln>
              <a:solidFill>
                <a:srgbClr val="C00000"/>
              </a:solidFill>
              <a:effectLst>
                <a:innerShdw blurRad="69850" dist="43180" dir="5400000">
                  <a:srgbClr val="000000">
                    <a:alpha val="65000"/>
                  </a:srgbClr>
                </a:innerShdw>
              </a:effectLst>
            </a:endParaRPr>
          </a:p>
        </p:txBody>
      </p:sp>
      <p:sp>
        <p:nvSpPr>
          <p:cNvPr id="6" name="Rectangle 5">
            <a:extLst>
              <a:ext uri="{FF2B5EF4-FFF2-40B4-BE49-F238E27FC236}">
                <a16:creationId xmlns:a16="http://schemas.microsoft.com/office/drawing/2014/main" id="{51E2E722-A069-1589-3B26-B2791439CCD7}"/>
              </a:ext>
            </a:extLst>
          </p:cNvPr>
          <p:cNvSpPr/>
          <p:nvPr/>
        </p:nvSpPr>
        <p:spPr>
          <a:xfrm>
            <a:off x="304800" y="3810000"/>
            <a:ext cx="8686800" cy="2438400"/>
          </a:xfrm>
          <a:prstGeom prst="rect">
            <a:avLst/>
          </a:prstGeom>
          <a:solidFill>
            <a:schemeClr val="accent2">
              <a:lumMod val="20000"/>
              <a:lumOff val="80000"/>
            </a:schemeClr>
          </a:solidFill>
        </p:spPr>
        <p:txBody>
          <a:bodyPr vert="horz" lIns="91440" tIns="45720" rIns="91440" bIns="45720" rtlCol="0">
            <a:normAutofit/>
          </a:bodyPr>
          <a:lstStyle/>
          <a:p>
            <a:pPr algn="justLow">
              <a:spcBef>
                <a:spcPct val="20000"/>
              </a:spcBef>
            </a:pPr>
            <a:r>
              <a:rPr lang="en-US" sz="2400" dirty="0"/>
              <a:t>The receptor may become </a:t>
            </a:r>
            <a:r>
              <a:rPr lang="en-US" sz="2400" b="1" dirty="0"/>
              <a:t>desensitized</a:t>
            </a:r>
            <a:r>
              <a:rPr lang="en-US" sz="2400" dirty="0"/>
              <a:t> due to too much agonist stimulation (Figure 2.6), resulting in a </a:t>
            </a:r>
            <a:r>
              <a:rPr lang="en-US" sz="2400" b="1" dirty="0"/>
              <a:t>diminished response</a:t>
            </a:r>
            <a:r>
              <a:rPr lang="en-US" sz="2400" dirty="0"/>
              <a:t>. This phenomenon, called </a:t>
            </a:r>
            <a:r>
              <a:rPr lang="en-US" sz="2400" b="1" dirty="0"/>
              <a:t>tachyphylaxis</a:t>
            </a:r>
            <a:r>
              <a:rPr lang="en-US" sz="2400" dirty="0"/>
              <a:t>, is often </a:t>
            </a:r>
            <a:r>
              <a:rPr lang="en-US" sz="2400" b="1" dirty="0"/>
              <a:t>due to phosphorylation that renders receptors unresponsive to the agonist</a:t>
            </a:r>
            <a:r>
              <a:rPr lang="en-US" sz="2400" dirty="0"/>
              <a:t>. In addition, receptors </a:t>
            </a:r>
            <a:r>
              <a:rPr lang="en-US" sz="2400" b="1" dirty="0"/>
              <a:t>may be internalized within the cell</a:t>
            </a:r>
            <a:r>
              <a:rPr lang="en-US" sz="2400" dirty="0"/>
              <a:t>, making them unavailable for further agonist interaction (</a:t>
            </a:r>
            <a:r>
              <a:rPr lang="en-US" sz="2400" b="1" dirty="0"/>
              <a:t>down-regulation</a:t>
            </a:r>
            <a:r>
              <a:rPr lang="en-US" sz="2400" dirty="0"/>
              <a:t>). </a:t>
            </a:r>
            <a:endParaRPr lang="en-US" sz="2400" dirty="0">
              <a:cs typeface="+mj-cs"/>
            </a:endParaRPr>
          </a:p>
        </p:txBody>
      </p:sp>
    </p:spTree>
    <p:extLst>
      <p:ext uri="{BB962C8B-B14F-4D97-AF65-F5344CB8AC3E}">
        <p14:creationId xmlns:p14="http://schemas.microsoft.com/office/powerpoint/2010/main" val="1733845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EE41FF-BC32-C86F-259B-DCA931379F3A}"/>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FF23C0CC-6B78-2F60-E318-8CB068953CEB}"/>
              </a:ext>
            </a:extLst>
          </p:cNvPr>
          <p:cNvPicPr>
            <a:picLocks noChangeAspect="1"/>
          </p:cNvPicPr>
          <p:nvPr/>
        </p:nvPicPr>
        <p:blipFill>
          <a:blip r:embed="rId2">
            <a:duotone>
              <a:schemeClr val="bg2">
                <a:shade val="45000"/>
                <a:satMod val="135000"/>
              </a:schemeClr>
              <a:prstClr val="white"/>
            </a:duotone>
          </a:blip>
          <a:srcRect r="10999" b="-1"/>
          <a:stretch>
            <a:fillRect/>
          </a:stretch>
        </p:blipFill>
        <p:spPr>
          <a:xfrm>
            <a:off x="20" y="10"/>
            <a:ext cx="9143980" cy="6857990"/>
          </a:xfrm>
          <a:prstGeom prst="rect">
            <a:avLst/>
          </a:prstGeom>
        </p:spPr>
      </p:pic>
      <p:sp>
        <p:nvSpPr>
          <p:cNvPr id="20" name="Rectangle 1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9AEE156-1B67-1BE5-C298-5B9010D9A52D}"/>
              </a:ext>
            </a:extLst>
          </p:cNvPr>
          <p:cNvSpPr/>
          <p:nvPr/>
        </p:nvSpPr>
        <p:spPr>
          <a:xfrm>
            <a:off x="304800" y="228600"/>
            <a:ext cx="7848600" cy="2057400"/>
          </a:xfrm>
          <a:prstGeom prst="rect">
            <a:avLst/>
          </a:prstGeom>
        </p:spPr>
        <p:txBody>
          <a:bodyPr vert="horz" lIns="91440" tIns="45720" rIns="91440" bIns="45720" rtlCol="0" anchor="t">
            <a:normAutofit/>
          </a:bodyPr>
          <a:lstStyle/>
          <a:p>
            <a:pPr>
              <a:spcAft>
                <a:spcPts val="600"/>
              </a:spcAft>
            </a:pPr>
            <a:r>
              <a:rPr lang="en-US" sz="2400" dirty="0"/>
              <a:t>Some receptors, particularly ion channels, require a finite time following stimulation before they can be activated again. During this recovery phase, </a:t>
            </a:r>
            <a:r>
              <a:rPr lang="en-US" sz="2400" b="1" dirty="0"/>
              <a:t>unresponsive receptors </a:t>
            </a:r>
            <a:r>
              <a:rPr lang="en-US" sz="2400" dirty="0"/>
              <a:t>are said to be "</a:t>
            </a:r>
            <a:r>
              <a:rPr lang="en-US" sz="2400" b="1" dirty="0"/>
              <a:t>refractory”</a:t>
            </a:r>
            <a:r>
              <a:rPr lang="en-US" sz="2400" dirty="0"/>
              <a:t>.</a:t>
            </a:r>
          </a:p>
        </p:txBody>
      </p:sp>
      <p:graphicFrame>
        <p:nvGraphicFramePr>
          <p:cNvPr id="15" name="TextBox 5">
            <a:extLst>
              <a:ext uri="{FF2B5EF4-FFF2-40B4-BE49-F238E27FC236}">
                <a16:creationId xmlns:a16="http://schemas.microsoft.com/office/drawing/2014/main" id="{593BAE2C-E245-AD64-F512-719560973082}"/>
              </a:ext>
            </a:extLst>
          </p:cNvPr>
          <p:cNvGraphicFramePr/>
          <p:nvPr>
            <p:extLst>
              <p:ext uri="{D42A27DB-BD31-4B8C-83A1-F6EECF244321}">
                <p14:modId xmlns:p14="http://schemas.microsoft.com/office/powerpoint/2010/main" val="133919077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6153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76200"/>
            <a:ext cx="9144000" cy="6781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11" name="Title 1"/>
          <p:cNvSpPr txBox="1">
            <a:spLocks/>
          </p:cNvSpPr>
          <p:nvPr/>
        </p:nvSpPr>
        <p:spPr>
          <a:xfrm>
            <a:off x="628650" y="401221"/>
            <a:ext cx="7886700" cy="134806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4800" b="1" kern="1200" dirty="0">
                <a:ln w="1905">
                  <a:solidFill>
                    <a:schemeClr val="tx1">
                      <a:lumMod val="95000"/>
                      <a:lumOff val="5000"/>
                    </a:schemeClr>
                  </a:solidFill>
                </a:ln>
                <a:solidFill>
                  <a:srgbClr val="FFFFFF"/>
                </a:solidFill>
                <a:effectLst>
                  <a:innerShdw blurRad="69850" dist="43180" dir="5400000">
                    <a:srgbClr val="000000">
                      <a:alpha val="65000"/>
                    </a:srgbClr>
                  </a:innerShdw>
                </a:effectLst>
                <a:latin typeface="+mj-lt"/>
                <a:ea typeface="+mj-ea"/>
                <a:cs typeface="+mj-cs"/>
              </a:rPr>
              <a:t>Dose-Response Relationship:</a:t>
            </a:r>
          </a:p>
        </p:txBody>
      </p:sp>
      <p:sp>
        <p:nvSpPr>
          <p:cNvPr id="4" name="Rectangle 3"/>
          <p:cNvSpPr/>
          <p:nvPr/>
        </p:nvSpPr>
        <p:spPr>
          <a:xfrm>
            <a:off x="628650" y="2586788"/>
            <a:ext cx="7886700" cy="4042611"/>
          </a:xfrm>
          <a:prstGeom prst="rect">
            <a:avLst/>
          </a:prstGeom>
        </p:spPr>
        <p:txBody>
          <a:bodyPr vert="horz" lIns="91440" tIns="45720" rIns="91440" bIns="45720" rtlCol="0">
            <a:normAutofit fontScale="92500" lnSpcReduction="20000"/>
          </a:bodyPr>
          <a:lstStyle/>
          <a:p>
            <a:pPr algn="justLow">
              <a:lnSpc>
                <a:spcPct val="90000"/>
              </a:lnSpc>
              <a:spcBef>
                <a:spcPct val="20000"/>
              </a:spcBef>
            </a:pPr>
            <a:r>
              <a:rPr lang="en-US" sz="3200" dirty="0"/>
              <a:t>Agonist drugs mimic the action of the endogenous ligand for the receptor (for example, isoproterenol mimics norepinephrine on B1 receptors of the heart). </a:t>
            </a:r>
          </a:p>
          <a:p>
            <a:pPr algn="justLow">
              <a:lnSpc>
                <a:spcPct val="90000"/>
              </a:lnSpc>
              <a:spcBef>
                <a:spcPct val="20000"/>
              </a:spcBef>
            </a:pPr>
            <a:r>
              <a:rPr lang="en-US" sz="3200" dirty="0"/>
              <a:t>The magnitude of the drug effect depends on </a:t>
            </a:r>
            <a:r>
              <a:rPr lang="en-US" sz="3200" b="1" dirty="0"/>
              <a:t>receptor sensitivity to the drug and the drug concentration at the receptor site</a:t>
            </a:r>
            <a:r>
              <a:rPr lang="en-US" sz="3200" dirty="0"/>
              <a:t>, which, in turn, is determined by both the </a:t>
            </a:r>
            <a:r>
              <a:rPr lang="en-US" sz="3200" b="1" dirty="0"/>
              <a:t>dose of drug administered and by the drug's pharmacokinetic profile,</a:t>
            </a:r>
            <a:r>
              <a:rPr lang="en-US" sz="3200" dirty="0"/>
              <a:t> such as rate of absorption, distribution, metabolism, and elimination.</a:t>
            </a:r>
            <a:endParaRPr lang="en-US" sz="1900" dirty="0"/>
          </a:p>
        </p:txBody>
      </p:sp>
    </p:spTree>
    <p:extLst>
      <p:ext uri="{BB962C8B-B14F-4D97-AF65-F5344CB8AC3E}">
        <p14:creationId xmlns:p14="http://schemas.microsoft.com/office/powerpoint/2010/main" val="2256048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437BBB-2D4F-4AB7-1338-5FA3A140272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C390CC84-FFB5-DFFC-6000-36B5A2129E36}"/>
              </a:ext>
            </a:extLst>
          </p:cNvPr>
          <p:cNvSpPr txBox="1">
            <a:spLocks/>
          </p:cNvSpPr>
          <p:nvPr/>
        </p:nvSpPr>
        <p:spPr>
          <a:xfrm>
            <a:off x="279915" y="228600"/>
            <a:ext cx="7187685" cy="994172"/>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850" b="1" kern="1200" dirty="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rPr>
              <a:t>A. Graded dose-response relationship</a:t>
            </a:r>
          </a:p>
        </p:txBody>
      </p:sp>
      <p:sp>
        <p:nvSpPr>
          <p:cNvPr id="4" name="Rectangle 3">
            <a:extLst>
              <a:ext uri="{FF2B5EF4-FFF2-40B4-BE49-F238E27FC236}">
                <a16:creationId xmlns:a16="http://schemas.microsoft.com/office/drawing/2014/main" id="{FDBD9CB3-7215-0AE1-85A5-5780AC1512B9}"/>
              </a:ext>
            </a:extLst>
          </p:cNvPr>
          <p:cNvSpPr/>
          <p:nvPr/>
        </p:nvSpPr>
        <p:spPr>
          <a:xfrm>
            <a:off x="279915" y="1219200"/>
            <a:ext cx="5605628" cy="5257800"/>
          </a:xfrm>
          <a:prstGeom prst="rect">
            <a:avLst/>
          </a:prstGeom>
        </p:spPr>
        <p:txBody>
          <a:bodyPr vert="horz" lIns="91440" tIns="45720" rIns="91440" bIns="45720" rtlCol="0" anchor="ctr">
            <a:normAutofit/>
          </a:bodyPr>
          <a:lstStyle/>
          <a:p>
            <a:pPr algn="justLow">
              <a:lnSpc>
                <a:spcPct val="90000"/>
              </a:lnSpc>
              <a:spcBef>
                <a:spcPct val="20000"/>
              </a:spcBef>
            </a:pPr>
            <a:r>
              <a:rPr lang="en-US" sz="2400" dirty="0"/>
              <a:t>As the concentration of a drug </a:t>
            </a:r>
            <a:r>
              <a:rPr lang="en-US" sz="2400" b="1" dirty="0"/>
              <a:t>increases</a:t>
            </a:r>
            <a:r>
              <a:rPr lang="en-US" sz="2400" dirty="0"/>
              <a:t>, its pharmacologic effect also </a:t>
            </a:r>
            <a:r>
              <a:rPr lang="en-US" sz="2400" b="1" dirty="0"/>
              <a:t>gradually increases</a:t>
            </a:r>
            <a:r>
              <a:rPr lang="en-US" sz="2400" dirty="0"/>
              <a:t> until all the receptors are occupied (</a:t>
            </a:r>
            <a:r>
              <a:rPr lang="en-US" sz="2400" b="1" dirty="0"/>
              <a:t>the maximum effect</a:t>
            </a:r>
            <a:r>
              <a:rPr lang="en-US" sz="2400" dirty="0"/>
              <a:t>). </a:t>
            </a:r>
          </a:p>
          <a:p>
            <a:pPr algn="justLow">
              <a:lnSpc>
                <a:spcPct val="90000"/>
              </a:lnSpc>
              <a:spcBef>
                <a:spcPct val="20000"/>
              </a:spcBef>
            </a:pPr>
            <a:r>
              <a:rPr lang="en-US" sz="2400" dirty="0"/>
              <a:t>Plotting the magnitude of response against increasing doses of a drug produces </a:t>
            </a:r>
            <a:r>
              <a:rPr lang="en-US" sz="2400" b="1" dirty="0"/>
              <a:t>a graded dose-response curve. </a:t>
            </a:r>
          </a:p>
          <a:p>
            <a:pPr algn="justLow">
              <a:lnSpc>
                <a:spcPct val="90000"/>
              </a:lnSpc>
              <a:spcBef>
                <a:spcPct val="20000"/>
              </a:spcBef>
            </a:pPr>
            <a:r>
              <a:rPr lang="en-US" sz="2400" dirty="0"/>
              <a:t>Two important drug characteristics, </a:t>
            </a:r>
            <a:r>
              <a:rPr lang="en-US" sz="2400" b="1" dirty="0"/>
              <a:t>potency and efficacy</a:t>
            </a:r>
            <a:r>
              <a:rPr lang="en-US" sz="2400" dirty="0"/>
              <a:t>, can be </a:t>
            </a:r>
            <a:r>
              <a:rPr lang="en-US" sz="2400" b="1" dirty="0"/>
              <a:t>determined</a:t>
            </a:r>
            <a:r>
              <a:rPr lang="en-US" sz="2400" dirty="0"/>
              <a:t> by graded dose response curves.</a:t>
            </a:r>
            <a:endParaRPr lang="en-US" sz="2400" b="1" dirty="0"/>
          </a:p>
        </p:txBody>
      </p:sp>
      <p:sp>
        <p:nvSpPr>
          <p:cNvPr id="18" name="Rectangle 1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Graphic 14" descr="Truck">
            <a:extLst>
              <a:ext uri="{FF2B5EF4-FFF2-40B4-BE49-F238E27FC236}">
                <a16:creationId xmlns:a16="http://schemas.microsoft.com/office/drawing/2014/main" id="{27FA8B5F-13BA-39A8-F4EB-5DDFFF870B8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1968820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4008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85800"/>
            <a:ext cx="8458200" cy="2057400"/>
          </a:xfrm>
          <a:prstGeom prst="rect">
            <a:avLst/>
          </a:prstGeom>
          <a:solidFill>
            <a:schemeClr val="bg2">
              <a:lumMod val="90000"/>
            </a:schemeClr>
          </a:solidFill>
        </p:spPr>
        <p:txBody>
          <a:bodyPr vert="horz" lIns="91440" tIns="45720" rIns="91440" bIns="45720" rtlCol="0">
            <a:normAutofit/>
          </a:bodyPr>
          <a:lstStyle/>
          <a:p>
            <a:pPr algn="justLow"/>
            <a:r>
              <a:rPr lang="en-US" sz="2800" dirty="0"/>
              <a:t>Potency is a measure of </a:t>
            </a:r>
            <a:r>
              <a:rPr lang="en-US" sz="2800" b="1" dirty="0"/>
              <a:t>the amount of drug necessary to produce an effect</a:t>
            </a:r>
            <a:r>
              <a:rPr lang="en-US" sz="2800" dirty="0"/>
              <a:t>. The concentration of drug producing 50% of the maximum effect (</a:t>
            </a:r>
            <a:r>
              <a:rPr lang="en-US" sz="2800" b="1" dirty="0"/>
              <a:t>EC50</a:t>
            </a:r>
            <a:r>
              <a:rPr lang="en-US" sz="2800" dirty="0"/>
              <a:t>) is often used to determine potency.</a:t>
            </a:r>
          </a:p>
        </p:txBody>
      </p:sp>
      <p:sp>
        <p:nvSpPr>
          <p:cNvPr id="5" name="Rectangle 4"/>
          <p:cNvSpPr/>
          <p:nvPr/>
        </p:nvSpPr>
        <p:spPr>
          <a:xfrm>
            <a:off x="304800" y="3429000"/>
            <a:ext cx="8610600" cy="3048000"/>
          </a:xfrm>
          <a:prstGeom prst="rect">
            <a:avLst/>
          </a:prstGeom>
          <a:solidFill>
            <a:schemeClr val="accent2">
              <a:lumMod val="20000"/>
              <a:lumOff val="80000"/>
            </a:schemeClr>
          </a:solidFill>
        </p:spPr>
        <p:txBody>
          <a:bodyPr vert="horz" lIns="91440" tIns="45720" rIns="91440" bIns="45720" rtlCol="0">
            <a:normAutofit fontScale="92500" lnSpcReduction="10000"/>
          </a:bodyPr>
          <a:lstStyle/>
          <a:p>
            <a:pPr algn="justLow"/>
            <a:r>
              <a:rPr lang="en-US" sz="3200" dirty="0"/>
              <a:t>In below figure, The EC50 for Drugs A and B indicate that Drug A is more potent than Drug B, because a lesser amount of Drug A is needed to obtain 50% effect. </a:t>
            </a:r>
            <a:r>
              <a:rPr lang="en-US" sz="3200" b="1" dirty="0"/>
              <a:t>Therapeutic preparations of drugs reflect their potency</a:t>
            </a:r>
            <a:r>
              <a:rPr lang="en-US" sz="3200" dirty="0"/>
              <a:t>. For example, candesartan and irbesartan are angiotensin receptor blockers used to treat hypertension.</a:t>
            </a:r>
          </a:p>
        </p:txBody>
      </p:sp>
      <p:sp>
        <p:nvSpPr>
          <p:cNvPr id="3" name="TextBox 2">
            <a:extLst>
              <a:ext uri="{FF2B5EF4-FFF2-40B4-BE49-F238E27FC236}">
                <a16:creationId xmlns:a16="http://schemas.microsoft.com/office/drawing/2014/main" id="{360CA269-2A01-8D7F-345D-36DE3AA6FE0A}"/>
              </a:ext>
            </a:extLst>
          </p:cNvPr>
          <p:cNvSpPr txBox="1"/>
          <p:nvPr/>
        </p:nvSpPr>
        <p:spPr>
          <a:xfrm>
            <a:off x="2209800" y="76200"/>
            <a:ext cx="4572000" cy="523220"/>
          </a:xfrm>
          <a:prstGeom prst="rect">
            <a:avLst/>
          </a:prstGeom>
          <a:noFill/>
        </p:spPr>
        <p:txBody>
          <a:bodyPr wrap="square">
            <a:spAutoFit/>
          </a:bodyPr>
          <a:lstStyle/>
          <a:p>
            <a:pPr algn="ctr"/>
            <a:r>
              <a:rPr lang="en-US" sz="2800" b="1" dirty="0"/>
              <a:t>1. Potency: </a:t>
            </a:r>
          </a:p>
        </p:txBody>
      </p:sp>
    </p:spTree>
    <p:extLst>
      <p:ext uri="{BB962C8B-B14F-4D97-AF65-F5344CB8AC3E}">
        <p14:creationId xmlns:p14="http://schemas.microsoft.com/office/powerpoint/2010/main" val="1658040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779AA1-B24B-DEF1-822A-3F4E65FD0AF6}"/>
              </a:ext>
            </a:extLst>
          </p:cNvPr>
          <p:cNvSpPr/>
          <p:nvPr/>
        </p:nvSpPr>
        <p:spPr>
          <a:xfrm>
            <a:off x="136071" y="228600"/>
            <a:ext cx="8871858" cy="2682832"/>
          </a:xfrm>
          <a:prstGeom prst="rect">
            <a:avLst/>
          </a:prstGeom>
          <a:solidFill>
            <a:schemeClr val="accent4">
              <a:lumMod val="20000"/>
              <a:lumOff val="80000"/>
            </a:schemeClr>
          </a:solidFill>
        </p:spPr>
        <p:txBody>
          <a:bodyPr vert="horz" lIns="91440" tIns="45720" rIns="91440" bIns="45720" rtlCol="0">
            <a:normAutofit fontScale="77500" lnSpcReduction="20000"/>
          </a:bodyPr>
          <a:lstStyle/>
          <a:p>
            <a:pPr algn="justLow">
              <a:spcBef>
                <a:spcPct val="20000"/>
              </a:spcBef>
            </a:pPr>
            <a:r>
              <a:rPr lang="en-US" sz="3200" dirty="0"/>
              <a:t>The therapeutic dose range for </a:t>
            </a:r>
            <a:r>
              <a:rPr lang="en-US" sz="3200" b="1" dirty="0"/>
              <a:t>candesartan is 4 to 32 mg</a:t>
            </a:r>
            <a:r>
              <a:rPr lang="en-US" sz="3200" dirty="0"/>
              <a:t>, as compared to </a:t>
            </a:r>
            <a:r>
              <a:rPr lang="en-US" sz="3200" b="1" dirty="0"/>
              <a:t>75 to 300 mg for irbesartan</a:t>
            </a:r>
            <a:r>
              <a:rPr lang="en-US" sz="3200" dirty="0"/>
              <a:t>. Therefore, candesartan is </a:t>
            </a:r>
            <a:r>
              <a:rPr lang="en-US" sz="3200" b="1" dirty="0"/>
              <a:t>more potent </a:t>
            </a:r>
            <a:r>
              <a:rPr lang="en-US" sz="3200" dirty="0"/>
              <a:t>than irbesartan (it has </a:t>
            </a:r>
            <a:r>
              <a:rPr lang="en-US" sz="3200" b="1" dirty="0"/>
              <a:t>a lower EC50 value</a:t>
            </a:r>
            <a:r>
              <a:rPr lang="en-US" sz="3200" dirty="0"/>
              <a:t>). </a:t>
            </a:r>
          </a:p>
          <a:p>
            <a:pPr algn="justLow">
              <a:spcBef>
                <a:spcPct val="20000"/>
              </a:spcBef>
            </a:pPr>
            <a:r>
              <a:rPr lang="en-US" sz="3200" dirty="0"/>
              <a:t>Since the range of drug concentrations that cause from 1% to 99% of maximal response usually spans several orders of magnitude, semilogarithmic plots are used to graph the complete range of doses. the curves become sigmoidal in shape, which simplifies the interpretation of the dose-response curve.</a:t>
            </a:r>
            <a:endParaRPr lang="en-US" sz="3200" dirty="0">
              <a:cs typeface="+mj-cs"/>
            </a:endParaRPr>
          </a:p>
        </p:txBody>
      </p:sp>
      <p:sp>
        <p:nvSpPr>
          <p:cNvPr id="8" name="TextBox 7">
            <a:extLst>
              <a:ext uri="{FF2B5EF4-FFF2-40B4-BE49-F238E27FC236}">
                <a16:creationId xmlns:a16="http://schemas.microsoft.com/office/drawing/2014/main" id="{3E8855FF-F9D3-C5B6-5ADB-0F5AA1470E49}"/>
              </a:ext>
            </a:extLst>
          </p:cNvPr>
          <p:cNvSpPr txBox="1"/>
          <p:nvPr/>
        </p:nvSpPr>
        <p:spPr>
          <a:xfrm>
            <a:off x="228601" y="5798403"/>
            <a:ext cx="8779328" cy="923330"/>
          </a:xfrm>
          <a:prstGeom prst="rect">
            <a:avLst/>
          </a:prstGeom>
          <a:noFill/>
        </p:spPr>
        <p:txBody>
          <a:bodyPr wrap="square">
            <a:spAutoFit/>
          </a:bodyPr>
          <a:lstStyle/>
          <a:p>
            <a:r>
              <a:rPr lang="en-US" b="1" dirty="0"/>
              <a:t>The effect of dose on the magnitude of pharmacologic response. Panel A is a linear graph. Panel B is a semilogarithmic plot of the same data. EC50 = drug dose causing 50% of maximal response.</a:t>
            </a:r>
            <a:endParaRPr lang="en-US" dirty="0"/>
          </a:p>
        </p:txBody>
      </p:sp>
      <p:pic>
        <p:nvPicPr>
          <p:cNvPr id="3" name="Picture 2">
            <a:extLst>
              <a:ext uri="{FF2B5EF4-FFF2-40B4-BE49-F238E27FC236}">
                <a16:creationId xmlns:a16="http://schemas.microsoft.com/office/drawing/2014/main" id="{3F1B153E-A287-4369-CF8B-93D916E7F2E1}"/>
              </a:ext>
            </a:extLst>
          </p:cNvPr>
          <p:cNvPicPr>
            <a:picLocks noChangeAspect="1"/>
          </p:cNvPicPr>
          <p:nvPr/>
        </p:nvPicPr>
        <p:blipFill>
          <a:blip r:embed="rId2"/>
          <a:stretch>
            <a:fillRect/>
          </a:stretch>
        </p:blipFill>
        <p:spPr>
          <a:xfrm>
            <a:off x="228601" y="2911432"/>
            <a:ext cx="8458199" cy="2955968"/>
          </a:xfrm>
          <a:prstGeom prst="rect">
            <a:avLst/>
          </a:prstGeom>
        </p:spPr>
      </p:pic>
    </p:spTree>
    <p:extLst>
      <p:ext uri="{BB962C8B-B14F-4D97-AF65-F5344CB8AC3E}">
        <p14:creationId xmlns:p14="http://schemas.microsoft.com/office/powerpoint/2010/main" val="329614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F0EF66-949F-AF77-AD75-DC23F81EA88F}"/>
              </a:ext>
            </a:extLst>
          </p:cNvPr>
          <p:cNvPicPr>
            <a:picLocks noChangeAspect="1"/>
          </p:cNvPicPr>
          <p:nvPr/>
        </p:nvPicPr>
        <p:blipFill>
          <a:blip r:embed="rId2"/>
          <a:srcRect/>
          <a:stretch>
            <a:fillRect/>
          </a:stretch>
        </p:blipFill>
        <p:spPr bwMode="auto">
          <a:xfrm>
            <a:off x="304800" y="228600"/>
            <a:ext cx="8534400" cy="6248399"/>
          </a:xfrm>
          <a:prstGeom prst="rect">
            <a:avLst/>
          </a:prstGeom>
          <a:noFill/>
          <a:ln w="9525">
            <a:noFill/>
            <a:miter lim="800000"/>
            <a:headEnd/>
            <a:tailEnd/>
          </a:ln>
        </p:spPr>
      </p:pic>
    </p:spTree>
    <p:extLst>
      <p:ext uri="{BB962C8B-B14F-4D97-AF65-F5344CB8AC3E}">
        <p14:creationId xmlns:p14="http://schemas.microsoft.com/office/powerpoint/2010/main" val="3127676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2853F8-0373-FE7B-EF3D-1105424C9507}"/>
            </a:ext>
          </a:extLst>
        </p:cNvPr>
        <p:cNvGrpSpPr/>
        <p:nvPr/>
      </p:nvGrpSpPr>
      <p:grpSpPr>
        <a:xfrm>
          <a:off x="0" y="0"/>
          <a:ext cx="0" cy="0"/>
          <a:chOff x="0" y="0"/>
          <a:chExt cx="0" cy="0"/>
        </a:xfrm>
      </p:grpSpPr>
      <p:pic>
        <p:nvPicPr>
          <p:cNvPr id="7" name="Picture 6" descr="Microscopic view of cells">
            <a:extLst>
              <a:ext uri="{FF2B5EF4-FFF2-40B4-BE49-F238E27FC236}">
                <a16:creationId xmlns:a16="http://schemas.microsoft.com/office/drawing/2014/main" id="{8F458036-377D-F0D0-A577-6D88D2F62187}"/>
              </a:ext>
            </a:extLst>
          </p:cNvPr>
          <p:cNvPicPr>
            <a:picLocks noChangeAspect="1"/>
          </p:cNvPicPr>
          <p:nvPr/>
        </p:nvPicPr>
        <p:blipFill>
          <a:blip r:embed="rId2"/>
          <a:srcRect l="28881" r="17171" b="-1"/>
          <a:stretch>
            <a:fillRect/>
          </a:stretch>
        </p:blipFill>
        <p:spPr>
          <a:xfrm>
            <a:off x="20" y="10"/>
            <a:ext cx="5542677" cy="6857990"/>
          </a:xfrm>
          <a:prstGeom prst="rect">
            <a:avLst/>
          </a:prstGeom>
        </p:spPr>
      </p:pic>
      <p:sp>
        <p:nvSpPr>
          <p:cNvPr id="11" name="Rectangle 1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 name="Rectangle 3">
            <a:extLst>
              <a:ext uri="{FF2B5EF4-FFF2-40B4-BE49-F238E27FC236}">
                <a16:creationId xmlns:a16="http://schemas.microsoft.com/office/drawing/2014/main" id="{CA29C4E6-503A-94F1-5DFE-F7ADA0BE84BD}"/>
              </a:ext>
            </a:extLst>
          </p:cNvPr>
          <p:cNvSpPr/>
          <p:nvPr/>
        </p:nvSpPr>
        <p:spPr>
          <a:xfrm>
            <a:off x="4419600" y="609601"/>
            <a:ext cx="4648200" cy="4419600"/>
          </a:xfrm>
          <a:prstGeom prst="rect">
            <a:avLst/>
          </a:prstGeom>
          <a:solidFill>
            <a:schemeClr val="bg1">
              <a:lumMod val="95000"/>
            </a:schemeClr>
          </a:solidFill>
        </p:spPr>
        <p:txBody>
          <a:bodyPr vert="horz" lIns="91440" tIns="45720" rIns="91440" bIns="45720" rtlCol="0" anchor="t">
            <a:normAutofit/>
          </a:bodyPr>
          <a:lstStyle/>
          <a:p>
            <a:pPr algn="justLow">
              <a:lnSpc>
                <a:spcPct val="90000"/>
              </a:lnSpc>
              <a:spcAft>
                <a:spcPts val="600"/>
              </a:spcAft>
            </a:pPr>
            <a:r>
              <a:rPr lang="en-US" sz="2400" dirty="0"/>
              <a:t>Efficacy is </a:t>
            </a:r>
            <a:r>
              <a:rPr lang="en-US" sz="2400" b="1" dirty="0"/>
              <a:t>the magnitude of response </a:t>
            </a:r>
            <a:r>
              <a:rPr lang="en-US" sz="2400" dirty="0"/>
              <a:t>a drug causes when it interacts with a receptor. Efficacy is dependent on the </a:t>
            </a:r>
            <a:r>
              <a:rPr lang="en-US" sz="2400" b="1" dirty="0"/>
              <a:t>number of drug receptor complexes </a:t>
            </a:r>
            <a:r>
              <a:rPr lang="en-US" sz="2400" dirty="0"/>
              <a:t>formed and the intrinsic activity of the drug (its ability to activate the receptor and cause a cellular response). </a:t>
            </a:r>
            <a:r>
              <a:rPr lang="en-US" sz="2400" b="1" dirty="0"/>
              <a:t>Maximal efficacy </a:t>
            </a:r>
            <a:r>
              <a:rPr lang="en-US" sz="2400" dirty="0"/>
              <a:t>of a drug (</a:t>
            </a:r>
            <a:r>
              <a:rPr lang="en-US" sz="2400" b="1" dirty="0"/>
              <a:t>Emax</a:t>
            </a:r>
            <a:r>
              <a:rPr lang="en-US" sz="2400" dirty="0"/>
              <a:t>) assumes that the drug occupies all receptors, and no increase in response is observed in response to higher concentrations of drug. </a:t>
            </a:r>
            <a:endParaRPr lang="en-US" sz="2400" b="1" dirty="0"/>
          </a:p>
        </p:txBody>
      </p:sp>
      <p:sp>
        <p:nvSpPr>
          <p:cNvPr id="5" name="Rectangle 4">
            <a:extLst>
              <a:ext uri="{FF2B5EF4-FFF2-40B4-BE49-F238E27FC236}">
                <a16:creationId xmlns:a16="http://schemas.microsoft.com/office/drawing/2014/main" id="{521B75F6-F41F-52D4-314D-001B96F4E121}"/>
              </a:ext>
            </a:extLst>
          </p:cNvPr>
          <p:cNvSpPr/>
          <p:nvPr/>
        </p:nvSpPr>
        <p:spPr>
          <a:xfrm>
            <a:off x="304800" y="5029200"/>
            <a:ext cx="8610600" cy="1835260"/>
          </a:xfrm>
          <a:prstGeom prst="rect">
            <a:avLst/>
          </a:prstGeom>
          <a:solidFill>
            <a:schemeClr val="bg2">
              <a:lumMod val="90000"/>
            </a:schemeClr>
          </a:solidFill>
        </p:spPr>
        <p:txBody>
          <a:bodyPr vert="horz" lIns="91440" tIns="45720" rIns="91440" bIns="45720" rtlCol="0">
            <a:normAutofit fontScale="92500" lnSpcReduction="20000"/>
          </a:bodyPr>
          <a:lstStyle/>
          <a:p>
            <a:pPr algn="justLow">
              <a:lnSpc>
                <a:spcPct val="90000"/>
              </a:lnSpc>
              <a:spcAft>
                <a:spcPts val="600"/>
              </a:spcAft>
            </a:pPr>
            <a:r>
              <a:rPr lang="en-US" sz="2700" dirty="0"/>
              <a:t>The maximal response differs </a:t>
            </a:r>
            <a:r>
              <a:rPr lang="en-US" sz="2700" b="1" dirty="0"/>
              <a:t>between full and partial agonists</a:t>
            </a:r>
            <a:r>
              <a:rPr lang="en-US" sz="2700" dirty="0"/>
              <a:t>, even when the drug occupies 100% of the receptors. Similarly, even though an antagonist occupies 100% of the receptor sites, no Efficacy is a more clinically useful characteristic than potency, since a drug with greater efficacy is </a:t>
            </a:r>
            <a:r>
              <a:rPr lang="en-US" sz="2700" b="1" dirty="0"/>
              <a:t>more therapeutically beneficial</a:t>
            </a:r>
            <a:r>
              <a:rPr lang="en-US" sz="2700" dirty="0"/>
              <a:t> than one that is more potent.</a:t>
            </a:r>
          </a:p>
        </p:txBody>
      </p:sp>
      <p:sp>
        <p:nvSpPr>
          <p:cNvPr id="3" name="TextBox 2">
            <a:extLst>
              <a:ext uri="{FF2B5EF4-FFF2-40B4-BE49-F238E27FC236}">
                <a16:creationId xmlns:a16="http://schemas.microsoft.com/office/drawing/2014/main" id="{B8FBFBC3-B10A-9DFD-7A80-3C620BEEFB0E}"/>
              </a:ext>
            </a:extLst>
          </p:cNvPr>
          <p:cNvSpPr txBox="1"/>
          <p:nvPr/>
        </p:nvSpPr>
        <p:spPr>
          <a:xfrm>
            <a:off x="2209800" y="76200"/>
            <a:ext cx="4572000" cy="523220"/>
          </a:xfrm>
          <a:prstGeom prst="rect">
            <a:avLst/>
          </a:prstGeom>
          <a:solidFill>
            <a:schemeClr val="bg2"/>
          </a:solidFill>
        </p:spPr>
        <p:txBody>
          <a:bodyPr wrap="square">
            <a:spAutoFit/>
          </a:bodyPr>
          <a:lstStyle/>
          <a:p>
            <a:pPr algn="ctr">
              <a:spcAft>
                <a:spcPts val="600"/>
              </a:spcAft>
            </a:pPr>
            <a:r>
              <a:rPr lang="en-US" sz="2800" b="1" dirty="0"/>
              <a:t>2. Efficacy: </a:t>
            </a:r>
          </a:p>
        </p:txBody>
      </p:sp>
    </p:spTree>
    <p:extLst>
      <p:ext uri="{BB962C8B-B14F-4D97-AF65-F5344CB8AC3E}">
        <p14:creationId xmlns:p14="http://schemas.microsoft.com/office/powerpoint/2010/main" val="1226389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6E709B-08F1-6758-7345-1F7C1C65F4D0}"/>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BA03313-CBF9-E4C4-9A59-73112C533011}"/>
              </a:ext>
            </a:extLst>
          </p:cNvPr>
          <p:cNvSpPr txBox="1"/>
          <p:nvPr/>
        </p:nvSpPr>
        <p:spPr>
          <a:xfrm>
            <a:off x="480060" y="325369"/>
            <a:ext cx="3276451" cy="133274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300" b="1" dirty="0">
                <a:latin typeface="+mj-lt"/>
                <a:ea typeface="+mj-ea"/>
                <a:cs typeface="+mj-cs"/>
              </a:rPr>
              <a:t>Intrinsic Activity: </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8BD6397-3E18-E208-48DE-FBE47433D186}"/>
              </a:ext>
            </a:extLst>
          </p:cNvPr>
          <p:cNvSpPr/>
          <p:nvPr/>
        </p:nvSpPr>
        <p:spPr>
          <a:xfrm>
            <a:off x="76200" y="2660146"/>
            <a:ext cx="3906433" cy="4197854"/>
          </a:xfrm>
          <a:prstGeom prst="rect">
            <a:avLst/>
          </a:prstGeom>
        </p:spPr>
        <p:txBody>
          <a:bodyPr vert="horz" lIns="91440" tIns="45720" rIns="91440" bIns="45720" rtlCol="0">
            <a:normAutofit fontScale="92500"/>
          </a:bodyPr>
          <a:lstStyle/>
          <a:p>
            <a:pPr algn="justLow">
              <a:lnSpc>
                <a:spcPct val="90000"/>
              </a:lnSpc>
              <a:spcAft>
                <a:spcPts val="600"/>
              </a:spcAft>
            </a:pPr>
            <a:r>
              <a:rPr lang="en-US" sz="2400" dirty="0"/>
              <a:t>As mentioned above, an </a:t>
            </a:r>
            <a:r>
              <a:rPr lang="en-US" sz="2400" b="1" dirty="0"/>
              <a:t>agonist</a:t>
            </a:r>
            <a:r>
              <a:rPr lang="en-US" sz="2400" dirty="0"/>
              <a:t> binds to a receptor and produces a biologic response based on the concentration of the agonist and the fraction of activated receptors. </a:t>
            </a:r>
          </a:p>
          <a:p>
            <a:pPr algn="justLow">
              <a:lnSpc>
                <a:spcPct val="90000"/>
              </a:lnSpc>
              <a:spcAft>
                <a:spcPts val="600"/>
              </a:spcAft>
            </a:pPr>
            <a:r>
              <a:rPr lang="en-US" sz="2400" b="1" dirty="0"/>
              <a:t>The intrinsic activity </a:t>
            </a:r>
            <a:r>
              <a:rPr lang="en-US" sz="2400" dirty="0"/>
              <a:t>of a drug determines </a:t>
            </a:r>
            <a:r>
              <a:rPr lang="en-US" sz="2400" b="1" dirty="0"/>
              <a:t>its ability to fully or partially activate the receptors</a:t>
            </a:r>
            <a:r>
              <a:rPr lang="en-US" sz="2400" dirty="0"/>
              <a:t>. Drugs may be categorized according to their intrinsic activity and resulting </a:t>
            </a:r>
            <a:r>
              <a:rPr lang="en-US" sz="2400" b="1" dirty="0"/>
              <a:t>Emax</a:t>
            </a:r>
            <a:r>
              <a:rPr lang="en-US" sz="2400" dirty="0"/>
              <a:t> values.</a:t>
            </a:r>
          </a:p>
        </p:txBody>
      </p:sp>
      <p:pic>
        <p:nvPicPr>
          <p:cNvPr id="6" name="Picture 5" descr="Blue arrows pointing at a red button">
            <a:extLst>
              <a:ext uri="{FF2B5EF4-FFF2-40B4-BE49-F238E27FC236}">
                <a16:creationId xmlns:a16="http://schemas.microsoft.com/office/drawing/2014/main" id="{55F24D4B-332A-90CB-C020-1160B5F8D1A9}"/>
              </a:ext>
            </a:extLst>
          </p:cNvPr>
          <p:cNvPicPr>
            <a:picLocks noChangeAspect="1"/>
          </p:cNvPicPr>
          <p:nvPr/>
        </p:nvPicPr>
        <p:blipFill>
          <a:blip r:embed="rId2"/>
          <a:srcRect l="29085" r="20700" b="-1"/>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50646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99E368-8EDB-E9FA-C5FD-F19C4E3322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070F99-F6FD-DB92-1DA5-C0A9AEAD0F40}"/>
              </a:ext>
            </a:extLst>
          </p:cNvPr>
          <p:cNvSpPr txBox="1"/>
          <p:nvPr/>
        </p:nvSpPr>
        <p:spPr>
          <a:xfrm>
            <a:off x="5542696" y="-16003"/>
            <a:ext cx="3601284" cy="85420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200" b="1" dirty="0">
                <a:latin typeface="+mj-lt"/>
                <a:ea typeface="+mj-ea"/>
                <a:cs typeface="+mj-cs"/>
              </a:rPr>
              <a:t>A. Full agonists</a:t>
            </a:r>
          </a:p>
        </p:txBody>
      </p:sp>
      <p:pic>
        <p:nvPicPr>
          <p:cNvPr id="7" name="Picture 6" descr="Vaccine storage and manufacturing">
            <a:extLst>
              <a:ext uri="{FF2B5EF4-FFF2-40B4-BE49-F238E27FC236}">
                <a16:creationId xmlns:a16="http://schemas.microsoft.com/office/drawing/2014/main" id="{5A833661-41E9-68CE-5826-2DC0D1288851}"/>
              </a:ext>
            </a:extLst>
          </p:cNvPr>
          <p:cNvPicPr>
            <a:picLocks noChangeAspect="1"/>
          </p:cNvPicPr>
          <p:nvPr/>
        </p:nvPicPr>
        <p:blipFill>
          <a:blip r:embed="rId2"/>
          <a:srcRect l="27435" r="18616" b="-1"/>
          <a:stretch>
            <a:fillRect/>
          </a:stretch>
        </p:blipFill>
        <p:spPr>
          <a:xfrm>
            <a:off x="20" y="10"/>
            <a:ext cx="5542677" cy="6857990"/>
          </a:xfrm>
          <a:prstGeom prst="rect">
            <a:avLst/>
          </a:prstGeom>
        </p:spPr>
      </p:pic>
      <p:sp>
        <p:nvSpPr>
          <p:cNvPr id="11" name="Rectangle 1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 name="Rectangle 3">
            <a:extLst>
              <a:ext uri="{FF2B5EF4-FFF2-40B4-BE49-F238E27FC236}">
                <a16:creationId xmlns:a16="http://schemas.microsoft.com/office/drawing/2014/main" id="{2DABFABE-A44D-05FB-07FC-9E86A990DF53}"/>
              </a:ext>
            </a:extLst>
          </p:cNvPr>
          <p:cNvSpPr/>
          <p:nvPr/>
        </p:nvSpPr>
        <p:spPr>
          <a:xfrm>
            <a:off x="5608340" y="838200"/>
            <a:ext cx="3535640" cy="4571999"/>
          </a:xfrm>
          <a:prstGeom prst="rect">
            <a:avLst/>
          </a:prstGeom>
        </p:spPr>
        <p:txBody>
          <a:bodyPr vert="horz" lIns="91440" tIns="45720" rIns="91440" bIns="45720" rtlCol="0" anchor="t">
            <a:normAutofit fontScale="85000" lnSpcReduction="20000"/>
          </a:bodyPr>
          <a:lstStyle/>
          <a:p>
            <a:pPr algn="justLow">
              <a:lnSpc>
                <a:spcPct val="100000"/>
              </a:lnSpc>
              <a:spcAft>
                <a:spcPts val="600"/>
              </a:spcAft>
            </a:pPr>
            <a:r>
              <a:rPr lang="en-US" sz="2400" dirty="0"/>
              <a:t>If a drug binds to a receptor and produces a maximal biologic response that mimics the response to the endogenous ligand, </a:t>
            </a:r>
            <a:r>
              <a:rPr lang="en-US" sz="2400" b="1" dirty="0"/>
              <a:t>it is a full agonist</a:t>
            </a:r>
            <a:r>
              <a:rPr lang="en-US" sz="2400" dirty="0"/>
              <a:t>. Full agonists bind to a receptor, </a:t>
            </a:r>
            <a:r>
              <a:rPr lang="en-US" sz="2400" b="1" dirty="0"/>
              <a:t>stabilizing the receptor in its active state </a:t>
            </a:r>
            <a:r>
              <a:rPr lang="en-US" sz="2400" dirty="0"/>
              <a:t>and are said to have an intrinsic activity of </a:t>
            </a:r>
            <a:r>
              <a:rPr lang="en-US" sz="2400" b="1" dirty="0"/>
              <a:t>one</a:t>
            </a:r>
            <a:r>
              <a:rPr lang="en-US" sz="2400" dirty="0"/>
              <a:t>. </a:t>
            </a:r>
          </a:p>
          <a:p>
            <a:pPr algn="justLow">
              <a:lnSpc>
                <a:spcPct val="100000"/>
              </a:lnSpc>
              <a:spcAft>
                <a:spcPts val="600"/>
              </a:spcAft>
            </a:pPr>
            <a:r>
              <a:rPr lang="en-US" sz="2400" dirty="0"/>
              <a:t>All full agonists for a receptor population should produce the </a:t>
            </a:r>
            <a:r>
              <a:rPr lang="en-US" sz="2400" b="1" dirty="0"/>
              <a:t>same Emax</a:t>
            </a:r>
            <a:r>
              <a:rPr lang="en-US" sz="2400" dirty="0"/>
              <a:t>. For example, </a:t>
            </a:r>
            <a:r>
              <a:rPr lang="en-US" sz="2400" b="1" dirty="0"/>
              <a:t>phenylephrine</a:t>
            </a:r>
            <a:r>
              <a:rPr lang="en-US" sz="2400" dirty="0"/>
              <a:t> is a full agonist at α1-adrenoceptors, because it produces the </a:t>
            </a:r>
            <a:r>
              <a:rPr lang="en-US" sz="2400" b="1" dirty="0"/>
              <a:t>same Emax </a:t>
            </a:r>
            <a:r>
              <a:rPr lang="en-US" sz="2400" dirty="0"/>
              <a:t>as does the endogenous ligand, </a:t>
            </a:r>
            <a:r>
              <a:rPr lang="en-US" sz="2400" b="1" dirty="0"/>
              <a:t>norepinephrine</a:t>
            </a:r>
            <a:r>
              <a:rPr lang="en-US" sz="2400" dirty="0"/>
              <a:t>. </a:t>
            </a:r>
          </a:p>
        </p:txBody>
      </p:sp>
      <p:sp>
        <p:nvSpPr>
          <p:cNvPr id="5" name="Rectangle 4">
            <a:extLst>
              <a:ext uri="{FF2B5EF4-FFF2-40B4-BE49-F238E27FC236}">
                <a16:creationId xmlns:a16="http://schemas.microsoft.com/office/drawing/2014/main" id="{513E438B-ACAA-B4AD-702C-9094EC44CC19}"/>
              </a:ext>
            </a:extLst>
          </p:cNvPr>
          <p:cNvSpPr/>
          <p:nvPr/>
        </p:nvSpPr>
        <p:spPr>
          <a:xfrm>
            <a:off x="304800" y="5181599"/>
            <a:ext cx="8610600" cy="1752601"/>
          </a:xfrm>
          <a:prstGeom prst="rect">
            <a:avLst/>
          </a:prstGeom>
          <a:solidFill>
            <a:schemeClr val="accent2">
              <a:lumMod val="20000"/>
              <a:lumOff val="80000"/>
            </a:schemeClr>
          </a:solidFill>
        </p:spPr>
        <p:txBody>
          <a:bodyPr vert="horz" lIns="91440" tIns="45720" rIns="91440" bIns="45720" rtlCol="0">
            <a:normAutofit lnSpcReduction="10000"/>
          </a:bodyPr>
          <a:lstStyle/>
          <a:p>
            <a:pPr algn="justLow"/>
            <a:r>
              <a:rPr lang="en-US" sz="2000" dirty="0"/>
              <a:t>Upon binding to α1-adrenoceptors on vascular smooth muscle, </a:t>
            </a:r>
            <a:r>
              <a:rPr lang="en-US" sz="2000" i="1" dirty="0"/>
              <a:t>phenylephrine </a:t>
            </a:r>
            <a:r>
              <a:rPr lang="en-US" sz="2000" dirty="0"/>
              <a:t>stabilizes the receptor in its active state. This leads </a:t>
            </a:r>
            <a:r>
              <a:rPr lang="en-US" sz="2000" b="1" dirty="0"/>
              <a:t>to the mobilization of intracellular Ca</a:t>
            </a:r>
            <a:r>
              <a:rPr lang="en-US" sz="2000" b="1" baseline="30000" dirty="0"/>
              <a:t>2+</a:t>
            </a:r>
            <a:r>
              <a:rPr lang="en-US" sz="2000" b="1" dirty="0"/>
              <a:t>, causing interaction of actin and myosin filaments and shortening of the muscle cells. The diameter of the arteriole decreases, causing an increase in resistance to blood flow through the vessel and an increase in blood pressure</a:t>
            </a:r>
            <a:r>
              <a:rPr lang="en-US" sz="2000" dirty="0"/>
              <a:t>. </a:t>
            </a:r>
          </a:p>
        </p:txBody>
      </p:sp>
    </p:spTree>
    <p:extLst>
      <p:ext uri="{BB962C8B-B14F-4D97-AF65-F5344CB8AC3E}">
        <p14:creationId xmlns:p14="http://schemas.microsoft.com/office/powerpoint/2010/main" val="4226458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045E6C7A-F609-4610-62C7-2046AE2B29E6}"/>
              </a:ext>
            </a:extLst>
          </p:cNvPr>
          <p:cNvPicPr>
            <a:picLocks noChangeAspect="1"/>
          </p:cNvPicPr>
          <p:nvPr/>
        </p:nvPicPr>
        <p:blipFill>
          <a:blip r:embed="rId2"/>
          <a:stretch>
            <a:fillRect/>
          </a:stretch>
        </p:blipFill>
        <p:spPr bwMode="auto">
          <a:xfrm>
            <a:off x="5105400" y="152400"/>
            <a:ext cx="3810000" cy="6553199"/>
          </a:xfrm>
          <a:prstGeom prst="rect">
            <a:avLst/>
          </a:prstGeom>
          <a:noFill/>
        </p:spPr>
      </p:pic>
      <p:sp>
        <p:nvSpPr>
          <p:cNvPr id="5" name="TextBox 4">
            <a:extLst>
              <a:ext uri="{FF2B5EF4-FFF2-40B4-BE49-F238E27FC236}">
                <a16:creationId xmlns:a16="http://schemas.microsoft.com/office/drawing/2014/main" id="{C12EB4FF-3AC6-8391-AB62-EF024E139248}"/>
              </a:ext>
            </a:extLst>
          </p:cNvPr>
          <p:cNvSpPr txBox="1"/>
          <p:nvPr/>
        </p:nvSpPr>
        <p:spPr>
          <a:xfrm>
            <a:off x="381000" y="381000"/>
            <a:ext cx="4572000" cy="6252994"/>
          </a:xfrm>
          <a:prstGeom prst="rect">
            <a:avLst/>
          </a:prstGeom>
          <a:noFill/>
        </p:spPr>
        <p:txBody>
          <a:bodyPr wrap="square">
            <a:spAutoFit/>
          </a:bodyPr>
          <a:lstStyle/>
          <a:p>
            <a:pPr indent="457200" algn="just">
              <a:spcAft>
                <a:spcPts val="1000"/>
              </a:spcAft>
            </a:pPr>
            <a:r>
              <a:rPr lang="en-US" sz="2800" dirty="0"/>
              <a:t>As this brief description illustrates, an agonist may have many measurable effects, including </a:t>
            </a:r>
            <a:r>
              <a:rPr lang="en-US" sz="2800" b="1" dirty="0"/>
              <a:t>actions</a:t>
            </a:r>
            <a:r>
              <a:rPr lang="en-US" sz="2800" dirty="0"/>
              <a:t> on intracellular molecules, cells, tissues, and intact organisms. </a:t>
            </a:r>
            <a:r>
              <a:rPr lang="en-US" sz="2800" dirty="0">
                <a:effectLst/>
                <a:latin typeface="+mn-lt"/>
                <a:ea typeface="Times New Roman" panose="02020603050405020304" pitchFamily="18" charset="0"/>
                <a:cs typeface="Arial" panose="020B0604020202020204" pitchFamily="34" charset="0"/>
              </a:rPr>
              <a:t>All of these actions are attributable to interaction of the drug with the receptor. For full agonists, the dose–response curves for receptor binding and each of the biological responses should be comparable.</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D9CD69-1E9B-E3C7-5133-53701940BA2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 y="-5"/>
            <a:ext cx="9144861"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F8D44C11-14CA-987C-A703-0198FA4B1376}"/>
              </a:ext>
            </a:extLst>
          </p:cNvPr>
          <p:cNvSpPr txBox="1"/>
          <p:nvPr/>
        </p:nvSpPr>
        <p:spPr>
          <a:xfrm>
            <a:off x="852777" y="548640"/>
            <a:ext cx="7437474"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chemeClr val="tx1">
                    <a:lumMod val="85000"/>
                    <a:lumOff val="15000"/>
                  </a:schemeClr>
                </a:solidFill>
                <a:latin typeface="+mj-lt"/>
                <a:ea typeface="+mj-ea"/>
                <a:cs typeface="+mj-cs"/>
              </a:rPr>
              <a:t>B. Partial agonists</a:t>
            </a:r>
          </a:p>
        </p:txBody>
      </p:sp>
      <p:sp>
        <p:nvSpPr>
          <p:cNvPr id="4" name="Rectangle 3">
            <a:extLst>
              <a:ext uri="{FF2B5EF4-FFF2-40B4-BE49-F238E27FC236}">
                <a16:creationId xmlns:a16="http://schemas.microsoft.com/office/drawing/2014/main" id="{E9B29163-AEC1-E6E2-AA08-B39D763CD5A5}"/>
              </a:ext>
            </a:extLst>
          </p:cNvPr>
          <p:cNvSpPr/>
          <p:nvPr/>
        </p:nvSpPr>
        <p:spPr>
          <a:xfrm>
            <a:off x="1020724" y="2112677"/>
            <a:ext cx="7437475" cy="2078323"/>
          </a:xfrm>
          <a:prstGeom prst="rect">
            <a:avLst/>
          </a:prstGeom>
        </p:spPr>
        <p:txBody>
          <a:bodyPr vert="horz" lIns="91440" tIns="45720" rIns="91440" bIns="45720" rtlCol="0" anchor="ctr">
            <a:normAutofit/>
          </a:bodyPr>
          <a:lstStyle/>
          <a:p>
            <a:pPr algn="justLow">
              <a:lnSpc>
                <a:spcPct val="90000"/>
              </a:lnSpc>
              <a:spcAft>
                <a:spcPts val="600"/>
              </a:spcAft>
            </a:pPr>
            <a:r>
              <a:rPr lang="en-US" sz="2800" dirty="0">
                <a:solidFill>
                  <a:schemeClr val="tx1">
                    <a:lumMod val="85000"/>
                    <a:lumOff val="15000"/>
                  </a:schemeClr>
                </a:solidFill>
              </a:rPr>
              <a:t>Partial agonists have </a:t>
            </a:r>
            <a:r>
              <a:rPr lang="en-US" sz="2800" b="1" dirty="0">
                <a:solidFill>
                  <a:schemeClr val="tx1">
                    <a:lumMod val="85000"/>
                    <a:lumOff val="15000"/>
                  </a:schemeClr>
                </a:solidFill>
              </a:rPr>
              <a:t>intrinsic activities greater than zero but less than one. </a:t>
            </a:r>
            <a:r>
              <a:rPr lang="en-US" sz="2800" dirty="0">
                <a:solidFill>
                  <a:schemeClr val="tx1">
                    <a:lumMod val="85000"/>
                    <a:lumOff val="15000"/>
                  </a:schemeClr>
                </a:solidFill>
              </a:rPr>
              <a:t>Even if all the receptors are occupied, partial agonists </a:t>
            </a:r>
            <a:r>
              <a:rPr lang="en-US" sz="2800" b="1" dirty="0">
                <a:solidFill>
                  <a:schemeClr val="tx1">
                    <a:lumMod val="85000"/>
                    <a:lumOff val="15000"/>
                  </a:schemeClr>
                </a:solidFill>
              </a:rPr>
              <a:t>cannot</a:t>
            </a:r>
            <a:r>
              <a:rPr lang="en-US" sz="2800" dirty="0">
                <a:solidFill>
                  <a:schemeClr val="tx1">
                    <a:lumMod val="85000"/>
                    <a:lumOff val="15000"/>
                  </a:schemeClr>
                </a:solidFill>
              </a:rPr>
              <a:t> produce the same Emax as a full agonist. </a:t>
            </a:r>
          </a:p>
        </p:txBody>
      </p:sp>
      <p:sp>
        <p:nvSpPr>
          <p:cNvPr id="5" name="Rectangle 4">
            <a:extLst>
              <a:ext uri="{FF2B5EF4-FFF2-40B4-BE49-F238E27FC236}">
                <a16:creationId xmlns:a16="http://schemas.microsoft.com/office/drawing/2014/main" id="{017F8B5E-95A2-9986-41EE-601DA0C35023}"/>
              </a:ext>
            </a:extLst>
          </p:cNvPr>
          <p:cNvSpPr/>
          <p:nvPr/>
        </p:nvSpPr>
        <p:spPr>
          <a:xfrm>
            <a:off x="304800" y="4114800"/>
            <a:ext cx="8610600" cy="2057400"/>
          </a:xfrm>
          <a:prstGeom prst="rect">
            <a:avLst/>
          </a:prstGeom>
          <a:solidFill>
            <a:schemeClr val="accent2">
              <a:lumMod val="20000"/>
              <a:lumOff val="80000"/>
            </a:schemeClr>
          </a:solidFill>
        </p:spPr>
        <p:txBody>
          <a:bodyPr vert="horz" lIns="91440" tIns="45720" rIns="91440" bIns="45720" rtlCol="0">
            <a:normAutofit lnSpcReduction="10000"/>
          </a:bodyPr>
          <a:lstStyle/>
          <a:p>
            <a:pPr algn="just">
              <a:lnSpc>
                <a:spcPct val="90000"/>
              </a:lnSpc>
              <a:spcAft>
                <a:spcPts val="600"/>
              </a:spcAft>
            </a:pPr>
            <a:r>
              <a:rPr lang="en-US" sz="3000" dirty="0"/>
              <a:t>However, a partial agonist may have </a:t>
            </a:r>
            <a:r>
              <a:rPr lang="en-US" sz="3000" b="1" dirty="0"/>
              <a:t>an affinity </a:t>
            </a:r>
            <a:r>
              <a:rPr lang="en-US" sz="3000" dirty="0"/>
              <a:t>that is greater than, less than, or equivalent to that of a full agonist. When a receptor is exposed to both a partial agonist and a full agonist, the partial agonist may act as an antagonist of the full agonist. </a:t>
            </a:r>
          </a:p>
        </p:txBody>
      </p:sp>
    </p:spTree>
    <p:extLst>
      <p:ext uri="{BB962C8B-B14F-4D97-AF65-F5344CB8AC3E}">
        <p14:creationId xmlns:p14="http://schemas.microsoft.com/office/powerpoint/2010/main" val="1444571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4D42AD-C7EC-5F49-3348-65721B31106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E9A69CB-D4B2-09EB-A401-E583ED9BEFB5}"/>
              </a:ext>
            </a:extLst>
          </p:cNvPr>
          <p:cNvSpPr/>
          <p:nvPr/>
        </p:nvSpPr>
        <p:spPr>
          <a:xfrm>
            <a:off x="2099368" y="304800"/>
            <a:ext cx="4749495" cy="6324600"/>
          </a:xfrm>
          <a:prstGeom prst="rect">
            <a:avLst/>
          </a:prstGeom>
          <a:solidFill>
            <a:schemeClr val="bg2">
              <a:lumMod val="90000"/>
            </a:schemeClr>
          </a:solidFill>
        </p:spPr>
        <p:txBody>
          <a:bodyPr vert="horz" lIns="91440" tIns="45720" rIns="91440" bIns="45720" rtlCol="0">
            <a:normAutofit fontScale="92500"/>
          </a:bodyPr>
          <a:lstStyle/>
          <a:p>
            <a:pPr algn="justLow">
              <a:lnSpc>
                <a:spcPct val="90000"/>
              </a:lnSpc>
              <a:spcAft>
                <a:spcPts val="600"/>
              </a:spcAft>
            </a:pPr>
            <a:r>
              <a:rPr lang="en-US" sz="2800" dirty="0"/>
              <a:t>Consider what would happen to the </a:t>
            </a:r>
            <a:r>
              <a:rPr lang="en-US" sz="2800" b="1" dirty="0"/>
              <a:t>Emax</a:t>
            </a:r>
            <a:r>
              <a:rPr lang="en-US" sz="2800" dirty="0"/>
              <a:t> of a receptor saturated with an agonist in the presence of increasing concentrations of a partial agonist. </a:t>
            </a:r>
          </a:p>
          <a:p>
            <a:pPr algn="justLow">
              <a:lnSpc>
                <a:spcPct val="90000"/>
              </a:lnSpc>
              <a:spcAft>
                <a:spcPts val="600"/>
              </a:spcAft>
            </a:pPr>
            <a:r>
              <a:rPr lang="en-US" sz="2800" dirty="0"/>
              <a:t>As the number of receptors occupied by the partial agonist increases, </a:t>
            </a:r>
            <a:r>
              <a:rPr lang="en-US" sz="2800" b="1" dirty="0"/>
              <a:t>the Emax would decrease until it reached the Emax of the partial agonist</a:t>
            </a:r>
            <a:r>
              <a:rPr lang="en-US" sz="2800" dirty="0"/>
              <a:t>. This potential of partial agonists to act as both an agonist and antagonist may be therapeutically utilized.</a:t>
            </a:r>
          </a:p>
          <a:p>
            <a:pPr algn="justLow">
              <a:lnSpc>
                <a:spcPct val="90000"/>
              </a:lnSpc>
              <a:spcAft>
                <a:spcPts val="600"/>
              </a:spcAft>
            </a:pPr>
            <a:r>
              <a:rPr lang="en-US" sz="2800" dirty="0"/>
              <a:t> For example, aripiprazole, an atypical antipsychotic, is a partial agonist at selected dopamine receptors.</a:t>
            </a:r>
          </a:p>
        </p:txBody>
      </p:sp>
    </p:spTree>
    <p:extLst>
      <p:ext uri="{BB962C8B-B14F-4D97-AF65-F5344CB8AC3E}">
        <p14:creationId xmlns:p14="http://schemas.microsoft.com/office/powerpoint/2010/main" val="12732948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0F8825-8BFD-E5E0-E0C6-F8B6BE90B58A}"/>
              </a:ext>
            </a:extLst>
          </p:cNvPr>
          <p:cNvSpPr txBox="1"/>
          <p:nvPr/>
        </p:nvSpPr>
        <p:spPr>
          <a:xfrm>
            <a:off x="304800" y="685800"/>
            <a:ext cx="4495800" cy="3913892"/>
          </a:xfrm>
          <a:prstGeom prst="rect">
            <a:avLst/>
          </a:prstGeom>
          <a:noFill/>
        </p:spPr>
        <p:txBody>
          <a:bodyPr wrap="square">
            <a:spAutoFit/>
          </a:bodyPr>
          <a:lstStyle/>
          <a:p>
            <a:pPr marL="0" marR="0" indent="457200" algn="just" rtl="0">
              <a:lnSpc>
                <a:spcPct val="100000"/>
              </a:lnSpc>
              <a:spcAft>
                <a:spcPts val="1000"/>
              </a:spcAft>
              <a:buNone/>
            </a:pPr>
            <a:r>
              <a:rPr lang="en-US" sz="2400" dirty="0">
                <a:effectLst/>
                <a:latin typeface="+mn-lt"/>
                <a:ea typeface="Times New Roman" panose="02020603050405020304" pitchFamily="18" charset="0"/>
                <a:cs typeface="Arial" panose="020B0604020202020204" pitchFamily="34" charset="0"/>
              </a:rPr>
              <a:t>Dopaminergic pathways that are </a:t>
            </a:r>
            <a:r>
              <a:rPr lang="en-US" sz="2400" b="1" dirty="0">
                <a:effectLst/>
                <a:latin typeface="+mn-lt"/>
                <a:ea typeface="Times New Roman" panose="02020603050405020304" pitchFamily="18" charset="0"/>
                <a:cs typeface="Arial" panose="020B0604020202020204" pitchFamily="34" charset="0"/>
              </a:rPr>
              <a:t>overactive</a:t>
            </a:r>
            <a:r>
              <a:rPr lang="en-US" sz="2400" dirty="0">
                <a:effectLst/>
                <a:latin typeface="+mn-lt"/>
                <a:ea typeface="Times New Roman" panose="02020603050405020304" pitchFamily="18" charset="0"/>
                <a:cs typeface="Arial" panose="020B0604020202020204" pitchFamily="34" charset="0"/>
              </a:rPr>
              <a:t> tend to be </a:t>
            </a:r>
            <a:r>
              <a:rPr lang="en-US" sz="2400" b="1" dirty="0">
                <a:effectLst/>
                <a:latin typeface="+mn-lt"/>
                <a:ea typeface="Times New Roman" panose="02020603050405020304" pitchFamily="18" charset="0"/>
                <a:cs typeface="Arial" panose="020B0604020202020204" pitchFamily="34" charset="0"/>
              </a:rPr>
              <a:t>inhibited</a:t>
            </a:r>
            <a:r>
              <a:rPr lang="en-US" sz="2400" dirty="0">
                <a:effectLst/>
                <a:latin typeface="+mn-lt"/>
                <a:ea typeface="Times New Roman" panose="02020603050405020304" pitchFamily="18" charset="0"/>
                <a:cs typeface="Arial" panose="020B0604020202020204" pitchFamily="34" charset="0"/>
              </a:rPr>
              <a:t> by </a:t>
            </a:r>
            <a:r>
              <a:rPr lang="en-US" sz="2400" i="1" dirty="0">
                <a:effectLst/>
                <a:latin typeface="+mn-lt"/>
                <a:ea typeface="Times New Roman" panose="02020603050405020304" pitchFamily="18" charset="0"/>
                <a:cs typeface="Arial" panose="020B0604020202020204" pitchFamily="34" charset="0"/>
              </a:rPr>
              <a:t>aripiprazole</a:t>
            </a:r>
            <a:r>
              <a:rPr lang="en-US" sz="2400" dirty="0">
                <a:effectLst/>
                <a:latin typeface="+mn-lt"/>
                <a:ea typeface="Times New Roman" panose="02020603050405020304" pitchFamily="18" charset="0"/>
                <a:cs typeface="Arial" panose="020B0604020202020204" pitchFamily="34" charset="0"/>
              </a:rPr>
              <a:t>, whereas pathways that are underactive are stimulated. </a:t>
            </a:r>
          </a:p>
          <a:p>
            <a:pPr marL="0" marR="0" indent="457200" algn="just" rtl="0">
              <a:lnSpc>
                <a:spcPct val="100000"/>
              </a:lnSpc>
              <a:spcAft>
                <a:spcPts val="1000"/>
              </a:spcAft>
              <a:buNone/>
            </a:pPr>
            <a:r>
              <a:rPr lang="en-US" sz="2400" dirty="0">
                <a:effectLst/>
                <a:latin typeface="+mn-lt"/>
                <a:ea typeface="Times New Roman" panose="02020603050405020304" pitchFamily="18" charset="0"/>
                <a:cs typeface="Arial" panose="020B0604020202020204" pitchFamily="34" charset="0"/>
              </a:rPr>
              <a:t>This might explain the ability of </a:t>
            </a:r>
            <a:r>
              <a:rPr lang="en-US" sz="2400" i="1" dirty="0">
                <a:effectLst/>
                <a:latin typeface="+mn-lt"/>
                <a:ea typeface="Times New Roman" panose="02020603050405020304" pitchFamily="18" charset="0"/>
                <a:cs typeface="Arial" panose="020B0604020202020204" pitchFamily="34" charset="0"/>
              </a:rPr>
              <a:t>aripiprazole </a:t>
            </a:r>
            <a:r>
              <a:rPr lang="en-US" sz="2400" dirty="0">
                <a:effectLst/>
                <a:latin typeface="+mn-lt"/>
                <a:ea typeface="Times New Roman" panose="02020603050405020304" pitchFamily="18" charset="0"/>
                <a:cs typeface="Arial" panose="020B0604020202020204" pitchFamily="34" charset="0"/>
              </a:rPr>
              <a:t>to improve symptoms of schizophrenia, </a:t>
            </a:r>
            <a:r>
              <a:rPr lang="en-US" sz="2400" b="1" dirty="0">
                <a:effectLst/>
                <a:latin typeface="+mn-lt"/>
                <a:ea typeface="Times New Roman" panose="02020603050405020304" pitchFamily="18" charset="0"/>
                <a:cs typeface="Arial" panose="020B0604020202020204" pitchFamily="34" charset="0"/>
              </a:rPr>
              <a:t>with a small risk of causing extrapyramidal adverse effects</a:t>
            </a:r>
            <a:r>
              <a:rPr lang="en-US" sz="2400" dirty="0">
                <a:effectLst/>
                <a:latin typeface="+mn-lt"/>
                <a:ea typeface="Times New Roman" panose="02020603050405020304" pitchFamily="18" charset="0"/>
                <a:cs typeface="Arial" panose="020B0604020202020204" pitchFamily="34" charset="0"/>
              </a:rPr>
              <a:t>.</a:t>
            </a:r>
            <a:endParaRPr lang="en-US" sz="14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4A3D6CC9-1B80-AB18-647D-D93E1D139CDF}"/>
              </a:ext>
            </a:extLst>
          </p:cNvPr>
          <p:cNvPicPr>
            <a:picLocks noChangeAspect="1"/>
          </p:cNvPicPr>
          <p:nvPr/>
        </p:nvPicPr>
        <p:blipFill>
          <a:blip r:embed="rId2"/>
          <a:srcRect/>
          <a:stretch>
            <a:fillRect/>
          </a:stretch>
        </p:blipFill>
        <p:spPr bwMode="auto">
          <a:xfrm>
            <a:off x="5029200" y="381000"/>
            <a:ext cx="3810000" cy="64008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3246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C0EAA1-1CCA-C940-ABCB-D663B57F157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6E17D63-8E41-FE0F-F90F-C5EECB5573EF}"/>
              </a:ext>
            </a:extLst>
          </p:cNvPr>
          <p:cNvSpPr/>
          <p:nvPr/>
        </p:nvSpPr>
        <p:spPr>
          <a:xfrm>
            <a:off x="867638" y="637762"/>
            <a:ext cx="7416372" cy="900131"/>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500" kern="1200" dirty="0">
                <a:solidFill>
                  <a:schemeClr val="bg1"/>
                </a:solidFill>
                <a:latin typeface="+mj-lt"/>
                <a:ea typeface="+mj-ea"/>
                <a:cs typeface="+mj-cs"/>
              </a:rPr>
              <a:t>C. Inverse agonists</a:t>
            </a:r>
          </a:p>
        </p:txBody>
      </p:sp>
      <p:sp>
        <p:nvSpPr>
          <p:cNvPr id="15" name="Rectangle 14">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C8F636E-26D5-3E3D-D77D-F86ADC1FBBF3}"/>
              </a:ext>
            </a:extLst>
          </p:cNvPr>
          <p:cNvSpPr/>
          <p:nvPr/>
        </p:nvSpPr>
        <p:spPr>
          <a:xfrm>
            <a:off x="381000" y="2057400"/>
            <a:ext cx="8534399" cy="2766138"/>
          </a:xfrm>
          <a:prstGeom prst="rect">
            <a:avLst/>
          </a:prstGeom>
        </p:spPr>
        <p:txBody>
          <a:bodyPr vert="horz" lIns="91440" tIns="45720" rIns="91440" bIns="45720" rtlCol="0">
            <a:normAutofit lnSpcReduction="10000"/>
          </a:bodyPr>
          <a:lstStyle/>
          <a:p>
            <a:pPr algn="justLow">
              <a:lnSpc>
                <a:spcPct val="90000"/>
              </a:lnSpc>
              <a:spcAft>
                <a:spcPts val="600"/>
              </a:spcAft>
            </a:pPr>
            <a:r>
              <a:rPr lang="en-US" sz="2800" dirty="0"/>
              <a:t>Typically, unbound receptors are inactive and require interaction with an agonist to assume an active conformation. However, some receptors show a spontaneous conversion from </a:t>
            </a:r>
            <a:r>
              <a:rPr lang="en-US" sz="2800" b="1" dirty="0"/>
              <a:t>R to R* in the absence of an agonist </a:t>
            </a:r>
            <a:r>
              <a:rPr lang="en-US" sz="2800" dirty="0"/>
              <a:t>(</a:t>
            </a:r>
            <a:r>
              <a:rPr lang="en-US" sz="2800" b="1" dirty="0"/>
              <a:t>constitutive activation</a:t>
            </a:r>
            <a:r>
              <a:rPr lang="en-US" sz="2800" dirty="0"/>
              <a:t>). </a:t>
            </a:r>
            <a:r>
              <a:rPr lang="en-US" sz="2800" b="1" dirty="0"/>
              <a:t>Inverse agonists, unlike full agonists, stabilize the inactive R form and cause R* to convert to R. </a:t>
            </a:r>
          </a:p>
        </p:txBody>
      </p:sp>
      <p:sp>
        <p:nvSpPr>
          <p:cNvPr id="5" name="Rectangle 4">
            <a:extLst>
              <a:ext uri="{FF2B5EF4-FFF2-40B4-BE49-F238E27FC236}">
                <a16:creationId xmlns:a16="http://schemas.microsoft.com/office/drawing/2014/main" id="{FC9EEC7A-C456-2C60-A7CF-5A3F7F8BD305}"/>
              </a:ext>
            </a:extLst>
          </p:cNvPr>
          <p:cNvSpPr/>
          <p:nvPr/>
        </p:nvSpPr>
        <p:spPr>
          <a:xfrm>
            <a:off x="304800" y="4526282"/>
            <a:ext cx="8610600" cy="2255518"/>
          </a:xfrm>
          <a:prstGeom prst="rect">
            <a:avLst/>
          </a:prstGeom>
          <a:solidFill>
            <a:schemeClr val="accent2">
              <a:lumMod val="20000"/>
              <a:lumOff val="80000"/>
            </a:schemeClr>
          </a:solidFill>
        </p:spPr>
        <p:txBody>
          <a:bodyPr vert="horz" lIns="91440" tIns="45720" rIns="91440" bIns="45720" rtlCol="0">
            <a:normAutofit/>
          </a:bodyPr>
          <a:lstStyle/>
          <a:p>
            <a:pPr algn="just">
              <a:spcAft>
                <a:spcPts val="600"/>
              </a:spcAft>
            </a:pPr>
            <a:r>
              <a:rPr lang="en-US" sz="2800" dirty="0"/>
              <a:t>This </a:t>
            </a:r>
            <a:r>
              <a:rPr lang="en-US" sz="2800" b="1" dirty="0"/>
              <a:t>decreases</a:t>
            </a:r>
            <a:r>
              <a:rPr lang="en-US" sz="2800" dirty="0"/>
              <a:t> the number of activated receptors to below that observed </a:t>
            </a:r>
            <a:r>
              <a:rPr lang="en-US" sz="2800" b="1" dirty="0"/>
              <a:t>in the absence of drug</a:t>
            </a:r>
            <a:r>
              <a:rPr lang="en-US" sz="2800" dirty="0"/>
              <a:t>. Thus, inverse agonists have an </a:t>
            </a:r>
            <a:r>
              <a:rPr lang="en-US" sz="2800" b="1" dirty="0"/>
              <a:t>intrinsic activity less than zero</a:t>
            </a:r>
            <a:r>
              <a:rPr lang="en-US" sz="2800" dirty="0"/>
              <a:t>, reverse the activity of receptors, </a:t>
            </a:r>
            <a:r>
              <a:rPr lang="en-US" sz="2800" b="1" dirty="0"/>
              <a:t>and exert the opposite pharmacological effect of agonists.</a:t>
            </a:r>
          </a:p>
        </p:txBody>
      </p:sp>
    </p:spTree>
    <p:extLst>
      <p:ext uri="{BB962C8B-B14F-4D97-AF65-F5344CB8AC3E}">
        <p14:creationId xmlns:p14="http://schemas.microsoft.com/office/powerpoint/2010/main" val="3969479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04800"/>
            <a:ext cx="9144000" cy="640079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76200"/>
            <a:ext cx="9144000" cy="65532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5E5179-726D-5314-2D46-2E0B53AC9C1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5" name="Group 14">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5600700" cy="6858000"/>
            <a:chOff x="7467600" y="0"/>
            <a:chExt cx="4724400" cy="6858000"/>
          </a:xfrm>
        </p:grpSpPr>
        <p:sp>
          <p:nvSpPr>
            <p:cNvPr id="16" name="Rectangle 15">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9" name="Freeform: Shape 18">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27275"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1" name="Rectangle 20">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990600"/>
            <a:ext cx="84582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Rectangle 7">
            <a:extLst>
              <a:ext uri="{FF2B5EF4-FFF2-40B4-BE49-F238E27FC236}">
                <a16:creationId xmlns:a16="http://schemas.microsoft.com/office/drawing/2014/main" id="{AA9208DE-70D1-EE59-1916-30C352C69148}"/>
              </a:ext>
            </a:extLst>
          </p:cNvPr>
          <p:cNvSpPr/>
          <p:nvPr/>
        </p:nvSpPr>
        <p:spPr>
          <a:xfrm>
            <a:off x="571503" y="1676400"/>
            <a:ext cx="3009897" cy="1142999"/>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500" b="1" kern="1200" dirty="0">
                <a:solidFill>
                  <a:schemeClr val="tx1"/>
                </a:solidFill>
                <a:latin typeface="+mj-lt"/>
                <a:ea typeface="+mj-ea"/>
                <a:cs typeface="+mj-cs"/>
              </a:rPr>
              <a:t>D. Antagonists</a:t>
            </a:r>
          </a:p>
        </p:txBody>
      </p:sp>
      <p:sp>
        <p:nvSpPr>
          <p:cNvPr id="4" name="Rectangle 3">
            <a:extLst>
              <a:ext uri="{FF2B5EF4-FFF2-40B4-BE49-F238E27FC236}">
                <a16:creationId xmlns:a16="http://schemas.microsoft.com/office/drawing/2014/main" id="{35CCCD9F-D519-A74C-32DB-89787874494A}"/>
              </a:ext>
            </a:extLst>
          </p:cNvPr>
          <p:cNvSpPr/>
          <p:nvPr/>
        </p:nvSpPr>
        <p:spPr>
          <a:xfrm>
            <a:off x="3429000" y="1828800"/>
            <a:ext cx="5372099" cy="2209801"/>
          </a:xfrm>
          <a:prstGeom prst="rect">
            <a:avLst/>
          </a:prstGeom>
        </p:spPr>
        <p:txBody>
          <a:bodyPr vert="horz" lIns="91440" tIns="45720" rIns="91440" bIns="45720" rtlCol="0">
            <a:normAutofit/>
          </a:bodyPr>
          <a:lstStyle/>
          <a:p>
            <a:pPr algn="justLow">
              <a:lnSpc>
                <a:spcPct val="90000"/>
              </a:lnSpc>
              <a:spcAft>
                <a:spcPts val="600"/>
              </a:spcAft>
            </a:pPr>
            <a:r>
              <a:rPr lang="en-US" sz="2400" b="1" dirty="0">
                <a:solidFill>
                  <a:schemeClr val="tx1">
                    <a:alpha val="55000"/>
                  </a:schemeClr>
                </a:solidFill>
              </a:rPr>
              <a:t>Antagonists bind to a receptor with high affinity but possess zero intrinsic activity. </a:t>
            </a:r>
            <a:endParaRPr lang="en-US" sz="2400" dirty="0">
              <a:solidFill>
                <a:schemeClr val="tx1">
                  <a:alpha val="55000"/>
                </a:schemeClr>
              </a:solidFill>
            </a:endParaRPr>
          </a:p>
        </p:txBody>
      </p:sp>
      <p:sp>
        <p:nvSpPr>
          <p:cNvPr id="5" name="Rectangle 4">
            <a:extLst>
              <a:ext uri="{FF2B5EF4-FFF2-40B4-BE49-F238E27FC236}">
                <a16:creationId xmlns:a16="http://schemas.microsoft.com/office/drawing/2014/main" id="{3F95758C-DE0E-A1DD-04A2-ECC403012FC3}"/>
              </a:ext>
            </a:extLst>
          </p:cNvPr>
          <p:cNvSpPr/>
          <p:nvPr/>
        </p:nvSpPr>
        <p:spPr>
          <a:xfrm>
            <a:off x="762000" y="3657601"/>
            <a:ext cx="7924800" cy="2590799"/>
          </a:xfrm>
          <a:prstGeom prst="rect">
            <a:avLst/>
          </a:prstGeom>
          <a:solidFill>
            <a:schemeClr val="accent2">
              <a:lumMod val="20000"/>
              <a:lumOff val="80000"/>
            </a:schemeClr>
          </a:solidFill>
        </p:spPr>
        <p:txBody>
          <a:bodyPr vert="horz" lIns="91440" tIns="45720" rIns="91440" bIns="45720" rtlCol="0">
            <a:normAutofit/>
          </a:bodyPr>
          <a:lstStyle/>
          <a:p>
            <a:pPr algn="just">
              <a:lnSpc>
                <a:spcPct val="90000"/>
              </a:lnSpc>
              <a:spcAft>
                <a:spcPts val="600"/>
              </a:spcAft>
            </a:pPr>
            <a:r>
              <a:rPr lang="en-US" sz="2800" dirty="0">
                <a:solidFill>
                  <a:schemeClr val="tx1">
                    <a:alpha val="55000"/>
                  </a:schemeClr>
                </a:solidFill>
              </a:rPr>
              <a:t>An antagonist has </a:t>
            </a:r>
            <a:r>
              <a:rPr lang="en-US" sz="2800" b="1" dirty="0">
                <a:solidFill>
                  <a:schemeClr val="tx1">
                    <a:alpha val="55000"/>
                  </a:schemeClr>
                </a:solidFill>
              </a:rPr>
              <a:t>no effect on biological function </a:t>
            </a:r>
            <a:r>
              <a:rPr lang="en-US" sz="2800" dirty="0">
                <a:solidFill>
                  <a:schemeClr val="tx1">
                    <a:alpha val="55000"/>
                  </a:schemeClr>
                </a:solidFill>
              </a:rPr>
              <a:t>in the absence of an agonist but </a:t>
            </a:r>
            <a:r>
              <a:rPr lang="en-US" sz="2800" b="1" dirty="0">
                <a:solidFill>
                  <a:schemeClr val="tx1">
                    <a:alpha val="55000"/>
                  </a:schemeClr>
                </a:solidFill>
              </a:rPr>
              <a:t>can decrease the effect of an agonist when present.</a:t>
            </a:r>
            <a:r>
              <a:rPr lang="en-US" sz="2800" dirty="0">
                <a:solidFill>
                  <a:schemeClr val="tx1">
                    <a:alpha val="55000"/>
                  </a:schemeClr>
                </a:solidFill>
              </a:rPr>
              <a:t> Antagonism may occur </a:t>
            </a:r>
            <a:r>
              <a:rPr lang="en-US" sz="2800" b="1" dirty="0">
                <a:solidFill>
                  <a:schemeClr val="tx1">
                    <a:alpha val="55000"/>
                  </a:schemeClr>
                </a:solidFill>
              </a:rPr>
              <a:t>either</a:t>
            </a:r>
            <a:r>
              <a:rPr lang="en-US" sz="2800" dirty="0">
                <a:solidFill>
                  <a:schemeClr val="tx1">
                    <a:alpha val="55000"/>
                  </a:schemeClr>
                </a:solidFill>
              </a:rPr>
              <a:t> by blocking the drug's ability </a:t>
            </a:r>
            <a:r>
              <a:rPr lang="en-US" sz="2800" b="1" dirty="0">
                <a:solidFill>
                  <a:schemeClr val="tx1">
                    <a:alpha val="55000"/>
                  </a:schemeClr>
                </a:solidFill>
              </a:rPr>
              <a:t>to bind to the receptor</a:t>
            </a:r>
            <a:r>
              <a:rPr lang="en-US" sz="2800" dirty="0">
                <a:solidFill>
                  <a:schemeClr val="tx1">
                    <a:alpha val="55000"/>
                  </a:schemeClr>
                </a:solidFill>
              </a:rPr>
              <a:t> or by blocking its </a:t>
            </a:r>
            <a:r>
              <a:rPr lang="en-US" sz="2800" b="1" dirty="0">
                <a:solidFill>
                  <a:schemeClr val="tx1">
                    <a:alpha val="55000"/>
                  </a:schemeClr>
                </a:solidFill>
              </a:rPr>
              <a:t>ability to activate the receptor.</a:t>
            </a:r>
            <a:endParaRPr lang="en-US" sz="2700" b="1" dirty="0"/>
          </a:p>
        </p:txBody>
      </p:sp>
    </p:spTree>
    <p:extLst>
      <p:ext uri="{BB962C8B-B14F-4D97-AF65-F5344CB8AC3E}">
        <p14:creationId xmlns:p14="http://schemas.microsoft.com/office/powerpoint/2010/main" val="1633964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4770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DE5569-DCE3-14D1-B7A9-4A637C0C0E8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9066406-CC4C-C0B7-9AC6-62736E4EF022}"/>
              </a:ext>
            </a:extLst>
          </p:cNvPr>
          <p:cNvSpPr/>
          <p:nvPr/>
        </p:nvSpPr>
        <p:spPr>
          <a:xfrm>
            <a:off x="304792" y="2217344"/>
            <a:ext cx="8534407" cy="2461338"/>
          </a:xfrm>
          <a:prstGeom prst="rect">
            <a:avLst/>
          </a:prstGeom>
        </p:spPr>
        <p:txBody>
          <a:bodyPr vert="horz" lIns="91440" tIns="45720" rIns="91440" bIns="45720" rtlCol="0">
            <a:normAutofit/>
          </a:bodyPr>
          <a:lstStyle/>
          <a:p>
            <a:pPr algn="justLow">
              <a:lnSpc>
                <a:spcPct val="90000"/>
              </a:lnSpc>
              <a:spcAft>
                <a:spcPts val="600"/>
              </a:spcAft>
            </a:pPr>
            <a:r>
              <a:rPr lang="en-US" sz="2400" dirty="0"/>
              <a:t>If the antagonist binds to </a:t>
            </a:r>
            <a:r>
              <a:rPr lang="en-US" sz="2400" b="1" dirty="0"/>
              <a:t>the same site on the receptor as the agonist in a reversible manner</a:t>
            </a:r>
            <a:r>
              <a:rPr lang="en-US" sz="2400" dirty="0"/>
              <a:t>, it is "</a:t>
            </a:r>
            <a:r>
              <a:rPr lang="en-US" sz="2400" b="1" dirty="0"/>
              <a:t>competitive</a:t>
            </a:r>
            <a:r>
              <a:rPr lang="en-US" sz="2400" dirty="0"/>
              <a:t>’’ A competitive antagonist interferes with an agonist binding to its receptor and maintains the receptor in its inactive state. For example, the antihypertensive drug </a:t>
            </a:r>
            <a:r>
              <a:rPr lang="en-US" sz="2400" b="1" dirty="0"/>
              <a:t>terazosin</a:t>
            </a:r>
            <a:r>
              <a:rPr lang="en-US" sz="2400" dirty="0"/>
              <a:t> competes with the endogenous ligand norepinephrine at α1-adrenoceptors, thus decreasing vascular smooth muscle tone and reducing blood pressure.</a:t>
            </a:r>
          </a:p>
        </p:txBody>
      </p:sp>
      <p:sp>
        <p:nvSpPr>
          <p:cNvPr id="5" name="Rectangle 4">
            <a:extLst>
              <a:ext uri="{FF2B5EF4-FFF2-40B4-BE49-F238E27FC236}">
                <a16:creationId xmlns:a16="http://schemas.microsoft.com/office/drawing/2014/main" id="{FA88ACA0-DB04-194D-F23F-C786E4AC7401}"/>
              </a:ext>
            </a:extLst>
          </p:cNvPr>
          <p:cNvSpPr/>
          <p:nvPr/>
        </p:nvSpPr>
        <p:spPr>
          <a:xfrm>
            <a:off x="304800" y="4724400"/>
            <a:ext cx="8610600" cy="1752599"/>
          </a:xfrm>
          <a:prstGeom prst="rect">
            <a:avLst/>
          </a:prstGeom>
          <a:solidFill>
            <a:schemeClr val="accent2">
              <a:lumMod val="20000"/>
              <a:lumOff val="80000"/>
            </a:schemeClr>
          </a:solidFill>
        </p:spPr>
        <p:txBody>
          <a:bodyPr vert="horz" lIns="91440" tIns="45720" rIns="91440" bIns="45720" rtlCol="0">
            <a:normAutofit lnSpcReduction="10000"/>
          </a:bodyPr>
          <a:lstStyle/>
          <a:p>
            <a:pPr algn="just">
              <a:lnSpc>
                <a:spcPct val="90000"/>
              </a:lnSpc>
              <a:spcAft>
                <a:spcPts val="600"/>
              </a:spcAft>
            </a:pPr>
            <a:r>
              <a:rPr lang="en-US" sz="2700" dirty="0"/>
              <a:t>However, increasing the concentration of agonist relative to antagonist can overcome this inhibition. Thus, competitive antagonists characteristically </a:t>
            </a:r>
            <a:r>
              <a:rPr lang="en-US" sz="2700" b="1" dirty="0"/>
              <a:t>shift the agonist dose-response curve to the right (increased EC50) without affecting Emax</a:t>
            </a:r>
            <a:r>
              <a:rPr lang="en-US" sz="2700" dirty="0"/>
              <a:t>.</a:t>
            </a:r>
          </a:p>
        </p:txBody>
      </p:sp>
      <p:sp>
        <p:nvSpPr>
          <p:cNvPr id="8" name="Rectangle 7">
            <a:extLst>
              <a:ext uri="{FF2B5EF4-FFF2-40B4-BE49-F238E27FC236}">
                <a16:creationId xmlns:a16="http://schemas.microsoft.com/office/drawing/2014/main" id="{4619BE26-6595-8C34-D0C5-D9D4D07B80BD}"/>
              </a:ext>
            </a:extLst>
          </p:cNvPr>
          <p:cNvSpPr/>
          <p:nvPr/>
        </p:nvSpPr>
        <p:spPr>
          <a:xfrm>
            <a:off x="304800" y="76200"/>
            <a:ext cx="8610600" cy="1295400"/>
          </a:xfrm>
          <a:prstGeom prst="rect">
            <a:avLst/>
          </a:prstGeom>
          <a:noFill/>
        </p:spPr>
        <p:txBody>
          <a:bodyPr vert="horz" lIns="91440" tIns="45720" rIns="91440" bIns="45720" rtlCol="0">
            <a:normAutofit/>
          </a:bodyPr>
          <a:lstStyle/>
          <a:p>
            <a:pPr algn="just">
              <a:spcAft>
                <a:spcPts val="600"/>
              </a:spcAft>
            </a:pPr>
            <a:r>
              <a:rPr lang="en-US" sz="3600" b="1" dirty="0">
                <a:solidFill>
                  <a:schemeClr val="bg1"/>
                </a:solidFill>
              </a:rPr>
              <a:t>1. Competitive antagonists: </a:t>
            </a:r>
          </a:p>
        </p:txBody>
      </p:sp>
    </p:spTree>
    <p:extLst>
      <p:ext uri="{BB962C8B-B14F-4D97-AF65-F5344CB8AC3E}">
        <p14:creationId xmlns:p14="http://schemas.microsoft.com/office/powerpoint/2010/main" val="2454028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A901EB-E709-F929-DB7A-44CCEB04F669}"/>
            </a:ext>
          </a:extLst>
        </p:cNvPr>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9" name="Rectangle 1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6C709C5-F77B-D509-665A-5F66C89E7966}"/>
              </a:ext>
            </a:extLst>
          </p:cNvPr>
          <p:cNvSpPr txBox="1">
            <a:spLocks/>
          </p:cNvSpPr>
          <p:nvPr/>
        </p:nvSpPr>
        <p:spPr>
          <a:xfrm>
            <a:off x="571352" y="-176720"/>
            <a:ext cx="3485178" cy="162452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500" b="1" dirty="0">
                <a:ln w="1905">
                  <a:solidFill>
                    <a:schemeClr val="tx1">
                      <a:lumMod val="95000"/>
                      <a:lumOff val="5000"/>
                    </a:schemeClr>
                  </a:solidFill>
                </a:ln>
                <a:effectLst>
                  <a:innerShdw blurRad="69850" dist="43180" dir="5400000">
                    <a:srgbClr val="000000">
                      <a:alpha val="65000"/>
                    </a:srgbClr>
                  </a:innerShdw>
                </a:effectLst>
              </a:rPr>
              <a:t>2. Irreversible antagonists: </a:t>
            </a:r>
          </a:p>
        </p:txBody>
      </p:sp>
      <p:sp>
        <p:nvSpPr>
          <p:cNvPr id="4" name="Rectangle 3">
            <a:extLst>
              <a:ext uri="{FF2B5EF4-FFF2-40B4-BE49-F238E27FC236}">
                <a16:creationId xmlns:a16="http://schemas.microsoft.com/office/drawing/2014/main" id="{A4EEAEE8-800E-64D2-8D30-A19808BC31E6}"/>
              </a:ext>
            </a:extLst>
          </p:cNvPr>
          <p:cNvSpPr/>
          <p:nvPr/>
        </p:nvSpPr>
        <p:spPr>
          <a:xfrm>
            <a:off x="152400" y="990600"/>
            <a:ext cx="4343399" cy="1828801"/>
          </a:xfrm>
          <a:prstGeom prst="rect">
            <a:avLst/>
          </a:prstGeom>
        </p:spPr>
        <p:txBody>
          <a:bodyPr vert="horz" lIns="91440" tIns="45720" rIns="91440" bIns="45720" rtlCol="0" anchor="ctr">
            <a:normAutofit/>
          </a:bodyPr>
          <a:lstStyle/>
          <a:p>
            <a:pPr>
              <a:lnSpc>
                <a:spcPct val="90000"/>
              </a:lnSpc>
              <a:spcBef>
                <a:spcPct val="20000"/>
              </a:spcBef>
            </a:pPr>
            <a:r>
              <a:rPr lang="en-US" sz="2000" dirty="0"/>
              <a:t>Irreversible antagonists </a:t>
            </a:r>
            <a:r>
              <a:rPr lang="en-US" sz="2000" b="1" dirty="0"/>
              <a:t>bind covalently </a:t>
            </a:r>
            <a:r>
              <a:rPr lang="en-US" sz="2000" dirty="0"/>
              <a:t>to the active site of the receptor, thereby </a:t>
            </a:r>
            <a:r>
              <a:rPr lang="en-US" sz="2000" b="1" dirty="0"/>
              <a:t>permanently</a:t>
            </a:r>
            <a:r>
              <a:rPr lang="en-US" sz="2000" dirty="0"/>
              <a:t> </a:t>
            </a:r>
            <a:r>
              <a:rPr lang="en-US" sz="2000" b="1" dirty="0"/>
              <a:t>reducing</a:t>
            </a:r>
            <a:r>
              <a:rPr lang="en-US" sz="2000" dirty="0"/>
              <a:t> the </a:t>
            </a:r>
            <a:r>
              <a:rPr lang="en-US" sz="2000" b="1" dirty="0"/>
              <a:t>number of receptors available to the agonist</a:t>
            </a:r>
            <a:r>
              <a:rPr lang="en-US" sz="2000" dirty="0"/>
              <a:t>. </a:t>
            </a:r>
          </a:p>
        </p:txBody>
      </p:sp>
      <p:pic>
        <p:nvPicPr>
          <p:cNvPr id="13" name="Picture 12" descr="A picture of an electromagnetic radiation">
            <a:extLst>
              <a:ext uri="{FF2B5EF4-FFF2-40B4-BE49-F238E27FC236}">
                <a16:creationId xmlns:a16="http://schemas.microsoft.com/office/drawing/2014/main" id="{B14CD1FB-EB7C-5A1E-F263-0254722B34E2}"/>
              </a:ext>
            </a:extLst>
          </p:cNvPr>
          <p:cNvPicPr>
            <a:picLocks noChangeAspect="1"/>
          </p:cNvPicPr>
          <p:nvPr/>
        </p:nvPicPr>
        <p:blipFill>
          <a:blip r:embed="rId2"/>
          <a:srcRect l="28197" r="27087" b="2"/>
          <a:stretch>
            <a:fillRect/>
          </a:stretch>
        </p:blipFill>
        <p:spPr>
          <a:xfrm>
            <a:off x="4572000" y="1"/>
            <a:ext cx="4577118" cy="6858000"/>
          </a:xfrm>
          <a:prstGeom prst="rect">
            <a:avLst/>
          </a:prstGeom>
        </p:spPr>
      </p:pic>
      <p:sp>
        <p:nvSpPr>
          <p:cNvPr id="3" name="Rectangle 2">
            <a:extLst>
              <a:ext uri="{FF2B5EF4-FFF2-40B4-BE49-F238E27FC236}">
                <a16:creationId xmlns:a16="http://schemas.microsoft.com/office/drawing/2014/main" id="{430F3436-A12A-0F4A-DEC9-8B6369307C4D}"/>
              </a:ext>
            </a:extLst>
          </p:cNvPr>
          <p:cNvSpPr/>
          <p:nvPr/>
        </p:nvSpPr>
        <p:spPr>
          <a:xfrm>
            <a:off x="304800" y="2667000"/>
            <a:ext cx="8077200" cy="1600200"/>
          </a:xfrm>
          <a:prstGeom prst="rect">
            <a:avLst/>
          </a:prstGeom>
          <a:solidFill>
            <a:schemeClr val="accent2">
              <a:lumMod val="20000"/>
              <a:lumOff val="80000"/>
            </a:schemeClr>
          </a:solidFill>
        </p:spPr>
        <p:txBody>
          <a:bodyPr vert="horz" lIns="91440" tIns="45720" rIns="91440" bIns="45720" rtlCol="0">
            <a:normAutofit fontScale="85000" lnSpcReduction="10000"/>
          </a:bodyPr>
          <a:lstStyle/>
          <a:p>
            <a:pPr algn="justLow">
              <a:lnSpc>
                <a:spcPct val="90000"/>
              </a:lnSpc>
              <a:spcAft>
                <a:spcPts val="600"/>
              </a:spcAft>
            </a:pPr>
            <a:r>
              <a:rPr lang="en-US" sz="3000" dirty="0"/>
              <a:t>An irreversible antagonist causes a </a:t>
            </a:r>
            <a:r>
              <a:rPr lang="en-US" sz="3000" b="1" dirty="0"/>
              <a:t>downward shift of the Emax</a:t>
            </a:r>
            <a:r>
              <a:rPr lang="en-US" sz="3000" dirty="0"/>
              <a:t>. with </a:t>
            </a:r>
            <a:r>
              <a:rPr lang="en-US" sz="3000" b="1" dirty="0"/>
              <a:t>no shift of EC50 values</a:t>
            </a:r>
            <a:r>
              <a:rPr lang="en-US" sz="3000" dirty="0"/>
              <a:t>. In contrast to competitive antagonists, addition of more agonist does not overcome the effect of irreversible antagonists.</a:t>
            </a:r>
          </a:p>
        </p:txBody>
      </p:sp>
      <p:sp>
        <p:nvSpPr>
          <p:cNvPr id="6" name="TextBox 5">
            <a:extLst>
              <a:ext uri="{FF2B5EF4-FFF2-40B4-BE49-F238E27FC236}">
                <a16:creationId xmlns:a16="http://schemas.microsoft.com/office/drawing/2014/main" id="{73AEC251-F776-F37E-24F9-05132FD5BDDC}"/>
              </a:ext>
            </a:extLst>
          </p:cNvPr>
          <p:cNvSpPr txBox="1"/>
          <p:nvPr/>
        </p:nvSpPr>
        <p:spPr>
          <a:xfrm>
            <a:off x="228600" y="4343400"/>
            <a:ext cx="8763000" cy="2308324"/>
          </a:xfrm>
          <a:prstGeom prst="rect">
            <a:avLst/>
          </a:prstGeom>
          <a:solidFill>
            <a:schemeClr val="bg2"/>
          </a:solidFill>
        </p:spPr>
        <p:txBody>
          <a:bodyPr wrap="square">
            <a:spAutoFit/>
          </a:bodyPr>
          <a:lstStyle/>
          <a:p>
            <a:r>
              <a:rPr lang="en-US" sz="2400" dirty="0"/>
              <a:t>Thus, irreversible antagonists and allosteric antagonists are both considered </a:t>
            </a:r>
            <a:r>
              <a:rPr lang="en-US" sz="2400" b="1" dirty="0"/>
              <a:t>noncompetitive antagonists</a:t>
            </a:r>
            <a:r>
              <a:rPr lang="en-US" sz="2400" dirty="0"/>
              <a:t>. A fundamental difference between competitive and noncompetitive antagonists is that </a:t>
            </a:r>
            <a:r>
              <a:rPr lang="en-US" sz="2400" b="1" dirty="0"/>
              <a:t>competitive antagonists reduce agonist potency (increase EC</a:t>
            </a:r>
            <a:r>
              <a:rPr lang="en-US" sz="2400" b="1" baseline="-25000" dirty="0"/>
              <a:t>50</a:t>
            </a:r>
            <a:r>
              <a:rPr lang="en-US" sz="2400" b="1" dirty="0"/>
              <a:t>) and noncompetitive antagonists reduce agonist efficacy (decrease Emax).</a:t>
            </a:r>
          </a:p>
        </p:txBody>
      </p:sp>
    </p:spTree>
    <p:extLst>
      <p:ext uri="{BB962C8B-B14F-4D97-AF65-F5344CB8AC3E}">
        <p14:creationId xmlns:p14="http://schemas.microsoft.com/office/powerpoint/2010/main" val="2879877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9" name="Freeform: Shape 8">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87628"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2DACB14B-78A7-E67F-EC08-3AEEC20F2419}"/>
              </a:ext>
            </a:extLst>
          </p:cNvPr>
          <p:cNvPicPr>
            <a:picLocks noChangeAspect="1"/>
          </p:cNvPicPr>
          <p:nvPr/>
        </p:nvPicPr>
        <p:blipFill>
          <a:blip r:embed="rId2"/>
          <a:stretch>
            <a:fillRect/>
          </a:stretch>
        </p:blipFill>
        <p:spPr bwMode="auto">
          <a:xfrm>
            <a:off x="3054491" y="643468"/>
            <a:ext cx="4333449" cy="5571066"/>
          </a:xfrm>
          <a:prstGeom prst="rect">
            <a:avLst/>
          </a:prstGeom>
          <a:noFill/>
        </p:spPr>
      </p:pic>
    </p:spTree>
    <p:extLst>
      <p:ext uri="{BB962C8B-B14F-4D97-AF65-F5344CB8AC3E}">
        <p14:creationId xmlns:p14="http://schemas.microsoft.com/office/powerpoint/2010/main" val="4003068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28600"/>
            <a:ext cx="9144000" cy="6477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04800"/>
            <a:ext cx="9144000" cy="62484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E19EDF-42F0-823F-C414-938ED5AEC2A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78F1A930-E320-BA16-3AB2-67E2ACF878AC}"/>
              </a:ext>
            </a:extLst>
          </p:cNvPr>
          <p:cNvSpPr txBox="1">
            <a:spLocks/>
          </p:cNvSpPr>
          <p:nvPr/>
        </p:nvSpPr>
        <p:spPr>
          <a:xfrm>
            <a:off x="963930" y="1050595"/>
            <a:ext cx="6056111" cy="161848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5400" b="1" kern="1200">
                <a:solidFill>
                  <a:schemeClr val="tx1"/>
                </a:solidFill>
                <a:latin typeface="+mj-lt"/>
                <a:ea typeface="+mj-ea"/>
                <a:cs typeface="+mj-cs"/>
              </a:rPr>
              <a:t>3. Allosteric antagonists</a:t>
            </a:r>
            <a:r>
              <a:rPr lang="en-US" sz="5400" kern="1200">
                <a:solidFill>
                  <a:schemeClr val="tx1"/>
                </a:solidFill>
                <a:latin typeface="+mj-lt"/>
                <a:ea typeface="+mj-ea"/>
                <a:cs typeface="+mj-cs"/>
              </a:rPr>
              <a:t>:</a:t>
            </a:r>
            <a:endParaRPr lang="en-US" sz="5400" b="1" kern="1200">
              <a:ln w="1905">
                <a:solidFill>
                  <a:schemeClr val="tx1">
                    <a:lumMod val="95000"/>
                    <a:lumOff val="5000"/>
                  </a:schemeClr>
                </a:solidFill>
              </a:ln>
              <a:solidFill>
                <a:schemeClr val="tx1"/>
              </a:solidFill>
              <a:effectLst>
                <a:innerShdw blurRad="69850" dist="43180" dir="5400000">
                  <a:srgbClr val="000000">
                    <a:alpha val="65000"/>
                  </a:srgbClr>
                </a:innerShdw>
              </a:effectLst>
              <a:latin typeface="+mj-lt"/>
              <a:ea typeface="+mj-ea"/>
              <a:cs typeface="+mj-cs"/>
            </a:endParaRPr>
          </a:p>
        </p:txBody>
      </p:sp>
      <p:sp>
        <p:nvSpPr>
          <p:cNvPr id="4" name="Rectangle 3">
            <a:extLst>
              <a:ext uri="{FF2B5EF4-FFF2-40B4-BE49-F238E27FC236}">
                <a16:creationId xmlns:a16="http://schemas.microsoft.com/office/drawing/2014/main" id="{5D3A81F1-99D8-07AB-CCDD-2302FC59C750}"/>
              </a:ext>
            </a:extLst>
          </p:cNvPr>
          <p:cNvSpPr/>
          <p:nvPr/>
        </p:nvSpPr>
        <p:spPr>
          <a:xfrm>
            <a:off x="963930" y="2969469"/>
            <a:ext cx="6056111" cy="280039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100" dirty="0"/>
              <a:t>An allosteric antagonist binds to a site (</a:t>
            </a:r>
            <a:r>
              <a:rPr lang="en-US" sz="2100" b="1" dirty="0"/>
              <a:t>allosteric site</a:t>
            </a:r>
            <a:r>
              <a:rPr lang="en-US" sz="2100" dirty="0"/>
              <a:t>) other than the agonist-binding site </a:t>
            </a:r>
            <a:r>
              <a:rPr lang="en-US" sz="2100" b="1" dirty="0"/>
              <a:t>and prevents receptor activation by the agonist. </a:t>
            </a:r>
            <a:r>
              <a:rPr lang="en-US" sz="2100" dirty="0"/>
              <a:t>This type of antagonist also causes a </a:t>
            </a:r>
            <a:r>
              <a:rPr lang="en-US" sz="2100" b="1" dirty="0"/>
              <a:t>downward shift of the E</a:t>
            </a:r>
            <a:r>
              <a:rPr lang="en-US" sz="2100" b="1" baseline="-25000" dirty="0"/>
              <a:t>max </a:t>
            </a:r>
            <a:r>
              <a:rPr lang="en-US" sz="2100" b="1" dirty="0"/>
              <a:t>of an agonist, with no change in the EC</a:t>
            </a:r>
            <a:r>
              <a:rPr lang="en-US" sz="2100" b="1" baseline="-25000" dirty="0"/>
              <a:t>50</a:t>
            </a:r>
            <a:r>
              <a:rPr lang="en-US" sz="2100" b="1" dirty="0"/>
              <a:t> value</a:t>
            </a:r>
            <a:r>
              <a:rPr lang="en-US" sz="2100" dirty="0"/>
              <a:t>. An example of an allosteric antagonist is </a:t>
            </a:r>
            <a:r>
              <a:rPr lang="en-US" sz="2100" b="1" dirty="0"/>
              <a:t>picrotoxin</a:t>
            </a:r>
            <a:r>
              <a:rPr lang="en-US" sz="2100" dirty="0"/>
              <a:t>, which binds to the inside of the GABA-controlled chloride channel.</a:t>
            </a:r>
          </a:p>
        </p:txBody>
      </p:sp>
      <p:sp>
        <p:nvSpPr>
          <p:cNvPr id="3" name="Rectangle 2">
            <a:extLst>
              <a:ext uri="{FF2B5EF4-FFF2-40B4-BE49-F238E27FC236}">
                <a16:creationId xmlns:a16="http://schemas.microsoft.com/office/drawing/2014/main" id="{64A646F3-AC5A-AC0C-782F-A1384D0674E1}"/>
              </a:ext>
            </a:extLst>
          </p:cNvPr>
          <p:cNvSpPr/>
          <p:nvPr/>
        </p:nvSpPr>
        <p:spPr>
          <a:xfrm>
            <a:off x="228600" y="5410200"/>
            <a:ext cx="8763000" cy="1026448"/>
          </a:xfrm>
          <a:prstGeom prst="rect">
            <a:avLst/>
          </a:prstGeom>
          <a:solidFill>
            <a:schemeClr val="accent2">
              <a:lumMod val="20000"/>
              <a:lumOff val="80000"/>
            </a:schemeClr>
          </a:solidFill>
        </p:spPr>
        <p:txBody>
          <a:bodyPr vert="horz" lIns="91440" tIns="45720" rIns="91440" bIns="45720" rtlCol="0">
            <a:normAutofit/>
          </a:bodyPr>
          <a:lstStyle/>
          <a:p>
            <a:pPr>
              <a:spcAft>
                <a:spcPts val="600"/>
              </a:spcAft>
            </a:pPr>
            <a:r>
              <a:rPr lang="en-US" sz="2400" dirty="0"/>
              <a:t>When picrotoxin binds inside the channel, no chloride can pass through the channel, even when GABA fully occupies the receptor.</a:t>
            </a:r>
          </a:p>
        </p:txBody>
      </p:sp>
    </p:spTree>
    <p:extLst>
      <p:ext uri="{BB962C8B-B14F-4D97-AF65-F5344CB8AC3E}">
        <p14:creationId xmlns:p14="http://schemas.microsoft.com/office/powerpoint/2010/main" val="2476526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6AC91E-6D0D-E5CD-3922-FB1E5251CF31}"/>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3" name="Group 32">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2" y="0"/>
            <a:ext cx="4235228" cy="6483075"/>
            <a:chOff x="-19221" y="0"/>
            <a:chExt cx="5646974" cy="6483075"/>
          </a:xfrm>
        </p:grpSpPr>
        <p:sp>
          <p:nvSpPr>
            <p:cNvPr id="34" name="Freeform: Shape 33">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Rectangle 3">
            <a:extLst>
              <a:ext uri="{FF2B5EF4-FFF2-40B4-BE49-F238E27FC236}">
                <a16:creationId xmlns:a16="http://schemas.microsoft.com/office/drawing/2014/main" id="{8C4119CC-59CD-E611-F3FF-CB9845856F5D}"/>
              </a:ext>
            </a:extLst>
          </p:cNvPr>
          <p:cNvSpPr/>
          <p:nvPr/>
        </p:nvSpPr>
        <p:spPr>
          <a:xfrm>
            <a:off x="2743200" y="176241"/>
            <a:ext cx="6172201" cy="3862359"/>
          </a:xfrm>
          <a:prstGeom prst="rect">
            <a:avLst/>
          </a:prstGeom>
          <a:noFill/>
          <a:ln>
            <a:noFill/>
          </a:ln>
        </p:spPr>
        <p:txBody>
          <a:bodyPr vert="horz" lIns="91440" tIns="45720" rIns="91440" bIns="45720" rtlCol="0" anchor="ctr">
            <a:normAutofit/>
          </a:bodyPr>
          <a:lstStyle/>
          <a:p>
            <a:pPr marL="285750" algn="justLow">
              <a:lnSpc>
                <a:spcPct val="90000"/>
              </a:lnSpc>
              <a:spcAft>
                <a:spcPts val="600"/>
              </a:spcAft>
            </a:pPr>
            <a:r>
              <a:rPr lang="en-US" sz="3600" b="1" dirty="0">
                <a:solidFill>
                  <a:schemeClr val="tx2"/>
                </a:solidFill>
              </a:rPr>
              <a:t>4. Functional antagonism: </a:t>
            </a:r>
          </a:p>
          <a:p>
            <a:pPr marL="285750" algn="justLow">
              <a:lnSpc>
                <a:spcPct val="90000"/>
              </a:lnSpc>
              <a:spcAft>
                <a:spcPts val="600"/>
              </a:spcAft>
            </a:pPr>
            <a:r>
              <a:rPr lang="en-US" sz="2400" dirty="0"/>
              <a:t>An antagonist may </a:t>
            </a:r>
            <a:r>
              <a:rPr lang="en-US" sz="2400" b="1" dirty="0"/>
              <a:t>act at a completely separate receptor,</a:t>
            </a:r>
            <a:r>
              <a:rPr lang="en-US" sz="2400" dirty="0"/>
              <a:t> initiating effects that are functionally opposite those of the agonist. A classic example is the functional antagonism by </a:t>
            </a:r>
            <a:r>
              <a:rPr lang="en-US" sz="2400" b="1" dirty="0"/>
              <a:t>epinephrine</a:t>
            </a:r>
            <a:r>
              <a:rPr lang="en-US" sz="2400" dirty="0"/>
              <a:t> to histamine-induced bronchoconstriction.</a:t>
            </a:r>
          </a:p>
        </p:txBody>
      </p:sp>
      <p:sp>
        <p:nvSpPr>
          <p:cNvPr id="5" name="Rectangle 4">
            <a:extLst>
              <a:ext uri="{FF2B5EF4-FFF2-40B4-BE49-F238E27FC236}">
                <a16:creationId xmlns:a16="http://schemas.microsoft.com/office/drawing/2014/main" id="{8BE6B9E1-7B84-4D8E-B09E-B25ACFE43D8C}"/>
              </a:ext>
            </a:extLst>
          </p:cNvPr>
          <p:cNvSpPr/>
          <p:nvPr/>
        </p:nvSpPr>
        <p:spPr>
          <a:xfrm>
            <a:off x="381000" y="3962400"/>
            <a:ext cx="8534400" cy="1828800"/>
          </a:xfrm>
          <a:prstGeom prst="rect">
            <a:avLst/>
          </a:prstGeom>
          <a:solidFill>
            <a:schemeClr val="accent2">
              <a:lumMod val="20000"/>
              <a:lumOff val="80000"/>
            </a:schemeClr>
          </a:solidFill>
        </p:spPr>
        <p:txBody>
          <a:bodyPr vert="horz" lIns="91440" tIns="45720" rIns="91440" bIns="45720" rtlCol="0">
            <a:normAutofit/>
          </a:bodyPr>
          <a:lstStyle/>
          <a:p>
            <a:pPr>
              <a:lnSpc>
                <a:spcPct val="90000"/>
              </a:lnSpc>
              <a:spcAft>
                <a:spcPts val="600"/>
              </a:spcAft>
            </a:pPr>
            <a:r>
              <a:rPr lang="en-US" sz="2400" dirty="0"/>
              <a:t>Histamine binds to </a:t>
            </a:r>
            <a:r>
              <a:rPr lang="en-US" sz="2400" b="1" dirty="0"/>
              <a:t>H1</a:t>
            </a:r>
            <a:r>
              <a:rPr lang="en-US" sz="2400" dirty="0"/>
              <a:t> histamine receptors on bronchial smooth muscle, causing bronchoconstriction of the bronchial tree. Epinephrine is an agonist at </a:t>
            </a:r>
            <a:r>
              <a:rPr lang="el-GR" sz="2400" dirty="0"/>
              <a:t>β</a:t>
            </a:r>
            <a:r>
              <a:rPr lang="en-US" sz="2400" dirty="0"/>
              <a:t>2-adrenoceptors on bronchial smooth muscle, which causes the muscles to relax. This functional antagonism is also known as "</a:t>
            </a:r>
            <a:r>
              <a:rPr lang="en-US" sz="2400" b="1" dirty="0"/>
              <a:t>physiologic antagonism</a:t>
            </a:r>
            <a:r>
              <a:rPr lang="en-US" sz="2400" dirty="0"/>
              <a:t>."</a:t>
            </a:r>
          </a:p>
        </p:txBody>
      </p:sp>
    </p:spTree>
    <p:extLst>
      <p:ext uri="{BB962C8B-B14F-4D97-AF65-F5344CB8AC3E}">
        <p14:creationId xmlns:p14="http://schemas.microsoft.com/office/powerpoint/2010/main" val="29369017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28600"/>
            <a:ext cx="9144000" cy="6477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70559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F7021D-7AFD-25BD-B977-BDB49D08EC9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B9A764E-5759-9A67-6E02-7E6772E5E1FF}"/>
              </a:ext>
            </a:extLst>
          </p:cNvPr>
          <p:cNvSpPr/>
          <p:nvPr/>
        </p:nvSpPr>
        <p:spPr>
          <a:xfrm>
            <a:off x="3200400" y="1828801"/>
            <a:ext cx="5791200" cy="4953000"/>
          </a:xfrm>
          <a:prstGeom prst="rect">
            <a:avLst/>
          </a:prstGeom>
        </p:spPr>
        <p:txBody>
          <a:bodyPr vert="horz" lIns="91440" tIns="45720" rIns="91440" bIns="45720" rtlCol="0" anchor="ctr">
            <a:normAutofit fontScale="92500"/>
          </a:bodyPr>
          <a:lstStyle/>
          <a:p>
            <a:r>
              <a:rPr lang="en-US" sz="2400" dirty="0"/>
              <a:t>Graded responses can be transformed to quantal responses by designating a predetermined level of the graded response as the point at which a response </a:t>
            </a:r>
            <a:r>
              <a:rPr lang="en-US" sz="2400" b="1" dirty="0"/>
              <a:t>occurs or not</a:t>
            </a:r>
            <a:r>
              <a:rPr lang="en-US" sz="2400" dirty="0"/>
              <a:t>. For example, a quantal dose response relationship can be determined in a population for the antihypertensive drug atenolol. </a:t>
            </a:r>
            <a:r>
              <a:rPr lang="en-US" sz="2400" b="1" dirty="0"/>
              <a:t>A positive response </a:t>
            </a:r>
            <a:r>
              <a:rPr lang="en-US" sz="2400" dirty="0"/>
              <a:t>is defined as a fall of at least 5 mm Hg in diastolic blood pressure. </a:t>
            </a:r>
          </a:p>
          <a:p>
            <a:r>
              <a:rPr lang="en-US" sz="2400" dirty="0"/>
              <a:t>Quantal dose-response curves are useful for </a:t>
            </a:r>
            <a:r>
              <a:rPr lang="en-US" sz="2400" b="1" dirty="0"/>
              <a:t>determining doses to which most of the population responds</a:t>
            </a:r>
            <a:r>
              <a:rPr lang="en-US" sz="2400" dirty="0"/>
              <a:t>. They have similar shapes as log dose-response curves, </a:t>
            </a:r>
            <a:r>
              <a:rPr lang="en-US" sz="2400" b="1" dirty="0"/>
              <a:t>and the ED</a:t>
            </a:r>
            <a:r>
              <a:rPr lang="en-US" sz="2400" b="1" baseline="-25000" dirty="0"/>
              <a:t>50</a:t>
            </a:r>
            <a:r>
              <a:rPr lang="en-US" sz="2400" b="1" dirty="0"/>
              <a:t> is the drug dose that causes a therapeutic response in half of the population.</a:t>
            </a:r>
          </a:p>
        </p:txBody>
      </p:sp>
      <p:sp>
        <p:nvSpPr>
          <p:cNvPr id="5" name="Rectangle 4">
            <a:extLst>
              <a:ext uri="{FF2B5EF4-FFF2-40B4-BE49-F238E27FC236}">
                <a16:creationId xmlns:a16="http://schemas.microsoft.com/office/drawing/2014/main" id="{B65A010C-F509-6400-D4E6-3B5705F1ACDB}"/>
              </a:ext>
            </a:extLst>
          </p:cNvPr>
          <p:cNvSpPr/>
          <p:nvPr/>
        </p:nvSpPr>
        <p:spPr>
          <a:xfrm>
            <a:off x="266700" y="76201"/>
            <a:ext cx="8610600" cy="1904999"/>
          </a:xfrm>
          <a:prstGeom prst="rect">
            <a:avLst/>
          </a:prstGeom>
          <a:solidFill>
            <a:schemeClr val="accent2">
              <a:lumMod val="20000"/>
              <a:lumOff val="80000"/>
            </a:schemeClr>
          </a:solidFill>
        </p:spPr>
        <p:txBody>
          <a:bodyPr vert="horz" lIns="91440" tIns="45720" rIns="91440" bIns="45720" rtlCol="0">
            <a:normAutofit fontScale="92500"/>
          </a:bodyPr>
          <a:lstStyle/>
          <a:p>
            <a:pPr algn="just">
              <a:lnSpc>
                <a:spcPct val="90000"/>
              </a:lnSpc>
              <a:spcAft>
                <a:spcPts val="600"/>
              </a:spcAft>
            </a:pPr>
            <a:r>
              <a:rPr lang="en-US" sz="2700" b="1" dirty="0"/>
              <a:t>Quantal Dose-Response Curve:</a:t>
            </a:r>
          </a:p>
          <a:p>
            <a:pPr algn="just">
              <a:lnSpc>
                <a:spcPct val="90000"/>
              </a:lnSpc>
              <a:spcAft>
                <a:spcPts val="600"/>
              </a:spcAft>
            </a:pPr>
            <a:r>
              <a:rPr lang="en-US" sz="2400" dirty="0"/>
              <a:t>Another important dose-response relationship is that </a:t>
            </a:r>
            <a:r>
              <a:rPr lang="en-US" sz="2400" b="1" dirty="0"/>
              <a:t>between</a:t>
            </a:r>
            <a:r>
              <a:rPr lang="en-US" sz="2400" dirty="0"/>
              <a:t> the </a:t>
            </a:r>
            <a:r>
              <a:rPr lang="en-US" sz="2400" b="1" dirty="0"/>
              <a:t>dose of the drug </a:t>
            </a:r>
            <a:r>
              <a:rPr lang="en-US" sz="2400" dirty="0"/>
              <a:t>and the </a:t>
            </a:r>
            <a:r>
              <a:rPr lang="en-US" sz="2400" b="1" dirty="0"/>
              <a:t>proportion of a population of patients that responds to it.</a:t>
            </a:r>
            <a:r>
              <a:rPr lang="en-US" sz="2400" dirty="0"/>
              <a:t> These responses are known </a:t>
            </a:r>
            <a:r>
              <a:rPr lang="en-US" sz="2400" b="1" dirty="0"/>
              <a:t>as quantal responses</a:t>
            </a:r>
            <a:r>
              <a:rPr lang="en-US" sz="2400" dirty="0"/>
              <a:t>, because, for any individual, </a:t>
            </a:r>
            <a:r>
              <a:rPr lang="en-US" sz="2400" b="1" dirty="0"/>
              <a:t>either the effect occurs or it does not</a:t>
            </a:r>
            <a:r>
              <a:rPr lang="en-US" sz="2400" dirty="0"/>
              <a:t>.</a:t>
            </a:r>
          </a:p>
        </p:txBody>
      </p:sp>
    </p:spTree>
    <p:extLst>
      <p:ext uri="{BB962C8B-B14F-4D97-AF65-F5344CB8AC3E}">
        <p14:creationId xmlns:p14="http://schemas.microsoft.com/office/powerpoint/2010/main" val="22438842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28600"/>
            <a:ext cx="9144000" cy="65532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F501-1BE4-BACD-C886-CF3C4036881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0CE77BB-06E2-EA21-0E9A-02A2287FE36F}"/>
              </a:ext>
            </a:extLst>
          </p:cNvPr>
          <p:cNvSpPr/>
          <p:nvPr/>
        </p:nvSpPr>
        <p:spPr>
          <a:xfrm>
            <a:off x="314446" y="990599"/>
            <a:ext cx="8458200" cy="1968491"/>
          </a:xfrm>
          <a:prstGeom prst="rect">
            <a:avLst/>
          </a:prstGeom>
          <a:solidFill>
            <a:schemeClr val="bg2">
              <a:lumMod val="90000"/>
            </a:schemeClr>
          </a:solidFill>
        </p:spPr>
        <p:txBody>
          <a:bodyPr vert="horz" lIns="91440" tIns="45720" rIns="91440" bIns="45720" rtlCol="0">
            <a:normAutofit/>
          </a:bodyPr>
          <a:lstStyle/>
          <a:p>
            <a:pPr algn="just"/>
            <a:r>
              <a:rPr lang="en-US" sz="2800" dirty="0"/>
              <a:t>The therapeutic index (</a:t>
            </a:r>
            <a:r>
              <a:rPr lang="en-US" sz="2800" b="1" dirty="0"/>
              <a:t>TI</a:t>
            </a:r>
            <a:r>
              <a:rPr lang="en-US" sz="2800" dirty="0"/>
              <a:t>) of a drug is the ratio of the dose that produces toxicity in half the population (</a:t>
            </a:r>
            <a:r>
              <a:rPr lang="en-US" sz="2800" b="1" dirty="0"/>
              <a:t>TD50</a:t>
            </a:r>
            <a:r>
              <a:rPr lang="en-US" sz="2800" dirty="0"/>
              <a:t>) to the dose that produces a clinically desired or effective response (</a:t>
            </a:r>
            <a:r>
              <a:rPr lang="en-US" sz="2800" b="1" dirty="0"/>
              <a:t>ED50</a:t>
            </a:r>
            <a:r>
              <a:rPr lang="en-US" sz="2800" dirty="0"/>
              <a:t>) in half the population:</a:t>
            </a:r>
          </a:p>
        </p:txBody>
      </p:sp>
      <p:sp>
        <p:nvSpPr>
          <p:cNvPr id="5" name="Rectangle 4">
            <a:extLst>
              <a:ext uri="{FF2B5EF4-FFF2-40B4-BE49-F238E27FC236}">
                <a16:creationId xmlns:a16="http://schemas.microsoft.com/office/drawing/2014/main" id="{429FD978-DADF-7A5C-1DF0-915D14FF54FE}"/>
              </a:ext>
            </a:extLst>
          </p:cNvPr>
          <p:cNvSpPr/>
          <p:nvPr/>
        </p:nvSpPr>
        <p:spPr>
          <a:xfrm>
            <a:off x="304800" y="4343400"/>
            <a:ext cx="8467846" cy="1524000"/>
          </a:xfrm>
          <a:prstGeom prst="rect">
            <a:avLst/>
          </a:prstGeom>
          <a:solidFill>
            <a:schemeClr val="accent2">
              <a:lumMod val="20000"/>
              <a:lumOff val="80000"/>
            </a:schemeClr>
          </a:solidFill>
        </p:spPr>
        <p:txBody>
          <a:bodyPr vert="horz" lIns="91440" tIns="45720" rIns="91440" bIns="45720" rtlCol="0">
            <a:normAutofit lnSpcReduction="10000"/>
          </a:bodyPr>
          <a:lstStyle/>
          <a:p>
            <a:pPr algn="just"/>
            <a:r>
              <a:rPr lang="en-US" sz="3200" dirty="0"/>
              <a:t>The Tl is a measure of </a:t>
            </a:r>
            <a:r>
              <a:rPr lang="en-US" sz="3200" b="1" dirty="0"/>
              <a:t>a drug's safety, </a:t>
            </a:r>
            <a:r>
              <a:rPr lang="en-US" sz="3200" dirty="0"/>
              <a:t>because a larger value indicates a wide margin between doses that are effective and doses that are toxic.</a:t>
            </a:r>
          </a:p>
        </p:txBody>
      </p:sp>
      <p:sp>
        <p:nvSpPr>
          <p:cNvPr id="8" name="Rectangle 7">
            <a:extLst>
              <a:ext uri="{FF2B5EF4-FFF2-40B4-BE49-F238E27FC236}">
                <a16:creationId xmlns:a16="http://schemas.microsoft.com/office/drawing/2014/main" id="{0D23F33D-E10F-B2A8-8580-B07DE8ED8D0D}"/>
              </a:ext>
            </a:extLst>
          </p:cNvPr>
          <p:cNvSpPr/>
          <p:nvPr/>
        </p:nvSpPr>
        <p:spPr>
          <a:xfrm>
            <a:off x="304800" y="76200"/>
            <a:ext cx="8610600" cy="609600"/>
          </a:xfrm>
          <a:prstGeom prst="rect">
            <a:avLst/>
          </a:prstGeom>
          <a:noFill/>
        </p:spPr>
        <p:txBody>
          <a:bodyPr vert="horz" lIns="91440" tIns="45720" rIns="91440" bIns="45720" rtlCol="0">
            <a:normAutofit/>
          </a:bodyPr>
          <a:lstStyle/>
          <a:p>
            <a:pPr algn="ctr"/>
            <a:r>
              <a:rPr lang="en-US" sz="3200" b="1" dirty="0"/>
              <a:t>A. Therapeutic index</a:t>
            </a:r>
          </a:p>
        </p:txBody>
      </p:sp>
      <p:pic>
        <p:nvPicPr>
          <p:cNvPr id="3" name="Picture 2">
            <a:extLst>
              <a:ext uri="{FF2B5EF4-FFF2-40B4-BE49-F238E27FC236}">
                <a16:creationId xmlns:a16="http://schemas.microsoft.com/office/drawing/2014/main" id="{D656C0C6-D95D-2F68-4D28-8AF0C9FFC7AC}"/>
              </a:ext>
            </a:extLst>
          </p:cNvPr>
          <p:cNvPicPr>
            <a:picLocks noChangeAspect="1"/>
          </p:cNvPicPr>
          <p:nvPr/>
        </p:nvPicPr>
        <p:blipFill>
          <a:blip r:embed="rId2"/>
          <a:stretch>
            <a:fillRect/>
          </a:stretch>
        </p:blipFill>
        <p:spPr>
          <a:xfrm>
            <a:off x="2819400" y="3263891"/>
            <a:ext cx="3200400" cy="774709"/>
          </a:xfrm>
          <a:prstGeom prst="rect">
            <a:avLst/>
          </a:prstGeom>
        </p:spPr>
      </p:pic>
    </p:spTree>
    <p:extLst>
      <p:ext uri="{BB962C8B-B14F-4D97-AF65-F5344CB8AC3E}">
        <p14:creationId xmlns:p14="http://schemas.microsoft.com/office/powerpoint/2010/main" val="2316752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7B4C2B-8B1B-AA24-61FF-2F8DF77D1854}"/>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8" name="Rectangle 7">
            <a:extLst>
              <a:ext uri="{FF2B5EF4-FFF2-40B4-BE49-F238E27FC236}">
                <a16:creationId xmlns:a16="http://schemas.microsoft.com/office/drawing/2014/main" id="{BE452E46-67C0-FA49-75A7-55444AB3FC41}"/>
              </a:ext>
            </a:extLst>
          </p:cNvPr>
          <p:cNvSpPr/>
          <p:nvPr/>
        </p:nvSpPr>
        <p:spPr>
          <a:xfrm>
            <a:off x="884419" y="228600"/>
            <a:ext cx="7375161" cy="13255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100" b="1" kern="1200" dirty="0">
                <a:solidFill>
                  <a:schemeClr val="tx2"/>
                </a:solidFill>
                <a:latin typeface="+mj-lt"/>
                <a:ea typeface="+mj-ea"/>
                <a:cs typeface="+mj-cs"/>
              </a:rPr>
              <a:t>B. Clinical usefulness of the therapeutic Index</a:t>
            </a:r>
          </a:p>
        </p:txBody>
      </p:sp>
      <p:grpSp>
        <p:nvGrpSpPr>
          <p:cNvPr id="17" name="Group 16">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7417" y="0"/>
            <a:ext cx="2926583" cy="2382977"/>
            <a:chOff x="6867015" y="-1"/>
            <a:chExt cx="5324985" cy="3251912"/>
          </a:xfrm>
          <a:solidFill>
            <a:schemeClr val="accent5">
              <a:alpha val="10000"/>
            </a:schemeClr>
          </a:solidFill>
        </p:grpSpPr>
        <p:sp>
          <p:nvSpPr>
            <p:cNvPr id="18" name="Freeform: Shape 17">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41CE8E26-26F0-E9AF-E98F-3B9142C12BC0}"/>
              </a:ext>
            </a:extLst>
          </p:cNvPr>
          <p:cNvSpPr/>
          <p:nvPr/>
        </p:nvSpPr>
        <p:spPr>
          <a:xfrm>
            <a:off x="884419" y="1676400"/>
            <a:ext cx="7375161" cy="2062018"/>
          </a:xfrm>
          <a:prstGeom prst="rect">
            <a:avLst/>
          </a:prstGeom>
        </p:spPr>
        <p:txBody>
          <a:bodyPr vert="horz" lIns="91440" tIns="45720" rIns="91440" bIns="45720" rtlCol="0">
            <a:normAutofit/>
          </a:bodyPr>
          <a:lstStyle/>
          <a:p>
            <a:pPr algn="justLow">
              <a:lnSpc>
                <a:spcPct val="90000"/>
              </a:lnSpc>
              <a:spcAft>
                <a:spcPts val="600"/>
              </a:spcAft>
            </a:pPr>
            <a:r>
              <a:rPr lang="en-US" sz="2800" dirty="0">
                <a:solidFill>
                  <a:schemeClr val="tx2"/>
                </a:solidFill>
              </a:rPr>
              <a:t>The Tl of a drug is determined using </a:t>
            </a:r>
            <a:r>
              <a:rPr lang="en-US" sz="2800" b="1" dirty="0">
                <a:solidFill>
                  <a:schemeClr val="tx2"/>
                </a:solidFill>
              </a:rPr>
              <a:t>drug trials and accumulated clinical experience.</a:t>
            </a:r>
            <a:r>
              <a:rPr lang="en-US" sz="2800" dirty="0">
                <a:solidFill>
                  <a:schemeClr val="tx2"/>
                </a:solidFill>
              </a:rPr>
              <a:t> These usually reveal a range of effective doses and a different (sometimes overlapping) range of toxic doses. </a:t>
            </a:r>
          </a:p>
        </p:txBody>
      </p:sp>
      <p:grpSp>
        <p:nvGrpSpPr>
          <p:cNvPr id="23" name="Group 22">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174211" cy="2175328"/>
            <a:chOff x="-305" y="-1"/>
            <a:chExt cx="3832880" cy="2876136"/>
          </a:xfrm>
        </p:grpSpPr>
        <p:sp>
          <p:nvSpPr>
            <p:cNvPr id="24" name="Freeform: Shape 23">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89599D93-4853-BC3A-F2A2-9FA4A7D73789}"/>
              </a:ext>
            </a:extLst>
          </p:cNvPr>
          <p:cNvSpPr/>
          <p:nvPr/>
        </p:nvSpPr>
        <p:spPr>
          <a:xfrm>
            <a:off x="304800" y="4073072"/>
            <a:ext cx="8610600" cy="2175328"/>
          </a:xfrm>
          <a:prstGeom prst="rect">
            <a:avLst/>
          </a:prstGeom>
          <a:solidFill>
            <a:schemeClr val="accent2">
              <a:lumMod val="20000"/>
              <a:lumOff val="80000"/>
            </a:schemeClr>
          </a:solidFill>
        </p:spPr>
        <p:txBody>
          <a:bodyPr vert="horz" lIns="91440" tIns="45720" rIns="91440" bIns="45720" rtlCol="0">
            <a:normAutofit lnSpcReduction="10000"/>
          </a:bodyPr>
          <a:lstStyle/>
          <a:p>
            <a:r>
              <a:rPr lang="en-US" sz="2400" dirty="0"/>
              <a:t>Although high Tl values are required for most drugs, some drugs with low therapeutic indices are </a:t>
            </a:r>
            <a:r>
              <a:rPr lang="en-US" sz="2400" b="1" dirty="0"/>
              <a:t>routinely used to treat serious diseases.</a:t>
            </a:r>
            <a:r>
              <a:rPr lang="en-US" sz="2400" dirty="0"/>
              <a:t> In these cases, the risk of experiencing adverse effects is not as great as the risk of leaving the disease untreated. </a:t>
            </a:r>
            <a:r>
              <a:rPr lang="en-US" sz="2400" b="1" dirty="0"/>
              <a:t>The responses to warfarin, an oral anticoagulant with a low TI, and penicillin, an antimicrobial drug with a large Tl.</a:t>
            </a:r>
          </a:p>
        </p:txBody>
      </p:sp>
    </p:spTree>
    <p:extLst>
      <p:ext uri="{BB962C8B-B14F-4D97-AF65-F5344CB8AC3E}">
        <p14:creationId xmlns:p14="http://schemas.microsoft.com/office/powerpoint/2010/main" val="437083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4FD180-F2F0-67D0-411E-5C68D5DA4B12}"/>
              </a:ext>
            </a:extLst>
          </p:cNvPr>
          <p:cNvPicPr>
            <a:picLocks noChangeAspect="1"/>
          </p:cNvPicPr>
          <p:nvPr/>
        </p:nvPicPr>
        <p:blipFill>
          <a:blip r:embed="rId2"/>
          <a:srcRect/>
          <a:stretch>
            <a:fillRect/>
          </a:stretch>
        </p:blipFill>
        <p:spPr bwMode="auto">
          <a:xfrm>
            <a:off x="1447800" y="228600"/>
            <a:ext cx="6781800" cy="6477000"/>
          </a:xfrm>
          <a:prstGeom prst="rect">
            <a:avLst/>
          </a:prstGeom>
          <a:noFill/>
          <a:ln w="9525">
            <a:noFill/>
            <a:miter lim="800000"/>
            <a:headEnd/>
            <a:tailEnd/>
          </a:ln>
        </p:spPr>
      </p:pic>
    </p:spTree>
    <p:extLst>
      <p:ext uri="{BB962C8B-B14F-4D97-AF65-F5344CB8AC3E}">
        <p14:creationId xmlns:p14="http://schemas.microsoft.com/office/powerpoint/2010/main" val="35841917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650837-8BC1-CA22-4353-56F0B81191DB}"/>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1788CB9E-2E9E-E229-B318-84BAC6D874CB}"/>
              </a:ext>
            </a:extLst>
          </p:cNvPr>
          <p:cNvSpPr/>
          <p:nvPr/>
        </p:nvSpPr>
        <p:spPr>
          <a:xfrm>
            <a:off x="155484" y="3271837"/>
            <a:ext cx="4797516" cy="3052763"/>
          </a:xfrm>
          <a:prstGeom prst="rect">
            <a:avLst/>
          </a:prstGeom>
        </p:spPr>
        <p:txBody>
          <a:bodyPr vert="horz" lIns="91440" tIns="45720" rIns="91440" bIns="45720" rtlCol="0">
            <a:normAutofit fontScale="92500" lnSpcReduction="20000"/>
          </a:bodyPr>
          <a:lstStyle/>
          <a:p>
            <a:pPr algn="justLow">
              <a:lnSpc>
                <a:spcPct val="90000"/>
              </a:lnSpc>
              <a:spcAft>
                <a:spcPts val="600"/>
              </a:spcAft>
            </a:pPr>
            <a:r>
              <a:rPr lang="en-US" sz="2800" dirty="0"/>
              <a:t>However, at higher doses of warfarin, anticoagulation resulting in </a:t>
            </a:r>
            <a:r>
              <a:rPr lang="en-US" sz="2800" b="1" dirty="0"/>
              <a:t>hemorrhage</a:t>
            </a:r>
            <a:r>
              <a:rPr lang="en-US" sz="2800" dirty="0"/>
              <a:t> occurs in a small percent of patients. </a:t>
            </a:r>
          </a:p>
          <a:p>
            <a:pPr algn="justLow">
              <a:lnSpc>
                <a:spcPct val="90000"/>
              </a:lnSpc>
              <a:spcAft>
                <a:spcPts val="600"/>
              </a:spcAft>
            </a:pPr>
            <a:r>
              <a:rPr lang="en-US" sz="2800" dirty="0"/>
              <a:t>Agents with a low Tl (that is, drugs for which dose is critically important) are those drugs for which </a:t>
            </a:r>
            <a:r>
              <a:rPr lang="en-US" sz="2800" b="1" dirty="0"/>
              <a:t>bioavailability</a:t>
            </a:r>
            <a:r>
              <a:rPr lang="en-US" sz="2800" dirty="0"/>
              <a:t> critically alters the therapeutic effects. </a:t>
            </a:r>
          </a:p>
          <a:p>
            <a:pPr algn="justLow">
              <a:lnSpc>
                <a:spcPct val="90000"/>
              </a:lnSpc>
              <a:spcAft>
                <a:spcPts val="600"/>
              </a:spcAft>
            </a:pPr>
            <a:endParaRPr lang="en-US" sz="2800" dirty="0"/>
          </a:p>
        </p:txBody>
      </p:sp>
      <p:sp>
        <p:nvSpPr>
          <p:cNvPr id="26" name="Oval 2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Block Arc 2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32" name="Straight Connector 3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6" name="Arc 35">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7DF7C1-7986-0C42-1100-1D634C737B9A}"/>
              </a:ext>
            </a:extLst>
          </p:cNvPr>
          <p:cNvSpPr/>
          <p:nvPr/>
        </p:nvSpPr>
        <p:spPr>
          <a:xfrm>
            <a:off x="155294" y="685800"/>
            <a:ext cx="8610600" cy="2057400"/>
          </a:xfrm>
          <a:prstGeom prst="rect">
            <a:avLst/>
          </a:prstGeom>
          <a:solidFill>
            <a:schemeClr val="accent2">
              <a:lumMod val="20000"/>
              <a:lumOff val="80000"/>
            </a:schemeClr>
          </a:solidFill>
        </p:spPr>
        <p:txBody>
          <a:bodyPr vert="horz" lIns="91440" tIns="45720" rIns="91440" bIns="45720" rtlCol="0">
            <a:normAutofit fontScale="92500"/>
          </a:bodyPr>
          <a:lstStyle/>
          <a:p>
            <a:pPr algn="just">
              <a:lnSpc>
                <a:spcPct val="90000"/>
              </a:lnSpc>
              <a:spcAft>
                <a:spcPts val="600"/>
              </a:spcAft>
            </a:pPr>
            <a:r>
              <a:rPr lang="en-US" sz="2800" b="1" dirty="0"/>
              <a:t>1. Warfarin </a:t>
            </a:r>
            <a:r>
              <a:rPr lang="en-US" sz="2800" dirty="0"/>
              <a:t>(example of a drug with a small therapeutic index): As the dose of warfarin is increased, a greater fraction of the patients responds (for this drug, the desired response is a </a:t>
            </a:r>
            <a:r>
              <a:rPr lang="en-US" sz="2800" b="1" dirty="0"/>
              <a:t>two- to threefold increase</a:t>
            </a:r>
            <a:r>
              <a:rPr lang="en-US" sz="2800" dirty="0"/>
              <a:t> in the international normalized ratio [INR]) until, eventually, all patients respond. </a:t>
            </a:r>
          </a:p>
        </p:txBody>
      </p:sp>
    </p:spTree>
    <p:extLst>
      <p:ext uri="{BB962C8B-B14F-4D97-AF65-F5344CB8AC3E}">
        <p14:creationId xmlns:p14="http://schemas.microsoft.com/office/powerpoint/2010/main" val="3270997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DB62DE-4AFD-0365-1632-A47D62241612}"/>
              </a:ext>
            </a:extLst>
          </p:cNvPr>
          <p:cNvSpPr/>
          <p:nvPr/>
        </p:nvSpPr>
        <p:spPr>
          <a:xfrm>
            <a:off x="152400" y="304800"/>
            <a:ext cx="8458200" cy="2971800"/>
          </a:xfrm>
          <a:prstGeom prst="rect">
            <a:avLst/>
          </a:prstGeom>
          <a:solidFill>
            <a:schemeClr val="bg2">
              <a:lumMod val="90000"/>
            </a:schemeClr>
          </a:solidFill>
        </p:spPr>
        <p:txBody>
          <a:bodyPr vert="horz" lIns="91440" tIns="45720" rIns="91440" bIns="45720" rtlCol="0">
            <a:normAutofit lnSpcReduction="10000"/>
          </a:bodyPr>
          <a:lstStyle/>
          <a:p>
            <a:r>
              <a:rPr lang="en-US" sz="2800" b="1" dirty="0"/>
              <a:t>2. Penicillin</a:t>
            </a:r>
            <a:r>
              <a:rPr lang="en-US" sz="2800" dirty="0"/>
              <a:t> (example of a drug with a large therapeutic index):</a:t>
            </a:r>
          </a:p>
          <a:p>
            <a:r>
              <a:rPr lang="en-US" sz="2800" dirty="0"/>
              <a:t>For drugs such as penicillin, it is safe and common to give </a:t>
            </a:r>
            <a:r>
              <a:rPr lang="en-US" sz="2800" b="1" dirty="0"/>
              <a:t>doses in excess </a:t>
            </a:r>
            <a:r>
              <a:rPr lang="en-US" sz="2800" dirty="0"/>
              <a:t>of that which is minimally required to achieve a desired response without the risk of adverse effects. </a:t>
            </a:r>
            <a:r>
              <a:rPr lang="en-US" sz="2800" b="1" dirty="0"/>
              <a:t>In this case, bioavailability does not critically alter the therapeutic or clinical effects</a:t>
            </a:r>
            <a:r>
              <a:rPr lang="en-US" sz="2800" dirty="0"/>
              <a:t>.</a:t>
            </a:r>
          </a:p>
        </p:txBody>
      </p:sp>
    </p:spTree>
    <p:extLst>
      <p:ext uri="{BB962C8B-B14F-4D97-AF65-F5344CB8AC3E}">
        <p14:creationId xmlns:p14="http://schemas.microsoft.com/office/powerpoint/2010/main" val="21630929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28600"/>
            <a:ext cx="9144000" cy="6553199"/>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152400"/>
            <a:ext cx="9144000" cy="640080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5BFD9-9C04-C3C4-B26B-EA6FB3C2ADE4}"/>
              </a:ext>
            </a:extLst>
          </p:cNvPr>
          <p:cNvSpPr txBox="1"/>
          <p:nvPr/>
        </p:nvSpPr>
        <p:spPr>
          <a:xfrm>
            <a:off x="609600" y="609600"/>
            <a:ext cx="7620000" cy="523220"/>
          </a:xfrm>
          <a:prstGeom prst="rect">
            <a:avLst/>
          </a:prstGeom>
          <a:noFill/>
        </p:spPr>
        <p:txBody>
          <a:bodyPr wrap="square">
            <a:spAutoFit/>
          </a:bodyPr>
          <a:lstStyle/>
          <a:p>
            <a:r>
              <a:rPr lang="en-US" sz="2800" dirty="0"/>
              <a:t>The therapeutic index (</a:t>
            </a:r>
            <a:r>
              <a:rPr lang="en-US" sz="2800" b="1" dirty="0"/>
              <a:t>TI</a:t>
            </a:r>
            <a:r>
              <a:rPr lang="en-US" sz="2800" dirty="0"/>
              <a:t>) of a drug is the ratio of:</a:t>
            </a:r>
            <a:endParaRPr lang="en-US" dirty="0"/>
          </a:p>
        </p:txBody>
      </p:sp>
      <p:sp>
        <p:nvSpPr>
          <p:cNvPr id="5" name="TextBox 4">
            <a:extLst>
              <a:ext uri="{FF2B5EF4-FFF2-40B4-BE49-F238E27FC236}">
                <a16:creationId xmlns:a16="http://schemas.microsoft.com/office/drawing/2014/main" id="{C761581F-EA02-A1A8-13D0-4E99390AB76C}"/>
              </a:ext>
            </a:extLst>
          </p:cNvPr>
          <p:cNvSpPr txBox="1"/>
          <p:nvPr/>
        </p:nvSpPr>
        <p:spPr>
          <a:xfrm>
            <a:off x="762000" y="1600200"/>
            <a:ext cx="4572000" cy="1384995"/>
          </a:xfrm>
          <a:prstGeom prst="rect">
            <a:avLst/>
          </a:prstGeom>
          <a:noFill/>
        </p:spPr>
        <p:txBody>
          <a:bodyPr wrap="square">
            <a:spAutoFit/>
          </a:bodyPr>
          <a:lstStyle/>
          <a:p>
            <a:pPr marL="514350" indent="-514350">
              <a:buFont typeface="+mj-lt"/>
              <a:buAutoNum type="arabicPeriod"/>
            </a:pPr>
            <a:r>
              <a:rPr lang="en-US" sz="2800" dirty="0">
                <a:latin typeface="+mj-lt"/>
              </a:rPr>
              <a:t>TD50/ED50</a:t>
            </a:r>
          </a:p>
          <a:p>
            <a:pPr marL="514350" indent="-514350">
              <a:buFont typeface="+mj-lt"/>
              <a:buAutoNum type="arabicPeriod"/>
            </a:pPr>
            <a:r>
              <a:rPr lang="en-US" sz="2800" dirty="0">
                <a:latin typeface="+mj-lt"/>
              </a:rPr>
              <a:t>Emax/EC50</a:t>
            </a:r>
          </a:p>
          <a:p>
            <a:pPr marL="514350" indent="-514350">
              <a:buFont typeface="+mj-lt"/>
              <a:buAutoNum type="arabicPeriod"/>
            </a:pPr>
            <a:r>
              <a:rPr lang="en-US" sz="2800" dirty="0">
                <a:latin typeface="+mj-lt"/>
              </a:rPr>
              <a:t> Emax/ TD50</a:t>
            </a:r>
          </a:p>
        </p:txBody>
      </p:sp>
    </p:spTree>
    <p:extLst>
      <p:ext uri="{BB962C8B-B14F-4D97-AF65-F5344CB8AC3E}">
        <p14:creationId xmlns:p14="http://schemas.microsoft.com/office/powerpoint/2010/main" val="3567073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descr="Your attention please Stock Photos &amp;amp; Royalty-Free Images | Depositphotos"/>
          <p:cNvPicPr>
            <a:picLocks noChangeAspect="1" noChangeArrowheads="1"/>
          </p:cNvPicPr>
          <p:nvPr/>
        </p:nvPicPr>
        <p:blipFill rotWithShape="1">
          <a:blip r:embed="rId2">
            <a:extLst>
              <a:ext uri="{28A0092B-C50C-407E-A947-70E740481C1C}">
                <a14:useLocalDpi xmlns:a14="http://schemas.microsoft.com/office/drawing/2010/main" val="0"/>
              </a:ext>
            </a:extLst>
          </a:blip>
          <a:srcRect b="7973"/>
          <a:stretch/>
        </p:blipFill>
        <p:spPr bwMode="auto">
          <a:xfrm>
            <a:off x="33454" y="-9294"/>
            <a:ext cx="9110546" cy="6867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4540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c84a51ce-8f9a-4ed2-ba63-728833a4c19d"/>
  <p:tag name="TPVERSION" val="8"/>
  <p:tag name="TPFULLVERSION" val="9.0.11.13"/>
  <p:tag name="PPTVERSION" val="16"/>
  <p:tag name="TPOS" val="2"/>
  <p:tag name="TPLASTSAVEVERSION" val="6.4 P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A8D0DA-C1A7-49BC-8C38-1FCF2AB98825}">
  <we:reference id="wa200007130" version="1.0.0.1" store="en-US" storeType="OMEX"/>
  <we:alternateReferences>
    <we:reference id="wa200007130" version="1.0.0.1" store="wa20000713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Bjorn</Template>
  <TotalTime>2077</TotalTime>
  <Words>4088</Words>
  <Application>Microsoft Office PowerPoint</Application>
  <PresentationFormat>On-screen Show (4:3)</PresentationFormat>
  <Paragraphs>148</Paragraphs>
  <Slides>77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77</vt:i4>
      </vt:variant>
    </vt:vector>
  </HeadingPairs>
  <TitlesOfParts>
    <vt:vector size="81"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 Major receptor families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Administrator</cp:lastModifiedBy>
  <cp:revision>92</cp:revision>
  <dcterms:created xsi:type="dcterms:W3CDTF">2021-10-13T07:43:12Z</dcterms:created>
  <dcterms:modified xsi:type="dcterms:W3CDTF">2026-10-11T22:11:22Z</dcterms:modified>
</cp:coreProperties>
</file>