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54"/>
  </p:notesMasterIdLst>
  <p:handoutMasterIdLst>
    <p:handoutMasterId r:id="rId55"/>
  </p:handoutMasterIdLst>
  <p:sldIdLst>
    <p:sldId id="260" r:id="rId2"/>
    <p:sldId id="316" r:id="rId3"/>
    <p:sldId id="265" r:id="rId4"/>
    <p:sldId id="261" r:id="rId5"/>
    <p:sldId id="266" r:id="rId6"/>
    <p:sldId id="267" r:id="rId7"/>
    <p:sldId id="269" r:id="rId8"/>
    <p:sldId id="270" r:id="rId9"/>
    <p:sldId id="271" r:id="rId10"/>
    <p:sldId id="272" r:id="rId11"/>
    <p:sldId id="273" r:id="rId12"/>
    <p:sldId id="320" r:id="rId13"/>
    <p:sldId id="275" r:id="rId14"/>
    <p:sldId id="276" r:id="rId15"/>
    <p:sldId id="277" r:id="rId16"/>
    <p:sldId id="279" r:id="rId17"/>
    <p:sldId id="280" r:id="rId18"/>
    <p:sldId id="281" r:id="rId19"/>
    <p:sldId id="282" r:id="rId20"/>
    <p:sldId id="283" r:id="rId21"/>
    <p:sldId id="286" r:id="rId22"/>
    <p:sldId id="284" r:id="rId23"/>
    <p:sldId id="285" r:id="rId24"/>
    <p:sldId id="287" r:id="rId25"/>
    <p:sldId id="288" r:id="rId26"/>
    <p:sldId id="289" r:id="rId27"/>
    <p:sldId id="290" r:id="rId28"/>
    <p:sldId id="291" r:id="rId29"/>
    <p:sldId id="292" r:id="rId30"/>
    <p:sldId id="294" r:id="rId31"/>
    <p:sldId id="293"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12" r:id="rId47"/>
    <p:sldId id="313" r:id="rId48"/>
    <p:sldId id="314" r:id="rId49"/>
    <p:sldId id="315" r:id="rId50"/>
    <p:sldId id="317" r:id="rId51"/>
    <p:sldId id="318" r:id="rId52"/>
    <p:sldId id="319" r:id="rId53"/>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2" autoAdjust="0"/>
  </p:normalViewPr>
  <p:slideViewPr>
    <p:cSldViewPr>
      <p:cViewPr>
        <p:scale>
          <a:sx n="81" d="100"/>
          <a:sy n="81" d="100"/>
        </p:scale>
        <p:origin x="-108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899" cy="3554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79" y="0"/>
            <a:ext cx="4068899" cy="355484"/>
          </a:xfrm>
          <a:prstGeom prst="rect">
            <a:avLst/>
          </a:prstGeom>
        </p:spPr>
        <p:txBody>
          <a:bodyPr vert="horz" lIns="91440" tIns="45720" rIns="91440" bIns="45720" rtlCol="0"/>
          <a:lstStyle>
            <a:lvl1pPr algn="r">
              <a:defRPr sz="1200"/>
            </a:lvl1pPr>
          </a:lstStyle>
          <a:p>
            <a:fld id="{49F7D88E-6E7E-4895-8C5D-D512484D556F}" type="datetimeFigureOut">
              <a:rPr lang="en-US" smtClean="0"/>
              <a:pPr/>
              <a:t>1/25/2021</a:t>
            </a:fld>
            <a:endParaRPr lang="en-US"/>
          </a:p>
        </p:txBody>
      </p:sp>
      <p:sp>
        <p:nvSpPr>
          <p:cNvPr id="4" name="Footer Placeholder 3"/>
          <p:cNvSpPr>
            <a:spLocks noGrp="1"/>
          </p:cNvSpPr>
          <p:nvPr>
            <p:ph type="ftr" sz="quarter" idx="2"/>
          </p:nvPr>
        </p:nvSpPr>
        <p:spPr>
          <a:xfrm>
            <a:off x="1" y="6745790"/>
            <a:ext cx="4068899" cy="3554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79" y="6745790"/>
            <a:ext cx="4068899" cy="355484"/>
          </a:xfrm>
          <a:prstGeom prst="rect">
            <a:avLst/>
          </a:prstGeom>
        </p:spPr>
        <p:txBody>
          <a:bodyPr vert="horz" lIns="91440" tIns="45720" rIns="91440" bIns="45720" rtlCol="0" anchor="b"/>
          <a:lstStyle>
            <a:lvl1pPr algn="r">
              <a:defRPr sz="1200"/>
            </a:lvl1pPr>
          </a:lstStyle>
          <a:p>
            <a:fld id="{28086AB4-B6E2-40B6-B3A6-44CB1D33ECB8}" type="slidenum">
              <a:rPr lang="en-US" smtClean="0"/>
              <a:pPr/>
              <a:t>‹#›</a:t>
            </a:fld>
            <a:endParaRPr lang="en-US"/>
          </a:p>
        </p:txBody>
      </p:sp>
    </p:spTree>
    <p:extLst>
      <p:ext uri="{BB962C8B-B14F-4D97-AF65-F5344CB8AC3E}">
        <p14:creationId xmlns:p14="http://schemas.microsoft.com/office/powerpoint/2010/main" val="215432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763" cy="355600"/>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5318125" y="0"/>
            <a:ext cx="4068763" cy="355600"/>
          </a:xfrm>
          <a:prstGeom prst="rect">
            <a:avLst/>
          </a:prstGeom>
        </p:spPr>
        <p:txBody>
          <a:bodyPr vert="horz" lIns="91440" tIns="45720" rIns="91440" bIns="45720" rtlCol="0"/>
          <a:lstStyle>
            <a:lvl1pPr algn="l">
              <a:defRPr sz="1200"/>
            </a:lvl1pPr>
          </a:lstStyle>
          <a:p>
            <a:fld id="{B23A82BF-5DC0-4E27-A83A-BE4BFFFD1F87}" type="datetimeFigureOut">
              <a:rPr lang="ar-IQ" smtClean="0"/>
              <a:pPr/>
              <a:t>12/06/1442</a:t>
            </a:fld>
            <a:endParaRPr lang="ar-IQ"/>
          </a:p>
        </p:txBody>
      </p:sp>
      <p:sp>
        <p:nvSpPr>
          <p:cNvPr id="4" name="Slide Image Placeholder 3"/>
          <p:cNvSpPr>
            <a:spLocks noGrp="1" noRot="1" noChangeAspect="1"/>
          </p:cNvSpPr>
          <p:nvPr>
            <p:ph type="sldImg" idx="2"/>
          </p:nvPr>
        </p:nvSpPr>
        <p:spPr>
          <a:xfrm>
            <a:off x="3095625" y="887413"/>
            <a:ext cx="3197225" cy="2397125"/>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938213" y="3417888"/>
            <a:ext cx="7512050" cy="27971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6746875"/>
            <a:ext cx="4068763" cy="355600"/>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5318125" y="6746875"/>
            <a:ext cx="4068763" cy="355600"/>
          </a:xfrm>
          <a:prstGeom prst="rect">
            <a:avLst/>
          </a:prstGeom>
        </p:spPr>
        <p:txBody>
          <a:bodyPr vert="horz" lIns="91440" tIns="45720" rIns="91440" bIns="45720" rtlCol="0" anchor="b"/>
          <a:lstStyle>
            <a:lvl1pPr algn="l">
              <a:defRPr sz="1200"/>
            </a:lvl1pPr>
          </a:lstStyle>
          <a:p>
            <a:fld id="{453E769E-DF98-439B-9096-7CCAF3FC119F}" type="slidenum">
              <a:rPr lang="ar-IQ" smtClean="0"/>
              <a:pPr/>
              <a:t>‹#›</a:t>
            </a:fld>
            <a:endParaRPr lang="ar-IQ"/>
          </a:p>
        </p:txBody>
      </p:sp>
    </p:spTree>
    <p:extLst>
      <p:ext uri="{BB962C8B-B14F-4D97-AF65-F5344CB8AC3E}">
        <p14:creationId xmlns:p14="http://schemas.microsoft.com/office/powerpoint/2010/main" val="109672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453E769E-DF98-439B-9096-7CCAF3FC119F}" type="slidenum">
              <a:rPr lang="ar-IQ" smtClean="0"/>
              <a:pPr/>
              <a:t>35</a:t>
            </a:fld>
            <a:endParaRPr lang="ar-IQ"/>
          </a:p>
        </p:txBody>
      </p:sp>
    </p:spTree>
    <p:extLst>
      <p:ext uri="{BB962C8B-B14F-4D97-AF65-F5344CB8AC3E}">
        <p14:creationId xmlns:p14="http://schemas.microsoft.com/office/powerpoint/2010/main" val="355915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9018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33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07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682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560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6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707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976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50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11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68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186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72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001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6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25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49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0">
              <a:schemeClr val="accent3">
                <a:lumMod val="20000"/>
                <a:lumOff val="80000"/>
              </a:schemeClr>
            </a:gs>
          </a:gsLst>
          <a:lin ang="0" scaled="0"/>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1/25/2021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1338699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990600"/>
            <a:ext cx="7125113" cy="5486400"/>
          </a:xfrm>
        </p:spPr>
        <p:txBody>
          <a:bodyPr/>
          <a:lstStyle/>
          <a:p>
            <a:pPr algn="r" rtl="1"/>
            <a:r>
              <a:rPr lang="ar-IQ" sz="2800" dirty="0" smtClean="0">
                <a:latin typeface="Simplified Arabic" panose="02020603050405020304" pitchFamily="18" charset="-78"/>
                <a:cs typeface="Simplified Arabic" panose="02020603050405020304" pitchFamily="18" charset="-78"/>
              </a:rPr>
              <a:t>جامعة بغداد/ كلية التربية للبنات/ قسم </a:t>
            </a:r>
            <a:r>
              <a:rPr lang="ar-IQ" sz="2800" dirty="0" smtClean="0">
                <a:latin typeface="Simplified Arabic" panose="02020603050405020304" pitchFamily="18" charset="-78"/>
                <a:ea typeface="Tahoma" panose="020B0604030504040204" pitchFamily="34" charset="0"/>
                <a:cs typeface="Simplified Arabic" panose="02020603050405020304" pitchFamily="18" charset="-78"/>
              </a:rPr>
              <a:t>الاقتصاد</a:t>
            </a:r>
            <a:r>
              <a:rPr lang="ar-IQ" sz="2800" dirty="0" smtClean="0">
                <a:latin typeface="Simplified Arabic" panose="02020603050405020304" pitchFamily="18" charset="-78"/>
                <a:cs typeface="Simplified Arabic" panose="02020603050405020304" pitchFamily="18" charset="-78"/>
              </a:rPr>
              <a:t> المنزلي</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اسم المادة: منسوجات عملي</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محاضرة رقم (1): مختبر المنسوجات</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المرحلة: الثالثة</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عدد الساعات: 2 ساعة عملي</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عدد الوحدات: 1 وحدة</a:t>
            </a:r>
            <a:br>
              <a:rPr lang="ar-IQ" sz="2800" dirty="0" smtClean="0">
                <a:latin typeface="Simplified Arabic" panose="02020603050405020304" pitchFamily="18" charset="-78"/>
                <a:cs typeface="Simplified Arabic" panose="02020603050405020304" pitchFamily="18" charset="-78"/>
              </a:rPr>
            </a:br>
            <a:r>
              <a:rPr lang="ar-IQ" sz="2800" dirty="0" smtClean="0">
                <a:latin typeface="Simplified Arabic" panose="02020603050405020304" pitchFamily="18" charset="-78"/>
                <a:cs typeface="Simplified Arabic" panose="02020603050405020304" pitchFamily="18" charset="-78"/>
              </a:rPr>
              <a:t>استاذ المادة: م.م رشاعلي رسول</a:t>
            </a:r>
            <a:r>
              <a:rPr lang="ar-IQ" sz="2800" dirty="0" smtClean="0"/>
              <a:t/>
            </a:r>
            <a:br>
              <a:rPr lang="ar-IQ" sz="2800" dirty="0" smtClean="0"/>
            </a:br>
            <a:r>
              <a:rPr lang="ar-IQ" sz="2800" dirty="0" smtClean="0"/>
              <a:t/>
            </a:r>
            <a:br>
              <a:rPr lang="ar-IQ" sz="2800" dirty="0" smtClean="0"/>
            </a:br>
            <a:r>
              <a:rPr lang="ar-IQ" sz="2800" dirty="0" smtClean="0"/>
              <a:t/>
            </a:r>
            <a:br>
              <a:rPr lang="ar-IQ" sz="2800" dirty="0" smtClean="0"/>
            </a:br>
            <a:endParaRPr lang="en-US" sz="2800" dirty="0"/>
          </a:p>
        </p:txBody>
      </p:sp>
    </p:spTree>
    <p:extLst>
      <p:ext uri="{BB962C8B-B14F-4D97-AF65-F5344CB8AC3E}">
        <p14:creationId xmlns:p14="http://schemas.microsoft.com/office/powerpoint/2010/main" val="3760381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295400"/>
            <a:ext cx="3962400" cy="5105400"/>
          </a:xfrm>
        </p:spPr>
        <p:txBody>
          <a:bodyPr anchor="t">
            <a:normAutofit/>
          </a:bodyPr>
          <a:lstStyle/>
          <a:p>
            <a:pPr algn="r" rtl="1"/>
            <a:r>
              <a:rPr lang="ar-IQ" sz="2400" dirty="0" smtClean="0">
                <a:latin typeface="Simplified Arabic" panose="02020603050405020304" pitchFamily="18" charset="-78"/>
                <a:cs typeface="Simplified Arabic" panose="02020603050405020304" pitchFamily="18" charset="-78"/>
              </a:rPr>
              <a:t>س/ ماهي طريقة صنع النسيج البسيط</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عبارة عن تشابك مجموعتين من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الخيوط مع بعضها على شكل زوايا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قائمة والمجموعتان هما السدى و</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اللحمة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كم دور يتطلب الامر لاعادة تكرار تصميم الاقمشة المنسوجة نسيجاً بسيطاً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دورين مثل 3،1 – 4،2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عدد الدفات المطلوبة لتنفيذ النسيج البسيط</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اثنين </a:t>
            </a:r>
            <a:endParaRPr lang="en-US" sz="2400" dirty="0">
              <a:latin typeface="Simplified Arabic" panose="02020603050405020304" pitchFamily="18" charset="-78"/>
              <a:cs typeface="Simplified Arabic" panose="02020603050405020304" pitchFamily="18" charset="-78"/>
            </a:endParaRPr>
          </a:p>
        </p:txBody>
      </p:sp>
      <p:pic>
        <p:nvPicPr>
          <p:cNvPr id="2050" name="Picture 2" descr="C:\Users\96477\Desktop\نول.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05000"/>
            <a:ext cx="3581400" cy="349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9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267876"/>
          </a:xfrm>
        </p:spPr>
        <p:txBody>
          <a:bodyPr anchor="t">
            <a:normAutofit fontScale="90000"/>
          </a:bodyPr>
          <a:lstStyle/>
          <a:p>
            <a:pPr algn="r"/>
            <a:r>
              <a:rPr lang="ar-IQ" sz="2400" dirty="0" smtClean="0">
                <a:latin typeface="Simplified Arabic" panose="02020603050405020304" pitchFamily="18" charset="-78"/>
                <a:cs typeface="Simplified Arabic" panose="02020603050405020304" pitchFamily="18" charset="-78"/>
              </a:rPr>
              <a:t>س/ ما التنويعات الممكن عملها في المنسوجات البسيطة بالرغم من تشابه طريقة نسجها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بسيط اعتيادي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 رب </a:t>
            </a:r>
            <a:r>
              <a:rPr lang="en-US" sz="2400" dirty="0" smtClean="0">
                <a:latin typeface="Simplified Arabic" panose="02020603050405020304" pitchFamily="18" charset="-78"/>
                <a:cs typeface="Simplified Arabic" panose="02020603050405020304" pitchFamily="18" charset="-78"/>
              </a:rPr>
              <a:t>Rib</a:t>
            </a:r>
            <a:r>
              <a:rPr lang="ar-IQ" sz="2400" dirty="0" smtClean="0">
                <a:latin typeface="Simplified Arabic" panose="02020603050405020304" pitchFamily="18" charset="-78"/>
                <a:cs typeface="Simplified Arabic" panose="02020603050405020304" pitchFamily="18" charset="-78"/>
              </a:rPr>
              <a:t> (التنويع باستعمالخيوط سدى تختلف بالسمك عن اللحمة)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أ- طولي (بيكه)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ب- عرضي (بوبلين- تفتة)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ج- طولي وعرضي (الوفل)</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3- سلة </a:t>
            </a:r>
            <a:r>
              <a:rPr lang="en-US" sz="2400" dirty="0" smtClean="0">
                <a:latin typeface="Simplified Arabic" panose="02020603050405020304" pitchFamily="18" charset="-78"/>
                <a:cs typeface="Simplified Arabic" panose="02020603050405020304" pitchFamily="18" charset="-78"/>
              </a:rPr>
              <a:t>Basket</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4- التنويع بمدى تراص خيوط القماش</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5- التنويع بالعمليات النهائية مثل (المواريه،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الصقل، رفع الخملة، الكريشة، الاوركندي،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الكسرات، التنشية غير الثابتة، التنشية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الثابتة، القصر)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6- التنويع بشكل الخيوط كاستعمال الخيوط المزركشة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t>
            </a:r>
            <a:endParaRPr lang="en-US" sz="2400" dirty="0">
              <a:latin typeface="Simplified Arabic" panose="02020603050405020304" pitchFamily="18" charset="-78"/>
              <a:cs typeface="Simplified Arabic" panose="02020603050405020304" pitchFamily="18" charset="-78"/>
            </a:endParaRPr>
          </a:p>
        </p:txBody>
      </p:sp>
      <p:pic>
        <p:nvPicPr>
          <p:cNvPr id="5" name="Picture 5" descr="C:\Users\96477\Desktop\صورة سدى ولحمة.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279618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60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09600"/>
            <a:ext cx="7704667" cy="5486399"/>
          </a:xfrm>
        </p:spPr>
        <p:txBody>
          <a:bodyPr anchor="t">
            <a:normAutofit/>
          </a:bodyPr>
          <a:lstStyle/>
          <a:p>
            <a:pPr algn="r"/>
            <a:r>
              <a:rPr lang="ar-IQ" sz="2400" dirty="0" smtClean="0">
                <a:latin typeface="Simplified Arabic" pitchFamily="18" charset="-78"/>
                <a:cs typeface="Simplified Arabic" pitchFamily="18" charset="-78"/>
              </a:rPr>
              <a:t>   7- تصاميم المربعات</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8- تصاميم المقلمات (بالطبع، بالنسج)</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9- التصاميم الاخرى الكورد والتشجيرات (الطبع)</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10- التنويع باستعمال خيوط تختلف باللون بين السدة واللحمة</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11- التنويع بقوة شد الخيط</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12- التنويع بعدد طاقات الخيط</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13- التنويع بسمك القماش</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14- التنويع بالمادة الخام</a:t>
            </a:r>
            <a:br>
              <a:rPr lang="ar-IQ" sz="2400" dirty="0" smtClean="0">
                <a:latin typeface="Simplified Arabic" pitchFamily="18" charset="-78"/>
                <a:cs typeface="Simplified Arabic" pitchFamily="18" charset="-78"/>
              </a:rPr>
            </a:br>
            <a:r>
              <a:rPr lang="ar-IQ" sz="2400" dirty="0" smtClean="0">
                <a:latin typeface="Simplified Arabic" pitchFamily="18" charset="-78"/>
                <a:cs typeface="Simplified Arabic" pitchFamily="18" charset="-78"/>
              </a:rPr>
              <a:t>   15- التنويع بتفاوت سمك الخيط الواحد مثل الـ </a:t>
            </a:r>
            <a:r>
              <a:rPr lang="en-US" sz="2400" dirty="0" err="1" smtClean="0">
                <a:latin typeface="Simplified Arabic" panose="02020603050405020304" pitchFamily="18" charset="-78"/>
                <a:cs typeface="Simplified Arabic" panose="02020603050405020304" pitchFamily="18" charset="-78"/>
              </a:rPr>
              <a:t>Crosh</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16- التنويع بمقدار برم الخيط مثل الفوال</a:t>
            </a:r>
            <a:endParaRPr lang="en-US" sz="2400" dirty="0">
              <a:latin typeface="Simplified Arabic" pitchFamily="18" charset="-78"/>
              <a:cs typeface="Simplified Arabic" pitchFamily="18" charset="-78"/>
            </a:endParaRPr>
          </a:p>
        </p:txBody>
      </p:sp>
      <p:pic>
        <p:nvPicPr>
          <p:cNvPr id="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59" t="6053" r="4130" b="18286"/>
          <a:stretch/>
        </p:blipFill>
        <p:spPr bwMode="auto">
          <a:xfrm>
            <a:off x="685800" y="4038600"/>
            <a:ext cx="342900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990600"/>
            <a:ext cx="7125113" cy="5029200"/>
          </a:xfrm>
        </p:spPr>
        <p:txBody>
          <a:bodyPr anchor="t"/>
          <a:lstStyle/>
          <a:p>
            <a:pPr algn="r" rtl="1"/>
            <a:r>
              <a:rPr lang="ar-IQ" sz="2400" dirty="0" smtClean="0">
                <a:latin typeface="Simplified Arabic" panose="02020603050405020304" pitchFamily="18" charset="-78"/>
                <a:cs typeface="Simplified Arabic" panose="02020603050405020304" pitchFamily="18" charset="-78"/>
              </a:rPr>
              <a:t>س/ ما مميزات النسيج البسيط</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كثير الانتشار</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متعدد الاستعمالات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3-رخيص الثمن بسسب سهولة التصميم والصبغ</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سهولة التنظيف عدا الرب </a:t>
            </a:r>
            <a:r>
              <a:rPr lang="en-US" sz="2400" dirty="0" smtClean="0">
                <a:latin typeface="Simplified Arabic" panose="02020603050405020304" pitchFamily="18" charset="-78"/>
                <a:cs typeface="Simplified Arabic" panose="02020603050405020304" pitchFamily="18" charset="-78"/>
              </a:rPr>
              <a:t>Rib</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5- قوي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6- متنوع المظهر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7- متماثل الوجوه عدا الاقمشة المطبوعة (لذلك تكون قليلة هذه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الاقمشة)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8- قليل التقلص بالغسل</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9- الياف نسجه متعددة(صوف، قطن، كتان، حرير، ......الخ)</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55144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125113" cy="5267876"/>
          </a:xfrm>
        </p:spPr>
        <p:txBody>
          <a:bodyPr anchor="t"/>
          <a:lstStyle/>
          <a:p>
            <a:pPr algn="r" rtl="1"/>
            <a:r>
              <a:rPr lang="ar-IQ" sz="2800" dirty="0">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اسم المادة: منسوجات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محاضرة رقم </a:t>
            </a:r>
            <a:r>
              <a:rPr lang="ar-IQ" sz="2800" dirty="0" smtClean="0">
                <a:latin typeface="Simplified Arabic" panose="02020603050405020304" pitchFamily="18" charset="-78"/>
                <a:cs typeface="Simplified Arabic" panose="02020603050405020304" pitchFamily="18" charset="-78"/>
              </a:rPr>
              <a:t>(4): </a:t>
            </a:r>
            <a:r>
              <a:rPr lang="ar-IQ" sz="2800" dirty="0">
                <a:latin typeface="Simplified Arabic" panose="02020603050405020304" pitchFamily="18" charset="-78"/>
                <a:cs typeface="Simplified Arabic" panose="02020603050405020304" pitchFamily="18" charset="-78"/>
              </a:rPr>
              <a:t>مختبر النسيج </a:t>
            </a:r>
            <a:r>
              <a:rPr lang="ar-IQ" sz="2800" dirty="0" smtClean="0">
                <a:latin typeface="Simplified Arabic" panose="02020603050405020304" pitchFamily="18" charset="-78"/>
                <a:cs typeface="Simplified Arabic" panose="02020603050405020304" pitchFamily="18" charset="-78"/>
              </a:rPr>
              <a:t>المائل</a:t>
            </a:r>
            <a:r>
              <a:rPr lang="ar-IQ" sz="2800" dirty="0">
                <a:latin typeface="Simplified Arabic" panose="02020603050405020304" pitchFamily="18" charset="-78"/>
                <a:cs typeface="Simplified Arabic" panose="02020603050405020304" pitchFamily="18" charset="-78"/>
              </a:rPr>
              <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المرحلة: الثالثة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الساعات: 2 ساعة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الوحدات: 1 وحدة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استاذ المادة: م.م رشاعلي رسول</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79424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85800"/>
            <a:ext cx="4724400" cy="5562600"/>
          </a:xfrm>
        </p:spPr>
        <p:txBody>
          <a:bodyPr anchor="t">
            <a:normAutofit fontScale="90000"/>
          </a:bodyPr>
          <a:lstStyle/>
          <a:p>
            <a:pPr algn="r" rtl="1"/>
            <a:r>
              <a:rPr lang="ar-IQ" sz="2700" dirty="0" smtClean="0">
                <a:latin typeface="Simplified Arabic" panose="02020603050405020304" pitchFamily="18" charset="-78"/>
                <a:cs typeface="Simplified Arabic" panose="02020603050405020304" pitchFamily="18" charset="-78"/>
              </a:rPr>
              <a:t>س/ ما طريقة صنع النسيج المائل</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ج/ هي تشابك خيوط اللحمة مع خيوط السدى بحيث  يتكون عنها خطوط مائلة اما من اليمين الى اليسار او من اليسار الى اليمين</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س/ هل ان تشابك خيوط النسيج المائل بصورة متعامدة كما في النسيج البسيط </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ج/ نعم </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r>
            <a:br>
              <a:rPr lang="ar-IQ" sz="2700" dirty="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س/ ما الفرق بين طريقة تشابك النسيج البسيط وطريقة تشابك النسيج المائل </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ج/ في النسيج البسيط السطر الثالث هو اعادة للسطر الاول، بينما في النسيج المائل السطر الثالث لا يشبه السطر الاول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endParaRPr lang="en-US" sz="2400" dirty="0">
              <a:latin typeface="Simplified Arabic" panose="02020603050405020304" pitchFamily="18" charset="-78"/>
              <a:cs typeface="Simplified Arabic" panose="02020603050405020304" pitchFamily="18" charset="-78"/>
            </a:endParaRPr>
          </a:p>
        </p:txBody>
      </p:sp>
      <p:pic>
        <p:nvPicPr>
          <p:cNvPr id="6147" name="Picture 3" descr="C:\Users\96477\Desktop\مبرد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85711"/>
            <a:ext cx="2438400" cy="306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23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125113" cy="5496476"/>
          </a:xfrm>
        </p:spPr>
        <p:txBody>
          <a:bodyPr anchor="t"/>
          <a:lstStyle/>
          <a:p>
            <a:pPr algn="r" rtl="1"/>
            <a:r>
              <a:rPr lang="ar-IQ" sz="2400" dirty="0">
                <a:latin typeface="Simplified Arabic" panose="02020603050405020304" pitchFamily="18" charset="-78"/>
                <a:cs typeface="Simplified Arabic" panose="02020603050405020304" pitchFamily="18" charset="-78"/>
              </a:rPr>
              <a:t>س/ هل من الممكن تنفيذ النسيج المائل على نول بدفتين </a:t>
            </a:r>
            <a:br>
              <a:rPr lang="ar-IQ" sz="2400" dirty="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ج/ لا يمكن ذلك </a:t>
            </a:r>
            <a:br>
              <a:rPr lang="ar-IQ" sz="2400" dirty="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س/ ما اقل عدد من الدفات الذي تتطلبه عملية نسج القماش المائل </a:t>
            </a:r>
            <a:br>
              <a:rPr lang="ar-IQ" sz="2400" dirty="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ج/ اقل عدد هو 3 دفات </a:t>
            </a:r>
            <a:r>
              <a:rPr lang="en-US" sz="2400" dirty="0" smtClean="0">
                <a:latin typeface="Simplified Arabic" panose="02020603050405020304" pitchFamily="18" charset="-78"/>
                <a:cs typeface="Simplified Arabic" panose="02020603050405020304" pitchFamily="18" charset="-78"/>
              </a:rPr>
              <a:t/>
            </a:r>
            <a:br>
              <a:rPr lang="en-US" sz="2400" dirty="0" smtClean="0">
                <a:latin typeface="Simplified Arabic" panose="02020603050405020304" pitchFamily="18" charset="-78"/>
                <a:cs typeface="Simplified Arabic" panose="02020603050405020304" pitchFamily="18" charset="-78"/>
              </a:rPr>
            </a:br>
            <a:r>
              <a:rPr lang="en-US" sz="2400" dirty="0">
                <a:latin typeface="Simplified Arabic" panose="02020603050405020304" pitchFamily="18" charset="-78"/>
                <a:cs typeface="Simplified Arabic" panose="02020603050405020304" pitchFamily="18" charset="-78"/>
              </a:rPr>
              <a:t/>
            </a:r>
            <a:br>
              <a:rPr lang="en-US"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من الممكن عمل تنويعات في النسيج المائل، وكيف</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1- الاتجاه من اليمين الى اليسار وبالعكس</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متساوي وغير متساوي</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طولي وعرضي</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زكَزاك او متكسر</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5- التنويع بالوان الخيط</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0104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115476"/>
          </a:xfrm>
        </p:spPr>
        <p:txBody>
          <a:bodyPr anchor="t"/>
          <a:lstStyle/>
          <a:p>
            <a:pPr algn="r" rtl="1"/>
            <a:r>
              <a:rPr lang="ar-IQ" sz="2400" dirty="0" smtClean="0">
                <a:latin typeface="Simplified Arabic" panose="02020603050405020304" pitchFamily="18" charset="-78"/>
                <a:cs typeface="Simplified Arabic" panose="02020603050405020304" pitchFamily="18" charset="-78"/>
              </a:rPr>
              <a:t>س/ ما صفات النسيج المائل</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خشن الملمس</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 سميك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قوي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عالي الكلفة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5- تصميمه اصعب من البسيط</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6- لا تظهر فيه الاوساخ بسهولة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7- تصعب ازالة الاوساخ منه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يمكن معرفة عدد الدفات المطلوبة من اجل تنفيذ اقمشة النسيج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المائل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يمكن معرفة ذلك من عدد خيوط اللحمة في التصميم (الورق البياني)</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461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125113" cy="4810676"/>
          </a:xfrm>
        </p:spPr>
        <p:txBody>
          <a:bodyPr anchor="t"/>
          <a:lstStyle/>
          <a:p>
            <a:pPr algn="r" rtl="1"/>
            <a:r>
              <a:rPr lang="ar-IQ" sz="2800" dirty="0">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اسم المادة: منسوجات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محاضرة رقم </a:t>
            </a:r>
            <a:r>
              <a:rPr lang="ar-IQ" sz="2800" dirty="0" smtClean="0">
                <a:latin typeface="Simplified Arabic" panose="02020603050405020304" pitchFamily="18" charset="-78"/>
                <a:cs typeface="Simplified Arabic" panose="02020603050405020304" pitchFamily="18" charset="-78"/>
              </a:rPr>
              <a:t>(5): </a:t>
            </a:r>
            <a:r>
              <a:rPr lang="ar-IQ" sz="2800" dirty="0">
                <a:latin typeface="Simplified Arabic" panose="02020603050405020304" pitchFamily="18" charset="-78"/>
                <a:cs typeface="Simplified Arabic" panose="02020603050405020304" pitchFamily="18" charset="-78"/>
              </a:rPr>
              <a:t>مختبر </a:t>
            </a:r>
            <a:r>
              <a:rPr lang="ar-IQ" sz="2800" dirty="0" smtClean="0">
                <a:latin typeface="Simplified Arabic" panose="02020603050405020304" pitchFamily="18" charset="-78"/>
                <a:cs typeface="Simplified Arabic" panose="02020603050405020304" pitchFamily="18" charset="-78"/>
              </a:rPr>
              <a:t>الاقمشة الاطلسية (الساتن والساتين)</a:t>
            </a:r>
            <a:r>
              <a:rPr lang="ar-IQ" sz="2800" dirty="0">
                <a:latin typeface="Simplified Arabic" panose="02020603050405020304" pitchFamily="18" charset="-78"/>
                <a:cs typeface="Simplified Arabic" panose="02020603050405020304" pitchFamily="18" charset="-78"/>
              </a:rPr>
              <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المرحلة: الثالثة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الساعات: 2 ساعة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الوحدات: 1 وحدة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استاذ المادة: م.م رشاعلي رسول</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84580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353713" cy="5181600"/>
          </a:xfrm>
        </p:spPr>
        <p:txBody>
          <a:bodyPr anchor="t">
            <a:noAutofit/>
          </a:bodyPr>
          <a:lstStyle/>
          <a:p>
            <a:pPr algn="r"/>
            <a:r>
              <a:rPr lang="ar-IQ" sz="2400" dirty="0" smtClean="0">
                <a:latin typeface="Simplified Arabic" panose="02020603050405020304" pitchFamily="18" charset="-78"/>
                <a:cs typeface="Simplified Arabic" panose="02020603050405020304" pitchFamily="18" charset="-78"/>
              </a:rPr>
              <a:t>س/ هل ان خيوطها متعامدة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هناك تشابه بين طريقة تشابكها وطريقة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تشابك النسيج البسيط، وما اوجه التشابه</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كلا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هل هناك تشابه بين طريقة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تشابك الاقمشة الاطلسية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وطريقة تشابك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النسيج المائل، وما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اوجه التشابه</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نعم، وجود الطفرات (قلة تشابك خيوط السدى واللحمة في النسيج المائل)</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هل هناك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اختلاف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بين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الاقمشة الاطلسية والنسيج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المائل</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وضح ذلك</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نعم، بــ (طول الطفرات، نوعية الالياف، نعومة الملمس، قلة التشابك،</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طول الالياف، مقدار البرم، البريق)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endParaRPr lang="en-US"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04" t="6845" r="2703"/>
          <a:stretch/>
        </p:blipFill>
        <p:spPr>
          <a:xfrm>
            <a:off x="1219200" y="990600"/>
            <a:ext cx="2209800" cy="2133600"/>
          </a:xfrm>
          <a:prstGeom prst="rect">
            <a:avLst/>
          </a:prstGeom>
        </p:spPr>
      </p:pic>
    </p:spTree>
    <p:extLst>
      <p:ext uri="{BB962C8B-B14F-4D97-AF65-F5344CB8AC3E}">
        <p14:creationId xmlns:p14="http://schemas.microsoft.com/office/powerpoint/2010/main" val="416741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type="title"/>
          </p:nvPr>
        </p:nvSpPr>
        <p:spPr>
          <a:xfrm>
            <a:off x="982663" y="457200"/>
            <a:ext cx="7704137" cy="5638800"/>
          </a:xfrm>
        </p:spPr>
        <p:txBody>
          <a:bodyPr anchor="t">
            <a:noAutofit/>
          </a:bodyPr>
          <a:lstStyle/>
          <a:p>
            <a:pPr marL="0" indent="0" algn="r" rtl="1">
              <a:buNone/>
            </a:pP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 ماذا تعني كلمة المنسوجات</a:t>
            </a:r>
            <a:r>
              <a:rPr lang="en-US" sz="2400" dirty="0" smtClean="0">
                <a:latin typeface="Simplified Arabic" panose="02020603050405020304" pitchFamily="18" charset="-78"/>
                <a:ea typeface="Tahoma" panose="020B0604030504040204" pitchFamily="34" charset="0"/>
                <a:cs typeface="Simplified Arabic" panose="02020603050405020304" pitchFamily="18" charset="-78"/>
              </a:rPr>
              <a:t> Textile Fabrics </a:t>
            </a:r>
            <a:endParaRPr lang="ar-IQ" sz="2400" dirty="0" smtClean="0">
              <a:latin typeface="Simplified Arabic" panose="02020603050405020304" pitchFamily="18" charset="-78"/>
              <a:ea typeface="Tahoma" panose="020B0604030504040204" pitchFamily="34" charset="0"/>
              <a:cs typeface="Simplified Arabic" panose="02020603050405020304" pitchFamily="18" charset="-78"/>
            </a:endParaRPr>
          </a:p>
          <a:p>
            <a:pPr marL="0" indent="0" algn="r" rtl="1">
              <a:buNone/>
            </a:pP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 المنسوجات كلمة تطلق على</a:t>
            </a:r>
            <a:r>
              <a:rPr lang="en-US" sz="2400" dirty="0" smtClean="0">
                <a:latin typeface="Simplified Arabic" panose="02020603050405020304" pitchFamily="18" charset="-78"/>
                <a:ea typeface="Tahoma" panose="020B0604030504040204" pitchFamily="34" charset="0"/>
                <a:cs typeface="Simplified Arabic" panose="02020603050405020304" pitchFamily="18" charset="-78"/>
              </a:rPr>
              <a:t> </a:t>
            </a: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كل ما يصنع من الالياف او الخيوط بواسطة </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احدى الطرائق الثمان لصنع القماش</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endParaRPr lang="ar-IQ" sz="2400" dirty="0" smtClean="0">
              <a:latin typeface="Simplified Arabic" panose="02020603050405020304" pitchFamily="18" charset="-78"/>
              <a:ea typeface="Tahoma" panose="020B0604030504040204" pitchFamily="34" charset="0"/>
              <a:cs typeface="Simplified Arabic" panose="02020603050405020304" pitchFamily="18" charset="-78"/>
            </a:endParaRPr>
          </a:p>
          <a:p>
            <a:pPr marL="0" indent="0" algn="r" rtl="1">
              <a:buNone/>
            </a:pP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 مالهدف من معرفة مصدر الشعيرة وشكلها</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وطريقة صنع الخيط والعمليات النهائية التي</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a:latin typeface="Simplified Arabic" panose="02020603050405020304" pitchFamily="18" charset="-78"/>
                <a:ea typeface="Tahoma" panose="020B0604030504040204" pitchFamily="34" charset="0"/>
                <a:cs typeface="Simplified Arabic" panose="02020603050405020304" pitchFamily="18" charset="-78"/>
              </a:rPr>
              <a:t> </a:t>
            </a: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تجري على القماش</a:t>
            </a:r>
          </a:p>
          <a:p>
            <a:pPr marL="0" indent="0" algn="r" rtl="1">
              <a:buNone/>
            </a:pP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 1- امكانية استعمالات القماش في مناسبات </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مختلفة</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2- ملائمة القماش لحاجة المستهلك</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3- ملائمة السعر للقماش ولامكانيات الفرد</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4- سهولة تنظيف القماش</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5- قوة القماش</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6- ملائمة القماش للمناخ ولتقليعة الموسم</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7- الرغبة في الشراء</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2971800"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69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20000" cy="5867400"/>
          </a:xfrm>
        </p:spPr>
        <p:txBody>
          <a:bodyPr anchor="t">
            <a:noAutofit/>
          </a:bodyPr>
          <a:lstStyle/>
          <a:p>
            <a:pPr algn="r" rtl="1"/>
            <a:r>
              <a:rPr lang="ar-IQ" sz="2400" dirty="0" smtClean="0">
                <a:latin typeface="Simplified Arabic" panose="02020603050405020304" pitchFamily="18" charset="-78"/>
                <a:cs typeface="Simplified Arabic" panose="02020603050405020304" pitchFamily="18" charset="-78"/>
              </a:rPr>
              <a:t>س/ هل هناك تباين بين النماذج المنسوجة بهذه الطريقة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بعضها طفراتها طولية والبعض الاخر طفراتها عرضية</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ما انواع الاقمشة الاطلسية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الساتن (طفراتها طولية)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الساتين (طفراتها عرضية)</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ما اتجاه البريق في الساتن والساتين</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الساتن      طولي (عدد خيوط الطول (السدى) على وجه القماش اكثر من العرض)</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الساتين      عرضي(عدد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خيوط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العرض (اللحمة)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على وجه القماش اكثر من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الطول)</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ما اشكال الاقمشة الاطلسية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a:t>
            </a:r>
            <a:r>
              <a:rPr lang="en-US"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منتظم</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 غير منتظم </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447800"/>
            <a:ext cx="2438400" cy="1971250"/>
          </a:xfrm>
          <a:prstGeom prst="rect">
            <a:avLst/>
          </a:prstGeom>
        </p:spPr>
      </p:pic>
      <p:sp>
        <p:nvSpPr>
          <p:cNvPr id="7" name="Left Arrow 6"/>
          <p:cNvSpPr/>
          <p:nvPr/>
        </p:nvSpPr>
        <p:spPr>
          <a:xfrm>
            <a:off x="6858000" y="3657600"/>
            <a:ext cx="415834"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V="1">
            <a:off x="6934200" y="4419600"/>
            <a:ext cx="415834" cy="152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767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0"/>
            <a:ext cx="7704667" cy="51815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اي الاقمشة الاطلسية هي الاعلى انتشارا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الساتن اكثر انتشاراً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بماذا تتميز الاقمشة الاطلسية على وجه العموم</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تتميز بالبريق</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اي الاقمشة الاطلسية هي الاكثر بريقاً ولماذا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الساتن اكثر بريقاً، لان الطفرات اطول ونوعية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الالياف المستعملة براقة كالحرير، النايلون، الريون</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وهي طولية اكثر وضوح للعين من العرضية   </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42" y="3352800"/>
            <a:ext cx="2390775" cy="2085975"/>
          </a:xfrm>
          <a:prstGeom prst="rect">
            <a:avLst/>
          </a:prstGeom>
        </p:spPr>
      </p:pic>
    </p:spTree>
    <p:extLst>
      <p:ext uri="{BB962C8B-B14F-4D97-AF65-F5344CB8AC3E}">
        <p14:creationId xmlns:p14="http://schemas.microsoft.com/office/powerpoint/2010/main" val="1744234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125113" cy="5572676"/>
          </a:xfrm>
        </p:spPr>
        <p:txBody>
          <a:bodyPr anchor="t">
            <a:normAutofit/>
          </a:bodyPr>
          <a:lstStyle/>
          <a:p>
            <a:pPr algn="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س/ مانوع الالياف التي يصنع منها الساتن والساتين</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ج/ الساتن من ( الحرير، الريون، النايلون، الاستيت)</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الساتين من (القطن، الريون بالياف قصيرة</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هل يوجد فرق بين وجه القماش وظهره في الاقمشة الاطلسية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نعم</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ماصفات الاقمشة الاطلسية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*سعرها مرتفع  *صعوبة تصميمها  *تخفي الاوساخ وتزال بسهولة  </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 </a:t>
            </a: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النعومة وجمال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مظهرها  *قلة قوتها  *تتنسل بسهولة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r>
            <a:b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س/ مااستعمالات الاقمشة الاطلسية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ج/ 1- ملابس السهرة</a:t>
            </a:r>
            <a:b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br>
            <a:r>
              <a:rPr lang="ar-IQ" sz="2400" dirty="0">
                <a:solidFill>
                  <a:prstClr val="black">
                    <a:lumMod val="75000"/>
                    <a:lumOff val="25000"/>
                  </a:prstClr>
                </a:solidFill>
                <a:latin typeface="Simplified Arabic" panose="02020603050405020304" pitchFamily="18" charset="-78"/>
                <a:cs typeface="Simplified Arabic" panose="02020603050405020304" pitchFamily="18" charset="-78"/>
              </a:rPr>
              <a:t> </a:t>
            </a:r>
            <a:r>
              <a:rPr lang="ar-IQ" sz="2400" dirty="0" smtClean="0">
                <a:solidFill>
                  <a:prstClr val="black">
                    <a:lumMod val="75000"/>
                    <a:lumOff val="25000"/>
                  </a:prstClr>
                </a:solidFill>
                <a:latin typeface="Simplified Arabic" panose="02020603050405020304" pitchFamily="18" charset="-78"/>
                <a:cs typeface="Simplified Arabic" panose="02020603050405020304" pitchFamily="18" charset="-78"/>
              </a:rPr>
              <a:t>   2- الملابس التي لا تقع تحت الاستعمال الشديد</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91109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609600"/>
            <a:ext cx="7704667" cy="5334000"/>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س/مااسباب البريق في الاقمشة الاطلسية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وجود الطفرات وطولها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نوع الالياف المستخدمة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قلة برم الخيوط</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مامميزات وعيوب الاقمشة الاطلسية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المميزات:</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1- البريق</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الجمال</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عدم تعلق الاوساخ</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العيوب:</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1- تتعلق بالسطوح الخشنة (سهولة تنسلها)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غير قوية لانها غير متماسكة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ارتفاع اسعارها   </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5506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704667" cy="4876799"/>
          </a:xfrm>
        </p:spPr>
        <p:txBody>
          <a:bodyPr anchor="t">
            <a:normAutofit/>
          </a:bodyPr>
          <a:lstStyle/>
          <a:p>
            <a:pPr algn="r"/>
            <a:r>
              <a:rPr lang="ar-IQ" sz="2800" dirty="0">
                <a:solidFill>
                  <a:prstClr val="black"/>
                </a:solidFill>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اسم المادة: منسوجات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محاضرة </a:t>
            </a:r>
            <a:r>
              <a:rPr lang="ar-IQ" sz="2800" dirty="0" smtClean="0">
                <a:solidFill>
                  <a:prstClr val="black"/>
                </a:solidFill>
                <a:latin typeface="Simplified Arabic" panose="02020603050405020304" pitchFamily="18" charset="-78"/>
                <a:cs typeface="Simplified Arabic" panose="02020603050405020304" pitchFamily="18" charset="-78"/>
              </a:rPr>
              <a:t>رقم (6): </a:t>
            </a:r>
            <a:r>
              <a:rPr lang="ar-IQ" sz="2800" dirty="0">
                <a:solidFill>
                  <a:prstClr val="black"/>
                </a:solidFill>
                <a:latin typeface="Simplified Arabic" panose="02020603050405020304" pitchFamily="18" charset="-78"/>
                <a:cs typeface="Simplified Arabic" panose="02020603050405020304" pitchFamily="18" charset="-78"/>
              </a:rPr>
              <a:t>مختبر الاقمشة </a:t>
            </a:r>
            <a:r>
              <a:rPr lang="ar-IQ" sz="2800" dirty="0" smtClean="0">
                <a:solidFill>
                  <a:prstClr val="black"/>
                </a:solidFill>
                <a:latin typeface="Simplified Arabic" panose="02020603050405020304" pitchFamily="18" charset="-78"/>
                <a:cs typeface="Simplified Arabic" panose="02020603050405020304" pitchFamily="18" charset="-78"/>
              </a:rPr>
              <a:t>المعقدة (المخملية)</a:t>
            </a:r>
            <a:r>
              <a:rPr lang="ar-IQ" sz="2800" dirty="0">
                <a:solidFill>
                  <a:prstClr val="black"/>
                </a:solidFill>
                <a:latin typeface="Simplified Arabic" panose="02020603050405020304" pitchFamily="18" charset="-78"/>
                <a:cs typeface="Simplified Arabic" panose="02020603050405020304" pitchFamily="18" charset="-78"/>
              </a:rPr>
              <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المرحلة: الثالثة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الساعات: 2 ساعة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الوحدات: 1 وحدة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استاذ المادة: م.م رشاعلي رسول</a:t>
            </a:r>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728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1" cy="5943600"/>
          </a:xfrm>
        </p:spPr>
        <p:txBody>
          <a:bodyPr anchor="t">
            <a:noAutofit/>
          </a:bodyPr>
          <a:lstStyle/>
          <a:p>
            <a:pPr algn="r"/>
            <a:r>
              <a:rPr lang="ar-IQ" sz="2400" dirty="0" smtClean="0">
                <a:latin typeface="Simplified Arabic" panose="02020603050405020304" pitchFamily="18" charset="-78"/>
                <a:cs typeface="Simplified Arabic" panose="02020603050405020304" pitchFamily="18" charset="-78"/>
              </a:rPr>
              <a:t>س/ بماذا تتميز الاقمشة المخملية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تتميز بوجود وبرة (الخملة) على وجه القماش، اما ظهره فخال من الوبرة</a:t>
            </a:r>
            <a:r>
              <a:rPr lang="en-US" sz="2400" dirty="0" smtClean="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احياناً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t>
            </a: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يتم الحصول على الخملة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1-طريقة السلك </a:t>
            </a:r>
            <a:r>
              <a:rPr lang="en-US" sz="2400" dirty="0" smtClean="0">
                <a:latin typeface="Simplified Arabic" panose="02020603050405020304" pitchFamily="18" charset="-78"/>
                <a:cs typeface="Simplified Arabic" panose="02020603050405020304" pitchFamily="18" charset="-78"/>
              </a:rPr>
              <a:t>Wire</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2-التحكم في قوة شد خيوط السدى</a:t>
            </a:r>
            <a:r>
              <a:rPr lang="en-US" sz="2400" dirty="0" smtClean="0">
                <a:latin typeface="Simplified Arabic" panose="02020603050405020304" pitchFamily="18" charset="-78"/>
                <a:cs typeface="Simplified Arabic" panose="02020603050405020304" pitchFamily="18" charset="-78"/>
              </a:rPr>
              <a:t>Terry Weave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3-طريقة عمل الخملة من خيوط اللحمة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4-طريقة القماش المزدوج</a:t>
            </a:r>
            <a:r>
              <a:rPr lang="en-US" sz="2400" dirty="0" smtClean="0">
                <a:latin typeface="Simplified Arabic" panose="02020603050405020304" pitchFamily="18" charset="-78"/>
                <a:cs typeface="Simplified Arabic" panose="02020603050405020304" pitchFamily="18" charset="-78"/>
              </a:rPr>
              <a:t> Double Cloth or Backed Cloth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5-طريقة السجاد </a:t>
            </a:r>
            <a:r>
              <a:rPr lang="en-US" sz="2400" dirty="0" smtClean="0">
                <a:latin typeface="Simplified Arabic" panose="02020603050405020304" pitchFamily="18" charset="-78"/>
                <a:cs typeface="Simplified Arabic" panose="02020603050405020304" pitchFamily="18" charset="-78"/>
              </a:rPr>
              <a:t>Rug Method</a:t>
            </a:r>
            <a:br>
              <a:rPr lang="en-US"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6-اقمشة الفرو او الشبيهة بالفرو </a:t>
            </a:r>
            <a:r>
              <a:rPr lang="en-US" sz="2400" dirty="0" smtClean="0">
                <a:latin typeface="Simplified Arabic" panose="02020603050405020304" pitchFamily="18" charset="-78"/>
                <a:cs typeface="Simplified Arabic" panose="02020603050405020304" pitchFamily="18" charset="-78"/>
              </a:rPr>
              <a:t>Fur or Fur-Lik2 Fabrics</a:t>
            </a:r>
            <a:br>
              <a:rPr lang="en-US"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ماالفرق بين الاقمشة المخملية وقماش البازة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الاقمشة المخملية </a:t>
            </a:r>
            <a:r>
              <a:rPr lang="en-US" sz="2400" dirty="0" smtClean="0">
                <a:latin typeface="Simplified Arabic" panose="02020603050405020304" pitchFamily="18" charset="-78"/>
                <a:cs typeface="Simplified Arabic" panose="02020603050405020304" pitchFamily="18" charset="-78"/>
              </a:rPr>
              <a:t>(Pile)</a:t>
            </a:r>
            <a:r>
              <a:rPr lang="ar-IQ" sz="2400" dirty="0" smtClean="0">
                <a:latin typeface="Simplified Arabic" panose="02020603050405020304" pitchFamily="18" charset="-78"/>
                <a:cs typeface="Simplified Arabic" panose="02020603050405020304" pitchFamily="18" charset="-78"/>
              </a:rPr>
              <a:t> : هي اقمشة ذات تركيب نسيجي معقد وهي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عبارة عن خيوط مقصوصة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قماش البازة </a:t>
            </a:r>
            <a:r>
              <a:rPr lang="en-US" sz="2400" dirty="0" smtClean="0">
                <a:latin typeface="Simplified Arabic" panose="02020603050405020304" pitchFamily="18" charset="-78"/>
                <a:cs typeface="Simplified Arabic" panose="02020603050405020304" pitchFamily="18" charset="-78"/>
              </a:rPr>
              <a:t>(Napping)</a:t>
            </a:r>
            <a:r>
              <a:rPr lang="ar-IQ" sz="2400" dirty="0" smtClean="0">
                <a:latin typeface="Simplified Arabic" panose="02020603050405020304" pitchFamily="18" charset="-78"/>
                <a:cs typeface="Simplified Arabic" panose="02020603050405020304" pitchFamily="18" charset="-78"/>
              </a:rPr>
              <a:t> : هي اقمشة ذات تركيب نسيجي بسيط وهي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عبارة عن رفع الالياف القصيرة على وجه القماش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5880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04667" cy="5638799"/>
          </a:xfrm>
        </p:spPr>
        <p:txBody>
          <a:bodyPr anchor="t">
            <a:noAutofit/>
          </a:bodyPr>
          <a:lstStyle/>
          <a:p>
            <a:pPr algn="r"/>
            <a:r>
              <a:rPr lang="ar-IQ" sz="2400" dirty="0" smtClean="0">
                <a:latin typeface="Simplified Arabic" panose="02020603050405020304" pitchFamily="18" charset="-78"/>
                <a:cs typeface="Simplified Arabic" panose="02020603050405020304" pitchFamily="18" charset="-78"/>
              </a:rPr>
              <a:t>س/ هل توجد فروقات من حيث المظهر بين نماذج الاقمشة المخملية، وضحيها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1- خملة موزعة على السطح بكامله</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خملة على شكل اقلام</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خملة مقصوصة وخملة غير مقصوصة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a:t>
            </a:r>
            <a:r>
              <a:rPr lang="ar-IQ" sz="2400" dirty="0" smtClean="0">
                <a:solidFill>
                  <a:prstClr val="black"/>
                </a:solidFill>
                <a:latin typeface="Simplified Arabic" panose="02020603050405020304" pitchFamily="18" charset="-78"/>
                <a:cs typeface="Simplified Arabic" panose="02020603050405020304" pitchFamily="18" charset="-78"/>
              </a:rPr>
              <a:t>هل </a:t>
            </a:r>
            <a:r>
              <a:rPr lang="ar-IQ" sz="2400" dirty="0">
                <a:solidFill>
                  <a:prstClr val="black"/>
                </a:solidFill>
                <a:latin typeface="Simplified Arabic" panose="02020603050405020304" pitchFamily="18" charset="-78"/>
                <a:cs typeface="Simplified Arabic" panose="02020603050405020304" pitchFamily="18" charset="-78"/>
              </a:rPr>
              <a:t>توجد فروقات من حيث </a:t>
            </a:r>
            <a:r>
              <a:rPr lang="ar-IQ" sz="2400" dirty="0" smtClean="0">
                <a:solidFill>
                  <a:prstClr val="black"/>
                </a:solidFill>
                <a:latin typeface="Simplified Arabic" panose="02020603050405020304" pitchFamily="18" charset="-78"/>
                <a:cs typeface="Simplified Arabic" panose="02020603050405020304" pitchFamily="18" charset="-78"/>
              </a:rPr>
              <a:t>التركيب </a:t>
            </a:r>
            <a:r>
              <a:rPr lang="ar-IQ" sz="2400" dirty="0">
                <a:solidFill>
                  <a:prstClr val="black"/>
                </a:solidFill>
                <a:latin typeface="Simplified Arabic" panose="02020603050405020304" pitchFamily="18" charset="-78"/>
                <a:cs typeface="Simplified Arabic" panose="02020603050405020304" pitchFamily="18" charset="-78"/>
              </a:rPr>
              <a:t>بين نماذج الاقمشة المخملية، </a:t>
            </a:r>
            <a:r>
              <a:rPr lang="ar-IQ" sz="2400" dirty="0" smtClean="0">
                <a:solidFill>
                  <a:prstClr val="black"/>
                </a:solidFill>
                <a:latin typeface="Simplified Arabic" panose="02020603050405020304" pitchFamily="18" charset="-78"/>
                <a:cs typeface="Simplified Arabic" panose="02020603050405020304" pitchFamily="18" charset="-78"/>
              </a:rPr>
              <a:t>وضحيها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نعم،1- الخملة تتساقط عند سحب السدى (اي ان الخملة هي سدى اضافية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ملفوفة على خيط اللحمة)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 </a:t>
            </a:r>
            <a:r>
              <a:rPr lang="ar-IQ" sz="2400" dirty="0" smtClean="0">
                <a:solidFill>
                  <a:prstClr val="black"/>
                </a:solidFill>
                <a:latin typeface="Simplified Arabic" panose="02020603050405020304" pitchFamily="18" charset="-78"/>
                <a:cs typeface="Simplified Arabic" panose="02020603050405020304" pitchFamily="18" charset="-78"/>
              </a:rPr>
              <a:t>الخملة </a:t>
            </a:r>
            <a:r>
              <a:rPr lang="ar-IQ" sz="2400" dirty="0">
                <a:solidFill>
                  <a:prstClr val="black"/>
                </a:solidFill>
                <a:latin typeface="Simplified Arabic" panose="02020603050405020304" pitchFamily="18" charset="-78"/>
                <a:cs typeface="Simplified Arabic" panose="02020603050405020304" pitchFamily="18" charset="-78"/>
              </a:rPr>
              <a:t>تتساقط عند سحب </a:t>
            </a:r>
            <a:r>
              <a:rPr lang="ar-IQ" sz="2400" dirty="0" smtClean="0">
                <a:solidFill>
                  <a:prstClr val="black"/>
                </a:solidFill>
                <a:latin typeface="Simplified Arabic" panose="02020603050405020304" pitchFamily="18" charset="-78"/>
                <a:cs typeface="Simplified Arabic" panose="02020603050405020304" pitchFamily="18" charset="-78"/>
              </a:rPr>
              <a:t>اللحمة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(اي </a:t>
            </a:r>
            <a:r>
              <a:rPr lang="ar-IQ" sz="2400" dirty="0">
                <a:solidFill>
                  <a:prstClr val="black"/>
                </a:solidFill>
                <a:latin typeface="Simplified Arabic" panose="02020603050405020304" pitchFamily="18" charset="-78"/>
                <a:cs typeface="Simplified Arabic" panose="02020603050405020304" pitchFamily="18" charset="-78"/>
              </a:rPr>
              <a:t>ان الخملة هي </a:t>
            </a:r>
            <a:r>
              <a:rPr lang="ar-IQ" sz="2400" dirty="0" smtClean="0">
                <a:solidFill>
                  <a:prstClr val="black"/>
                </a:solidFill>
                <a:latin typeface="Simplified Arabic" panose="02020603050405020304" pitchFamily="18" charset="-78"/>
                <a:cs typeface="Simplified Arabic" panose="02020603050405020304" pitchFamily="18" charset="-78"/>
              </a:rPr>
              <a:t>لحمة </a:t>
            </a:r>
            <a:r>
              <a:rPr lang="ar-IQ" sz="2400" dirty="0">
                <a:solidFill>
                  <a:prstClr val="black"/>
                </a:solidFill>
                <a:latin typeface="Simplified Arabic" panose="02020603050405020304" pitchFamily="18" charset="-78"/>
                <a:cs typeface="Simplified Arabic" panose="02020603050405020304" pitchFamily="18" charset="-78"/>
              </a:rPr>
              <a:t>اضافية</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ملفوفة على خيط </a:t>
            </a:r>
            <a:r>
              <a:rPr lang="ar-IQ" sz="2400" dirty="0" smtClean="0">
                <a:solidFill>
                  <a:prstClr val="black"/>
                </a:solidFill>
                <a:latin typeface="Simplified Arabic" panose="02020603050405020304" pitchFamily="18" charset="-78"/>
                <a:cs typeface="Simplified Arabic" panose="02020603050405020304" pitchFamily="18" charset="-78"/>
              </a:rPr>
              <a:t>السدى)</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س/ باي طريقة يتم صنع اقمشة الجورجيت قديفة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الطريقة اللحمية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109"/>
          <a:stretch/>
        </p:blipFill>
        <p:spPr>
          <a:xfrm>
            <a:off x="914400" y="3200400"/>
            <a:ext cx="3048000" cy="2657475"/>
          </a:xfrm>
          <a:prstGeom prst="rect">
            <a:avLst/>
          </a:prstGeom>
        </p:spPr>
      </p:pic>
    </p:spTree>
    <p:extLst>
      <p:ext uri="{BB962C8B-B14F-4D97-AF65-F5344CB8AC3E}">
        <p14:creationId xmlns:p14="http://schemas.microsoft.com/office/powerpoint/2010/main" val="185772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86400"/>
          </a:xfrm>
        </p:spPr>
        <p:txBody>
          <a:bodyPr anchor="t">
            <a:normAutofit fontScale="90000"/>
          </a:bodyPr>
          <a:lstStyle/>
          <a:p>
            <a:pPr algn="r"/>
            <a:r>
              <a:rPr lang="ar-IQ" sz="2400" dirty="0" smtClean="0">
                <a:latin typeface="Simplified Arabic" panose="02020603050405020304" pitchFamily="18" charset="-78"/>
                <a:cs typeface="Simplified Arabic" panose="02020603050405020304" pitchFamily="18" charset="-78"/>
              </a:rPr>
              <a:t>س/ </a:t>
            </a:r>
            <a:r>
              <a:rPr lang="ar-IQ" sz="2400" dirty="0" smtClean="0">
                <a:solidFill>
                  <a:prstClr val="black"/>
                </a:solidFill>
                <a:latin typeface="Simplified Arabic" panose="02020603050405020304" pitchFamily="18" charset="-78"/>
                <a:cs typeface="Simplified Arabic" panose="02020603050405020304" pitchFamily="18" charset="-78"/>
              </a:rPr>
              <a:t> ماطرائق نسج قاعدة الاقمشة المخملية، وايهما اقوى</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1- بسيطة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    2- مائلة</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المائلة اقوى</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يتم التمييز بين الفرو </a:t>
            </a:r>
            <a:r>
              <a:rPr lang="en-US" sz="2400" dirty="0" smtClean="0">
                <a:latin typeface="Simplified Arabic" panose="02020603050405020304" pitchFamily="18" charset="-78"/>
                <a:cs typeface="Simplified Arabic" panose="02020603050405020304" pitchFamily="18" charset="-78"/>
              </a:rPr>
              <a:t>Fur</a:t>
            </a:r>
            <a:r>
              <a:rPr lang="ar-IQ" sz="2400" dirty="0" smtClean="0">
                <a:latin typeface="Simplified Arabic" panose="02020603050405020304" pitchFamily="18" charset="-78"/>
                <a:cs typeface="Simplified Arabic" panose="02020603050405020304" pitchFamily="18" charset="-78"/>
              </a:rPr>
              <a:t> ،الياف الفرو </a:t>
            </a:r>
            <a:r>
              <a:rPr lang="en-US" sz="2400" dirty="0" smtClean="0">
                <a:latin typeface="Simplified Arabic" panose="02020603050405020304" pitchFamily="18" charset="-78"/>
                <a:cs typeface="Simplified Arabic" panose="02020603050405020304" pitchFamily="18" charset="-78"/>
              </a:rPr>
              <a:t>Fur Fabric</a:t>
            </a:r>
            <a:r>
              <a:rPr lang="ar-IQ" sz="2400" dirty="0" smtClean="0">
                <a:latin typeface="Simplified Arabic" panose="02020603050405020304" pitchFamily="18" charset="-78"/>
                <a:cs typeface="Simplified Arabic" panose="02020603050405020304" pitchFamily="18" charset="-78"/>
              </a:rPr>
              <a:t> ،الياف شبيهة      بالفرو </a:t>
            </a:r>
            <a:r>
              <a:rPr lang="en-US" sz="2400" dirty="0" smtClean="0">
                <a:latin typeface="Simplified Arabic" panose="02020603050405020304" pitchFamily="18" charset="-78"/>
                <a:cs typeface="Simplified Arabic" panose="02020603050405020304" pitchFamily="18" charset="-78"/>
              </a:rPr>
              <a:t>Fur like Fabric</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*الفرو (الياف طبيعية ظهرها جلد)</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*الياف الفرو (القاعدة قماش والالياف تمثل خملة طبيعية)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*الياف شبيهة بالفرو (القاعدة والالياف صناعية)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يمكن تمييز مدى تماسك خملة الاقمشة المخملية مع القاعدة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خملة على شكل </a:t>
            </a:r>
            <a:r>
              <a:rPr lang="en-US" sz="2400" dirty="0" smtClean="0">
                <a:latin typeface="Simplified Arabic" panose="02020603050405020304" pitchFamily="18" charset="-78"/>
                <a:cs typeface="Simplified Arabic" panose="02020603050405020304" pitchFamily="18" charset="-78"/>
              </a:rPr>
              <a:t>V</a:t>
            </a:r>
            <a:r>
              <a:rPr lang="ar-IQ" sz="2400" dirty="0" smtClean="0">
                <a:latin typeface="Simplified Arabic" panose="02020603050405020304" pitchFamily="18" charset="-78"/>
                <a:cs typeface="Simplified Arabic" panose="02020603050405020304" pitchFamily="18" charset="-78"/>
              </a:rPr>
              <a:t> وعلى شكل </a:t>
            </a:r>
            <a:r>
              <a:rPr lang="en-US" sz="2400" dirty="0" smtClean="0">
                <a:latin typeface="Simplified Arabic" panose="02020603050405020304" pitchFamily="18" charset="-78"/>
                <a:cs typeface="Simplified Arabic" panose="02020603050405020304" pitchFamily="18" charset="-78"/>
              </a:rPr>
              <a:t>W</a:t>
            </a:r>
            <a:r>
              <a:rPr lang="ar-IQ" sz="2400" dirty="0" smtClean="0">
                <a:latin typeface="Simplified Arabic" panose="02020603050405020304" pitchFamily="18" charset="-78"/>
                <a:cs typeface="Simplified Arabic" panose="02020603050405020304" pitchFamily="18" charset="-78"/>
              </a:rPr>
              <a:t> وهذه الاقوى</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مالالياف التي تستعمل عادةً في صنع الاقمشة المخملية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الحرير، القطن، الريون</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96075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3339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عددي بعض طرائق خملة السجاد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طريقة خيوط الشانيل</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طريقة الحياكة </a:t>
            </a:r>
            <a:r>
              <a:rPr lang="en-US" sz="2400" dirty="0" smtClean="0">
                <a:latin typeface="Simplified Arabic" panose="02020603050405020304" pitchFamily="18" charset="-78"/>
                <a:cs typeface="Simplified Arabic" panose="02020603050405020304" pitchFamily="18" charset="-78"/>
              </a:rPr>
              <a:t>Knitting</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a:t>
            </a:r>
            <a:r>
              <a:rPr lang="en-US" sz="2400" dirty="0" smtClean="0">
                <a:latin typeface="Simplified Arabic" panose="02020603050405020304" pitchFamily="18" charset="-78"/>
                <a:cs typeface="Simplified Arabic" panose="02020603050405020304" pitchFamily="18" charset="-78"/>
              </a:rPr>
              <a:t>Hooking</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a:t>
            </a:r>
            <a:r>
              <a:rPr lang="en-US" sz="2400" dirty="0" smtClean="0">
                <a:latin typeface="Simplified Arabic" panose="02020603050405020304" pitchFamily="18" charset="-78"/>
                <a:cs typeface="Simplified Arabic" panose="02020603050405020304" pitchFamily="18" charset="-78"/>
              </a:rPr>
              <a:t>Tuffting</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5- </a:t>
            </a:r>
            <a:r>
              <a:rPr lang="en-US" sz="2400" dirty="0" smtClean="0">
                <a:latin typeface="Simplified Arabic" panose="02020603050405020304" pitchFamily="18" charset="-78"/>
                <a:cs typeface="Simplified Arabic" panose="02020603050405020304" pitchFamily="18" charset="-78"/>
              </a:rPr>
              <a:t>Twinging</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ماهو قماش الــ </a:t>
            </a:r>
            <a:r>
              <a:rPr lang="en-US" sz="2400" dirty="0" smtClean="0">
                <a:latin typeface="Simplified Arabic" panose="02020603050405020304" pitchFamily="18" charset="-78"/>
                <a:cs typeface="Simplified Arabic" panose="02020603050405020304" pitchFamily="18" charset="-78"/>
              </a:rPr>
              <a:t>Masttass</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هو قماش </a:t>
            </a:r>
            <a:r>
              <a:rPr lang="en-US" sz="2400" dirty="0" smtClean="0">
                <a:latin typeface="Simplified Arabic" panose="02020603050405020304" pitchFamily="18" charset="-78"/>
                <a:cs typeface="Simplified Arabic" panose="02020603050405020304" pitchFamily="18" charset="-78"/>
              </a:rPr>
              <a:t>Double Clothe</a:t>
            </a:r>
            <a:r>
              <a:rPr lang="ar-IQ" sz="2400" dirty="0" smtClean="0">
                <a:latin typeface="Simplified Arabic" panose="02020603050405020304" pitchFamily="18" charset="-78"/>
                <a:cs typeface="Simplified Arabic" panose="02020603050405020304" pitchFamily="18" charset="-78"/>
              </a:rPr>
              <a:t> (قماش مزدوج)</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a:t>
            </a:r>
            <a:r>
              <a:rPr lang="ar-IQ" sz="2400" dirty="0">
                <a:solidFill>
                  <a:prstClr val="black"/>
                </a:solidFill>
                <a:latin typeface="Simplified Arabic" panose="02020603050405020304" pitchFamily="18" charset="-78"/>
                <a:cs typeface="Simplified Arabic" panose="02020603050405020304" pitchFamily="18" charset="-78"/>
              </a:rPr>
              <a:t> ماهو قماش الــ </a:t>
            </a:r>
            <a:r>
              <a:rPr lang="en-US" sz="2400" dirty="0" smtClean="0">
                <a:solidFill>
                  <a:prstClr val="black"/>
                </a:solidFill>
                <a:latin typeface="Simplified Arabic" panose="02020603050405020304" pitchFamily="18" charset="-78"/>
                <a:cs typeface="Simplified Arabic" panose="02020603050405020304" pitchFamily="18" charset="-78"/>
              </a:rPr>
              <a:t>Frieze</a:t>
            </a:r>
            <a:r>
              <a:rPr lang="ar-IQ" sz="2400" dirty="0" smtClean="0">
                <a:solidFill>
                  <a:prstClr val="black"/>
                </a:solidFill>
                <a:latin typeface="Simplified Arabic" panose="02020603050405020304" pitchFamily="18" charset="-78"/>
                <a:cs typeface="Simplified Arabic" panose="02020603050405020304" pitchFamily="18" charset="-78"/>
              </a:rPr>
              <a:t> وكيف يصنع</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هو قماش يُحصل عليه بطريقة السلك وتكون خملته غير مقصوصة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والاخرى مقصوصة وطريقته سدوية </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0796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33267" cy="5791200"/>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ماهو قماش الــ </a:t>
            </a:r>
            <a:r>
              <a:rPr lang="en-US" sz="2400" dirty="0" err="1" smtClean="0">
                <a:latin typeface="Simplified Arabic" panose="02020603050405020304" pitchFamily="18" charset="-78"/>
                <a:cs typeface="Simplified Arabic" panose="02020603050405020304" pitchFamily="18" charset="-78"/>
              </a:rPr>
              <a:t>Corrdary</a:t>
            </a:r>
            <a:r>
              <a:rPr lang="en-US" sz="2400" dirty="0" smtClean="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(كوردري) وكيف يصنع</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هو القديفة المقلمة ويُحصل عليه من خيوط اللحمة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بأي طريقة تصنع اقمشة المناشف التي تدعى </a:t>
            </a:r>
            <a:r>
              <a:rPr lang="en-US" sz="2400" dirty="0" smtClean="0">
                <a:latin typeface="Simplified Arabic" panose="02020603050405020304" pitchFamily="18" charset="-78"/>
                <a:cs typeface="Simplified Arabic" panose="02020603050405020304" pitchFamily="18" charset="-78"/>
              </a:rPr>
              <a:t>Terry</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تصنع بطريقة الــ </a:t>
            </a:r>
            <a:r>
              <a:rPr lang="en-US" sz="2400" dirty="0" smtClean="0">
                <a:solidFill>
                  <a:prstClr val="black"/>
                </a:solidFill>
                <a:latin typeface="Simplified Arabic" panose="02020603050405020304" pitchFamily="18" charset="-78"/>
                <a:cs typeface="Simplified Arabic" panose="02020603050405020304" pitchFamily="18" charset="-78"/>
              </a:rPr>
              <a:t>Terry weave</a:t>
            </a:r>
            <a:r>
              <a:rPr lang="ar-IQ" sz="2400" dirty="0" smtClean="0">
                <a:solidFill>
                  <a:prstClr val="black"/>
                </a:solidFill>
                <a:latin typeface="Simplified Arabic" panose="02020603050405020304" pitchFamily="18" charset="-78"/>
                <a:cs typeface="Simplified Arabic" panose="02020603050405020304" pitchFamily="18" charset="-78"/>
              </a:rPr>
              <a:t>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س/ مالفرق بين قماش الــ </a:t>
            </a:r>
            <a:r>
              <a:rPr lang="en-US" sz="2400" dirty="0" smtClean="0">
                <a:solidFill>
                  <a:prstClr val="black"/>
                </a:solidFill>
                <a:latin typeface="Simplified Arabic" panose="02020603050405020304" pitchFamily="18" charset="-78"/>
                <a:cs typeface="Simplified Arabic" panose="02020603050405020304" pitchFamily="18" charset="-78"/>
              </a:rPr>
              <a:t>Velveteen</a:t>
            </a:r>
            <a:r>
              <a:rPr lang="ar-IQ" sz="2400" dirty="0" smtClean="0">
                <a:solidFill>
                  <a:prstClr val="black"/>
                </a:solidFill>
                <a:latin typeface="Simplified Arabic" panose="02020603050405020304" pitchFamily="18" charset="-78"/>
                <a:cs typeface="Simplified Arabic" panose="02020603050405020304" pitchFamily="18" charset="-78"/>
              </a:rPr>
              <a:t> وقماش الــ </a:t>
            </a:r>
            <a:r>
              <a:rPr lang="en-US" sz="2400" dirty="0" smtClean="0">
                <a:solidFill>
                  <a:prstClr val="black"/>
                </a:solidFill>
                <a:latin typeface="Simplified Arabic" panose="02020603050405020304" pitchFamily="18" charset="-78"/>
                <a:cs typeface="Simplified Arabic" panose="02020603050405020304" pitchFamily="18" charset="-78"/>
              </a:rPr>
              <a:t>Velvet</a:t>
            </a:r>
            <a:r>
              <a:rPr lang="ar-IQ" sz="2400" dirty="0" smtClean="0">
                <a:solidFill>
                  <a:prstClr val="black"/>
                </a:solidFill>
                <a:latin typeface="Simplified Arabic" panose="02020603050405020304" pitchFamily="18" charset="-78"/>
                <a:cs typeface="Simplified Arabic" panose="02020603050405020304" pitchFamily="18" charset="-78"/>
              </a:rPr>
              <a:t>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الاول هو نسيج مخملي معقد يتم الحصول عليه بطريقة الـ </a:t>
            </a:r>
            <a:r>
              <a:rPr lang="en-US" sz="2400" dirty="0" smtClean="0">
                <a:solidFill>
                  <a:prstClr val="black"/>
                </a:solidFill>
                <a:latin typeface="Simplified Arabic" panose="02020603050405020304" pitchFamily="18" charset="-78"/>
                <a:cs typeface="Simplified Arabic" panose="02020603050405020304" pitchFamily="18" charset="-78"/>
              </a:rPr>
              <a:t>Terry wave</a:t>
            </a:r>
            <a:r>
              <a:rPr lang="ar-IQ" sz="2400" dirty="0" smtClean="0">
                <a:solidFill>
                  <a:prstClr val="black"/>
                </a:solidFill>
                <a:latin typeface="Simplified Arabic" panose="02020603050405020304" pitchFamily="18" charset="-78"/>
                <a:cs typeface="Simplified Arabic" panose="02020603050405020304" pitchFamily="18" charset="-78"/>
              </a:rPr>
              <a:t> والخملة بشكل</a:t>
            </a:r>
            <a:r>
              <a:rPr lang="en-US" sz="2400" dirty="0" smtClean="0">
                <a:solidFill>
                  <a:prstClr val="black"/>
                </a:solidFill>
                <a:latin typeface="Simplified Arabic" panose="02020603050405020304" pitchFamily="18" charset="-78"/>
                <a:cs typeface="Simplified Arabic" panose="02020603050405020304" pitchFamily="18" charset="-78"/>
              </a:rPr>
              <a:t>W</a:t>
            </a:r>
            <a:r>
              <a:rPr lang="ar-IQ" sz="2400" dirty="0" smtClean="0">
                <a:solidFill>
                  <a:prstClr val="black"/>
                </a:solidFill>
                <a:latin typeface="Simplified Arabic" panose="02020603050405020304" pitchFamily="18" charset="-78"/>
                <a:cs typeface="Simplified Arabic" panose="02020603050405020304" pitchFamily="18" charset="-78"/>
              </a:rPr>
              <a:t> والثاني هو نسيج  مخملي معقد يتم الحصول عليه بطريقة القماش المزدوج والخملة بشكل </a:t>
            </a:r>
            <a:r>
              <a:rPr lang="en-US" sz="2400" dirty="0" smtClean="0">
                <a:solidFill>
                  <a:prstClr val="black"/>
                </a:solidFill>
                <a:latin typeface="Simplified Arabic" panose="02020603050405020304" pitchFamily="18" charset="-78"/>
                <a:cs typeface="Simplified Arabic" panose="02020603050405020304" pitchFamily="18" charset="-78"/>
              </a:rPr>
              <a:t>V</a:t>
            </a:r>
            <a:r>
              <a:rPr lang="ar-IQ" sz="2400" dirty="0" smtClean="0">
                <a:solidFill>
                  <a:prstClr val="black"/>
                </a:solidFill>
                <a:latin typeface="Simplified Arabic" panose="02020603050405020304" pitchFamily="18" charset="-78"/>
                <a:cs typeface="Simplified Arabic" panose="02020603050405020304" pitchFamily="18" charset="-78"/>
              </a:rPr>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س/ </a:t>
            </a:r>
            <a:r>
              <a:rPr lang="ar-IQ" sz="2400" dirty="0">
                <a:solidFill>
                  <a:prstClr val="black"/>
                </a:solidFill>
                <a:latin typeface="Simplified Arabic" panose="02020603050405020304" pitchFamily="18" charset="-78"/>
                <a:cs typeface="Simplified Arabic" panose="02020603050405020304" pitchFamily="18" charset="-78"/>
              </a:rPr>
              <a:t>مالفرق بين قماش </a:t>
            </a:r>
            <a:r>
              <a:rPr lang="ar-IQ" sz="2400" dirty="0" smtClean="0">
                <a:solidFill>
                  <a:prstClr val="black"/>
                </a:solidFill>
                <a:latin typeface="Simplified Arabic" panose="02020603050405020304" pitchFamily="18" charset="-78"/>
                <a:cs typeface="Simplified Arabic" panose="02020603050405020304" pitchFamily="18" charset="-78"/>
              </a:rPr>
              <a:t>الــ </a:t>
            </a:r>
            <a:r>
              <a:rPr lang="en-US" sz="2400" dirty="0" smtClean="0">
                <a:solidFill>
                  <a:prstClr val="black"/>
                </a:solidFill>
                <a:latin typeface="Simplified Arabic" panose="02020603050405020304" pitchFamily="18" charset="-78"/>
                <a:cs typeface="Simplified Arabic" panose="02020603050405020304" pitchFamily="18" charset="-78"/>
              </a:rPr>
              <a:t>Double Clothe</a:t>
            </a:r>
            <a:r>
              <a:rPr lang="ar-IQ" sz="2400" dirty="0" smtClean="0">
                <a:solidFill>
                  <a:prstClr val="black"/>
                </a:solidFill>
                <a:latin typeface="Simplified Arabic" panose="02020603050405020304" pitchFamily="18" charset="-78"/>
                <a:cs typeface="Simplified Arabic" panose="02020603050405020304" pitchFamily="18" charset="-78"/>
              </a:rPr>
              <a:t> وقماش الــ </a:t>
            </a:r>
            <a:r>
              <a:rPr lang="en-US" sz="2400" dirty="0" smtClean="0">
                <a:solidFill>
                  <a:prstClr val="black"/>
                </a:solidFill>
                <a:latin typeface="Simplified Arabic" panose="02020603050405020304" pitchFamily="18" charset="-78"/>
                <a:cs typeface="Simplified Arabic" panose="02020603050405020304" pitchFamily="18" charset="-78"/>
              </a:rPr>
              <a:t>Baket Cloth</a:t>
            </a:r>
            <a:r>
              <a:rPr lang="ar-IQ" sz="2400" dirty="0" smtClean="0">
                <a:solidFill>
                  <a:prstClr val="black"/>
                </a:solidFill>
                <a:latin typeface="Simplified Arabic" panose="02020603050405020304" pitchFamily="18" charset="-78"/>
                <a:cs typeface="Simplified Arabic" panose="02020603050405020304" pitchFamily="18" charset="-78"/>
              </a:rPr>
              <a:t>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يمكن الحصول عليهما بطريقة القماش المزدوج الاول يمكن فصله والثاني لايمكن فصله، </a:t>
            </a:r>
            <a:r>
              <a:rPr lang="en-US" sz="2400" dirty="0" smtClean="0">
                <a:solidFill>
                  <a:prstClr val="black"/>
                </a:solidFill>
                <a:latin typeface="Simplified Arabic" panose="02020603050405020304" pitchFamily="18" charset="-78"/>
                <a:cs typeface="Simplified Arabic" panose="02020603050405020304" pitchFamily="18" charset="-78"/>
              </a:rPr>
              <a:t>)</a:t>
            </a:r>
            <a:r>
              <a:rPr lang="ar-IQ" sz="2400" dirty="0" smtClean="0">
                <a:solidFill>
                  <a:prstClr val="black"/>
                </a:solidFill>
                <a:latin typeface="Simplified Arabic" panose="02020603050405020304" pitchFamily="18" charset="-78"/>
                <a:cs typeface="Simplified Arabic" panose="02020603050405020304" pitchFamily="18" charset="-78"/>
              </a:rPr>
              <a:t>والاثنان يحصل عليهم بطريقة القماش المزدوج)</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519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248400"/>
          </a:xfrm>
        </p:spPr>
        <p:txBody>
          <a:bodyPr anchor="t">
            <a:noAutofit/>
          </a:bodyPr>
          <a:lstStyle/>
          <a:p>
            <a:pPr algn="r" rtl="1"/>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س/ماالمواد التي استخدمها الانسان القديم في المنسوجات</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ج/استخدم انواع مختلفة من الحشائش والقصب وجلود الحيوانات بعد قصها على شكل شرائط</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  كيف كانت تنسج المواد التي استخدمها الانسان القديم</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 كانت تنسج هذه المواد بطريقة التشابك او تربط مع بعضها على شكل عقد </a:t>
            </a:r>
            <a:r>
              <a:rPr lang="en-US" sz="2400" dirty="0" smtClean="0">
                <a:latin typeface="Simplified Arabic" panose="02020603050405020304" pitchFamily="18" charset="-78"/>
                <a:ea typeface="Tahoma" panose="020B0604030504040204" pitchFamily="34" charset="0"/>
                <a:cs typeface="Simplified Arabic" panose="02020603050405020304" pitchFamily="18" charset="-78"/>
              </a:rPr>
              <a:t>(knotting)</a:t>
            </a: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 كما في صنع شبكة الصيد</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a:latin typeface="Simplified Arabic" panose="02020603050405020304" pitchFamily="18" charset="-78"/>
                <a:ea typeface="Tahoma" panose="020B0604030504040204" pitchFamily="34" charset="0"/>
                <a:cs typeface="Simplified Arabic" panose="02020603050405020304" pitchFamily="18" charset="-78"/>
              </a:rPr>
              <a:t/>
            </a:r>
            <a:br>
              <a:rPr lang="ar-IQ" sz="2400" dirty="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 عندما تطور الانسان ماالمواد التي استخدمها في عمل المنسوجات</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 عندما تطور الانسان في فن الحياكة استعمل مواداً اخرى فكان الكتان والصوف هي الشعيرات التي استعملها لهذا الغرض لانه في الغالب وجدها اسهل برماً من القطن وداوم على استعمال  الالياف الطبيعية الاربعة (الكتان- الصوف- القطن- الحرير) مكتفياً بها لالاف السنين</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a:latin typeface="Simplified Arabic" panose="02020603050405020304" pitchFamily="18" charset="-78"/>
                <a:ea typeface="Tahoma" panose="020B0604030504040204" pitchFamily="34" charset="0"/>
                <a:cs typeface="Simplified Arabic" panose="02020603050405020304" pitchFamily="18" charset="-78"/>
              </a:rPr>
              <a:t/>
            </a:r>
            <a:br>
              <a:rPr lang="ar-IQ" sz="2400" dirty="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س/ ماالالوان التي استخدمها الانسان لصبغ المنسوجات في القرن الثامن عشر</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t>ج/ استخدم الاصباغ النباتية والحيوانية التي تؤخذ من الحشرات حتى نهاية القرن التسع عشر استعمل اول صبغ صناعي</a:t>
            </a:r>
            <a:br>
              <a:rPr lang="ar-IQ" sz="2400" dirty="0" smtClean="0">
                <a:latin typeface="Simplified Arabic" panose="02020603050405020304" pitchFamily="18" charset="-78"/>
                <a:ea typeface="Tahoma" panose="020B0604030504040204" pitchFamily="34" charset="0"/>
                <a:cs typeface="Simplified Arabic" panose="02020603050405020304" pitchFamily="18" charset="-78"/>
              </a:rPr>
            </a:br>
            <a:endParaRPr lang="en-US" sz="2400" dirty="0">
              <a:latin typeface="Simplified Arabic" panose="02020603050405020304" pitchFamily="18" charset="-78"/>
              <a:ea typeface="Tahoma" panose="020B0604030504040204" pitchFamily="34" charset="0"/>
              <a:cs typeface="Simplified Arabic" panose="02020603050405020304" pitchFamily="18" charset="-78"/>
            </a:endParaRPr>
          </a:p>
        </p:txBody>
      </p:sp>
    </p:spTree>
    <p:extLst>
      <p:ext uri="{BB962C8B-B14F-4D97-AF65-F5344CB8AC3E}">
        <p14:creationId xmlns:p14="http://schemas.microsoft.com/office/powerpoint/2010/main" val="3594566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704667" cy="4495800"/>
          </a:xfrm>
        </p:spPr>
        <p:txBody>
          <a:bodyPr anchor="t">
            <a:normAutofit/>
          </a:bodyPr>
          <a:lstStyle/>
          <a:p>
            <a:pPr algn="r"/>
            <a:r>
              <a:rPr lang="ar-IQ" sz="2800" dirty="0">
                <a:solidFill>
                  <a:prstClr val="black"/>
                </a:solidFill>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اسم المادة: منسوجات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محاضرة رقم </a:t>
            </a:r>
            <a:r>
              <a:rPr lang="ar-IQ" sz="2800" dirty="0" smtClean="0">
                <a:solidFill>
                  <a:prstClr val="black"/>
                </a:solidFill>
                <a:latin typeface="Simplified Arabic" panose="02020603050405020304" pitchFamily="18" charset="-78"/>
                <a:cs typeface="Simplified Arabic" panose="02020603050405020304" pitchFamily="18" charset="-78"/>
              </a:rPr>
              <a:t>(7): </a:t>
            </a:r>
            <a:r>
              <a:rPr lang="ar-IQ" sz="2800" dirty="0">
                <a:solidFill>
                  <a:prstClr val="black"/>
                </a:solidFill>
                <a:latin typeface="Simplified Arabic" panose="02020603050405020304" pitchFamily="18" charset="-78"/>
                <a:cs typeface="Simplified Arabic" panose="02020603050405020304" pitchFamily="18" charset="-78"/>
              </a:rPr>
              <a:t>مختبر الاقمشة المعقدة </a:t>
            </a:r>
            <a:r>
              <a:rPr lang="ar-IQ" sz="2800" dirty="0" smtClean="0">
                <a:solidFill>
                  <a:prstClr val="black"/>
                </a:solidFill>
                <a:latin typeface="Simplified Arabic" panose="02020603050405020304" pitchFamily="18" charset="-78"/>
                <a:cs typeface="Simplified Arabic" panose="02020603050405020304" pitchFamily="18" charset="-78"/>
              </a:rPr>
              <a:t>(الجاكارد، الدوبي، اللينو)</a:t>
            </a:r>
            <a:r>
              <a:rPr lang="ar-IQ" sz="2800" dirty="0">
                <a:solidFill>
                  <a:prstClr val="black"/>
                </a:solidFill>
                <a:latin typeface="Simplified Arabic" panose="02020603050405020304" pitchFamily="18" charset="-78"/>
                <a:cs typeface="Simplified Arabic" panose="02020603050405020304" pitchFamily="18" charset="-78"/>
              </a:rPr>
              <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المرحلة: الثالثة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الساعات: 2 ساعة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الوحدات: 1 وحدة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استاذ المادة: م.م رشاعلي رسول</a:t>
            </a:r>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5222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86399"/>
          </a:xfrm>
        </p:spPr>
        <p:txBody>
          <a:bodyPr anchor="t">
            <a:normAutofit fontScale="90000"/>
          </a:bodyPr>
          <a:lstStyle/>
          <a:p>
            <a:pPr algn="r"/>
            <a:r>
              <a:rPr lang="ar-IQ" sz="2400" b="1" u="sng" dirty="0" smtClean="0">
                <a:latin typeface="Simplified Arabic" panose="02020603050405020304" pitchFamily="18" charset="-78"/>
                <a:cs typeface="Simplified Arabic" panose="02020603050405020304" pitchFamily="18" charset="-78"/>
              </a:rPr>
              <a:t>نسيج الجاكارد</a:t>
            </a:r>
            <a:br>
              <a:rPr lang="ar-IQ" sz="2400" b="1" u="sng"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بماذا تتميز اقمشة الجاكارد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تتميز بنقوش وزخارف على شكل اوراد واشكال</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وتصاميم اخرى كبيرة ومعقدة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من الضروري ان يكون قماش الجاكارد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من عدة الوان</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كلا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اعطي مثال على قماش جاكارد يتكون من لون واحد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قماش </a:t>
            </a:r>
            <a:r>
              <a:rPr lang="en-US" sz="2400" dirty="0" smtClean="0">
                <a:latin typeface="Simplified Arabic" panose="02020603050405020304" pitchFamily="18" charset="-78"/>
                <a:cs typeface="Simplified Arabic" panose="02020603050405020304" pitchFamily="18" charset="-78"/>
              </a:rPr>
              <a:t>Damask</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بأية طريقة ينسج قماش الجاكارد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انسجة الجاكارد مركبة من نوعين او اكثر من طرائق الرئيسة (تركيب نسيجي) المجتمعة في قماش واحد </a:t>
            </a:r>
            <a:endParaRPr lang="ar-IQ" sz="2400" b="1" u="sng"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689" t="8375" r="11322" b="8866"/>
          <a:stretch/>
        </p:blipFill>
        <p:spPr>
          <a:xfrm>
            <a:off x="1219200" y="1066800"/>
            <a:ext cx="2286000" cy="2743199"/>
          </a:xfrm>
          <a:prstGeom prst="rect">
            <a:avLst/>
          </a:prstGeom>
        </p:spPr>
      </p:pic>
    </p:spTree>
    <p:extLst>
      <p:ext uri="{BB962C8B-B14F-4D97-AF65-F5344CB8AC3E}">
        <p14:creationId xmlns:p14="http://schemas.microsoft.com/office/powerpoint/2010/main" val="357589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457200"/>
            <a:ext cx="7696201" cy="5486399"/>
          </a:xfrm>
        </p:spPr>
        <p:txBody>
          <a:bodyPr anchor="t">
            <a:normAutofit fontScale="90000"/>
          </a:bodyPr>
          <a:lstStyle/>
          <a:p>
            <a:pPr algn="r"/>
            <a:r>
              <a:rPr lang="ar-IQ" sz="2400" dirty="0" smtClean="0">
                <a:latin typeface="Simplified Arabic" panose="02020603050405020304" pitchFamily="18" charset="-78"/>
                <a:cs typeface="Simplified Arabic" panose="02020603050405020304" pitchFamily="18" charset="-78"/>
              </a:rPr>
              <a:t>س/ هل ان التصميم يدخل في التركيب النسيجي في قماش الجاكارد، وضحي ذلك</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وذلك بسحب خيط من خيوط التصميم الذي يحدث تلف في القماش</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مالفرق بين اقمشة الجاكارد وباقي الاقمشة من ناحية سعرها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تمتاز اقمشة الجاكارد بارتفاع اسعارها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بماذا تتميز انوال الجاكارد عن غيرها من الانوال</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تمتاز بانها انوال معقدة التصميم، غالية الثمن، كبيرة الحجم</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ماذا يمثل عدد الكارتونات المستعملة في صنع اقمشة الجاكارد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تمثل الكارتونات عدد </a:t>
            </a:r>
            <a:r>
              <a:rPr lang="ar-IQ" sz="2400" dirty="0" smtClean="0">
                <a:solidFill>
                  <a:prstClr val="black"/>
                </a:solidFill>
                <a:latin typeface="Simplified Arabic" panose="02020603050405020304" pitchFamily="18" charset="-78"/>
                <a:cs typeface="Simplified Arabic" panose="02020603050405020304" pitchFamily="18" charset="-78"/>
              </a:rPr>
              <a:t>الدفات </a:t>
            </a:r>
            <a:r>
              <a:rPr lang="en-US" sz="2400" dirty="0" smtClean="0">
                <a:solidFill>
                  <a:prstClr val="black"/>
                </a:solidFill>
                <a:latin typeface="Simplified Arabic" panose="02020603050405020304" pitchFamily="18" charset="-78"/>
                <a:cs typeface="Simplified Arabic" panose="02020603050405020304" pitchFamily="18" charset="-78"/>
              </a:rPr>
              <a:t>Harnesses</a:t>
            </a:r>
            <a:r>
              <a:rPr lang="ar-IQ" sz="2400" dirty="0" smtClean="0">
                <a:solidFill>
                  <a:prstClr val="black"/>
                </a:solidFill>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وهي بقدر خيوط اللحمة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ماذا تمثل الاسلاك العمودية في الانوال</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تمثل خيوط السدى</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26378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86399"/>
          </a:xfrm>
        </p:spPr>
        <p:txBody>
          <a:bodyPr anchor="t">
            <a:normAutofit/>
          </a:bodyPr>
          <a:lstStyle/>
          <a:p>
            <a:pPr algn="r"/>
            <a:r>
              <a:rPr lang="ar-IQ" sz="2400" b="1" u="sng" dirty="0" smtClean="0">
                <a:latin typeface="Simplified Arabic" panose="02020603050405020304" pitchFamily="18" charset="-78"/>
                <a:cs typeface="Simplified Arabic" panose="02020603050405020304" pitchFamily="18" charset="-78"/>
              </a:rPr>
              <a:t>نسيج الدوبي</a:t>
            </a:r>
            <a:br>
              <a:rPr lang="ar-IQ" sz="2400" b="1" u="sng"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بماذا تتميز اقمشة الدوبي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تمتاز بتصاميم صغيرة الحجم وباشكال هندسية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اعطي امثلة على اقمشة الدوبي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*المدراس (اقمشة رجالية)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*عين العصور (للحفاظات)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t>
            </a:r>
            <a:r>
              <a:rPr lang="en-US" sz="2400" dirty="0" smtClean="0">
                <a:latin typeface="Simplified Arabic" panose="02020603050405020304" pitchFamily="18" charset="-78"/>
                <a:cs typeface="Simplified Arabic" panose="02020603050405020304" pitchFamily="18" charset="-78"/>
              </a:rPr>
              <a:t>HuckT</a:t>
            </a:r>
            <a:r>
              <a:rPr lang="ar-IQ" sz="2400" dirty="0" smtClean="0">
                <a:latin typeface="Simplified Arabic" panose="02020603050405020304" pitchFamily="18" charset="-78"/>
                <a:cs typeface="Simplified Arabic" panose="02020603050405020304" pitchFamily="18" charset="-78"/>
              </a:rPr>
              <a:t> (مناشف)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*الاربطة (ذات التصاميم الصغيرة)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مالفرق بين انوال الدوبي والانوال الاخرى</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تمتاز انوال الدوبي بانها ذات شرائح خشبية، عدد دفاته 25 دفة بينما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عدد الدفات في الانوال الاخرى 2-7 دفة   </a:t>
            </a:r>
            <a:r>
              <a:rPr lang="ar-IQ" sz="2400" b="1" u="sng" dirty="0" smtClean="0">
                <a:latin typeface="Simplified Arabic" panose="02020603050405020304" pitchFamily="18" charset="-78"/>
                <a:cs typeface="Simplified Arabic" panose="02020603050405020304" pitchFamily="18" charset="-78"/>
              </a:rPr>
              <a:t/>
            </a:r>
            <a:br>
              <a:rPr lang="ar-IQ" sz="2400" b="1" u="sng" dirty="0" smtClean="0">
                <a:latin typeface="Simplified Arabic" panose="02020603050405020304" pitchFamily="18" charset="-78"/>
                <a:cs typeface="Simplified Arabic" panose="02020603050405020304" pitchFamily="18" charset="-78"/>
              </a:rPr>
            </a:br>
            <a:endParaRPr lang="ar-IQ" sz="2400" b="1" u="sng"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919" t="3030" r="21332" b="3045"/>
          <a:stretch/>
        </p:blipFill>
        <p:spPr>
          <a:xfrm>
            <a:off x="1600200" y="1752600"/>
            <a:ext cx="2819400" cy="2438399"/>
          </a:xfrm>
          <a:prstGeom prst="rect">
            <a:avLst/>
          </a:prstGeom>
        </p:spPr>
      </p:pic>
    </p:spTree>
    <p:extLst>
      <p:ext uri="{BB962C8B-B14F-4D97-AF65-F5344CB8AC3E}">
        <p14:creationId xmlns:p14="http://schemas.microsoft.com/office/powerpoint/2010/main" val="1640020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704667" cy="54863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 وجه التشابه بين اقمشة الدوبي والجاكارد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التصاميم يحصل عليها اثناء النسج وذلك عند سحب الخيط يتلف التصميم وتتكون من اكثر من تركيب نسيجي</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a:t>
            </a:r>
            <a:r>
              <a:rPr lang="ar-IQ" sz="2400" dirty="0">
                <a:solidFill>
                  <a:prstClr val="black"/>
                </a:solidFill>
                <a:latin typeface="Simplified Arabic" panose="02020603050405020304" pitchFamily="18" charset="-78"/>
                <a:cs typeface="Simplified Arabic" panose="02020603050405020304" pitchFamily="18" charset="-78"/>
              </a:rPr>
              <a:t>ما وجه </a:t>
            </a:r>
            <a:r>
              <a:rPr lang="ar-IQ" sz="2400" dirty="0" smtClean="0">
                <a:solidFill>
                  <a:prstClr val="black"/>
                </a:solidFill>
                <a:latin typeface="Simplified Arabic" panose="02020603050405020304" pitchFamily="18" charset="-78"/>
                <a:cs typeface="Simplified Arabic" panose="02020603050405020304" pitchFamily="18" charset="-78"/>
              </a:rPr>
              <a:t>الاختلاف </a:t>
            </a:r>
            <a:r>
              <a:rPr lang="ar-IQ" sz="2400" dirty="0">
                <a:solidFill>
                  <a:prstClr val="black"/>
                </a:solidFill>
                <a:latin typeface="Simplified Arabic" panose="02020603050405020304" pitchFamily="18" charset="-78"/>
                <a:cs typeface="Simplified Arabic" panose="02020603050405020304" pitchFamily="18" charset="-78"/>
              </a:rPr>
              <a:t>بين اقمشة الدوبي </a:t>
            </a:r>
            <a:r>
              <a:rPr lang="ar-IQ" sz="2400" dirty="0" smtClean="0">
                <a:solidFill>
                  <a:prstClr val="black"/>
                </a:solidFill>
                <a:latin typeface="Simplified Arabic" panose="02020603050405020304" pitchFamily="18" charset="-78"/>
                <a:cs typeface="Simplified Arabic" panose="02020603050405020304" pitchFamily="18" charset="-78"/>
              </a:rPr>
              <a:t>والجاكارد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 في نسيج الدوبي تستعمل مجموعة من الشرائح الخشبية </a:t>
            </a:r>
            <a:r>
              <a:rPr lang="en-US" sz="2400" dirty="0" smtClean="0">
                <a:solidFill>
                  <a:prstClr val="black"/>
                </a:solidFill>
                <a:latin typeface="Simplified Arabic" panose="02020603050405020304" pitchFamily="18" charset="-78"/>
                <a:cs typeface="Simplified Arabic" panose="02020603050405020304" pitchFamily="18" charset="-78"/>
              </a:rPr>
              <a:t>Harnesses</a:t>
            </a:r>
            <a:r>
              <a:rPr lang="ar-IQ" sz="2400" dirty="0" smtClean="0">
                <a:solidFill>
                  <a:prstClr val="black"/>
                </a:solidFill>
                <a:latin typeface="Simplified Arabic" panose="02020603050405020304" pitchFamily="18" charset="-78"/>
                <a:cs typeface="Simplified Arabic" panose="02020603050405020304" pitchFamily="18" charset="-78"/>
              </a:rPr>
              <a:t>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كل منها يتصل بوتر تقوم مقام الكارتونات في الجاكارد</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 تصاميم الدوبي صغيرة مقارنة بالجاكارد</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   * اختلاف انوال الدوبي عن الانوال في الجاكارد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   * تصاميم الدوبي (اشكال هندسية) وتصاميم الجاكارد(ورود وازهار)</a:t>
            </a: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492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86399"/>
          </a:xfrm>
        </p:spPr>
        <p:txBody>
          <a:bodyPr anchor="t">
            <a:normAutofit/>
          </a:bodyPr>
          <a:lstStyle/>
          <a:p>
            <a:pPr algn="r"/>
            <a:r>
              <a:rPr lang="ar-IQ" sz="2400" b="1" u="sng" dirty="0" smtClean="0">
                <a:latin typeface="Simplified Arabic" panose="02020603050405020304" pitchFamily="18" charset="-78"/>
                <a:cs typeface="Simplified Arabic" panose="02020603050405020304" pitchFamily="18" charset="-78"/>
              </a:rPr>
              <a:t>نسيج اللينو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تستطيعين التمييز بين طريقة صنعه عن غيره من الاقمشة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هو عبارة عن خيطين او اكثر من السدى تبرم مع</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بعضها على شكل (</a:t>
            </a:r>
            <a:r>
              <a:rPr lang="en-US" sz="2400" dirty="0" smtClean="0">
                <a:latin typeface="Simplified Arabic" panose="02020603050405020304" pitchFamily="18" charset="-78"/>
                <a:cs typeface="Simplified Arabic" panose="02020603050405020304" pitchFamily="18" charset="-78"/>
              </a:rPr>
              <a:t>8</a:t>
            </a:r>
            <a:r>
              <a:rPr lang="ar-IQ" sz="2400" dirty="0" smtClean="0">
                <a:latin typeface="Simplified Arabic" panose="02020603050405020304" pitchFamily="18" charset="-78"/>
                <a:cs typeface="Simplified Arabic" panose="02020603050405020304" pitchFamily="18" charset="-78"/>
              </a:rPr>
              <a:t>) بينما يمرر خيط اللحمة بينهما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واحياناً يشد احد خيطي السدى ويبرم الاخر حوله</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مميزات اقمشة اللينو</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*خفيفة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*تحوي ثغوراً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*احياناً سميكة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*قوية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غالبية استعمالات اقمشة اللينو التي شاهدتها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الستائر  </a:t>
            </a:r>
            <a:endParaRPr lang="ar-IQ" sz="2400" b="1" u="sng"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33" y="1295401"/>
            <a:ext cx="2300588" cy="3657599"/>
          </a:xfrm>
          <a:prstGeom prst="rect">
            <a:avLst/>
          </a:prstGeom>
        </p:spPr>
      </p:pic>
    </p:spTree>
    <p:extLst>
      <p:ext uri="{BB962C8B-B14F-4D97-AF65-F5344CB8AC3E}">
        <p14:creationId xmlns:p14="http://schemas.microsoft.com/office/powerpoint/2010/main" val="686727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04667" cy="5486399"/>
          </a:xfrm>
        </p:spPr>
        <p:txBody>
          <a:bodyPr anchor="t">
            <a:normAutofit/>
          </a:bodyPr>
          <a:lstStyle/>
          <a:p>
            <a:pPr algn="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يستعمل نسيج اللينو في صنع اقمشة الملابس</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يمكن الحصول على قماش الدانتيل </a:t>
            </a:r>
            <a:r>
              <a:rPr lang="en-US" sz="2400" dirty="0" smtClean="0">
                <a:latin typeface="Simplified Arabic" panose="02020603050405020304" pitchFamily="18" charset="-78"/>
                <a:cs typeface="Simplified Arabic" panose="02020603050405020304" pitchFamily="18" charset="-78"/>
              </a:rPr>
              <a:t>Loco</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وذلك بمزج طريقة نسيجية اخرى مع طريقة اللينو كالنسيج البسيط </a:t>
            </a:r>
            <a:r>
              <a:rPr lang="ar-IQ" sz="2400" dirty="0">
                <a:solidFill>
                  <a:prstClr val="black"/>
                </a:solidFill>
                <a:latin typeface="Simplified Arabic" panose="02020603050405020304" pitchFamily="18" charset="-78"/>
                <a:cs typeface="Simplified Arabic" panose="02020603050405020304" pitchFamily="18" charset="-78"/>
              </a:rPr>
              <a:t>او </a:t>
            </a:r>
            <a:r>
              <a:rPr lang="ar-IQ" sz="2400" dirty="0" smtClean="0">
                <a:latin typeface="Simplified Arabic" panose="02020603050405020304" pitchFamily="18" charset="-78"/>
                <a:cs typeface="Simplified Arabic" panose="02020603050405020304" pitchFamily="18" charset="-78"/>
              </a:rPr>
              <a:t>نسيج السلة </a:t>
            </a:r>
            <a:r>
              <a:rPr lang="en-US" sz="2400" dirty="0" smtClean="0">
                <a:latin typeface="Simplified Arabic" panose="02020603050405020304" pitchFamily="18" charset="-78"/>
                <a:cs typeface="Simplified Arabic" panose="02020603050405020304" pitchFamily="18" charset="-78"/>
              </a:rPr>
              <a:t/>
            </a:r>
            <a:br>
              <a:rPr lang="en-US"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t>
            </a:r>
            <a:r>
              <a:rPr lang="en-US" sz="2400" dirty="0" smtClean="0">
                <a:latin typeface="Simplified Arabic" panose="02020603050405020304" pitchFamily="18" charset="-78"/>
                <a:cs typeface="Simplified Arabic" panose="02020603050405020304" pitchFamily="18" charset="-78"/>
              </a:rPr>
              <a:t>       </a:t>
            </a:r>
            <a:br>
              <a:rPr lang="en-US" sz="2400" dirty="0" smtClean="0">
                <a:latin typeface="Simplified Arabic" panose="02020603050405020304" pitchFamily="18" charset="-78"/>
                <a:cs typeface="Simplified Arabic" panose="02020603050405020304" pitchFamily="18" charset="-78"/>
              </a:rPr>
            </a:br>
            <a:r>
              <a:rPr lang="en-US" sz="2400" dirty="0">
                <a:latin typeface="Simplified Arabic" panose="02020603050405020304" pitchFamily="18" charset="-78"/>
                <a:cs typeface="Simplified Arabic" panose="02020603050405020304" pitchFamily="18" charset="-78"/>
              </a:rPr>
              <a:t> </a:t>
            </a:r>
            <a:r>
              <a:rPr lang="en-US" sz="2400" dirty="0" smtClean="0">
                <a:latin typeface="Simplified Arabic" panose="02020603050405020304" pitchFamily="18" charset="-78"/>
                <a:cs typeface="Simplified Arabic" panose="02020603050405020304" pitchFamily="18" charset="-78"/>
              </a:rPr>
              <a:t>    </a:t>
            </a:r>
            <a:br>
              <a:rPr lang="en-US" sz="2400" dirty="0" smtClean="0">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48874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219200"/>
            <a:ext cx="7704667" cy="4724399"/>
          </a:xfrm>
        </p:spPr>
        <p:txBody>
          <a:bodyPr anchor="t">
            <a:normAutofit/>
          </a:bodyPr>
          <a:lstStyle/>
          <a:p>
            <a:pPr algn="r"/>
            <a:r>
              <a:rPr lang="ar-IQ" sz="2800" dirty="0">
                <a:solidFill>
                  <a:prstClr val="black"/>
                </a:solidFill>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اسم المادة: منسوجات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محاضرة رقم </a:t>
            </a:r>
            <a:r>
              <a:rPr lang="ar-IQ" sz="2800" dirty="0" smtClean="0">
                <a:solidFill>
                  <a:prstClr val="black"/>
                </a:solidFill>
                <a:latin typeface="Simplified Arabic" panose="02020603050405020304" pitchFamily="18" charset="-78"/>
                <a:cs typeface="Simplified Arabic" panose="02020603050405020304" pitchFamily="18" charset="-78"/>
              </a:rPr>
              <a:t>(8): </a:t>
            </a:r>
            <a:r>
              <a:rPr lang="ar-IQ" sz="2800" dirty="0">
                <a:solidFill>
                  <a:prstClr val="black"/>
                </a:solidFill>
                <a:latin typeface="Simplified Arabic" panose="02020603050405020304" pitchFamily="18" charset="-78"/>
                <a:cs typeface="Simplified Arabic" panose="02020603050405020304" pitchFamily="18" charset="-78"/>
              </a:rPr>
              <a:t>مختبر </a:t>
            </a:r>
            <a:r>
              <a:rPr lang="ar-IQ" sz="2800" dirty="0" smtClean="0">
                <a:solidFill>
                  <a:prstClr val="black"/>
                </a:solidFill>
                <a:latin typeface="Simplified Arabic" panose="02020603050405020304" pitchFamily="18" charset="-78"/>
                <a:cs typeface="Simplified Arabic" panose="02020603050405020304" pitchFamily="18" charset="-78"/>
              </a:rPr>
              <a:t>الالياف الطبيعية الحيوانية (الصوف، </a:t>
            </a:r>
            <a:br>
              <a:rPr lang="ar-IQ" sz="2800" dirty="0" smtClean="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 </a:t>
            </a:r>
            <a:r>
              <a:rPr lang="ar-IQ" sz="2800" dirty="0" smtClean="0">
                <a:solidFill>
                  <a:prstClr val="black"/>
                </a:solidFill>
                <a:latin typeface="Simplified Arabic" panose="02020603050405020304" pitchFamily="18" charset="-78"/>
                <a:cs typeface="Simplified Arabic" panose="02020603050405020304" pitchFamily="18" charset="-78"/>
              </a:rPr>
              <a:t>                  </a:t>
            </a:r>
            <a:r>
              <a:rPr lang="ar-IQ" sz="2800" dirty="0">
                <a:solidFill>
                  <a:prstClr val="black"/>
                </a:solidFill>
                <a:latin typeface="Simplified Arabic" panose="02020603050405020304" pitchFamily="18" charset="-78"/>
                <a:cs typeface="Simplified Arabic" panose="02020603050405020304" pitchFamily="18" charset="-78"/>
              </a:rPr>
              <a:t>الموهير، الكشمير) (الحرير)            </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المرحلة: الثالثة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الساعات: 2 ساعة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الوحدات: 1 وحدة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استاذ المادة: م.م رشاعلي رسول</a:t>
            </a:r>
            <a:endParaRPr lang="ar-IQ" sz="2800" dirty="0"/>
          </a:p>
        </p:txBody>
      </p:sp>
    </p:spTree>
    <p:extLst>
      <p:ext uri="{BB962C8B-B14F-4D97-AF65-F5344CB8AC3E}">
        <p14:creationId xmlns:p14="http://schemas.microsoft.com/office/powerpoint/2010/main" val="2034339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86399"/>
          </a:xfrm>
        </p:spPr>
        <p:txBody>
          <a:bodyPr anchor="t">
            <a:normAutofit fontScale="90000"/>
          </a:bodyPr>
          <a:lstStyle/>
          <a:p>
            <a:pPr algn="r"/>
            <a:r>
              <a:rPr lang="ar-IQ" sz="2700" b="1" u="sng" dirty="0" smtClean="0">
                <a:latin typeface="Simplified Arabic" panose="02020603050405020304" pitchFamily="18" charset="-78"/>
                <a:cs typeface="Simplified Arabic" panose="02020603050405020304" pitchFamily="18" charset="-78"/>
              </a:rPr>
              <a:t>الصوف</a:t>
            </a:r>
            <a:r>
              <a:rPr lang="ar-IQ" sz="2700" dirty="0" smtClean="0">
                <a:latin typeface="Simplified Arabic" panose="02020603050405020304" pitchFamily="18" charset="-78"/>
                <a:cs typeface="Simplified Arabic" panose="02020603050405020304" pitchFamily="18" charset="-78"/>
              </a:rPr>
              <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س/ ماذا تلاحظين عند حرق نموذج من الصوف</a:t>
            </a:r>
            <a:br>
              <a:rPr lang="ar-IQ" sz="2700" dirty="0" smtClean="0">
                <a:latin typeface="Simplified Arabic" panose="02020603050405020304" pitchFamily="18" charset="-78"/>
                <a:cs typeface="Simplified Arabic" panose="02020603050405020304" pitchFamily="18" charset="-78"/>
              </a:rPr>
            </a:br>
            <a:r>
              <a:rPr lang="ar-IQ" sz="2700" dirty="0" smtClean="0">
                <a:latin typeface="Simplified Arabic" panose="02020603050405020304" pitchFamily="18" charset="-78"/>
                <a:cs typeface="Simplified Arabic" panose="02020603050405020304" pitchFamily="18" charset="-78"/>
              </a:rPr>
              <a:t>ج/ * سرعة الحرق           قابلية الصوف على الحرق بطيئة</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 وجود اللهب           يحترق عندما يلامس اللهب فقط </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 الرائحة                يعطي رائحة المواد الحيوانية (شعر، اظافر) </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 شكل البقايا            تكون على شكل كرات علكية </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 لون البقايا             تصبح البقايا رماد بني اللون </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 ملمس البقايا          يكون ملمسها بشكل لهب هشة تتفتت بسرعة عند</a:t>
            </a:r>
            <a:br>
              <a:rPr lang="ar-IQ" sz="2700" dirty="0" smtClean="0">
                <a:latin typeface="Simplified Arabic" panose="02020603050405020304" pitchFamily="18" charset="-78"/>
                <a:cs typeface="Simplified Arabic" panose="02020603050405020304" pitchFamily="18" charset="-78"/>
              </a:rPr>
            </a:br>
            <a:r>
              <a:rPr lang="ar-IQ" sz="2700" dirty="0">
                <a:latin typeface="Simplified Arabic" panose="02020603050405020304" pitchFamily="18" charset="-78"/>
                <a:cs typeface="Simplified Arabic" panose="02020603050405020304" pitchFamily="18" charset="-78"/>
              </a:rPr>
              <a:t> </a:t>
            </a:r>
            <a:r>
              <a:rPr lang="ar-IQ" sz="2700" dirty="0" smtClean="0">
                <a:latin typeface="Simplified Arabic" panose="02020603050405020304" pitchFamily="18" charset="-78"/>
                <a:cs typeface="Simplified Arabic" panose="02020603050405020304" pitchFamily="18" charset="-78"/>
              </a:rPr>
              <a:t>                           </a:t>
            </a:r>
            <a:r>
              <a:rPr lang="ar-IQ" sz="2700" dirty="0">
                <a:solidFill>
                  <a:prstClr val="black"/>
                </a:solidFill>
                <a:latin typeface="Simplified Arabic" panose="02020603050405020304" pitchFamily="18" charset="-78"/>
                <a:cs typeface="Simplified Arabic" panose="02020603050405020304" pitchFamily="18" charset="-78"/>
              </a:rPr>
              <a:t>الضغط </a:t>
            </a:r>
            <a:r>
              <a:rPr lang="ar-IQ" sz="2700" dirty="0" smtClean="0">
                <a:solidFill>
                  <a:prstClr val="black"/>
                </a:solidFill>
                <a:latin typeface="Simplified Arabic" panose="02020603050405020304" pitchFamily="18" charset="-78"/>
                <a:cs typeface="Simplified Arabic" panose="02020603050405020304" pitchFamily="18" charset="-78"/>
              </a:rPr>
              <a:t>عليها</a:t>
            </a:r>
            <a:br>
              <a:rPr lang="ar-IQ" sz="2700" dirty="0" smtClean="0">
                <a:solidFill>
                  <a:prstClr val="black"/>
                </a:solidFill>
                <a:latin typeface="Simplified Arabic" panose="02020603050405020304" pitchFamily="18" charset="-78"/>
                <a:cs typeface="Simplified Arabic" panose="02020603050405020304" pitchFamily="18" charset="-78"/>
              </a:rPr>
            </a:br>
            <a:r>
              <a:rPr lang="ar-IQ" sz="2700" dirty="0">
                <a:solidFill>
                  <a:prstClr val="black"/>
                </a:solidFill>
                <a:latin typeface="Simplified Arabic" panose="02020603050405020304" pitchFamily="18" charset="-78"/>
                <a:cs typeface="Simplified Arabic" panose="02020603050405020304" pitchFamily="18" charset="-78"/>
              </a:rPr>
              <a:t/>
            </a:r>
            <a:br>
              <a:rPr lang="ar-IQ" sz="2700" dirty="0">
                <a:solidFill>
                  <a:prstClr val="black"/>
                </a:solidFill>
                <a:latin typeface="Simplified Arabic" panose="02020603050405020304" pitchFamily="18" charset="-78"/>
                <a:cs typeface="Simplified Arabic" panose="02020603050405020304" pitchFamily="18" charset="-78"/>
              </a:rPr>
            </a:br>
            <a:r>
              <a:rPr lang="ar-IQ" sz="2700" dirty="0" smtClean="0">
                <a:solidFill>
                  <a:prstClr val="black"/>
                </a:solidFill>
                <a:latin typeface="Simplified Arabic" panose="02020603050405020304" pitchFamily="18" charset="-78"/>
                <a:cs typeface="Simplified Arabic" panose="02020603050405020304" pitchFamily="18" charset="-78"/>
              </a:rPr>
              <a:t>س/ كيف تظهر شعيرة الصوف تحت المجهر</a:t>
            </a:r>
            <a:br>
              <a:rPr lang="ar-IQ" sz="2700" dirty="0" smtClean="0">
                <a:solidFill>
                  <a:prstClr val="black"/>
                </a:solidFill>
                <a:latin typeface="Simplified Arabic" panose="02020603050405020304" pitchFamily="18" charset="-78"/>
                <a:cs typeface="Simplified Arabic" panose="02020603050405020304" pitchFamily="18" charset="-78"/>
              </a:rPr>
            </a:br>
            <a:r>
              <a:rPr lang="ar-IQ" sz="2700" dirty="0" smtClean="0">
                <a:solidFill>
                  <a:prstClr val="black"/>
                </a:solidFill>
                <a:latin typeface="Simplified Arabic" panose="02020603050405020304" pitchFamily="18" charset="-78"/>
                <a:cs typeface="Simplified Arabic" panose="02020603050405020304" pitchFamily="18" charset="-78"/>
              </a:rPr>
              <a:t>ج/ تظهر شعيرة الصوف تحت المجهر على شكل دودة مغطاة بحراشف قمعية </a:t>
            </a:r>
            <a:br>
              <a:rPr lang="ar-IQ" sz="2700" dirty="0" smtClean="0">
                <a:solidFill>
                  <a:prstClr val="black"/>
                </a:solidFill>
                <a:latin typeface="Simplified Arabic" panose="02020603050405020304" pitchFamily="18" charset="-78"/>
                <a:cs typeface="Simplified Arabic" panose="02020603050405020304" pitchFamily="18" charset="-78"/>
              </a:rPr>
            </a:br>
            <a:r>
              <a:rPr lang="ar-IQ" sz="2700" dirty="0">
                <a:solidFill>
                  <a:prstClr val="black"/>
                </a:solidFill>
                <a:latin typeface="Simplified Arabic" panose="02020603050405020304" pitchFamily="18" charset="-78"/>
                <a:cs typeface="Simplified Arabic" panose="02020603050405020304" pitchFamily="18" charset="-78"/>
              </a:rPr>
              <a:t> </a:t>
            </a:r>
            <a:r>
              <a:rPr lang="ar-IQ" sz="2700" dirty="0" smtClean="0">
                <a:solidFill>
                  <a:prstClr val="black"/>
                </a:solidFill>
                <a:latin typeface="Simplified Arabic" panose="02020603050405020304" pitchFamily="18" charset="-78"/>
                <a:cs typeface="Simplified Arabic" panose="02020603050405020304" pitchFamily="18" charset="-78"/>
              </a:rPr>
              <a:t>  الشكل وتكون  شعيرة الصوف متوسطة السمك  </a:t>
            </a:r>
            <a:r>
              <a:rPr lang="ar-IQ" sz="2400" dirty="0" smtClean="0">
                <a:solidFill>
                  <a:prstClr val="black"/>
                </a:solidFill>
                <a:latin typeface="Simplified Arabic" panose="02020603050405020304" pitchFamily="18" charset="-78"/>
                <a:cs typeface="Simplified Arabic" panose="02020603050405020304" pitchFamily="18" charset="-78"/>
              </a:rPr>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sp>
        <p:nvSpPr>
          <p:cNvPr id="11" name="Left Arrow 10"/>
          <p:cNvSpPr/>
          <p:nvPr/>
        </p:nvSpPr>
        <p:spPr>
          <a:xfrm>
            <a:off x="5943600" y="2788945"/>
            <a:ext cx="685800" cy="1666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Left Arrow 11"/>
          <p:cNvSpPr/>
          <p:nvPr/>
        </p:nvSpPr>
        <p:spPr>
          <a:xfrm flipV="1">
            <a:off x="5943600" y="3124199"/>
            <a:ext cx="685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Left Arrow 12"/>
          <p:cNvSpPr/>
          <p:nvPr/>
        </p:nvSpPr>
        <p:spPr>
          <a:xfrm>
            <a:off x="5943600" y="2152826"/>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Left Arrow 13"/>
          <p:cNvSpPr/>
          <p:nvPr/>
        </p:nvSpPr>
        <p:spPr>
          <a:xfrm>
            <a:off x="5943600" y="2518648"/>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Left Arrow 14"/>
          <p:cNvSpPr/>
          <p:nvPr/>
        </p:nvSpPr>
        <p:spPr>
          <a:xfrm>
            <a:off x="5943600" y="1367535"/>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Left Arrow 15"/>
          <p:cNvSpPr/>
          <p:nvPr/>
        </p:nvSpPr>
        <p:spPr>
          <a:xfrm>
            <a:off x="5943600" y="1802332"/>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036248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91" y="533400"/>
            <a:ext cx="7704667" cy="5638799"/>
          </a:xfrm>
          <a:ln>
            <a:solidFill>
              <a:srgbClr val="FAF2D4"/>
            </a:solidFill>
          </a:ln>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مالفرق بين </a:t>
            </a:r>
            <a:r>
              <a:rPr lang="en-US" sz="2400" dirty="0" smtClean="0">
                <a:latin typeface="Simplified Arabic" panose="02020603050405020304" pitchFamily="18" charset="-78"/>
                <a:cs typeface="Simplified Arabic" panose="02020603050405020304" pitchFamily="18" charset="-78"/>
              </a:rPr>
              <a:t>Woolen</a:t>
            </a:r>
            <a:r>
              <a:rPr lang="ar-IQ" sz="2400" dirty="0" smtClean="0">
                <a:latin typeface="Simplified Arabic" panose="02020603050405020304" pitchFamily="18" charset="-78"/>
                <a:cs typeface="Simplified Arabic" panose="02020603050405020304" pitchFamily="18" charset="-78"/>
              </a:rPr>
              <a:t> و </a:t>
            </a:r>
            <a:r>
              <a:rPr lang="en-US" sz="2400" dirty="0" smtClean="0">
                <a:latin typeface="Simplified Arabic" panose="02020603050405020304" pitchFamily="18" charset="-78"/>
                <a:cs typeface="Simplified Arabic" panose="02020603050405020304" pitchFamily="18" charset="-78"/>
              </a:rPr>
              <a:t>Worsted</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a:t>
            </a:r>
            <a:endParaRPr lang="ar-IQ" sz="2400" dirty="0">
              <a:latin typeface="Simplified Arabic" panose="02020603050405020304" pitchFamily="18" charset="-78"/>
              <a:cs typeface="Simplified Arabic" panose="02020603050405020304"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982056810"/>
              </p:ext>
            </p:extLst>
          </p:nvPr>
        </p:nvGraphicFramePr>
        <p:xfrm>
          <a:off x="1271119" y="1343296"/>
          <a:ext cx="7123610" cy="4846320"/>
        </p:xfrm>
        <a:graphic>
          <a:graphicData uri="http://schemas.openxmlformats.org/drawingml/2006/table">
            <a:tbl>
              <a:tblPr rtl="1" firstRow="1" bandRow="1">
                <a:tableStyleId>{BC89EF96-8CEA-46FF-86C4-4CE0E7609802}</a:tableStyleId>
              </a:tblPr>
              <a:tblGrid>
                <a:gridCol w="1881050">
                  <a:extLst>
                    <a:ext uri="{9D8B030D-6E8A-4147-A177-3AD203B41FA5}">
                      <a16:colId xmlns="" xmlns:a16="http://schemas.microsoft.com/office/drawing/2014/main" val="2263540362"/>
                    </a:ext>
                  </a:extLst>
                </a:gridCol>
                <a:gridCol w="2636520">
                  <a:extLst>
                    <a:ext uri="{9D8B030D-6E8A-4147-A177-3AD203B41FA5}">
                      <a16:colId xmlns="" xmlns:a16="http://schemas.microsoft.com/office/drawing/2014/main" val="3591086481"/>
                    </a:ext>
                  </a:extLst>
                </a:gridCol>
                <a:gridCol w="2606040">
                  <a:extLst>
                    <a:ext uri="{9D8B030D-6E8A-4147-A177-3AD203B41FA5}">
                      <a16:colId xmlns="" xmlns:a16="http://schemas.microsoft.com/office/drawing/2014/main" val="3484161309"/>
                    </a:ext>
                  </a:extLst>
                </a:gridCol>
              </a:tblGrid>
              <a:tr h="370840">
                <a:tc>
                  <a:txBody>
                    <a:bodyPr/>
                    <a:lstStyle/>
                    <a:p>
                      <a:pPr algn="ctr" rtl="1"/>
                      <a:r>
                        <a:rPr lang="ar-IQ" sz="2400" dirty="0" smtClean="0">
                          <a:latin typeface="Simplified Arabic" panose="02020603050405020304" pitchFamily="18" charset="-78"/>
                          <a:cs typeface="Simplified Arabic" panose="02020603050405020304" pitchFamily="18" charset="-78"/>
                        </a:rPr>
                        <a:t>الصفة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r>
                        <a:rPr kumimoji="0" lang="en-US" sz="2400" u="none" strike="noStrike" kern="1200" cap="none" spc="0" normalizeH="0" baseline="0" noProof="0" dirty="0" smtClean="0">
                          <a:ln w="3175" cmpd="sng">
                            <a:noFill/>
                          </a:ln>
                          <a:effectLst/>
                          <a:uLnTx/>
                          <a:uFillTx/>
                          <a:latin typeface="Simplified Arabic" panose="02020603050405020304" pitchFamily="18" charset="-78"/>
                          <a:cs typeface="Simplified Arabic" panose="02020603050405020304" pitchFamily="18" charset="-78"/>
                        </a:rPr>
                        <a:t>Woolen</a:t>
                      </a:r>
                      <a:r>
                        <a:rPr kumimoji="0" lang="ar-IQ" sz="2400" u="none" strike="noStrike" kern="1200" cap="none" spc="0" normalizeH="0" baseline="0" noProof="0" dirty="0" smtClean="0">
                          <a:ln w="3175" cmpd="sng">
                            <a:noFill/>
                          </a:ln>
                          <a:effectLst/>
                          <a:uLnTx/>
                          <a:uFillTx/>
                          <a:latin typeface="Simplified Arabic" panose="02020603050405020304" pitchFamily="18" charset="-78"/>
                          <a:cs typeface="Simplified Arabic" panose="02020603050405020304" pitchFamily="18" charset="-78"/>
                        </a:rPr>
                        <a:t> </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r>
                        <a:rPr kumimoji="0" lang="en-US" sz="2400" u="none" strike="noStrike" kern="1200" cap="none" spc="0" normalizeH="0" baseline="0" noProof="0" dirty="0" smtClean="0">
                          <a:ln w="3175" cmpd="sng">
                            <a:noFill/>
                          </a:ln>
                          <a:effectLst/>
                          <a:uLnTx/>
                          <a:uFillTx/>
                          <a:latin typeface="Simplified Arabic" panose="02020603050405020304" pitchFamily="18" charset="-78"/>
                          <a:cs typeface="Simplified Arabic" panose="02020603050405020304" pitchFamily="18" charset="-78"/>
                        </a:rPr>
                        <a:t>Worsted</a:t>
                      </a:r>
                      <a:r>
                        <a:rPr kumimoji="0" lang="ar-IQ" sz="2400" u="none" strike="noStrike" kern="1200" cap="none" spc="0" normalizeH="0" baseline="0" noProof="0" dirty="0" smtClean="0">
                          <a:ln w="3175" cmpd="sng">
                            <a:noFill/>
                          </a:ln>
                          <a:effectLst/>
                          <a:uLnTx/>
                          <a:uFillTx/>
                          <a:latin typeface="Simplified Arabic" panose="02020603050405020304" pitchFamily="18" charset="-78"/>
                          <a:cs typeface="Simplified Arabic" panose="02020603050405020304" pitchFamily="18" charset="-78"/>
                        </a:rPr>
                        <a:t> </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896484786"/>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ترتيب شعيرات الصوف</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غير متوازية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متوازية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3863404"/>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طول الشعيرة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قصيرة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اطول</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03760249"/>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الملمس</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اسفنجي سطحه يحوي زغب</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خال من الزغب واكثر صلابة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39471078"/>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سمك القماش</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سميك</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رقيق</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63426031"/>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تماسك النسيج</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غير متماسك</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متماسك</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70366409"/>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الوزن</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خفيف</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ثقيل</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69178169"/>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الدفء</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دافئ</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اقل دفئاً</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49575484"/>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الحجم</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كبير</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صغير</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1811837"/>
                  </a:ext>
                </a:extLst>
              </a:tr>
            </a:tbl>
          </a:graphicData>
        </a:graphic>
      </p:graphicFrame>
    </p:spTree>
    <p:extLst>
      <p:ext uri="{BB962C8B-B14F-4D97-AF65-F5344CB8AC3E}">
        <p14:creationId xmlns:p14="http://schemas.microsoft.com/office/powerpoint/2010/main" val="1565961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125113" cy="4800600"/>
          </a:xfrm>
        </p:spPr>
        <p:txBody>
          <a:bodyPr/>
          <a:lstStyle/>
          <a:p>
            <a:pPr algn="r" rtl="1"/>
            <a:r>
              <a:rPr lang="ar-IQ" sz="2800" dirty="0">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اسم المادة: منسوجات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محاضرة رقم </a:t>
            </a:r>
            <a:r>
              <a:rPr lang="ar-IQ" sz="2800" dirty="0" smtClean="0">
                <a:latin typeface="Simplified Arabic" panose="02020603050405020304" pitchFamily="18" charset="-78"/>
                <a:cs typeface="Simplified Arabic" panose="02020603050405020304" pitchFamily="18" charset="-78"/>
              </a:rPr>
              <a:t>(2): </a:t>
            </a:r>
            <a:r>
              <a:rPr lang="ar-IQ" sz="2800" dirty="0">
                <a:latin typeface="Simplified Arabic" panose="02020603050405020304" pitchFamily="18" charset="-78"/>
                <a:cs typeface="Simplified Arabic" panose="02020603050405020304" pitchFamily="18" charset="-78"/>
              </a:rPr>
              <a:t>مختبر </a:t>
            </a:r>
            <a:r>
              <a:rPr lang="ar-IQ" sz="2800" dirty="0" smtClean="0">
                <a:latin typeface="Simplified Arabic" panose="02020603050405020304" pitchFamily="18" charset="-78"/>
                <a:cs typeface="Simplified Arabic" panose="02020603050405020304" pitchFamily="18" charset="-78"/>
              </a:rPr>
              <a:t>خيط النسيج</a:t>
            </a:r>
            <a:r>
              <a:rPr lang="ar-IQ" sz="2800" dirty="0">
                <a:latin typeface="Simplified Arabic" panose="02020603050405020304" pitchFamily="18" charset="-78"/>
                <a:cs typeface="Simplified Arabic" panose="02020603050405020304" pitchFamily="18" charset="-78"/>
              </a:rPr>
              <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المرحلة: الثالثة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الساعات: 2 ساعة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الوحدات: </a:t>
            </a:r>
            <a:r>
              <a:rPr lang="ar-IQ" sz="2800" dirty="0" smtClean="0">
                <a:latin typeface="Simplified Arabic" panose="02020603050405020304" pitchFamily="18" charset="-78"/>
                <a:cs typeface="Simplified Arabic" panose="02020603050405020304" pitchFamily="18" charset="-78"/>
              </a:rPr>
              <a:t>1 وحدة</a:t>
            </a:r>
            <a:r>
              <a:rPr lang="ar-IQ" sz="2800" dirty="0">
                <a:latin typeface="Simplified Arabic" panose="02020603050405020304" pitchFamily="18" charset="-78"/>
                <a:cs typeface="Simplified Arabic" panose="02020603050405020304" pitchFamily="18" charset="-78"/>
              </a:rPr>
              <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استاذ المادة: م.م رشاعلي رسول</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43732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05" y="685800"/>
            <a:ext cx="7704667" cy="54863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س/هل يتأثر الصوف بحامض الكبريتيك</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لايتأثر الصوف بالحوامض المخففة بل بالحوامض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المركزة مثل الترتريك التي تتلف الصوف</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يتأثر الصوف بالقواعد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القواعد المخففة لا تتلف الصوف، اما القلويات مثل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الصودا الكاوية فانها تتلفه وتحلله</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يتأثر الصوف بالكلور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يقلل مطاطيته وزيادة الكلور يحوله الى مادة جلاتينية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يتأثر الصوف بــ هيدروجين بيروكسايد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لا تؤثر عليه هذه المادة إذ يمكن استعمالها لقصره </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066800"/>
            <a:ext cx="2086266" cy="2067213"/>
          </a:xfrm>
          <a:prstGeom prst="rect">
            <a:avLst/>
          </a:prstGeom>
        </p:spPr>
      </p:pic>
    </p:spTree>
    <p:extLst>
      <p:ext uri="{BB962C8B-B14F-4D97-AF65-F5344CB8AC3E}">
        <p14:creationId xmlns:p14="http://schemas.microsoft.com/office/powerpoint/2010/main" val="3757495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990600"/>
            <a:ext cx="7704667" cy="55625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مالفرق بين الموهير والصوف</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a:t>
            </a:r>
            <a:endParaRPr lang="ar-IQ" sz="2400" dirty="0">
              <a:latin typeface="Simplified Arabic" panose="02020603050405020304" pitchFamily="18" charset="-78"/>
              <a:cs typeface="Simplified Arabic" panose="02020603050405020304"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88704243"/>
              </p:ext>
            </p:extLst>
          </p:nvPr>
        </p:nvGraphicFramePr>
        <p:xfrm>
          <a:off x="1786466" y="1981200"/>
          <a:ext cx="6096000" cy="3657600"/>
        </p:xfrm>
        <a:graphic>
          <a:graphicData uri="http://schemas.openxmlformats.org/drawingml/2006/table">
            <a:tbl>
              <a:tblPr rtl="1" firstRow="1" bandRow="1">
                <a:tableStyleId>{3C2FFA5D-87B4-456A-9821-1D502468CF0F}</a:tableStyleId>
              </a:tblPr>
              <a:tblGrid>
                <a:gridCol w="3048000">
                  <a:extLst>
                    <a:ext uri="{9D8B030D-6E8A-4147-A177-3AD203B41FA5}">
                      <a16:colId xmlns="" xmlns:a16="http://schemas.microsoft.com/office/drawing/2014/main" val="1885797041"/>
                    </a:ext>
                  </a:extLst>
                </a:gridCol>
                <a:gridCol w="3048000">
                  <a:extLst>
                    <a:ext uri="{9D8B030D-6E8A-4147-A177-3AD203B41FA5}">
                      <a16:colId xmlns="" xmlns:a16="http://schemas.microsoft.com/office/drawing/2014/main" val="3671898972"/>
                    </a:ext>
                  </a:extLst>
                </a:gridCol>
              </a:tblGrid>
              <a:tr h="370840">
                <a:tc>
                  <a:txBody>
                    <a:bodyPr/>
                    <a:lstStyle/>
                    <a:p>
                      <a:pPr algn="ctr" rtl="1"/>
                      <a:r>
                        <a:rPr lang="ar-IQ" sz="2400" dirty="0" smtClean="0">
                          <a:solidFill>
                            <a:schemeClr val="tx1"/>
                          </a:solidFill>
                          <a:latin typeface="Simplified Arabic" panose="02020603050405020304" pitchFamily="18" charset="-78"/>
                          <a:cs typeface="Simplified Arabic" panose="02020603050405020304" pitchFamily="18" charset="-78"/>
                        </a:rPr>
                        <a:t>الموهير</a:t>
                      </a:r>
                      <a:endParaRPr lang="ar-IQ" sz="2400" b="0" dirty="0">
                        <a:solidFill>
                          <a:schemeClr val="tx1"/>
                        </a:solidFill>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solidFill>
                            <a:schemeClr val="tx1"/>
                          </a:solidFill>
                          <a:latin typeface="Simplified Arabic" panose="02020603050405020304" pitchFamily="18" charset="-78"/>
                          <a:cs typeface="Simplified Arabic" panose="02020603050405020304" pitchFamily="18" charset="-78"/>
                        </a:rPr>
                        <a:t>الصوف</a:t>
                      </a:r>
                      <a:endParaRPr lang="ar-IQ" sz="2400" b="0" dirty="0">
                        <a:solidFill>
                          <a:schemeClr val="tx1"/>
                        </a:solidFill>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585887300"/>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ناعم طويل</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قصير</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747202027"/>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ابيض مائل الى الاصفر</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ابيض مصفر واحياناً اسود</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301351306"/>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قلة التلبد والتقلص</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كثير التلبد</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603334234"/>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لا تتعلق به الاوساخ</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تتعلق به الاوساخ</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834657133"/>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يمتص الاصباغ</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يمتص الاصباغ بصورة كبيرة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471808811"/>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ذو بريق</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قليل البريق</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315334060"/>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قليل التجعد </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ضد التجعد</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204693542"/>
                  </a:ext>
                </a:extLst>
              </a:tr>
            </a:tbl>
          </a:graphicData>
        </a:graphic>
      </p:graphicFrame>
    </p:spTree>
    <p:extLst>
      <p:ext uri="{BB962C8B-B14F-4D97-AF65-F5344CB8AC3E}">
        <p14:creationId xmlns:p14="http://schemas.microsoft.com/office/powerpoint/2010/main" val="3640346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0"/>
            <a:ext cx="7704667" cy="5410199"/>
          </a:xfrm>
        </p:spPr>
        <p:txBody>
          <a:bodyPr anchor="t">
            <a:normAutofit/>
          </a:bodyPr>
          <a:lstStyle/>
          <a:p>
            <a:pPr algn="r"/>
            <a:r>
              <a:rPr lang="ar-IQ" sz="2400" dirty="0">
                <a:solidFill>
                  <a:prstClr val="black"/>
                </a:solidFill>
                <a:latin typeface="Simplified Arabic" panose="02020603050405020304" pitchFamily="18" charset="-78"/>
                <a:cs typeface="Simplified Arabic" panose="02020603050405020304" pitchFamily="18" charset="-78"/>
              </a:rPr>
              <a:t>س/ مالفرق بين الموهير </a:t>
            </a:r>
            <a:r>
              <a:rPr lang="ar-IQ" sz="2400" dirty="0" smtClean="0">
                <a:solidFill>
                  <a:prstClr val="black"/>
                </a:solidFill>
                <a:latin typeface="Simplified Arabic" panose="02020603050405020304" pitchFamily="18" charset="-78"/>
                <a:cs typeface="Simplified Arabic" panose="02020603050405020304" pitchFamily="18" charset="-78"/>
              </a:rPr>
              <a:t>والصوف من حيث تداخل الحراشف</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a:t>
            </a:r>
            <a:br>
              <a:rPr lang="ar-IQ" sz="2400" dirty="0" smtClean="0">
                <a:solidFill>
                  <a:prstClr val="black"/>
                </a:solidFill>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084581728"/>
              </p:ext>
            </p:extLst>
          </p:nvPr>
        </p:nvGraphicFramePr>
        <p:xfrm>
          <a:off x="1786466" y="1905000"/>
          <a:ext cx="6096000" cy="1280160"/>
        </p:xfrm>
        <a:graphic>
          <a:graphicData uri="http://schemas.openxmlformats.org/drawingml/2006/table">
            <a:tbl>
              <a:tblPr rtl="1" firstRow="1" bandRow="1">
                <a:tableStyleId>{3C2FFA5D-87B4-456A-9821-1D502468CF0F}</a:tableStyleId>
              </a:tblPr>
              <a:tblGrid>
                <a:gridCol w="3048000">
                  <a:extLst>
                    <a:ext uri="{9D8B030D-6E8A-4147-A177-3AD203B41FA5}">
                      <a16:colId xmlns="" xmlns:a16="http://schemas.microsoft.com/office/drawing/2014/main" val="3417752026"/>
                    </a:ext>
                  </a:extLst>
                </a:gridCol>
                <a:gridCol w="3048000">
                  <a:extLst>
                    <a:ext uri="{9D8B030D-6E8A-4147-A177-3AD203B41FA5}">
                      <a16:colId xmlns="" xmlns:a16="http://schemas.microsoft.com/office/drawing/2014/main" val="2779559922"/>
                    </a:ext>
                  </a:extLst>
                </a:gridCol>
              </a:tblGrid>
              <a:tr h="370840">
                <a:tc>
                  <a:txBody>
                    <a:bodyPr/>
                    <a:lstStyle/>
                    <a:p>
                      <a:pPr algn="ctr" rtl="1"/>
                      <a:r>
                        <a:rPr lang="ar-IQ" sz="2400" dirty="0" smtClean="0">
                          <a:solidFill>
                            <a:schemeClr val="tx1"/>
                          </a:solidFill>
                          <a:latin typeface="Simplified Arabic" panose="02020603050405020304" pitchFamily="18" charset="-78"/>
                          <a:cs typeface="Simplified Arabic" panose="02020603050405020304" pitchFamily="18" charset="-78"/>
                        </a:rPr>
                        <a:t>الموهير</a:t>
                      </a:r>
                      <a:endParaRPr lang="ar-IQ" sz="2400" b="0" dirty="0">
                        <a:solidFill>
                          <a:schemeClr val="tx1"/>
                        </a:solidFill>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solidFill>
                            <a:schemeClr val="tx1"/>
                          </a:solidFill>
                          <a:latin typeface="Simplified Arabic" panose="02020603050405020304" pitchFamily="18" charset="-78"/>
                          <a:cs typeface="Simplified Arabic" panose="02020603050405020304" pitchFamily="18" charset="-78"/>
                        </a:rPr>
                        <a:t>الصوف</a:t>
                      </a:r>
                      <a:endParaRPr lang="ar-IQ" sz="2400" b="0" dirty="0">
                        <a:solidFill>
                          <a:schemeClr val="tx1"/>
                        </a:solidFill>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21933767"/>
                  </a:ext>
                </a:extLst>
              </a:tr>
              <a:tr h="370840">
                <a:tc>
                  <a:txBody>
                    <a:bodyPr/>
                    <a:lstStyle/>
                    <a:p>
                      <a:pPr algn="ctr" rtl="1"/>
                      <a:r>
                        <a:rPr lang="ar-IQ" sz="2400" dirty="0" smtClean="0">
                          <a:latin typeface="Simplified Arabic" panose="02020603050405020304" pitchFamily="18" charset="-78"/>
                          <a:cs typeface="Simplified Arabic" panose="02020603050405020304" pitchFamily="18" charset="-78"/>
                        </a:rPr>
                        <a:t>قلة</a:t>
                      </a:r>
                      <a:r>
                        <a:rPr lang="ar-IQ" sz="2400" baseline="0" dirty="0" smtClean="0">
                          <a:latin typeface="Simplified Arabic" panose="02020603050405020304" pitchFamily="18" charset="-78"/>
                          <a:cs typeface="Simplified Arabic" panose="02020603050405020304" pitchFamily="18" charset="-78"/>
                        </a:rPr>
                        <a:t> تداخل الحراشف وتكون سميكة </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1"/>
                      <a:r>
                        <a:rPr lang="ar-IQ" sz="2400" dirty="0" smtClean="0">
                          <a:latin typeface="Simplified Arabic" panose="02020603050405020304" pitchFamily="18" charset="-78"/>
                          <a:cs typeface="Simplified Arabic" panose="02020603050405020304" pitchFamily="18" charset="-78"/>
                        </a:rPr>
                        <a:t>الحراشف</a:t>
                      </a:r>
                      <a:r>
                        <a:rPr lang="ar-IQ" sz="2400" baseline="0" dirty="0" smtClean="0">
                          <a:latin typeface="Simplified Arabic" panose="02020603050405020304" pitchFamily="18" charset="-78"/>
                          <a:cs typeface="Simplified Arabic" panose="02020603050405020304" pitchFamily="18" charset="-78"/>
                        </a:rPr>
                        <a:t> متداخلة اكثر وذات ساق مستقيمة</a:t>
                      </a:r>
                      <a:endParaRPr lang="ar-IQ" sz="2400" dirty="0">
                        <a:latin typeface="Simplified Arabic" panose="02020603050405020304" pitchFamily="18" charset="-78"/>
                        <a:cs typeface="Simplified Arabic" panose="02020603050405020304" pitchFamily="18" charset="-7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401538962"/>
                  </a:ext>
                </a:extLst>
              </a:tr>
            </a:tbl>
          </a:graphicData>
        </a:graphic>
      </p:graphicFrame>
    </p:spTree>
    <p:extLst>
      <p:ext uri="{BB962C8B-B14F-4D97-AF65-F5344CB8AC3E}">
        <p14:creationId xmlns:p14="http://schemas.microsoft.com/office/powerpoint/2010/main" val="2551065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57200"/>
            <a:ext cx="7848600" cy="5410199"/>
          </a:xfrm>
        </p:spPr>
        <p:txBody>
          <a:bodyPr anchor="t">
            <a:normAutofit/>
          </a:bodyPr>
          <a:lstStyle/>
          <a:p>
            <a:pPr algn="r"/>
            <a:r>
              <a:rPr lang="ar-IQ" sz="2400" b="1" u="sng" dirty="0" smtClean="0">
                <a:latin typeface="Simplified Arabic" panose="02020603050405020304" pitchFamily="18" charset="-78"/>
                <a:cs typeface="Simplified Arabic" panose="02020603050405020304" pitchFamily="18" charset="-78"/>
              </a:rPr>
              <a:t>الحرير</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مالانواع الممكن ملاحظتها عند مشاهدة نماذج من حرير طبيعي تحت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المجهر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a:t>
            </a:r>
            <a:r>
              <a:rPr lang="en-US" sz="2400" dirty="0" smtClean="0">
                <a:latin typeface="Simplified Arabic" panose="02020603050405020304" pitchFamily="18" charset="-78"/>
                <a:cs typeface="Simplified Arabic" panose="02020603050405020304" pitchFamily="18" charset="-78"/>
              </a:rPr>
              <a:t>Reeled</a:t>
            </a:r>
            <a:r>
              <a:rPr lang="ar-IQ" sz="2400" dirty="0" smtClean="0">
                <a:latin typeface="Simplified Arabic" panose="02020603050405020304" pitchFamily="18" charset="-78"/>
                <a:cs typeface="Simplified Arabic" panose="02020603050405020304" pitchFamily="18" charset="-78"/>
              </a:rPr>
              <a:t> : يُؤخذ من الشرنقة المحسنة غير المقصوصة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a:t>
            </a:r>
            <a:r>
              <a:rPr lang="en-US" sz="2400" dirty="0" smtClean="0">
                <a:latin typeface="Simplified Arabic" panose="02020603050405020304" pitchFamily="18" charset="-78"/>
                <a:cs typeface="Simplified Arabic" panose="02020603050405020304" pitchFamily="18" charset="-78"/>
              </a:rPr>
              <a:t>Spun</a:t>
            </a:r>
            <a:r>
              <a:rPr lang="ar-IQ" sz="2400" dirty="0" smtClean="0">
                <a:latin typeface="Simplified Arabic" panose="02020603050405020304" pitchFamily="18" charset="-78"/>
                <a:cs typeface="Simplified Arabic" panose="02020603050405020304" pitchFamily="18" charset="-78"/>
              </a:rPr>
              <a:t> : </a:t>
            </a:r>
            <a:r>
              <a:rPr lang="ar-IQ" sz="2400" dirty="0">
                <a:solidFill>
                  <a:prstClr val="black"/>
                </a:solidFill>
                <a:latin typeface="Simplified Arabic" panose="02020603050405020304" pitchFamily="18" charset="-78"/>
                <a:cs typeface="Simplified Arabic" panose="02020603050405020304" pitchFamily="18" charset="-78"/>
              </a:rPr>
              <a:t>يُؤخذ من الشرنقة </a:t>
            </a:r>
            <a:r>
              <a:rPr lang="ar-IQ" sz="2400" dirty="0" smtClean="0">
                <a:solidFill>
                  <a:prstClr val="black"/>
                </a:solidFill>
                <a:latin typeface="Simplified Arabic" panose="02020603050405020304" pitchFamily="18" charset="-78"/>
                <a:cs typeface="Simplified Arabic" panose="02020603050405020304" pitchFamily="18" charset="-78"/>
              </a:rPr>
              <a:t>بعد فتحها</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3- </a:t>
            </a:r>
            <a:r>
              <a:rPr lang="en-US" sz="2400" dirty="0" smtClean="0">
                <a:solidFill>
                  <a:prstClr val="black"/>
                </a:solidFill>
                <a:latin typeface="Simplified Arabic" panose="02020603050405020304" pitchFamily="18" charset="-78"/>
                <a:cs typeface="Simplified Arabic" panose="02020603050405020304" pitchFamily="18" charset="-78"/>
              </a:rPr>
              <a:t>Wild</a:t>
            </a:r>
            <a:r>
              <a:rPr lang="ar-IQ" sz="2400" dirty="0" smtClean="0">
                <a:solidFill>
                  <a:prstClr val="black"/>
                </a:solidFill>
                <a:latin typeface="Simplified Arabic" panose="02020603050405020304" pitchFamily="18" charset="-78"/>
                <a:cs typeface="Simplified Arabic" panose="02020603050405020304" pitchFamily="18" charset="-78"/>
              </a:rPr>
              <a:t> : يُؤخذ من الدودة البرية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4- </a:t>
            </a:r>
            <a:r>
              <a:rPr lang="en-US" sz="2400" dirty="0" smtClean="0">
                <a:solidFill>
                  <a:prstClr val="black"/>
                </a:solidFill>
                <a:latin typeface="Simplified Arabic" panose="02020603050405020304" pitchFamily="18" charset="-78"/>
                <a:cs typeface="Simplified Arabic" panose="02020603050405020304" pitchFamily="18" charset="-78"/>
              </a:rPr>
              <a:t>Noil </a:t>
            </a:r>
            <a:r>
              <a:rPr lang="ar-IQ" sz="2400" dirty="0" smtClean="0">
                <a:solidFill>
                  <a:prstClr val="black"/>
                </a:solidFill>
                <a:latin typeface="Simplified Arabic" panose="02020603050405020304" pitchFamily="18" charset="-78"/>
                <a:cs typeface="Simplified Arabic" panose="02020603050405020304" pitchFamily="18" charset="-78"/>
              </a:rPr>
              <a:t> أو </a:t>
            </a:r>
            <a:r>
              <a:rPr lang="en-US" sz="2400" dirty="0" smtClean="0">
                <a:solidFill>
                  <a:prstClr val="black"/>
                </a:solidFill>
                <a:latin typeface="Simplified Arabic" panose="02020603050405020304" pitchFamily="18" charset="-78"/>
                <a:cs typeface="Simplified Arabic" panose="02020603050405020304" pitchFamily="18" charset="-78"/>
              </a:rPr>
              <a:t> waste</a:t>
            </a:r>
            <a:r>
              <a:rPr lang="ar-IQ" sz="2400" dirty="0" smtClean="0">
                <a:solidFill>
                  <a:prstClr val="black"/>
                </a:solidFill>
                <a:latin typeface="Simplified Arabic" panose="02020603050405020304" pitchFamily="18" charset="-78"/>
                <a:cs typeface="Simplified Arabic" panose="02020603050405020304" pitchFamily="18" charset="-78"/>
              </a:rPr>
              <a:t> : يُؤخذ من الخيوط المتساقطة من الحرير (اي من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فضلاتها)</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5- المثقل : الذي يُضاف اليه املاح معدنية</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6- شانتاك : </a:t>
            </a:r>
            <a:r>
              <a:rPr lang="ar-IQ" sz="2400" dirty="0">
                <a:solidFill>
                  <a:prstClr val="black"/>
                </a:solidFill>
                <a:latin typeface="Simplified Arabic" panose="02020603050405020304" pitchFamily="18" charset="-78"/>
                <a:cs typeface="Simplified Arabic" panose="02020603050405020304" pitchFamily="18" charset="-78"/>
              </a:rPr>
              <a:t>يُؤخذ من </a:t>
            </a:r>
            <a:r>
              <a:rPr lang="ar-IQ" sz="2400" dirty="0" smtClean="0">
                <a:solidFill>
                  <a:prstClr val="black"/>
                </a:solidFill>
                <a:latin typeface="Simplified Arabic" panose="02020603050405020304" pitchFamily="18" charset="-78"/>
                <a:cs typeface="Simplified Arabic" panose="02020603050405020304" pitchFamily="18" charset="-78"/>
              </a:rPr>
              <a:t>دودة الحرير البرية </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r>
            <a:br>
              <a:rPr lang="ar-IQ" sz="2400" dirty="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س/ كيف نلاحظ الحرير الخام تحت المجهر</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smtClean="0">
                <a:solidFill>
                  <a:prstClr val="black"/>
                </a:solidFill>
                <a:latin typeface="Simplified Arabic" panose="02020603050405020304" pitchFamily="18" charset="-78"/>
                <a:cs typeface="Simplified Arabic" panose="02020603050405020304" pitchFamily="18" charset="-78"/>
              </a:rPr>
              <a:t>ج/ عيدان خشبية خشنة الملمس قد تلتصق مع بعضها بواسطة المادة العلكية واذا</a:t>
            </a:r>
            <a:br>
              <a:rPr lang="ar-IQ" sz="2400" dirty="0" smtClean="0">
                <a:solidFill>
                  <a:prstClr val="black"/>
                </a:solidFill>
                <a:latin typeface="Simplified Arabic" panose="02020603050405020304" pitchFamily="18" charset="-78"/>
                <a:cs typeface="Simplified Arabic" panose="02020603050405020304" pitchFamily="18" charset="-78"/>
              </a:rPr>
            </a:br>
            <a:r>
              <a:rPr lang="ar-IQ" sz="2400" dirty="0">
                <a:solidFill>
                  <a:prstClr val="black"/>
                </a:solidFill>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 ازيلت المادة العلكية تصبح بشكل انبوب زجاجي شفاف غير منتظم السمك</a:t>
            </a:r>
            <a:endParaRPr lang="ar-IQ" sz="2400" b="1" u="sng"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7239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704667" cy="54863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ماذا نلاحظ عند مشاهدة شعرة حرير بري تحت المجهر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شريط سميك وظاهرة عدم الانتظام واضحة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يتأثر الحرير بالحامض، القاعدة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نفس تأثر الصوف بهذه المواد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ماذا نلاحظ عند حرق نموذج من الحرير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 سرعة الحرق           قابلية الحرير على الحرق بطيئة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وجود اللهب           يحترق عندما يلامس اللهب فقط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الرائحة                يعطي رائحة المواد الحيوانية (شعر، اظافر)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شكل البقايا            تكون على شكل كرات علكية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لون البقايا             تصبح البقايا رماد بني اللون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ملمس البقايا          يكون ملمسها بشكل لهب هشة تتفتت بسرعة عند</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t>
            </a:r>
            <a:r>
              <a:rPr lang="ar-IQ" sz="2400" dirty="0" smtClean="0">
                <a:solidFill>
                  <a:prstClr val="black"/>
                </a:solidFill>
                <a:latin typeface="Simplified Arabic" panose="02020603050405020304" pitchFamily="18" charset="-78"/>
                <a:cs typeface="Simplified Arabic" panose="02020603050405020304" pitchFamily="18" charset="-78"/>
              </a:rPr>
              <a:t>الضغط عليها</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83" y="1219200"/>
            <a:ext cx="3048000" cy="2092236"/>
          </a:xfrm>
          <a:prstGeom prst="rect">
            <a:avLst/>
          </a:prstGeom>
        </p:spPr>
      </p:pic>
      <p:sp>
        <p:nvSpPr>
          <p:cNvPr id="4" name="Left Arrow 3"/>
          <p:cNvSpPr/>
          <p:nvPr/>
        </p:nvSpPr>
        <p:spPr>
          <a:xfrm>
            <a:off x="6096000" y="35052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Left Arrow 5"/>
          <p:cNvSpPr/>
          <p:nvPr/>
        </p:nvSpPr>
        <p:spPr>
          <a:xfrm>
            <a:off x="6096000" y="38862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Left Arrow 6"/>
          <p:cNvSpPr/>
          <p:nvPr/>
        </p:nvSpPr>
        <p:spPr>
          <a:xfrm>
            <a:off x="6096000" y="42672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Left Arrow 7"/>
          <p:cNvSpPr/>
          <p:nvPr/>
        </p:nvSpPr>
        <p:spPr>
          <a:xfrm>
            <a:off x="6096000" y="46482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Left Arrow 8"/>
          <p:cNvSpPr/>
          <p:nvPr/>
        </p:nvSpPr>
        <p:spPr>
          <a:xfrm>
            <a:off x="6096000" y="50292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Left Arrow 9"/>
          <p:cNvSpPr/>
          <p:nvPr/>
        </p:nvSpPr>
        <p:spPr>
          <a:xfrm>
            <a:off x="6096000" y="5334000"/>
            <a:ext cx="685800" cy="1212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33443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1"/>
            <a:ext cx="7704667" cy="5562599"/>
          </a:xfrm>
        </p:spPr>
        <p:txBody>
          <a:bodyPr anchor="t"/>
          <a:lstStyle/>
          <a:p>
            <a:pPr algn="r"/>
            <a:r>
              <a:rPr lang="ar-IQ" sz="2800" dirty="0">
                <a:solidFill>
                  <a:prstClr val="black"/>
                </a:solidFill>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اسم المادة: منسوجات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محاضرة رقم </a:t>
            </a:r>
            <a:r>
              <a:rPr lang="ar-IQ" sz="2800" dirty="0" smtClean="0">
                <a:solidFill>
                  <a:prstClr val="black"/>
                </a:solidFill>
                <a:latin typeface="Simplified Arabic" panose="02020603050405020304" pitchFamily="18" charset="-78"/>
                <a:cs typeface="Simplified Arabic" panose="02020603050405020304" pitchFamily="18" charset="-78"/>
              </a:rPr>
              <a:t>(9): </a:t>
            </a:r>
            <a:r>
              <a:rPr lang="ar-IQ" sz="2800" dirty="0">
                <a:solidFill>
                  <a:prstClr val="black"/>
                </a:solidFill>
                <a:latin typeface="Simplified Arabic" panose="02020603050405020304" pitchFamily="18" charset="-78"/>
                <a:cs typeface="Simplified Arabic" panose="02020603050405020304" pitchFamily="18" charset="-78"/>
              </a:rPr>
              <a:t>مختبر الالياف الطبيعية </a:t>
            </a:r>
            <a:r>
              <a:rPr lang="ar-IQ" sz="2800" dirty="0" smtClean="0">
                <a:solidFill>
                  <a:prstClr val="black"/>
                </a:solidFill>
                <a:latin typeface="Simplified Arabic" panose="02020603050405020304" pitchFamily="18" charset="-78"/>
                <a:cs typeface="Simplified Arabic" panose="02020603050405020304" pitchFamily="18" charset="-78"/>
              </a:rPr>
              <a:t>النباتية (القطن) (الكتان)</a:t>
            </a:r>
            <a:r>
              <a:rPr lang="ar-IQ" sz="2800" dirty="0">
                <a:solidFill>
                  <a:prstClr val="black"/>
                </a:solidFill>
                <a:latin typeface="Simplified Arabic" panose="02020603050405020304" pitchFamily="18" charset="-78"/>
                <a:cs typeface="Simplified Arabic" panose="02020603050405020304" pitchFamily="18" charset="-78"/>
              </a:rPr>
              <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المرحلة: الثالثة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الساعات: 2 ساعة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الوحدات: 1 وحدة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استاذ المادة: م.م رشاعلي رسول</a:t>
            </a:r>
            <a:endParaRPr lang="ar-IQ" dirty="0"/>
          </a:p>
        </p:txBody>
      </p:sp>
    </p:spTree>
    <p:extLst>
      <p:ext uri="{BB962C8B-B14F-4D97-AF65-F5344CB8AC3E}">
        <p14:creationId xmlns:p14="http://schemas.microsoft.com/office/powerpoint/2010/main" val="2434034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704667" cy="5562599"/>
          </a:xfrm>
        </p:spPr>
        <p:txBody>
          <a:bodyPr anchor="t">
            <a:normAutofit fontScale="90000"/>
          </a:bodyPr>
          <a:lstStyle/>
          <a:p>
            <a:pPr algn="r"/>
            <a:r>
              <a:rPr lang="ar-IQ" sz="2400" b="1" u="sng" dirty="0" smtClean="0">
                <a:solidFill>
                  <a:prstClr val="black"/>
                </a:solidFill>
                <a:latin typeface="Simplified Arabic" panose="02020603050405020304" pitchFamily="18" charset="-78"/>
                <a:cs typeface="Simplified Arabic" panose="02020603050405020304" pitchFamily="18" charset="-78"/>
              </a:rPr>
              <a:t>القطن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كيف تميزين القطن بواسطة (الملمس، الحرق، المجهر، المواد الكيمياوية)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*الملمس: أ- خرقي اي لين الملمس</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ب- بارد مقارنة مع باقي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المنسوجات عدا الكتان</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وعائلته واقل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بريقاً من الكتان</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*الحرق: يحترق بسرعة ومتواصل ويعطي رائحة المواد السليلوزية والبقايا رماد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*المجهر: أ- قطن ناضج غير ممرسر (شريط يحتوي على التواءات)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ب- قطن ممرسر (اسطواني قليل الالتواءات)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752600"/>
            <a:ext cx="3352800" cy="2209800"/>
          </a:xfrm>
          <a:prstGeom prst="rect">
            <a:avLst/>
          </a:prstGeom>
        </p:spPr>
      </p:pic>
    </p:spTree>
    <p:extLst>
      <p:ext uri="{BB962C8B-B14F-4D97-AF65-F5344CB8AC3E}">
        <p14:creationId xmlns:p14="http://schemas.microsoft.com/office/powerpoint/2010/main" val="2199314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04667" cy="54863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   *المواد الكيمياوية: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أ- القلويات (لا يتأث بصورة عامة، خاصة اذا كانت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خفيفة كالامونيا والبوراكس والصابون، كذلك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فوسفات الصوديوم والكلور والهايبوكلورايت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على ان تكون درجة حرارتها وتركيزها عالية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جداً)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ب- الحوامض (يذوب في الحوامض المغلية اذا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كانت مخففة وتضعف قوته وتتلفه اذا تركت كي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تجف عليه، اما الحوامض المركزة فتذيبه بالتسخين مثل حامض الكبريتيك)</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الكلور (الكلور الدافئ يقصره جيداً، اما الكلور الحار المغلي فأقل قصراً)    </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905000"/>
            <a:ext cx="2819400" cy="2286000"/>
          </a:xfrm>
          <a:prstGeom prst="rect">
            <a:avLst/>
          </a:prstGeom>
        </p:spPr>
      </p:pic>
    </p:spTree>
    <p:extLst>
      <p:ext uri="{BB962C8B-B14F-4D97-AF65-F5344CB8AC3E}">
        <p14:creationId xmlns:p14="http://schemas.microsoft.com/office/powerpoint/2010/main" val="58920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33" y="508000"/>
            <a:ext cx="7704667" cy="5486399"/>
          </a:xfrm>
        </p:spPr>
        <p:txBody>
          <a:bodyPr anchor="t">
            <a:normAutofit/>
          </a:bodyPr>
          <a:lstStyle/>
          <a:p>
            <a:pPr algn="r"/>
            <a:r>
              <a:rPr lang="ar-IQ" sz="2400" b="1" u="sng" dirty="0" smtClean="0">
                <a:latin typeface="Simplified Arabic" panose="02020603050405020304" pitchFamily="18" charset="-78"/>
                <a:cs typeface="Simplified Arabic" panose="02020603050405020304" pitchFamily="18" charset="-78"/>
              </a:rPr>
              <a:t>الكتان </a:t>
            </a:r>
            <a:br>
              <a:rPr lang="ar-IQ" sz="2400" b="1" u="sng"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مالفرق بين الكتان والقطن والجوت من حيث الصفات الاتية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a:t>
            </a:r>
            <a:endParaRPr lang="ar-IQ" sz="2400" b="1" u="sng" dirty="0">
              <a:latin typeface="Simplified Arabic" panose="02020603050405020304" pitchFamily="18" charset="-78"/>
              <a:cs typeface="Simplified Arabic" panose="02020603050405020304"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778063664"/>
              </p:ext>
            </p:extLst>
          </p:nvPr>
        </p:nvGraphicFramePr>
        <p:xfrm>
          <a:off x="1600200" y="1447800"/>
          <a:ext cx="6096000" cy="5273040"/>
        </p:xfrm>
        <a:graphic>
          <a:graphicData uri="http://schemas.openxmlformats.org/drawingml/2006/table">
            <a:tbl>
              <a:tblPr rtl="1" firstRow="1" bandRow="1">
                <a:tableStyleId>{3C2FFA5D-87B4-456A-9821-1D502468CF0F}</a:tableStyleId>
              </a:tblPr>
              <a:tblGrid>
                <a:gridCol w="1524000">
                  <a:extLst>
                    <a:ext uri="{9D8B030D-6E8A-4147-A177-3AD203B41FA5}">
                      <a16:colId xmlns="" xmlns:a16="http://schemas.microsoft.com/office/drawing/2014/main" val="3934930254"/>
                    </a:ext>
                  </a:extLst>
                </a:gridCol>
                <a:gridCol w="1524000">
                  <a:extLst>
                    <a:ext uri="{9D8B030D-6E8A-4147-A177-3AD203B41FA5}">
                      <a16:colId xmlns="" xmlns:a16="http://schemas.microsoft.com/office/drawing/2014/main" val="145929515"/>
                    </a:ext>
                  </a:extLst>
                </a:gridCol>
                <a:gridCol w="1524000">
                  <a:extLst>
                    <a:ext uri="{9D8B030D-6E8A-4147-A177-3AD203B41FA5}">
                      <a16:colId xmlns="" xmlns:a16="http://schemas.microsoft.com/office/drawing/2014/main" val="3944449442"/>
                    </a:ext>
                  </a:extLst>
                </a:gridCol>
                <a:gridCol w="1524000">
                  <a:extLst>
                    <a:ext uri="{9D8B030D-6E8A-4147-A177-3AD203B41FA5}">
                      <a16:colId xmlns="" xmlns:a16="http://schemas.microsoft.com/office/drawing/2014/main" val="2678213498"/>
                    </a:ext>
                  </a:extLst>
                </a:gridCol>
              </a:tblGrid>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الصفة</a:t>
                      </a:r>
                      <a:r>
                        <a:rPr lang="ar-IQ" sz="1600" baseline="0" dirty="0" smtClean="0">
                          <a:latin typeface="Simplified Arabic" panose="02020603050405020304" pitchFamily="18" charset="-78"/>
                          <a:cs typeface="Simplified Arabic" panose="02020603050405020304" pitchFamily="18" charset="-78"/>
                        </a:rPr>
                        <a:t> </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الكتان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القطن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الجوت</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011056802"/>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الملمس</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جلدي</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خرقي ناعم</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خشن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90768733"/>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السمك</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سميك عادة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متباين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سميك</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864525243"/>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المظهر (البريق)</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اكثر بريقاً</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لايحوي بريق طبيعي</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بريقه اقل من الكتان واكثر من القطن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967289953"/>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الحرق</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سريع اللهب ابطأمن القطن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اسرع</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سريع اللهب</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689935407"/>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القوة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اقوى، تزداد بالبلل</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اقل قوة، تزداد بالبلل</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اقل قوة بالبلل</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702740591"/>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البرودة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ابرد</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اقل برودة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بارد</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052206197"/>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سمك الشعرة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اسمك</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ادق</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742691276"/>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شكل الشعرة (بالمجهر) </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اسطواني شفاف يحوي على مقاطع</a:t>
                      </a:r>
                      <a:r>
                        <a:rPr lang="ar-IQ" sz="1600" baseline="0" dirty="0" smtClean="0">
                          <a:latin typeface="Simplified Arabic" panose="02020603050405020304" pitchFamily="18" charset="-78"/>
                          <a:cs typeface="Simplified Arabic" panose="02020603050405020304" pitchFamily="18" charset="-78"/>
                        </a:rPr>
                        <a:t> عرضية على مسافات متعاقبة تعطي شكل القصبة</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الناضج</a:t>
                      </a:r>
                      <a:r>
                        <a:rPr lang="ar-IQ" sz="1600" baseline="0" dirty="0" smtClean="0">
                          <a:latin typeface="Simplified Arabic" panose="02020603050405020304" pitchFamily="18" charset="-78"/>
                          <a:cs typeface="Simplified Arabic" panose="02020603050405020304" pitchFamily="18" charset="-78"/>
                        </a:rPr>
                        <a:t> الممرسر (شريطي)     </a:t>
                      </a:r>
                    </a:p>
                    <a:p>
                      <a:pPr algn="ctr" rtl="1"/>
                      <a:r>
                        <a:rPr lang="ar-IQ" sz="1600" baseline="0" dirty="0" smtClean="0">
                          <a:latin typeface="Simplified Arabic" panose="02020603050405020304" pitchFamily="18" charset="-78"/>
                          <a:cs typeface="Simplified Arabic" panose="02020603050405020304" pitchFamily="18" charset="-78"/>
                        </a:rPr>
                        <a:t>غير الناضج (اسطواني)     </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4975837"/>
                  </a:ext>
                </a:extLst>
              </a:tr>
              <a:tr h="370840">
                <a:tc>
                  <a:txBody>
                    <a:bodyPr/>
                    <a:lstStyle/>
                    <a:p>
                      <a:pPr algn="ctr" rtl="1"/>
                      <a:r>
                        <a:rPr lang="ar-IQ" sz="1600" dirty="0" smtClean="0">
                          <a:latin typeface="Simplified Arabic" panose="02020603050405020304" pitchFamily="18" charset="-78"/>
                          <a:cs typeface="Simplified Arabic" panose="02020603050405020304" pitchFamily="18" charset="-78"/>
                        </a:rPr>
                        <a:t>التأثر بالحوامض والقواعد</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r>
                        <a:rPr lang="ar-IQ" sz="1600" dirty="0" smtClean="0">
                          <a:latin typeface="Simplified Arabic" panose="02020603050405020304" pitchFamily="18" charset="-78"/>
                          <a:cs typeface="Simplified Arabic" panose="02020603050405020304" pitchFamily="18" charset="-78"/>
                        </a:rPr>
                        <a:t>كالقطن</a:t>
                      </a:r>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1"/>
                      <a:endParaRPr lang="ar-IQ" sz="1600" dirty="0">
                        <a:latin typeface="Simplified Arabic" panose="02020603050405020304" pitchFamily="18" charset="-78"/>
                        <a:cs typeface="Simplified Arabic" panose="02020603050405020304" pitchFamily="18"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78231618"/>
                  </a:ext>
                </a:extLst>
              </a:tr>
            </a:tbl>
          </a:graphicData>
        </a:graphic>
      </p:graphicFrame>
    </p:spTree>
    <p:extLst>
      <p:ext uri="{BB962C8B-B14F-4D97-AF65-F5344CB8AC3E}">
        <p14:creationId xmlns:p14="http://schemas.microsoft.com/office/powerpoint/2010/main" val="4198315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04667" cy="54101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ماطرائق صنع الاقمشة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طريقة النسيج</a:t>
            </a:r>
            <a:r>
              <a:rPr lang="en-US" sz="2400" dirty="0" smtClean="0">
                <a:latin typeface="Simplified Arabic" panose="02020603050405020304" pitchFamily="18" charset="-78"/>
                <a:cs typeface="Simplified Arabic" panose="02020603050405020304" pitchFamily="18" charset="-78"/>
              </a:rPr>
              <a:t>Weaving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طريقة الحياكة</a:t>
            </a:r>
            <a:r>
              <a:rPr lang="en-US" sz="2400" dirty="0" smtClean="0">
                <a:latin typeface="Simplified Arabic" panose="02020603050405020304" pitchFamily="18" charset="-78"/>
                <a:cs typeface="Simplified Arabic" panose="02020603050405020304" pitchFamily="18" charset="-78"/>
              </a:rPr>
              <a:t>Knitting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3- شغل السنارة</a:t>
            </a:r>
            <a:r>
              <a:rPr lang="en-US" sz="2400" dirty="0" err="1" smtClean="0">
                <a:latin typeface="Simplified Arabic" panose="02020603050405020304" pitchFamily="18" charset="-78"/>
                <a:cs typeface="Simplified Arabic" panose="02020603050405020304" pitchFamily="18" charset="-78"/>
              </a:rPr>
              <a:t>Croocheting</a:t>
            </a:r>
            <a:r>
              <a:rPr lang="en-US" sz="2400" dirty="0" smtClean="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طريقة الكبس</a:t>
            </a:r>
            <a:r>
              <a:rPr lang="en-US" sz="2400" dirty="0" smtClean="0">
                <a:latin typeface="Simplified Arabic" panose="02020603050405020304" pitchFamily="18" charset="-78"/>
                <a:cs typeface="Simplified Arabic" panose="02020603050405020304" pitchFamily="18" charset="-78"/>
              </a:rPr>
              <a:t>Felting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5- التشبيك او التعقيد</a:t>
            </a:r>
            <a:r>
              <a:rPr lang="en-US" sz="2400" dirty="0" smtClean="0">
                <a:latin typeface="Simplified Arabic" panose="02020603050405020304" pitchFamily="18" charset="-78"/>
                <a:cs typeface="Simplified Arabic" panose="02020603050405020304" pitchFamily="18" charset="-78"/>
              </a:rPr>
              <a:t> Knotting </a:t>
            </a:r>
            <a:r>
              <a:rPr lang="en-US" sz="2400" dirty="0" err="1" smtClean="0">
                <a:latin typeface="Simplified Arabic" panose="02020603050405020304" pitchFamily="18" charset="-78"/>
                <a:cs typeface="Simplified Arabic" panose="02020603050405020304" pitchFamily="18" charset="-78"/>
              </a:rPr>
              <a:t>Notting</a:t>
            </a:r>
            <a:r>
              <a:rPr lang="en-US" sz="2400" dirty="0" smtClean="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6- الظفر</a:t>
            </a:r>
            <a:r>
              <a:rPr lang="en-US" sz="2400" dirty="0" smtClean="0">
                <a:latin typeface="Simplified Arabic" panose="02020603050405020304" pitchFamily="18" charset="-78"/>
                <a:cs typeface="Simplified Arabic" panose="02020603050405020304" pitchFamily="18" charset="-78"/>
              </a:rPr>
              <a:t>Braiding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7- الربط</a:t>
            </a:r>
            <a:r>
              <a:rPr lang="en-US" sz="2400" dirty="0" smtClean="0">
                <a:latin typeface="Simplified Arabic" panose="02020603050405020304" pitchFamily="18" charset="-78"/>
                <a:cs typeface="Simplified Arabic" panose="02020603050405020304" pitchFamily="18" charset="-78"/>
              </a:rPr>
              <a:t>Bonding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8- اللصق </a:t>
            </a:r>
            <a:r>
              <a:rPr lang="en-US" sz="2400" dirty="0" smtClean="0">
                <a:latin typeface="Simplified Arabic" panose="02020603050405020304" pitchFamily="18" charset="-78"/>
                <a:cs typeface="Simplified Arabic" panose="02020603050405020304" pitchFamily="18" charset="-78"/>
              </a:rPr>
              <a:t>Laminating</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971800"/>
            <a:ext cx="3657600" cy="2953152"/>
          </a:xfrm>
          <a:prstGeom prst="rect">
            <a:avLst/>
          </a:prstGeom>
        </p:spPr>
      </p:pic>
    </p:spTree>
    <p:extLst>
      <p:ext uri="{BB962C8B-B14F-4D97-AF65-F5344CB8AC3E}">
        <p14:creationId xmlns:p14="http://schemas.microsoft.com/office/powerpoint/2010/main" val="397407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125113" cy="5638800"/>
          </a:xfrm>
        </p:spPr>
        <p:txBody>
          <a:bodyPr anchor="t"/>
          <a:lstStyle/>
          <a:p>
            <a:pPr algn="r" rtl="1"/>
            <a:r>
              <a:rPr lang="ar-IQ" sz="2400" dirty="0" smtClean="0">
                <a:latin typeface="Simplified Arabic" panose="02020603050405020304" pitchFamily="18" charset="-78"/>
                <a:cs typeface="Simplified Arabic" panose="02020603050405020304" pitchFamily="18" charset="-78"/>
              </a:rPr>
              <a:t>س/ عند تفحص مجموعة من خيوط الخياطة </a:t>
            </a:r>
            <a:r>
              <a:rPr lang="en-US" sz="2400" dirty="0" smtClean="0">
                <a:latin typeface="Simplified Arabic" panose="02020603050405020304" pitchFamily="18" charset="-78"/>
                <a:cs typeface="Simplified Arabic" panose="02020603050405020304" pitchFamily="18" charset="-78"/>
              </a:rPr>
              <a:t>Thread </a:t>
            </a: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وخيوط النسيج </a:t>
            </a:r>
            <a:r>
              <a:rPr lang="en-US" sz="2400" dirty="0" smtClean="0">
                <a:latin typeface="Simplified Arabic" panose="02020603050405020304" pitchFamily="18" charset="-78"/>
                <a:cs typeface="Simplified Arabic" panose="02020603050405020304" pitchFamily="18" charset="-78"/>
              </a:rPr>
              <a:t>Yarn </a:t>
            </a:r>
            <a:r>
              <a:rPr lang="ar-IQ" sz="2400" dirty="0" smtClean="0">
                <a:latin typeface="Simplified Arabic" panose="02020603050405020304" pitchFamily="18" charset="-78"/>
                <a:cs typeface="Simplified Arabic" panose="02020603050405020304" pitchFamily="18" charset="-78"/>
              </a:rPr>
              <a:t> ماذا نلاحظ</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نلاحظ ان كلاً من المجموعتين تتكون من الياف </a:t>
            </a:r>
            <a:r>
              <a:rPr lang="en-US" sz="2400" dirty="0" smtClean="0">
                <a:latin typeface="Simplified Arabic" panose="02020603050405020304" pitchFamily="18" charset="-78"/>
                <a:cs typeface="Simplified Arabic" panose="02020603050405020304" pitchFamily="18" charset="-78"/>
              </a:rPr>
              <a:t>Fibers </a:t>
            </a: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endParaRPr lang="en-US" sz="2800" dirty="0">
              <a:latin typeface="Simplified Arabic" panose="02020603050405020304" pitchFamily="18" charset="-78"/>
              <a:cs typeface="Simplified Arabic" panose="02020603050405020304" pitchFamily="18" charset="-78"/>
            </a:endParaRPr>
          </a:p>
        </p:txBody>
      </p:sp>
      <p:pic>
        <p:nvPicPr>
          <p:cNvPr id="2050" name="Picture 2" descr="C:\Users\96477\Desktop\صورة سدى ولحمة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438400"/>
            <a:ext cx="5791200" cy="29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51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704667" cy="4876799"/>
          </a:xfrm>
        </p:spPr>
        <p:txBody>
          <a:bodyPr anchor="t">
            <a:normAutofit/>
          </a:bodyPr>
          <a:lstStyle/>
          <a:p>
            <a:pPr algn="r"/>
            <a:r>
              <a:rPr lang="ar-IQ" sz="2800" dirty="0">
                <a:solidFill>
                  <a:prstClr val="black"/>
                </a:solidFill>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اسم المادة: منسوجات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محاضرة رقم </a:t>
            </a:r>
            <a:r>
              <a:rPr lang="ar-IQ" sz="2800" dirty="0" smtClean="0">
                <a:solidFill>
                  <a:prstClr val="black"/>
                </a:solidFill>
                <a:latin typeface="Simplified Arabic" panose="02020603050405020304" pitchFamily="18" charset="-78"/>
                <a:cs typeface="Simplified Arabic" panose="02020603050405020304" pitchFamily="18" charset="-78"/>
              </a:rPr>
              <a:t>(10): </a:t>
            </a:r>
            <a:r>
              <a:rPr lang="ar-IQ" sz="2800" dirty="0">
                <a:solidFill>
                  <a:prstClr val="black"/>
                </a:solidFill>
                <a:latin typeface="Simplified Arabic" panose="02020603050405020304" pitchFamily="18" charset="-78"/>
                <a:cs typeface="Simplified Arabic" panose="02020603050405020304" pitchFamily="18" charset="-78"/>
              </a:rPr>
              <a:t>مختبر الالياف </a:t>
            </a:r>
            <a:r>
              <a:rPr lang="ar-IQ" sz="2800" dirty="0" smtClean="0">
                <a:solidFill>
                  <a:prstClr val="black"/>
                </a:solidFill>
                <a:latin typeface="Simplified Arabic" panose="02020603050405020304" pitchFamily="18" charset="-78"/>
                <a:cs typeface="Simplified Arabic" panose="02020603050405020304" pitchFamily="18" charset="-78"/>
              </a:rPr>
              <a:t>الطبيعية المعدنية </a:t>
            </a:r>
            <a:r>
              <a:rPr lang="ar-IQ" sz="2800" dirty="0">
                <a:solidFill>
                  <a:prstClr val="black"/>
                </a:solidFill>
                <a:latin typeface="Simplified Arabic" panose="02020603050405020304" pitchFamily="18" charset="-78"/>
                <a:cs typeface="Simplified Arabic" panose="02020603050405020304" pitchFamily="18" charset="-78"/>
              </a:rPr>
              <a:t>(</a:t>
            </a:r>
            <a:r>
              <a:rPr lang="ar-IQ" sz="2800" dirty="0" smtClean="0">
                <a:solidFill>
                  <a:prstClr val="black"/>
                </a:solidFill>
                <a:latin typeface="Simplified Arabic" panose="02020603050405020304" pitchFamily="18" charset="-78"/>
                <a:cs typeface="Simplified Arabic" panose="02020603050405020304" pitchFamily="18" charset="-78"/>
              </a:rPr>
              <a:t>الاسبستوس)</a:t>
            </a:r>
            <a:r>
              <a:rPr lang="ar-IQ" sz="2800" dirty="0">
                <a:solidFill>
                  <a:prstClr val="black"/>
                </a:solidFill>
                <a:latin typeface="Simplified Arabic" panose="02020603050405020304" pitchFamily="18" charset="-78"/>
                <a:cs typeface="Simplified Arabic" panose="02020603050405020304" pitchFamily="18" charset="-78"/>
              </a:rPr>
              <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المرحلة: الثالثة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الساعات: 2 ساعة عملي</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عدد الوحدات: 1 وحدة</a:t>
            </a:r>
            <a:br>
              <a:rPr lang="ar-IQ" sz="2800" dirty="0">
                <a:solidFill>
                  <a:prstClr val="black"/>
                </a:solidFill>
                <a:latin typeface="Simplified Arabic" panose="02020603050405020304" pitchFamily="18" charset="-78"/>
                <a:cs typeface="Simplified Arabic" panose="02020603050405020304" pitchFamily="18" charset="-78"/>
              </a:rPr>
            </a:br>
            <a:r>
              <a:rPr lang="ar-IQ" sz="2800" dirty="0">
                <a:solidFill>
                  <a:prstClr val="black"/>
                </a:solidFill>
                <a:latin typeface="Simplified Arabic" panose="02020603050405020304" pitchFamily="18" charset="-78"/>
                <a:cs typeface="Simplified Arabic" panose="02020603050405020304" pitchFamily="18" charset="-78"/>
              </a:rPr>
              <a:t>استاذ المادة: م.م رشاعلي رسول</a:t>
            </a:r>
            <a:endParaRPr lang="ar-IQ"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0229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04667" cy="54101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 انواع الاسبستوس</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النوع الخشن الملمس الابري المظهر</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(يستعمل كعازل كهربائي)</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النوع الناعم المتموج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(يصلح للاستعمال في عمل المنسوجات)</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الوان الاسبستوس</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ابيض</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2- ابيض مائل الى الاخضر (الكندي)</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3- ابيض مائل الى الاصفر</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4- ابيض مائل الى الازرق (الافريقي)</a:t>
            </a:r>
            <a:endParaRPr lang="ar-IQ" sz="2400" dirty="0">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19200"/>
            <a:ext cx="2753067" cy="3305636"/>
          </a:xfrm>
          <a:prstGeom prst="rect">
            <a:avLst/>
          </a:prstGeom>
        </p:spPr>
      </p:pic>
    </p:spTree>
    <p:extLst>
      <p:ext uri="{BB962C8B-B14F-4D97-AF65-F5344CB8AC3E}">
        <p14:creationId xmlns:p14="http://schemas.microsoft.com/office/powerpoint/2010/main" val="297535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704667" cy="5562599"/>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كيف تظهر الياف الاسبستوس تحت المجهر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تظهر على شكل انبوب صقيل مستقيم جداً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يعد الاسبستوس نسيج مقاوم للمواد الكيميائية، فهل يتأثر بالحوامض القوية</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وضحي ذلك</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الحوامض القوية تفقد الاسبستوس حوالي 50% من وزنه في درجة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حرارة الغرفة، والتلف يزداد بالغليان</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هل من الممكن غزل الياف الاسبستوس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كلا، من الصعب غزلها بمفردها بسبب دقتها المتناهية وملمسها الزلق، لذلك</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تمزج مع الياف القطن غالباً واحياناً الريون </a:t>
            </a:r>
            <a:br>
              <a:rPr lang="ar-IQ" sz="2400" dirty="0" smtClean="0">
                <a:latin typeface="Simplified Arabic" panose="02020603050405020304" pitchFamily="18" charset="-78"/>
                <a:cs typeface="Simplified Arabic" panose="02020603050405020304" pitchFamily="18" charset="-78"/>
              </a:rPr>
            </a:b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68230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953676"/>
          </a:xfrm>
        </p:spPr>
        <p:txBody>
          <a:bodyPr anchor="t">
            <a:normAutofit/>
          </a:bodyPr>
          <a:lstStyle/>
          <a:p>
            <a:pPr algn="r"/>
            <a:r>
              <a:rPr lang="ar-IQ" sz="2400" dirty="0">
                <a:latin typeface="Simplified Arabic" panose="02020603050405020304" pitchFamily="18" charset="-78"/>
                <a:cs typeface="Simplified Arabic" panose="02020603050405020304" pitchFamily="18" charset="-78"/>
              </a:rPr>
              <a:t>س</a:t>
            </a:r>
            <a:r>
              <a:rPr lang="ar-IQ" sz="2400" dirty="0" smtClean="0">
                <a:latin typeface="Simplified Arabic" panose="02020603050405020304" pitchFamily="18" charset="-78"/>
                <a:cs typeface="Simplified Arabic" panose="02020603050405020304" pitchFamily="18" charset="-78"/>
              </a:rPr>
              <a:t>/ ماهي الفروقات بين خيوط الخياطة وخيوط النسيج من حيث (القوة، البرم، الملمس، عدد الطاقات، سمك القطر)</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 القوة		  خيوط الخياطة اقوى عادةً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 البرم 		  خيوط الخياطة اكثر برماً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 الملمس 		    خيوط الخياطة صقيلة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 عدد الطاقات 		خيوط الخياطة تتكون من طاقتين او اكثر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 سمك القطر 			خيوط الخياطة ادق عادةً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س/ هل توجد فروقات في مقدار البرم بين الخيوط المصنوعة من الياف طويلة والخيوط المصنوعة من الياف قصيرة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نعم، الخيوط المصنوعة من الياف قصيرة اكثر برماً عادة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endParaRPr lang="en-US" sz="2400" dirty="0">
              <a:latin typeface="Simplified Arabic" panose="02020603050405020304" pitchFamily="18" charset="-78"/>
              <a:cs typeface="Simplified Arabic" panose="02020603050405020304" pitchFamily="18" charset="-78"/>
            </a:endParaRPr>
          </a:p>
        </p:txBody>
      </p:sp>
      <p:sp>
        <p:nvSpPr>
          <p:cNvPr id="7" name="Left Arrow 6"/>
          <p:cNvSpPr/>
          <p:nvPr/>
        </p:nvSpPr>
        <p:spPr>
          <a:xfrm>
            <a:off x="6172200" y="1601338"/>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172200" y="1985748"/>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950533" y="2334188"/>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410200" y="2711259"/>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562600" y="3059699"/>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12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5648876"/>
          </a:xfrm>
        </p:spPr>
        <p:txBody>
          <a:bodyPr anchor="t">
            <a:noAutofit/>
          </a:bodyPr>
          <a:lstStyle/>
          <a:p>
            <a:pPr algn="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س/ ايهما اكثر بريقاً الخيوط قليلة البرم ام الخيوط كثيرة البرم</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الخيوط قليلة البرم اكثر بريقاً </a:t>
            </a:r>
            <a:r>
              <a:rPr lang="en-US" sz="2400" dirty="0" smtClean="0">
                <a:latin typeface="Simplified Arabic" panose="02020603050405020304" pitchFamily="18" charset="-78"/>
                <a:cs typeface="Simplified Arabic" panose="02020603050405020304" pitchFamily="18" charset="-78"/>
              </a:rPr>
              <a:t/>
            </a:r>
            <a:br>
              <a:rPr lang="en-US" sz="2400" dirty="0" smtClean="0">
                <a:latin typeface="Simplified Arabic" panose="02020603050405020304" pitchFamily="18" charset="-78"/>
                <a:cs typeface="Simplified Arabic" panose="02020603050405020304" pitchFamily="18" charset="-78"/>
              </a:rPr>
            </a:br>
            <a:r>
              <a:rPr lang="en-US" sz="2400" dirty="0" smtClean="0">
                <a:latin typeface="Simplified Arabic" panose="02020603050405020304" pitchFamily="18" charset="-78"/>
                <a:cs typeface="Simplified Arabic" panose="02020603050405020304" pitchFamily="18" charset="-78"/>
              </a:rPr>
              <a:t/>
            </a:r>
            <a:br>
              <a:rPr lang="en-US"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استعمالات الخيوط قليلة البرم</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الخيوط قليلة البرم اكثر امتصاصاً للماء من الخيوط كثيرة البرم</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في الاقمشة القطنية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 الخيوط العرضية في قماش الكريب لتسهل عملية رفع الخملة على</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سطحها بعد الانتهاء من نسجها كما في اقمشة البازة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استعمالات الخيوط كثيرة البرم</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1- خيوط القطن التي يزداد برمها لزيادة قوتها</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2- خيوط القطن التي يزداد برمها لزيادة مطاطيتها</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a:r>
            <a:br>
              <a:rPr lang="ar-IQ" sz="2400" dirty="0" smtClean="0">
                <a:latin typeface="Simplified Arabic" panose="02020603050405020304" pitchFamily="18" charset="-78"/>
                <a:cs typeface="Simplified Arabic" panose="02020603050405020304" pitchFamily="18" charset="-78"/>
              </a:rPr>
            </a:br>
            <a:r>
              <a:rPr lang="ar-IQ" sz="2400" dirty="0" smtClean="0"/>
              <a:t/>
            </a:r>
            <a:br>
              <a:rPr lang="ar-IQ" sz="2400" dirty="0" smtClean="0"/>
            </a:br>
            <a:endParaRPr lang="en-US" sz="2400" dirty="0"/>
          </a:p>
        </p:txBody>
      </p:sp>
    </p:spTree>
    <p:extLst>
      <p:ext uri="{BB962C8B-B14F-4D97-AF65-F5344CB8AC3E}">
        <p14:creationId xmlns:p14="http://schemas.microsoft.com/office/powerpoint/2010/main" val="209685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5791200"/>
          </a:xfrm>
        </p:spPr>
        <p:txBody>
          <a:bodyPr anchor="t">
            <a:normAutofit/>
          </a:bodyPr>
          <a:lstStyle/>
          <a:p>
            <a:pPr algn="r"/>
            <a:r>
              <a:rPr lang="ar-IQ" sz="2400" dirty="0" smtClean="0">
                <a:latin typeface="Simplified Arabic" panose="02020603050405020304" pitchFamily="18" charset="-78"/>
                <a:cs typeface="Simplified Arabic" panose="02020603050405020304" pitchFamily="18" charset="-78"/>
              </a:rPr>
              <a:t>س/ ماعدد الطاقات في الخيط المنفرد والمزدوج والحبل</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الخيط المنفرد           طاقة واحدة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الخيط المزدوج          خيطين منفردين او اكثر (مزدوج ثنائي</a:t>
            </a: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ثلاثي)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الحبل           برم عدة خيوط مزدوجة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ايهم اقوى (الخيط المنفرد- الخيط المزودج- الحبل) في حال تماثل باقي   الصفات (الحجم، نوع الالياف، مقدار البرم، .....الخ)</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الحبل </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r>
            <a:br>
              <a:rPr lang="ar-IQ" sz="2400" dirty="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س/ ما استعمالات كلاً من خيط النسيج وخيط الخياطة</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ج/ خيط النسيج </a:t>
            </a:r>
            <a:r>
              <a:rPr lang="en-US" sz="2400" dirty="0" smtClean="0">
                <a:latin typeface="Simplified Arabic" panose="02020603050405020304" pitchFamily="18" charset="-78"/>
                <a:cs typeface="Simplified Arabic" panose="02020603050405020304" pitchFamily="18" charset="-78"/>
              </a:rPr>
              <a:t>Yarn</a:t>
            </a:r>
            <a:r>
              <a:rPr lang="ar-IQ" sz="2400" dirty="0" smtClean="0">
                <a:latin typeface="Simplified Arabic" panose="02020603050405020304" pitchFamily="18" charset="-78"/>
                <a:cs typeface="Simplified Arabic" panose="02020603050405020304" pitchFamily="18" charset="-78"/>
              </a:rPr>
              <a:t>: هم مصطلح يطلق على مجموعة من الالياف </a:t>
            </a:r>
            <a:r>
              <a:rPr lang="en-US" sz="2400" dirty="0" smtClean="0">
                <a:latin typeface="Simplified Arabic" panose="02020603050405020304" pitchFamily="18" charset="-78"/>
                <a:cs typeface="Simplified Arabic" panose="02020603050405020304" pitchFamily="18" charset="-78"/>
              </a:rPr>
              <a:t>Fibers</a:t>
            </a:r>
            <a:r>
              <a:rPr lang="ar-IQ" sz="2400" dirty="0" smtClean="0">
                <a:latin typeface="Simplified Arabic" panose="02020603050405020304" pitchFamily="18" charset="-78"/>
                <a:cs typeface="Simplified Arabic" panose="02020603050405020304" pitchFamily="18" charset="-78"/>
              </a:rPr>
              <a:t>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سواء اكانت طبيعية ام صناعية مبرومة ام متجمعة مع بعضها بحيث تكون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خيط طويل يصلح للاستعمال في الحياكة او النسيج او اية طريقة من الطرائق </a:t>
            </a:r>
            <a:br>
              <a:rPr lang="ar-IQ" sz="2400" dirty="0" smtClean="0">
                <a:latin typeface="Simplified Arabic" panose="02020603050405020304" pitchFamily="18" charset="-78"/>
                <a:cs typeface="Simplified Arabic" panose="02020603050405020304" pitchFamily="18" charset="-78"/>
              </a:rPr>
            </a:br>
            <a:r>
              <a:rPr lang="ar-IQ" sz="2400" dirty="0" smtClean="0">
                <a:latin typeface="Simplified Arabic" panose="02020603050405020304" pitchFamily="18" charset="-78"/>
                <a:cs typeface="Simplified Arabic" panose="02020603050405020304" pitchFamily="18" charset="-78"/>
              </a:rPr>
              <a:t>  المعروفة لصنع القماش</a:t>
            </a:r>
            <a:br>
              <a:rPr lang="ar-IQ" sz="2400" dirty="0" smtClean="0">
                <a:latin typeface="Simplified Arabic" panose="02020603050405020304" pitchFamily="18" charset="-78"/>
                <a:cs typeface="Simplified Arabic" panose="02020603050405020304" pitchFamily="18" charset="-78"/>
              </a:rPr>
            </a:b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خيط الخياطة</a:t>
            </a:r>
            <a:r>
              <a:rPr lang="en-US" sz="2400" dirty="0" smtClean="0">
                <a:latin typeface="Simplified Arabic" panose="02020603050405020304" pitchFamily="18" charset="-78"/>
                <a:cs typeface="Simplified Arabic" panose="02020603050405020304" pitchFamily="18" charset="-78"/>
              </a:rPr>
              <a:t>:Thread </a:t>
            </a:r>
            <a:r>
              <a:rPr lang="ar-IQ" sz="2400" dirty="0" smtClean="0">
                <a:latin typeface="Simplified Arabic" panose="02020603050405020304" pitchFamily="18" charset="-78"/>
                <a:cs typeface="Simplified Arabic" panose="02020603050405020304" pitchFamily="18" charset="-78"/>
              </a:rPr>
              <a:t>هو الخيط المستعمل في خياطة الملابس</a:t>
            </a:r>
            <a:endParaRPr lang="en-US" sz="2400" dirty="0">
              <a:latin typeface="Simplified Arabic" panose="02020603050405020304" pitchFamily="18" charset="-78"/>
              <a:cs typeface="Simplified Arabic" panose="02020603050405020304" pitchFamily="18" charset="-78"/>
            </a:endParaRPr>
          </a:p>
        </p:txBody>
      </p:sp>
      <p:sp>
        <p:nvSpPr>
          <p:cNvPr id="10" name="Left Arrow 9"/>
          <p:cNvSpPr/>
          <p:nvPr/>
        </p:nvSpPr>
        <p:spPr>
          <a:xfrm>
            <a:off x="5943600" y="1447800"/>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019800" y="1066800"/>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781800" y="1828800"/>
            <a:ext cx="762000" cy="1137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33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5105400"/>
          </a:xfrm>
        </p:spPr>
        <p:txBody>
          <a:bodyPr/>
          <a:lstStyle/>
          <a:p>
            <a:pPr algn="r" rtl="1"/>
            <a:r>
              <a:rPr lang="ar-IQ" sz="2800" dirty="0">
                <a:latin typeface="Simplified Arabic" panose="02020603050405020304" pitchFamily="18" charset="-78"/>
                <a:cs typeface="Simplified Arabic" panose="02020603050405020304" pitchFamily="18" charset="-78"/>
              </a:rPr>
              <a:t>جامعة بغداد/ كلية التربية للبنات/ قسم الاقتصاد المنزلي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اسم المادة: منسوجات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محاضرة رقم </a:t>
            </a:r>
            <a:r>
              <a:rPr lang="ar-IQ" sz="2800" dirty="0" smtClean="0">
                <a:latin typeface="Simplified Arabic" panose="02020603050405020304" pitchFamily="18" charset="-78"/>
                <a:cs typeface="Simplified Arabic" panose="02020603050405020304" pitchFamily="18" charset="-78"/>
              </a:rPr>
              <a:t>(3): </a:t>
            </a:r>
            <a:r>
              <a:rPr lang="ar-IQ" sz="2800" dirty="0">
                <a:latin typeface="Simplified Arabic" panose="02020603050405020304" pitchFamily="18" charset="-78"/>
                <a:cs typeface="Simplified Arabic" panose="02020603050405020304" pitchFamily="18" charset="-78"/>
              </a:rPr>
              <a:t>مختبر </a:t>
            </a:r>
            <a:r>
              <a:rPr lang="ar-IQ" sz="2800" dirty="0" smtClean="0">
                <a:latin typeface="Simplified Arabic" panose="02020603050405020304" pitchFamily="18" charset="-78"/>
                <a:cs typeface="Simplified Arabic" panose="02020603050405020304" pitchFamily="18" charset="-78"/>
              </a:rPr>
              <a:t>النسيج البسيط</a:t>
            </a:r>
            <a:r>
              <a:rPr lang="ar-IQ" sz="2800" dirty="0">
                <a:latin typeface="Simplified Arabic" panose="02020603050405020304" pitchFamily="18" charset="-78"/>
                <a:cs typeface="Simplified Arabic" panose="02020603050405020304" pitchFamily="18" charset="-78"/>
              </a:rPr>
              <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المرحلة: الثالثة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الساعات: 2 ساعة عملي</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عدد الوحدات: 1 وحدة</a:t>
            </a:r>
            <a:br>
              <a:rPr lang="ar-IQ" sz="2800" dirty="0">
                <a:latin typeface="Simplified Arabic" panose="02020603050405020304" pitchFamily="18" charset="-78"/>
                <a:cs typeface="Simplified Arabic" panose="02020603050405020304" pitchFamily="18" charset="-78"/>
              </a:rPr>
            </a:br>
            <a:r>
              <a:rPr lang="ar-IQ" sz="2800" dirty="0">
                <a:latin typeface="Simplified Arabic" panose="02020603050405020304" pitchFamily="18" charset="-78"/>
                <a:cs typeface="Simplified Arabic" panose="02020603050405020304" pitchFamily="18" charset="-78"/>
              </a:rPr>
              <a:t>استاذ المادة: م.م رشاعلي رسول</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76204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28837</TotalTime>
  <Words>600</Words>
  <Application>Microsoft Office PowerPoint</Application>
  <PresentationFormat>On-screen Show (4:3)</PresentationFormat>
  <Paragraphs>140</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Parallax</vt:lpstr>
      <vt:lpstr>جامعة بغداد/ كلية التربية للبنات/ قسم الاقتصاد المنزلي اسم المادة: منسوجات عملي محاضرة رقم (1): مختبر المنسوجات المرحلة: الثالثة عدد الساعات: 2 ساعة عملي عدد الوحدات: 1 وحدة استاذ المادة: م.م رشاعلي رسول   </vt:lpstr>
      <vt:lpstr>س/ ماذا تعني كلمة المنسوجات Textile Fabrics  ج/ المنسوجات كلمة تطلق على  كل ما يصنع من الالياف او الخيوط بواسطة      احدى الطرائق الثمان لصنع القماش  س/ مالهدف من معرفة مصدر الشعيرة وشكلها     وطريقة صنع الخيط والعمليات النهائية التي     تجري على القماش ج/ 1- امكانية استعمالات القماش في مناسبات          مختلفة     2- ملائمة القماش لحاجة المستهلك     3- ملائمة السعر للقماش ولامكانيات الفرد     4- سهولة تنظيف القماش     5- قوة القماش     6- ملائمة القماش للمناخ ولتقليعة الموسم     7- الرغبة في الشراء</vt:lpstr>
      <vt:lpstr>س/ماالمواد التي استخدمها الانسان القديم في المنسوجات ج/استخدم انواع مختلفة من الحشائش والقصب وجلود الحيوانات بعد قصها على شكل شرائط  س/  كيف كانت تنسج المواد التي استخدمها الانسان القديم ج/ كانت تنسج هذه المواد بطريقة التشابك او تربط مع بعضها على شكل عقد (knotting) كما في صنع شبكة الصيد  س/ عندما تطور الانسان ماالمواد التي استخدمها في عمل المنسوجات ج/ عندما تطور الانسان في فن الحياكة استعمل مواداً اخرى فكان الكتان والصوف هي الشعيرات التي استعملها لهذا الغرض لانه في الغالب وجدها اسهل برماً من القطن وداوم على استعمال  الالياف الطبيعية الاربعة (الكتان- الصوف- القطن- الحرير) مكتفياً بها لالاف السنين  س/ ماالالوان التي استخدمها الانسان لصبغ المنسوجات في القرن الثامن عشر ج/ استخدم الاصباغ النباتية والحيوانية التي تؤخذ من الحشرات حتى نهاية القرن التسع عشر استعمل اول صبغ صناعي </vt:lpstr>
      <vt:lpstr>جامعة بغداد/ كلية التربية للبنات/ قسم الاقتصاد المنزلي اسم المادة: منسوجات عملي محاضرة رقم (2): مختبر خيط النسيج المرحلة: الثالثة عدد الساعات: 2 ساعة عملي عدد الوحدات: 1 وحدة استاذ المادة: م.م رشاعلي رسول</vt:lpstr>
      <vt:lpstr>س/ عند تفحص مجموعة من خيوط الخياطة Thread  وخيوط النسيج Yarn  ماذا نلاحظ ج/ نلاحظ ان كلاً من المجموعتين تتكون من الياف Fibers   </vt:lpstr>
      <vt:lpstr>س/ ماهي الفروقات بين خيوط الخياطة وخيوط النسيج من حيث (القوة، البرم، الملمس، عدد الطاقات، سمك القطر) ج/ * القوة    خيوط الخياطة اقوى عادةً     * البرم     خيوط الخياطة اكثر برماً     * الملمس       خيوط الخياطة صقيلة      * عدد الطاقات   خيوط الخياطة تتكون من طاقتين او اكثر     * سمك القطر    خيوط الخياطة ادق عادةً    س/ هل توجد فروقات في مقدار البرم بين الخيوط المصنوعة من الياف طويلة والخيوط المصنوعة من الياف قصيرة ج/ نعم، الخيوط المصنوعة من الياف قصيرة اكثر برماً عادة    </vt:lpstr>
      <vt:lpstr>  س/ ايهما اكثر بريقاً الخيوط قليلة البرم ام الخيوط كثيرة البرم ج/ الخيوط قليلة البرم اكثر بريقاً   س/ ما استعمالات الخيوط قليلة البرم ج/ 1- الخيوط قليلة البرم اكثر امتصاصاً للماء من الخيوط كثيرة البرم         في الاقمشة القطنية     2- الخيوط العرضية في قماش الكريب لتسهل عملية رفع الخملة على         سطحها بعد الانتهاء من نسجها كما في اقمشة البازة  س/ ما استعمالات الخيوط كثيرة البرم ج/ 1- خيوط القطن التي يزداد برمها لزيادة قوتها     2- خيوط القطن التي يزداد برمها لزيادة مطاطيتها    </vt:lpstr>
      <vt:lpstr>س/ ماعدد الطاقات في الخيط المنفرد والمزدوج والحبل ج/ الخيط المنفرد           طاقة واحدة      الخيط المزدوج          خيطين منفردين او اكثر (مزدوج ثنائي، ثلاثي)         الحبل           برم عدة خيوط مزدوجة   س/ ايهم اقوى (الخيط المنفرد- الخيط المزودج- الحبل) في حال تماثل باقي   الصفات (الحجم، نوع الالياف، مقدار البرم، .....الخ) ج/ الحبل   س/ ما استعمالات كلاً من خيط النسيج وخيط الخياطة ج/ خيط النسيج Yarn: هم مصطلح يطلق على مجموعة من الالياف Fibers     سواء اكانت طبيعية ام صناعية مبرومة ام متجمعة مع بعضها بحيث تكون      خيط طويل يصلح للاستعمال في الحياكة او النسيج او اية طريقة من الطرائق    المعروفة لصنع القماش     خيط الخياطة:Thread هو الخيط المستعمل في خياطة الملابس</vt:lpstr>
      <vt:lpstr>جامعة بغداد/ كلية التربية للبنات/ قسم الاقتصاد المنزلي اسم المادة: منسوجات عملي محاضرة رقم (3): مختبر النسيج البسيط المرحلة: الثالثة عدد الساعات: 2 ساعة عملي عدد الوحدات: 1 وحدة استاذ المادة: م.م رشاعلي رسول</vt:lpstr>
      <vt:lpstr>س/ ماهي طريقة صنع النسيج البسيط ج/ عبارة عن تشابك مجموعتين من      الخيوط مع بعضها على شكل زوايا      قائمة والمجموعتان هما السدى و     اللحمة  س/ كم دور يتطلب الامر لاعادة تكرار تصميم الاقمشة المنسوجة نسيجاً بسيطاً ج/ دورين مثل 3،1 – 4،2    س/ ما عدد الدفات المطلوبة لتنفيذ النسيج البسيط ج/ اثنين </vt:lpstr>
      <vt:lpstr>س/ ما التنويعات الممكن عملها في المنسوجات البسيطة بالرغم من تشابه طريقة نسجها ج/ 1- بسيط اعتيادي     2- رب Rib (التنويع باستعمالخيوط سدى تختلف بالسمك عن اللحمة)             أ- طولي (بيكه)              ب- عرضي (بوبلين- تفتة)             ج- طولي وعرضي (الوفل)    3- سلة Basket     4- التنويع بمدى تراص خيوط القماش    5- التنويع بالعمليات النهائية مثل (المواريه،          الصقل، رفع الخملة، الكريشة، الاوركندي،          الكسرات، التنشية غير الثابتة، التنشية         الثابتة، القصر)    6- التنويع بشكل الخيوط كاستعمال الخيوط المزركشة                          </vt:lpstr>
      <vt:lpstr>   7- تصاميم المربعات    8- تصاميم المقلمات (بالطبع، بالنسج)    9- التصاميم الاخرى الكورد والتشجيرات (الطبع)    10- التنويع باستعمال خيوط تختلف باللون بين السدة واللحمة    11- التنويع بقوة شد الخيط    12- التنويع بعدد طاقات الخيط    13- التنويع بسمك القماش    14- التنويع بالمادة الخام    15- التنويع بتفاوت سمك الخيط الواحد مثل الـ Crosh    16- التنويع بمقدار برم الخيط مثل الفوال</vt:lpstr>
      <vt:lpstr>س/ ما مميزات النسيج البسيط ج/ 1- كثير الانتشار     2- متعدد الاستعمالات     3-رخيص الثمن بسسب سهولة التصميم والصبغ     4- سهولة التنظيف عدا الرب Rib      5- قوي     6- متنوع المظهر      7- متماثل الوجوه عدا الاقمشة المطبوعة (لذلك تكون قليلة هذه          الاقمشة)     8- قليل التقلص بالغسل     9- الياف نسجه متعددة(صوف، قطن، كتان، حرير، ......الخ)</vt:lpstr>
      <vt:lpstr>جامعة بغداد/ كلية التربية للبنات/ قسم الاقتصاد المنزلي اسم المادة: منسوجات عملي محاضرة رقم (4): مختبر النسيج المائل المرحلة: الثالثة عدد الساعات: 2 ساعة عملي عدد الوحدات: 1 وحدة استاذ المادة: م.م رشاعلي رسول</vt:lpstr>
      <vt:lpstr>س/ ما طريقة صنع النسيج المائل ج/ هي تشابك خيوط اللحمة مع خيوط السدى بحيث  يتكون عنها خطوط مائلة اما من اليمين الى اليسار او من اليسار الى اليمين  س/ هل ان تشابك خيوط النسيج المائل بصورة متعامدة كما في النسيج البسيط  ج/ نعم   س/ ما الفرق بين طريقة تشابك النسيج البسيط وطريقة تشابك النسيج المائل  ج/ في النسيج البسيط السطر الثالث هو اعادة للسطر الاول، بينما في النسيج المائل السطر الثالث لا يشبه السطر الاول     </vt:lpstr>
      <vt:lpstr>س/ هل من الممكن تنفيذ النسيج المائل على نول بدفتين  ج/ لا يمكن ذلك   س/ ما اقل عدد من الدفات الذي تتطلبه عملية نسج القماش المائل  ج/ اقل عدد هو 3 دفات   س/ هل من الممكن عمل تنويعات في النسيج المائل، وكيف ج/ نعم، 1- الاتجاه من اليمين الى اليسار وبالعكس          2- متساوي وغير متساوي          3- طولي وعرضي          4- زكَزاك او متكسر          5- التنويع بالوان الخيط</vt:lpstr>
      <vt:lpstr>س/ ما صفات النسيج المائل ج/ 1- خشن الملمس     2- سميك      3- قوي      4- عالي الكلفة     5- تصميمه اصعب من البسيط     6- لا تظهر فيه الاوساخ بسهولة     7- تصعب ازالة الاوساخ منه   س/ كيف يمكن معرفة عدد الدفات المطلوبة من اجل تنفيذ اقمشة النسيج       المائل  ج/ يمكن معرفة ذلك من عدد خيوط اللحمة في التصميم (الورق البياني)</vt:lpstr>
      <vt:lpstr>جامعة بغداد/ كلية التربية للبنات/ قسم الاقتصاد المنزلي اسم المادة: منسوجات عملي محاضرة رقم (5): مختبر الاقمشة الاطلسية (الساتن والساتين) المرحلة: الثالثة عدد الساعات: 2 ساعة عملي عدد الوحدات: 1 وحدة استاذ المادة: م.م رشاعلي رسول</vt:lpstr>
      <vt:lpstr>س/ هل ان خيوطها متعامدة ج/ نعم  س/ هل هناك تشابه بين طريقة تشابكها وطريقة      تشابك النسيج البسيط، وما اوجه التشابه ج/ كلا  س/ هل هناك تشابه بين طريقة تشابك الاقمشة الاطلسية وطريقة تشابك             النسيج المائل، وما اوجه التشابه ج/ نعم، وجود الطفرات (قلة تشابك خيوط السدى واللحمة في النسيج المائل)  س/ هل هناك اختلاف بين الاقمشة الاطلسية والنسيج المائل، وضح ذلك ج/ نعم، بــ (طول الطفرات، نوعية الالياف، نعومة الملمس، قلة التشابك،    طول الالياف، مقدار البرم، البريق)           </vt:lpstr>
      <vt:lpstr>س/ هل هناك تباين بين النماذج المنسوجة بهذه الطريقة ج/ نعم، بعضها طفراتها طولية والبعض الاخر طفراتها عرضية  س/ ما انواع الاقمشة الاطلسية ج/ الساتن (طفراتها طولية)    الساتين (طفراتها عرضية)  س/ ما اتجاه البريق في الساتن والساتين ج/ الساتن      طولي (عدد خيوط الطول (السدى) على وجه القماش اكثر من العرض)   الساتين      عرضي(عدد خيوط العرض (اللحمة) على وجه القماش اكثر من الطول)  س/ ما اشكال الاقمشة الاطلسية ج/ * منتظم    * غير منتظم </vt:lpstr>
      <vt:lpstr>س/ اي الاقمشة الاطلسية هي الاعلى انتشارا ً ج/ الساتن اكثر انتشاراً  س/ بماذا تتميز الاقمشة الاطلسية على وجه العموم ج/ تتميز بالبريق  س/ اي الاقمشة الاطلسية هي الاكثر بريقاً ولماذا ج/ الساتن اكثر بريقاً، لان الطفرات اطول ونوعية      الالياف المستعملة براقة كالحرير، النايلون، الريون     وهي طولية اكثر وضوح للعين من العرضية   </vt:lpstr>
      <vt:lpstr>س/ مانوع الالياف التي يصنع منها الساتن والساتين ج/ الساتن من ( الحرير، الريون، النايلون، الاستيت)   الساتين من (القطن، الريون بالياف قصيرة)  س/ هل يوجد فرق بين وجه القماش وظهره في الاقمشة الاطلسية ج/ نعم  س/ ماصفات الاقمشة الاطلسية ج/ *سعرها مرتفع  *صعوبة تصميمها  *تخفي الاوساخ وتزال بسهولة       * النعومة وجمال مظهرها  *قلة قوتها  *تتنسل بسهولة  س/ مااستعمالات الاقمشة الاطلسية ج/ 1- ملابس السهرة     2- الملابس التي لا تقع تحت الاستعمال الشديد</vt:lpstr>
      <vt:lpstr>س/مااسباب البريق في الاقمشة الاطلسية ج/ 1- وجود الطفرات وطولها     2- نوع الالياف المستخدمة     3- قلة برم الخيوط  س/ مامميزات وعيوب الاقمشة الاطلسية ج/ المميزات:      1- البريق      2- الجمال      3- عدم تعلق الاوساخ    العيوب:     1- تتعلق بالسطوح الخشنة (سهولة تنسلها)     2- غير قوية لانها غير متماسكة     3- ارتفاع اسعارها   </vt:lpstr>
      <vt:lpstr>جامعة بغداد/ كلية التربية للبنات/ قسم الاقتصاد المنزلي اسم المادة: منسوجات عملي محاضرة رقم (6): مختبر الاقمشة المعقدة (المخملية) المرحلة: الثالثة عدد الساعات: 2 ساعة عملي عدد الوحدات: 1 وحدة استاذ المادة: م.م رشاعلي رسول</vt:lpstr>
      <vt:lpstr>س/ بماذا تتميز الاقمشة المخملية ج/ تتميز بوجود وبرة (الخملة) على وجه القماش، اما ظهره فخال من الوبرة احياناً                    س/ كيف يتم الحصول على الخملة ج/ 1-طريقة السلك Wire     2-التحكم في قوة شد خيوط السدىTerry Weave      3-طريقة عمل الخملة من خيوط اللحمة     4-طريقة القماش المزدوج Double Cloth or Backed Cloth       5-طريقة السجاد Rug Method     6-اقمشة الفرو او الشبيهة بالفرو Fur or Fur-Lik2 Fabrics  س/ ماالفرق بين الاقمشة المخملية وقماش البازة ج/ 1- الاقمشة المخملية (Pile) : هي اقمشة ذات تركيب نسيجي معقد وهي           عبارة عن خيوط مقصوصة     2- قماش البازة (Napping) : هي اقمشة ذات تركيب نسيجي بسيط وهي          عبارة عن رفع الالياف القصيرة على وجه القماش   </vt:lpstr>
      <vt:lpstr>س/ هل توجد فروقات من حيث المظهر بين نماذج الاقمشة المخملية، وضحيها ج/ نعم، 1- خملة موزعة على السطح بكامله          2- خملة على شكل اقلام          3- خملة مقصوصة وخملة غير مقصوصة  س/ هل توجد فروقات من حيث التركيب بين نماذج الاقمشة المخملية، وضحيها  ج/ نعم،1- الخملة تتساقط عند سحب السدى (اي ان الخملة هي سدى اضافية             ملفوفة على خيط اللحمة)         2- الخملة تتساقط عند سحب اللحمة           (اي ان الخملة هي لحمة اضافية             ملفوفة على خيط السدى)  س/ باي طريقة يتم صنع اقمشة الجورجيت قديفة ج/ الطريقة اللحمية    </vt:lpstr>
      <vt:lpstr>س/  ماطرائق نسج قاعدة الاقمشة المخملية، وايهما اقوى ج/ 1- بسيطة     2- مائلة  المائلة اقوى  س/ كيف يتم التمييز بين الفرو Fur ،الياف الفرو Fur Fabric ،الياف شبيهة      بالفرو Fur like Fabric  ج/ *الفرو (الياف طبيعية ظهرها جلد)     *الياف الفرو (القاعدة قماش والالياف تمثل خملة طبيعية)     *الياف شبيهة بالفرو (القاعدة والالياف صناعية)  س/ كيف يمكن تمييز مدى تماسك خملة الاقمشة المخملية مع القاعدة ج/ خملة على شكل V وعلى شكل W وهذه الاقوى  س/ مالالياف التي تستعمل عادةً في صنع الاقمشة المخملية ج/ الحرير، القطن، الريون</vt:lpstr>
      <vt:lpstr>س/ عددي بعض طرائق خملة السجاد ج/ 1- طريقة خيوط الشانيل     2- طريقة الحياكة Knitting      3- Hooking     4- Tuffting     5- Twinging  س/ ماهو قماش الــ Masttass  ج/ هو قماش Double Clothe (قماش مزدوج)  س/ ماهو قماش الــ Frieze وكيف يصنع ج/ هو قماش يُحصل عليه بطريقة السلك وتكون خملته غير مقصوصة      والاخرى مقصوصة وطريقته سدوية </vt:lpstr>
      <vt:lpstr>س/ ماهو قماش الــ Corrdary  (كوردري) وكيف يصنع ج/ هو القديفة المقلمة ويُحصل عليه من خيوط اللحمة  س/ بأي طريقة تصنع اقمشة المناشف التي تدعى Terry  ج/ تصنع بطريقة الــ Terry weave   س/ مالفرق بين قماش الــ Velveteen وقماش الــ Velvet  ج/ الاول هو نسيج مخملي معقد يتم الحصول عليه بطريقة الـ Terry wave والخملة بشكلW والثاني هو نسيج  مخملي معقد يتم الحصول عليه بطريقة القماش المزدوج والخملة بشكل V  س/ مالفرق بين قماش الــ Double Clothe وقماش الــ Baket Cloth  ج/ يمكن الحصول عليهما بطريقة القماش المزدوج الاول يمكن فصله والثاني لايمكن فصله، )والاثنان يحصل عليهم بطريقة القماش المزدوج)</vt:lpstr>
      <vt:lpstr>جامعة بغداد/ كلية التربية للبنات/ قسم الاقتصاد المنزلي اسم المادة: منسوجات عملي محاضرة رقم (7): مختبر الاقمشة المعقدة (الجاكارد، الدوبي، اللينو) المرحلة: الثالثة عدد الساعات: 2 ساعة عملي عدد الوحدات: 1 وحدة استاذ المادة: م.م رشاعلي رسول</vt:lpstr>
      <vt:lpstr>نسيج الجاكارد س/ بماذا تتميز اقمشة الجاكارد ج/ تتميز بنقوش وزخارف على شكل اوراد واشكال    وتصاميم اخرى كبيرة ومعقدة  س/ هل من الضروري ان يكون قماش الجاكارد      من عدة الوان ج/ كلا  س/ اعطي مثال على قماش جاكارد يتكون من لون واحد ج/ قماش Damask   س/ بأية طريقة ينسج قماش الجاكارد ج/ انسجة الجاكارد مركبة من نوعين او اكثر من طرائق الرئيسة (تركيب نسيجي) المجتمعة في قماش واحد </vt:lpstr>
      <vt:lpstr>س/ هل ان التصميم يدخل في التركيب النسيجي في قماش الجاكارد، وضحي ذلك ج/ نعم، وذلك بسحب خيط من خيوط التصميم الذي يحدث تلف في القماش  س/ مالفرق بين اقمشة الجاكارد وباقي الاقمشة من ناحية سعرها ج/ تمتاز اقمشة الجاكارد بارتفاع اسعارها  س/ بماذا تتميز انوال الجاكارد عن غيرها من الانوال ج/ تمتاز بانها انوال معقدة التصميم، غالية الثمن، كبيرة الحجم  س/ ماذا يمثل عدد الكارتونات المستعملة في صنع اقمشة الجاكارد ج/ تمثل الكارتونات عدد الدفات Harnesses  وهي بقدر خيوط اللحمة  س/ ماذا تمثل الاسلاك العمودية في الانوال ج/ تمثل خيوط السدى</vt:lpstr>
      <vt:lpstr>نسيج الدوبي س/ بماذا تتميز اقمشة الدوبي ج/ تمتاز بتصاميم صغيرة الحجم وباشكال هندسية  س/ اعطي امثلة على اقمشة الدوبي ج/ *المدراس (اقمشة رجالية)     *عين العصور (للحفاظات)     *HuckT (مناشف)      *الاربطة (ذات التصاميم الصغيرة)  س/ مالفرق بين انوال الدوبي والانوال الاخرى ج/ تمتاز انوال الدوبي بانها ذات شرائح خشبية، عدد دفاته 25 دفة بينما     عدد الدفات في الانوال الاخرى 2-7 دفة    </vt:lpstr>
      <vt:lpstr>س/ ما وجه التشابه بين اقمشة الدوبي والجاكارد ج/ التصاميم يحصل عليها اثناء النسج وذلك عند سحب الخيط يتلف التصميم وتتكون من اكثر من تركيب نسيجي  س/ ما وجه الاختلاف بين اقمشة الدوبي والجاكارد  ج/ * في نسيج الدوبي تستعمل مجموعة من الشرائح الخشبية Harnesses         كل منها يتصل بوتر تقوم مقام الكارتونات في الجاكارد    * تصاميم الدوبي صغيرة مقارنة بالجاكارد    * اختلاف انوال الدوبي عن الانوال في الجاكارد     * تصاميم الدوبي (اشكال هندسية) وتصاميم الجاكارد(ورود وازهار)</vt:lpstr>
      <vt:lpstr>نسيج اللينو  س/ كيف تستطيعين التمييز بين طريقة صنعه عن غيره من الاقمشة ج/ هو عبارة عن خيطين او اكثر من السدى تبرم مع    بعضها على شكل (8) بينما يمرر خيط اللحمة بينهما    واحياناً يشد احد خيطي السدى ويبرم الاخر حوله  س/ ما مميزات اقمشة اللينو ج/ *خفيفة     *تحوي ثغوراً     *احياناً سميكة     *قوية  س/ ما غالبية استعمالات اقمشة اللينو التي شاهدتها ج/ الستائر  </vt:lpstr>
      <vt:lpstr> س/ هل يستعمل نسيج اللينو في صنع اقمشة الملابس ج/ نعم  س/ كيف يمكن الحصول على قماش الدانتيل Loco  ج/ وذلك بمزج طريقة نسيجية اخرى مع طريقة اللينو كالنسيج البسيط او نسيج السلة                 </vt:lpstr>
      <vt:lpstr>جامعة بغداد/ كلية التربية للبنات/ قسم الاقتصاد المنزلي اسم المادة: منسوجات عملي محاضرة رقم (8): مختبر الالياف الطبيعية الحيوانية (الصوف،                     الموهير، الكشمير) (الحرير)             المرحلة: الثالثة عدد الساعات: 2 ساعة عملي عدد الوحدات: 1 وحدة استاذ المادة: م.م رشاعلي رسول</vt:lpstr>
      <vt:lpstr>الصوف س/ ماذا تلاحظين عند حرق نموذج من الصوف ج/ * سرعة الحرق           قابلية الصوف على الحرق بطيئة     * وجود اللهب           يحترق عندما يلامس اللهب فقط      * الرائحة                يعطي رائحة المواد الحيوانية (شعر، اظافر)      * شكل البقايا            تكون على شكل كرات علكية      * لون البقايا             تصبح البقايا رماد بني اللون      * ملمس البقايا          يكون ملمسها بشكل لهب هشة تتفتت بسرعة عند                             الضغط عليها  س/ كيف تظهر شعيرة الصوف تحت المجهر ج/ تظهر شعيرة الصوف تحت المجهر على شكل دودة مغطاة بحراشف قمعية     الشكل وتكون  شعيرة الصوف متوسطة السمك    </vt:lpstr>
      <vt:lpstr>س/ مالفرق بين Woolen و Worsted  ج/ </vt:lpstr>
      <vt:lpstr>س/هل يتأثر الصوف بحامض الكبريتيك ج/ لايتأثر الصوف بالحوامض المخففة بل بالحوامض     المركزة مثل الترتريك التي تتلف الصوف  س/ هل يتأثر الصوف بالقواعد ج/ القواعد المخففة لا تتلف الصوف، اما القلويات مثل     الصودا الكاوية فانها تتلفه وتحلله   س/ هل يتأثر الصوف بالكلور ج/ نعم يقلل مطاطيته وزيادة الكلور يحوله الى مادة جلاتينية  س/ هل يتأثر الصوف بــ هيدروجين بيروكسايد ج/ لا تؤثر عليه هذه المادة إذ يمكن استعمالها لقصره </vt:lpstr>
      <vt:lpstr>س/ مالفرق بين الموهير والصوف ج/ </vt:lpstr>
      <vt:lpstr>س/ مالفرق بين الموهير والصوف من حيث تداخل الحراشف ج/  </vt:lpstr>
      <vt:lpstr>الحرير س/ مالانواع الممكن ملاحظتها عند مشاهدة نماذج من حرير طبيعي تحت     المجهر ج/ 1- Reeled : يُؤخذ من الشرنقة المحسنة غير المقصوصة     2- Spun : يُؤخذ من الشرنقة بعد فتحها     3- Wild : يُؤخذ من الدودة البرية     4- Noil  أو  waste : يُؤخذ من الخيوط المتساقطة من الحرير (اي من                              فضلاتها)     5- المثقل : الذي يُضاف اليه املاح معدنية     6- شانتاك : يُؤخذ من دودة الحرير البرية   س/ كيف نلاحظ الحرير الخام تحت المجهر ج/ عيدان خشبية خشنة الملمس قد تلتصق مع بعضها بواسطة المادة العلكية واذا   ازيلت المادة العلكية تصبح بشكل انبوب زجاجي شفاف غير منتظم السمك</vt:lpstr>
      <vt:lpstr>س/ ماذا نلاحظ عند مشاهدة شعرة حرير بري تحت المجهر ج/ شريط سميك وظاهرة عدم الانتظام واضحة   س/ هل يتأثر الحرير بالحامض، القاعدة ج/ نعم، نفس تأثر الصوف بهذه المواد  س/ ماذا نلاحظ عند حرق نموذج من الحرير ج/ * سرعة الحرق           قابلية الحرير على الحرق بطيئة     * وجود اللهب           يحترق عندما يلامس اللهب فقط      * الرائحة                يعطي رائحة المواد الحيوانية (شعر، اظافر)      * شكل البقايا            تكون على شكل كرات علكية      * لون البقايا             تصبح البقايا رماد بني اللون      * ملمس البقايا          يكون ملمسها بشكل لهب هشة تتفتت بسرعة عند                             الضغط عليها</vt:lpstr>
      <vt:lpstr>جامعة بغداد/ كلية التربية للبنات/ قسم الاقتصاد المنزلي اسم المادة: منسوجات عملي محاضرة رقم (9): مختبر الالياف الطبيعية النباتية (القطن) (الكتان) المرحلة: الثالثة عدد الساعات: 2 ساعة عملي عدد الوحدات: 1 وحدة استاذ المادة: م.م رشاعلي رسول</vt:lpstr>
      <vt:lpstr>القطن  س/ كيف تميزين القطن بواسطة (الملمس، الحرق، المجهر، المواد الكيمياوية)  ج/ *الملمس: أ- خرقي اي لين الملمس               ب- بارد مقارنة مع باقي                     المنسوجات عدا الكتان                    وعائلته واقل                     بريقاً من الكتان       *الحرق: يحترق بسرعة ومتواصل ويعطي رائحة المواد السليلوزية والبقايا رماد      *المجهر: أ- قطن ناضج غير ممرسر (شريط يحتوي على التواءات)              ب- قطن ممرسر (اسطواني قليل الالتواءات)       </vt:lpstr>
      <vt:lpstr>   *المواد الكيمياوية:   أ- القلويات (لا يتأث بصورة عامة، خاصة اذا كانت      خفيفة كالامونيا والبوراكس والصابون، كذلك      فوسفات الصوديوم والكلور والهايبوكلورايت     على ان تكون درجة حرارتها وتركيزها عالية      جداً)    ب- الحوامض (يذوب في الحوامض المغلية اذا  كانت مخففة وتضعف قوته وتتلفه اذا تركت كي  تجف عليه، اما الحوامض المركزة فتذيبه بالتسخين مثل حامض الكبريتيك)  ج- الكلور (الكلور الدافئ يقصره جيداً، اما الكلور الحار المغلي فأقل قصراً)    </vt:lpstr>
      <vt:lpstr>الكتان  س/ مالفرق بين الكتان والقطن والجوت من حيث الصفات الاتية ج/ </vt:lpstr>
      <vt:lpstr>س/ ماطرائق صنع الاقمشة  ج/ 1- طريقة النسيجWeaving      2- طريقة الحياكةKnitting      3- شغل السنارةCroocheting      4- طريقة الكبسFelting      5- التشبيك او التعقيد Knotting Notting      6- الظفرBraiding      7- الربطBonding      8- اللصق Laminating</vt:lpstr>
      <vt:lpstr>جامعة بغداد/ كلية التربية للبنات/ قسم الاقتصاد المنزلي اسم المادة: منسوجات عملي محاضرة رقم (10): مختبر الالياف الطبيعية المعدنية (الاسبستوس) المرحلة: الثالثة عدد الساعات: 2 ساعة عملي عدد الوحدات: 1 وحدة استاذ المادة: م.م رشاعلي رسول</vt:lpstr>
      <vt:lpstr>س/ ما انواع الاسبستوس ج/ 1- النوع الخشن الملمس الابري المظهر         (يستعمل كعازل كهربائي)     2- النوع الناعم المتموج          (يصلح للاستعمال في عمل المنسوجات)  س/ ما الوان الاسبستوس ج/ 1- ابيض     2- ابيض مائل الى الاخضر (الكندي)     3- ابيض مائل الى الاصفر     4- ابيض مائل الى الازرق (الافريقي)</vt:lpstr>
      <vt:lpstr>س/ كيف تظهر الياف الاسبستوس تحت المجهر ج/ تظهر على شكل انبوب صقيل مستقيم جداً  س/ يعد الاسبستوس نسيج مقاوم للمواد الكيميائية، فهل يتأثر بالحوامض القوية     وضحي ذلك ج/ نعم، الحوامض القوية تفقد الاسبستوس حوالي 50% من وزنه في درجة        حرارة الغرفة، والتلف يزداد بالغليان  س/ هل من الممكن غزل الياف الاسبستوس  ج/ كلا، من الصعب غزلها بمفردها بسبب دقتها المتناهية وملمسها الزلق، لذلك    تمزج مع الياف القطن غالباً واحياناً الريون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96477</dc:creator>
  <cp:lastModifiedBy>lenovo-a</cp:lastModifiedBy>
  <cp:revision>298</cp:revision>
  <cp:lastPrinted>2019-07-12T14:47:54Z</cp:lastPrinted>
  <dcterms:created xsi:type="dcterms:W3CDTF">2006-08-16T00:00:00Z</dcterms:created>
  <dcterms:modified xsi:type="dcterms:W3CDTF">2021-01-25T18:19:50Z</dcterms:modified>
</cp:coreProperties>
</file>