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1" r:id="rId4"/>
    <p:sldId id="262" r:id="rId5"/>
    <p:sldId id="263" r:id="rId6"/>
    <p:sldId id="264" r:id="rId7"/>
    <p:sldId id="265" r:id="rId8"/>
    <p:sldId id="266" r:id="rId9"/>
    <p:sldId id="267" r:id="rId10"/>
    <p:sldId id="269" r:id="rId11"/>
    <p:sldId id="271" r:id="rId12"/>
    <p:sldId id="270" r:id="rId13"/>
    <p:sldId id="272" r:id="rId14"/>
    <p:sldId id="273" r:id="rId15"/>
    <p:sldId id="274" r:id="rId16"/>
    <p:sldId id="27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7" d="100"/>
          <a:sy n="77" d="100"/>
        </p:scale>
        <p:origin x="106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69CB7-703B-4A7A-980C-8B2B91616B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6AF198-8992-45A8-BBA7-00D7082BCC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015B26-186D-4E1F-8880-12F71FA20ABC}"/>
              </a:ext>
            </a:extLst>
          </p:cNvPr>
          <p:cNvSpPr>
            <a:spLocks noGrp="1"/>
          </p:cNvSpPr>
          <p:nvPr>
            <p:ph type="dt" sz="half" idx="10"/>
          </p:nvPr>
        </p:nvSpPr>
        <p:spPr/>
        <p:txBody>
          <a:bodyPr/>
          <a:lstStyle/>
          <a:p>
            <a:fld id="{CB741B36-5360-44E9-B9E6-B4CE4906B6C9}" type="datetimeFigureOut">
              <a:rPr lang="en-US" smtClean="0"/>
              <a:t>11/9/2024</a:t>
            </a:fld>
            <a:endParaRPr lang="en-US"/>
          </a:p>
        </p:txBody>
      </p:sp>
      <p:sp>
        <p:nvSpPr>
          <p:cNvPr id="5" name="Footer Placeholder 4">
            <a:extLst>
              <a:ext uri="{FF2B5EF4-FFF2-40B4-BE49-F238E27FC236}">
                <a16:creationId xmlns:a16="http://schemas.microsoft.com/office/drawing/2014/main" id="{B55EDBD5-C138-45F1-81D0-2B2A63FAD3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5FFC2D-E190-4884-ACE2-B6F7A96CD65C}"/>
              </a:ext>
            </a:extLst>
          </p:cNvPr>
          <p:cNvSpPr>
            <a:spLocks noGrp="1"/>
          </p:cNvSpPr>
          <p:nvPr>
            <p:ph type="sldNum" sz="quarter" idx="12"/>
          </p:nvPr>
        </p:nvSpPr>
        <p:spPr/>
        <p:txBody>
          <a:bodyPr/>
          <a:lstStyle/>
          <a:p>
            <a:fld id="{3F04BA28-068D-4C23-AC4A-29D11C98CD51}" type="slidenum">
              <a:rPr lang="en-US" smtClean="0"/>
              <a:t>‹#›</a:t>
            </a:fld>
            <a:endParaRPr lang="en-US"/>
          </a:p>
        </p:txBody>
      </p:sp>
    </p:spTree>
    <p:extLst>
      <p:ext uri="{BB962C8B-B14F-4D97-AF65-F5344CB8AC3E}">
        <p14:creationId xmlns:p14="http://schemas.microsoft.com/office/powerpoint/2010/main" val="2523269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4B601-DA54-4F13-A088-B8BD8E1FE0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ABC1FA-14A9-4154-8252-81EF367C16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C53A16-2BCA-4417-A79E-6A69EEFA87E2}"/>
              </a:ext>
            </a:extLst>
          </p:cNvPr>
          <p:cNvSpPr>
            <a:spLocks noGrp="1"/>
          </p:cNvSpPr>
          <p:nvPr>
            <p:ph type="dt" sz="half" idx="10"/>
          </p:nvPr>
        </p:nvSpPr>
        <p:spPr/>
        <p:txBody>
          <a:bodyPr/>
          <a:lstStyle/>
          <a:p>
            <a:fld id="{CB741B36-5360-44E9-B9E6-B4CE4906B6C9}" type="datetimeFigureOut">
              <a:rPr lang="en-US" smtClean="0"/>
              <a:t>11/9/2024</a:t>
            </a:fld>
            <a:endParaRPr lang="en-US"/>
          </a:p>
        </p:txBody>
      </p:sp>
      <p:sp>
        <p:nvSpPr>
          <p:cNvPr id="5" name="Footer Placeholder 4">
            <a:extLst>
              <a:ext uri="{FF2B5EF4-FFF2-40B4-BE49-F238E27FC236}">
                <a16:creationId xmlns:a16="http://schemas.microsoft.com/office/drawing/2014/main" id="{B8F7C3D0-2D49-409E-AF5B-29BA14AED1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351FA9-CE5F-46DA-BE79-FC1C3AD2314D}"/>
              </a:ext>
            </a:extLst>
          </p:cNvPr>
          <p:cNvSpPr>
            <a:spLocks noGrp="1"/>
          </p:cNvSpPr>
          <p:nvPr>
            <p:ph type="sldNum" sz="quarter" idx="12"/>
          </p:nvPr>
        </p:nvSpPr>
        <p:spPr/>
        <p:txBody>
          <a:bodyPr/>
          <a:lstStyle/>
          <a:p>
            <a:fld id="{3F04BA28-068D-4C23-AC4A-29D11C98CD51}" type="slidenum">
              <a:rPr lang="en-US" smtClean="0"/>
              <a:t>‹#›</a:t>
            </a:fld>
            <a:endParaRPr lang="en-US"/>
          </a:p>
        </p:txBody>
      </p:sp>
    </p:spTree>
    <p:extLst>
      <p:ext uri="{BB962C8B-B14F-4D97-AF65-F5344CB8AC3E}">
        <p14:creationId xmlns:p14="http://schemas.microsoft.com/office/powerpoint/2010/main" val="2227850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785904-8400-45E3-9A21-9C84EED865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241E4AB-4115-48CF-884E-08C5AF478B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B8E111-9545-449C-AC06-31779982C2FB}"/>
              </a:ext>
            </a:extLst>
          </p:cNvPr>
          <p:cNvSpPr>
            <a:spLocks noGrp="1"/>
          </p:cNvSpPr>
          <p:nvPr>
            <p:ph type="dt" sz="half" idx="10"/>
          </p:nvPr>
        </p:nvSpPr>
        <p:spPr/>
        <p:txBody>
          <a:bodyPr/>
          <a:lstStyle/>
          <a:p>
            <a:fld id="{CB741B36-5360-44E9-B9E6-B4CE4906B6C9}" type="datetimeFigureOut">
              <a:rPr lang="en-US" smtClean="0"/>
              <a:t>11/9/2024</a:t>
            </a:fld>
            <a:endParaRPr lang="en-US"/>
          </a:p>
        </p:txBody>
      </p:sp>
      <p:sp>
        <p:nvSpPr>
          <p:cNvPr id="5" name="Footer Placeholder 4">
            <a:extLst>
              <a:ext uri="{FF2B5EF4-FFF2-40B4-BE49-F238E27FC236}">
                <a16:creationId xmlns:a16="http://schemas.microsoft.com/office/drawing/2014/main" id="{208F718C-2760-49F7-AFF3-B345A8FDA5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08E8BB-EFA1-46A1-93F6-7F1B0BE937B3}"/>
              </a:ext>
            </a:extLst>
          </p:cNvPr>
          <p:cNvSpPr>
            <a:spLocks noGrp="1"/>
          </p:cNvSpPr>
          <p:nvPr>
            <p:ph type="sldNum" sz="quarter" idx="12"/>
          </p:nvPr>
        </p:nvSpPr>
        <p:spPr/>
        <p:txBody>
          <a:bodyPr/>
          <a:lstStyle/>
          <a:p>
            <a:fld id="{3F04BA28-068D-4C23-AC4A-29D11C98CD51}" type="slidenum">
              <a:rPr lang="en-US" smtClean="0"/>
              <a:t>‹#›</a:t>
            </a:fld>
            <a:endParaRPr lang="en-US"/>
          </a:p>
        </p:txBody>
      </p:sp>
    </p:spTree>
    <p:extLst>
      <p:ext uri="{BB962C8B-B14F-4D97-AF65-F5344CB8AC3E}">
        <p14:creationId xmlns:p14="http://schemas.microsoft.com/office/powerpoint/2010/main" val="1380228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8EFA7-9BB0-4C2F-9704-2D067F5403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E58D99-6B26-425C-8170-56659943C8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2D2029-1930-42E3-A5CC-D61D3A82503D}"/>
              </a:ext>
            </a:extLst>
          </p:cNvPr>
          <p:cNvSpPr>
            <a:spLocks noGrp="1"/>
          </p:cNvSpPr>
          <p:nvPr>
            <p:ph type="dt" sz="half" idx="10"/>
          </p:nvPr>
        </p:nvSpPr>
        <p:spPr/>
        <p:txBody>
          <a:bodyPr/>
          <a:lstStyle/>
          <a:p>
            <a:fld id="{CB741B36-5360-44E9-B9E6-B4CE4906B6C9}" type="datetimeFigureOut">
              <a:rPr lang="en-US" smtClean="0"/>
              <a:t>11/9/2024</a:t>
            </a:fld>
            <a:endParaRPr lang="en-US"/>
          </a:p>
        </p:txBody>
      </p:sp>
      <p:sp>
        <p:nvSpPr>
          <p:cNvPr id="5" name="Footer Placeholder 4">
            <a:extLst>
              <a:ext uri="{FF2B5EF4-FFF2-40B4-BE49-F238E27FC236}">
                <a16:creationId xmlns:a16="http://schemas.microsoft.com/office/drawing/2014/main" id="{8C7B9302-BB15-46AD-B5D5-05B9996152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93C547-3C71-468E-828E-0C69B79CE4DE}"/>
              </a:ext>
            </a:extLst>
          </p:cNvPr>
          <p:cNvSpPr>
            <a:spLocks noGrp="1"/>
          </p:cNvSpPr>
          <p:nvPr>
            <p:ph type="sldNum" sz="quarter" idx="12"/>
          </p:nvPr>
        </p:nvSpPr>
        <p:spPr/>
        <p:txBody>
          <a:bodyPr/>
          <a:lstStyle/>
          <a:p>
            <a:fld id="{3F04BA28-068D-4C23-AC4A-29D11C98CD51}" type="slidenum">
              <a:rPr lang="en-US" smtClean="0"/>
              <a:t>‹#›</a:t>
            </a:fld>
            <a:endParaRPr lang="en-US"/>
          </a:p>
        </p:txBody>
      </p:sp>
    </p:spTree>
    <p:extLst>
      <p:ext uri="{BB962C8B-B14F-4D97-AF65-F5344CB8AC3E}">
        <p14:creationId xmlns:p14="http://schemas.microsoft.com/office/powerpoint/2010/main" val="3908433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EA10B-1B03-44C6-B8A3-E856F31734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C70CC2-615D-41A0-B334-BF76F4ECDA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C1465A-D0DD-448C-AFB4-DE42817483ED}"/>
              </a:ext>
            </a:extLst>
          </p:cNvPr>
          <p:cNvSpPr>
            <a:spLocks noGrp="1"/>
          </p:cNvSpPr>
          <p:nvPr>
            <p:ph type="dt" sz="half" idx="10"/>
          </p:nvPr>
        </p:nvSpPr>
        <p:spPr/>
        <p:txBody>
          <a:bodyPr/>
          <a:lstStyle/>
          <a:p>
            <a:fld id="{CB741B36-5360-44E9-B9E6-B4CE4906B6C9}" type="datetimeFigureOut">
              <a:rPr lang="en-US" smtClean="0"/>
              <a:t>11/9/2024</a:t>
            </a:fld>
            <a:endParaRPr lang="en-US"/>
          </a:p>
        </p:txBody>
      </p:sp>
      <p:sp>
        <p:nvSpPr>
          <p:cNvPr id="5" name="Footer Placeholder 4">
            <a:extLst>
              <a:ext uri="{FF2B5EF4-FFF2-40B4-BE49-F238E27FC236}">
                <a16:creationId xmlns:a16="http://schemas.microsoft.com/office/drawing/2014/main" id="{A429974C-B115-42A3-A9B9-3A21635471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45959E-7943-4273-B58C-2AAE757A2D68}"/>
              </a:ext>
            </a:extLst>
          </p:cNvPr>
          <p:cNvSpPr>
            <a:spLocks noGrp="1"/>
          </p:cNvSpPr>
          <p:nvPr>
            <p:ph type="sldNum" sz="quarter" idx="12"/>
          </p:nvPr>
        </p:nvSpPr>
        <p:spPr/>
        <p:txBody>
          <a:bodyPr/>
          <a:lstStyle/>
          <a:p>
            <a:fld id="{3F04BA28-068D-4C23-AC4A-29D11C98CD51}" type="slidenum">
              <a:rPr lang="en-US" smtClean="0"/>
              <a:t>‹#›</a:t>
            </a:fld>
            <a:endParaRPr lang="en-US"/>
          </a:p>
        </p:txBody>
      </p:sp>
    </p:spTree>
    <p:extLst>
      <p:ext uri="{BB962C8B-B14F-4D97-AF65-F5344CB8AC3E}">
        <p14:creationId xmlns:p14="http://schemas.microsoft.com/office/powerpoint/2010/main" val="238870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BFA8B-690F-43BD-93A9-CCC81F7DB2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3B10BD-3AA2-474E-899D-3C48A257CB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42033A-901E-4184-9510-9573A58DD0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6A4EBD-DC04-4656-AA30-5F9FD4E92442}"/>
              </a:ext>
            </a:extLst>
          </p:cNvPr>
          <p:cNvSpPr>
            <a:spLocks noGrp="1"/>
          </p:cNvSpPr>
          <p:nvPr>
            <p:ph type="dt" sz="half" idx="10"/>
          </p:nvPr>
        </p:nvSpPr>
        <p:spPr/>
        <p:txBody>
          <a:bodyPr/>
          <a:lstStyle/>
          <a:p>
            <a:fld id="{CB741B36-5360-44E9-B9E6-B4CE4906B6C9}" type="datetimeFigureOut">
              <a:rPr lang="en-US" smtClean="0"/>
              <a:t>11/9/2024</a:t>
            </a:fld>
            <a:endParaRPr lang="en-US"/>
          </a:p>
        </p:txBody>
      </p:sp>
      <p:sp>
        <p:nvSpPr>
          <p:cNvPr id="6" name="Footer Placeholder 5">
            <a:extLst>
              <a:ext uri="{FF2B5EF4-FFF2-40B4-BE49-F238E27FC236}">
                <a16:creationId xmlns:a16="http://schemas.microsoft.com/office/drawing/2014/main" id="{1AFC7BB9-F96B-4E49-9C6F-2E4D1318FB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BAA0AF-3B4A-4197-86F4-C96BD3298F33}"/>
              </a:ext>
            </a:extLst>
          </p:cNvPr>
          <p:cNvSpPr>
            <a:spLocks noGrp="1"/>
          </p:cNvSpPr>
          <p:nvPr>
            <p:ph type="sldNum" sz="quarter" idx="12"/>
          </p:nvPr>
        </p:nvSpPr>
        <p:spPr/>
        <p:txBody>
          <a:bodyPr/>
          <a:lstStyle/>
          <a:p>
            <a:fld id="{3F04BA28-068D-4C23-AC4A-29D11C98CD51}" type="slidenum">
              <a:rPr lang="en-US" smtClean="0"/>
              <a:t>‹#›</a:t>
            </a:fld>
            <a:endParaRPr lang="en-US"/>
          </a:p>
        </p:txBody>
      </p:sp>
    </p:spTree>
    <p:extLst>
      <p:ext uri="{BB962C8B-B14F-4D97-AF65-F5344CB8AC3E}">
        <p14:creationId xmlns:p14="http://schemas.microsoft.com/office/powerpoint/2010/main" val="2222926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5F3FB-E71A-4E51-AAAB-5842AD7A51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6F2CA6-B872-4903-A86B-19D78A1441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8A025A-E951-46EE-A085-A74B58F739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39FED5-E08D-4863-900A-1803D3FF75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3126CA-8748-45E2-AB5F-3E8BB72121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16CC43-451C-44B7-888F-BC6957513266}"/>
              </a:ext>
            </a:extLst>
          </p:cNvPr>
          <p:cNvSpPr>
            <a:spLocks noGrp="1"/>
          </p:cNvSpPr>
          <p:nvPr>
            <p:ph type="dt" sz="half" idx="10"/>
          </p:nvPr>
        </p:nvSpPr>
        <p:spPr/>
        <p:txBody>
          <a:bodyPr/>
          <a:lstStyle/>
          <a:p>
            <a:fld id="{CB741B36-5360-44E9-B9E6-B4CE4906B6C9}" type="datetimeFigureOut">
              <a:rPr lang="en-US" smtClean="0"/>
              <a:t>11/9/2024</a:t>
            </a:fld>
            <a:endParaRPr lang="en-US"/>
          </a:p>
        </p:txBody>
      </p:sp>
      <p:sp>
        <p:nvSpPr>
          <p:cNvPr id="8" name="Footer Placeholder 7">
            <a:extLst>
              <a:ext uri="{FF2B5EF4-FFF2-40B4-BE49-F238E27FC236}">
                <a16:creationId xmlns:a16="http://schemas.microsoft.com/office/drawing/2014/main" id="{9713E5E7-D9FB-44B1-9051-C111D78D8F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A01FCE-1F22-430E-9033-82BF5B1C7BDB}"/>
              </a:ext>
            </a:extLst>
          </p:cNvPr>
          <p:cNvSpPr>
            <a:spLocks noGrp="1"/>
          </p:cNvSpPr>
          <p:nvPr>
            <p:ph type="sldNum" sz="quarter" idx="12"/>
          </p:nvPr>
        </p:nvSpPr>
        <p:spPr/>
        <p:txBody>
          <a:bodyPr/>
          <a:lstStyle/>
          <a:p>
            <a:fld id="{3F04BA28-068D-4C23-AC4A-29D11C98CD51}" type="slidenum">
              <a:rPr lang="en-US" smtClean="0"/>
              <a:t>‹#›</a:t>
            </a:fld>
            <a:endParaRPr lang="en-US"/>
          </a:p>
        </p:txBody>
      </p:sp>
    </p:spTree>
    <p:extLst>
      <p:ext uri="{BB962C8B-B14F-4D97-AF65-F5344CB8AC3E}">
        <p14:creationId xmlns:p14="http://schemas.microsoft.com/office/powerpoint/2010/main" val="3643621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B3A61-2E80-4E82-9765-BAE2C0FF714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9F4CAD-FB43-4008-BF40-028A1B4ED34F}"/>
              </a:ext>
            </a:extLst>
          </p:cNvPr>
          <p:cNvSpPr>
            <a:spLocks noGrp="1"/>
          </p:cNvSpPr>
          <p:nvPr>
            <p:ph type="dt" sz="half" idx="10"/>
          </p:nvPr>
        </p:nvSpPr>
        <p:spPr/>
        <p:txBody>
          <a:bodyPr/>
          <a:lstStyle/>
          <a:p>
            <a:fld id="{CB741B36-5360-44E9-B9E6-B4CE4906B6C9}" type="datetimeFigureOut">
              <a:rPr lang="en-US" smtClean="0"/>
              <a:t>11/9/2024</a:t>
            </a:fld>
            <a:endParaRPr lang="en-US"/>
          </a:p>
        </p:txBody>
      </p:sp>
      <p:sp>
        <p:nvSpPr>
          <p:cNvPr id="4" name="Footer Placeholder 3">
            <a:extLst>
              <a:ext uri="{FF2B5EF4-FFF2-40B4-BE49-F238E27FC236}">
                <a16:creationId xmlns:a16="http://schemas.microsoft.com/office/drawing/2014/main" id="{BADD4564-FB99-47DB-9954-F01235BB2AF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4071B7-9CBE-4EFA-A43C-1854F3C56F91}"/>
              </a:ext>
            </a:extLst>
          </p:cNvPr>
          <p:cNvSpPr>
            <a:spLocks noGrp="1"/>
          </p:cNvSpPr>
          <p:nvPr>
            <p:ph type="sldNum" sz="quarter" idx="12"/>
          </p:nvPr>
        </p:nvSpPr>
        <p:spPr/>
        <p:txBody>
          <a:bodyPr/>
          <a:lstStyle/>
          <a:p>
            <a:fld id="{3F04BA28-068D-4C23-AC4A-29D11C98CD51}" type="slidenum">
              <a:rPr lang="en-US" smtClean="0"/>
              <a:t>‹#›</a:t>
            </a:fld>
            <a:endParaRPr lang="en-US"/>
          </a:p>
        </p:txBody>
      </p:sp>
    </p:spTree>
    <p:extLst>
      <p:ext uri="{BB962C8B-B14F-4D97-AF65-F5344CB8AC3E}">
        <p14:creationId xmlns:p14="http://schemas.microsoft.com/office/powerpoint/2010/main" val="747615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F872E3-D807-4F8A-9520-6A69D4A094F9}"/>
              </a:ext>
            </a:extLst>
          </p:cNvPr>
          <p:cNvSpPr>
            <a:spLocks noGrp="1"/>
          </p:cNvSpPr>
          <p:nvPr>
            <p:ph type="dt" sz="half" idx="10"/>
          </p:nvPr>
        </p:nvSpPr>
        <p:spPr/>
        <p:txBody>
          <a:bodyPr/>
          <a:lstStyle/>
          <a:p>
            <a:fld id="{CB741B36-5360-44E9-B9E6-B4CE4906B6C9}" type="datetimeFigureOut">
              <a:rPr lang="en-US" smtClean="0"/>
              <a:t>11/9/2024</a:t>
            </a:fld>
            <a:endParaRPr lang="en-US"/>
          </a:p>
        </p:txBody>
      </p:sp>
      <p:sp>
        <p:nvSpPr>
          <p:cNvPr id="3" name="Footer Placeholder 2">
            <a:extLst>
              <a:ext uri="{FF2B5EF4-FFF2-40B4-BE49-F238E27FC236}">
                <a16:creationId xmlns:a16="http://schemas.microsoft.com/office/drawing/2014/main" id="{ED03D930-8187-4E8E-8CC2-C21525CE6A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39EBCF-F9AB-4EA7-9A85-791F340EBA96}"/>
              </a:ext>
            </a:extLst>
          </p:cNvPr>
          <p:cNvSpPr>
            <a:spLocks noGrp="1"/>
          </p:cNvSpPr>
          <p:nvPr>
            <p:ph type="sldNum" sz="quarter" idx="12"/>
          </p:nvPr>
        </p:nvSpPr>
        <p:spPr/>
        <p:txBody>
          <a:bodyPr/>
          <a:lstStyle/>
          <a:p>
            <a:fld id="{3F04BA28-068D-4C23-AC4A-29D11C98CD51}" type="slidenum">
              <a:rPr lang="en-US" smtClean="0"/>
              <a:t>‹#›</a:t>
            </a:fld>
            <a:endParaRPr lang="en-US"/>
          </a:p>
        </p:txBody>
      </p:sp>
    </p:spTree>
    <p:extLst>
      <p:ext uri="{BB962C8B-B14F-4D97-AF65-F5344CB8AC3E}">
        <p14:creationId xmlns:p14="http://schemas.microsoft.com/office/powerpoint/2010/main" val="1165456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0C36F-974B-43C5-A7E0-E065125418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2E76B5-126F-4677-BE30-6124D15D01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981A74-69FD-4EDB-A4AC-9B6CC5342C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AB1E69-83BF-4422-BDF7-D6C4826F025B}"/>
              </a:ext>
            </a:extLst>
          </p:cNvPr>
          <p:cNvSpPr>
            <a:spLocks noGrp="1"/>
          </p:cNvSpPr>
          <p:nvPr>
            <p:ph type="dt" sz="half" idx="10"/>
          </p:nvPr>
        </p:nvSpPr>
        <p:spPr/>
        <p:txBody>
          <a:bodyPr/>
          <a:lstStyle/>
          <a:p>
            <a:fld id="{CB741B36-5360-44E9-B9E6-B4CE4906B6C9}" type="datetimeFigureOut">
              <a:rPr lang="en-US" smtClean="0"/>
              <a:t>11/9/2024</a:t>
            </a:fld>
            <a:endParaRPr lang="en-US"/>
          </a:p>
        </p:txBody>
      </p:sp>
      <p:sp>
        <p:nvSpPr>
          <p:cNvPr id="6" name="Footer Placeholder 5">
            <a:extLst>
              <a:ext uri="{FF2B5EF4-FFF2-40B4-BE49-F238E27FC236}">
                <a16:creationId xmlns:a16="http://schemas.microsoft.com/office/drawing/2014/main" id="{838F430F-16A4-48FB-A42B-F431921AC7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575CBC-3849-4B19-A29B-C18DEA0E84C3}"/>
              </a:ext>
            </a:extLst>
          </p:cNvPr>
          <p:cNvSpPr>
            <a:spLocks noGrp="1"/>
          </p:cNvSpPr>
          <p:nvPr>
            <p:ph type="sldNum" sz="quarter" idx="12"/>
          </p:nvPr>
        </p:nvSpPr>
        <p:spPr/>
        <p:txBody>
          <a:bodyPr/>
          <a:lstStyle/>
          <a:p>
            <a:fld id="{3F04BA28-068D-4C23-AC4A-29D11C98CD51}" type="slidenum">
              <a:rPr lang="en-US" smtClean="0"/>
              <a:t>‹#›</a:t>
            </a:fld>
            <a:endParaRPr lang="en-US"/>
          </a:p>
        </p:txBody>
      </p:sp>
    </p:spTree>
    <p:extLst>
      <p:ext uri="{BB962C8B-B14F-4D97-AF65-F5344CB8AC3E}">
        <p14:creationId xmlns:p14="http://schemas.microsoft.com/office/powerpoint/2010/main" val="3661812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B9B56-067B-4753-90C5-FE5B4E886D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039E68-B0A3-4735-A8B6-91C580AF41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309E914-5BD5-4788-84B2-D486B31DE5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DCF3B5-45B3-4CF8-82F6-091EC24F9BF0}"/>
              </a:ext>
            </a:extLst>
          </p:cNvPr>
          <p:cNvSpPr>
            <a:spLocks noGrp="1"/>
          </p:cNvSpPr>
          <p:nvPr>
            <p:ph type="dt" sz="half" idx="10"/>
          </p:nvPr>
        </p:nvSpPr>
        <p:spPr/>
        <p:txBody>
          <a:bodyPr/>
          <a:lstStyle/>
          <a:p>
            <a:fld id="{CB741B36-5360-44E9-B9E6-B4CE4906B6C9}" type="datetimeFigureOut">
              <a:rPr lang="en-US" smtClean="0"/>
              <a:t>11/9/2024</a:t>
            </a:fld>
            <a:endParaRPr lang="en-US"/>
          </a:p>
        </p:txBody>
      </p:sp>
      <p:sp>
        <p:nvSpPr>
          <p:cNvPr id="6" name="Footer Placeholder 5">
            <a:extLst>
              <a:ext uri="{FF2B5EF4-FFF2-40B4-BE49-F238E27FC236}">
                <a16:creationId xmlns:a16="http://schemas.microsoft.com/office/drawing/2014/main" id="{1CE6BAF6-C525-4314-9051-3BFAB4A62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F79581-9019-4AC4-8C0C-F55F02DFE9B1}"/>
              </a:ext>
            </a:extLst>
          </p:cNvPr>
          <p:cNvSpPr>
            <a:spLocks noGrp="1"/>
          </p:cNvSpPr>
          <p:nvPr>
            <p:ph type="sldNum" sz="quarter" idx="12"/>
          </p:nvPr>
        </p:nvSpPr>
        <p:spPr/>
        <p:txBody>
          <a:bodyPr/>
          <a:lstStyle/>
          <a:p>
            <a:fld id="{3F04BA28-068D-4C23-AC4A-29D11C98CD51}" type="slidenum">
              <a:rPr lang="en-US" smtClean="0"/>
              <a:t>‹#›</a:t>
            </a:fld>
            <a:endParaRPr lang="en-US"/>
          </a:p>
        </p:txBody>
      </p:sp>
    </p:spTree>
    <p:extLst>
      <p:ext uri="{BB962C8B-B14F-4D97-AF65-F5344CB8AC3E}">
        <p14:creationId xmlns:p14="http://schemas.microsoft.com/office/powerpoint/2010/main" val="788297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DD8DB-2EE8-4088-B31A-5BCE52351C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9DA363-BCBB-46D4-85CF-4DAB637F7E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DEFD75-B063-456A-8DCB-3677D08029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741B36-5360-44E9-B9E6-B4CE4906B6C9}" type="datetimeFigureOut">
              <a:rPr lang="en-US" smtClean="0"/>
              <a:t>11/9/2024</a:t>
            </a:fld>
            <a:endParaRPr lang="en-US"/>
          </a:p>
        </p:txBody>
      </p:sp>
      <p:sp>
        <p:nvSpPr>
          <p:cNvPr id="5" name="Footer Placeholder 4">
            <a:extLst>
              <a:ext uri="{FF2B5EF4-FFF2-40B4-BE49-F238E27FC236}">
                <a16:creationId xmlns:a16="http://schemas.microsoft.com/office/drawing/2014/main" id="{71EEE1C8-C5CD-4A3F-98FE-713CB2AABC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9474F4A-0D83-419E-A8FF-A1AE8F485A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04BA28-068D-4C23-AC4A-29D11C98CD51}" type="slidenum">
              <a:rPr lang="en-US" smtClean="0"/>
              <a:t>‹#›</a:t>
            </a:fld>
            <a:endParaRPr lang="en-US"/>
          </a:p>
        </p:txBody>
      </p:sp>
    </p:spTree>
    <p:extLst>
      <p:ext uri="{BB962C8B-B14F-4D97-AF65-F5344CB8AC3E}">
        <p14:creationId xmlns:p14="http://schemas.microsoft.com/office/powerpoint/2010/main" val="26286921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5AC5D-3E03-47AB-A76D-9FD3E7FB71EF}"/>
              </a:ext>
            </a:extLst>
          </p:cNvPr>
          <p:cNvSpPr>
            <a:spLocks noGrp="1"/>
          </p:cNvSpPr>
          <p:nvPr>
            <p:ph type="ctrTitle"/>
          </p:nvPr>
        </p:nvSpPr>
        <p:spPr/>
        <p:txBody>
          <a:bodyPr/>
          <a:lstStyle/>
          <a:p>
            <a:r>
              <a:rPr lang="en-US" dirty="0"/>
              <a:t>ANATOMY LEC1</a:t>
            </a:r>
            <a:br>
              <a:rPr lang="en-US" dirty="0"/>
            </a:br>
            <a:r>
              <a:rPr lang="en-US" dirty="0"/>
              <a:t>INTRODUCTION PART 1</a:t>
            </a:r>
          </a:p>
        </p:txBody>
      </p:sp>
      <p:sp>
        <p:nvSpPr>
          <p:cNvPr id="3" name="Subtitle 2">
            <a:extLst>
              <a:ext uri="{FF2B5EF4-FFF2-40B4-BE49-F238E27FC236}">
                <a16:creationId xmlns:a16="http://schemas.microsoft.com/office/drawing/2014/main" id="{F702B311-9F67-480A-9C05-DD47E33217FC}"/>
              </a:ext>
            </a:extLst>
          </p:cNvPr>
          <p:cNvSpPr>
            <a:spLocks noGrp="1"/>
          </p:cNvSpPr>
          <p:nvPr>
            <p:ph type="subTitle" idx="1"/>
          </p:nvPr>
        </p:nvSpPr>
        <p:spPr/>
        <p:txBody>
          <a:bodyPr>
            <a:normAutofit/>
          </a:bodyPr>
          <a:lstStyle/>
          <a:p>
            <a:r>
              <a:rPr lang="en-US" dirty="0"/>
              <a:t>FOR THE 1</a:t>
            </a:r>
            <a:r>
              <a:rPr lang="en-US" baseline="30000" dirty="0"/>
              <a:t>ST</a:t>
            </a:r>
            <a:r>
              <a:rPr lang="en-US" dirty="0"/>
              <a:t> YEAR</a:t>
            </a:r>
          </a:p>
          <a:p>
            <a:r>
              <a:rPr lang="en-US" dirty="0"/>
              <a:t>DR MOH EMAD</a:t>
            </a:r>
          </a:p>
          <a:p>
            <a:r>
              <a:rPr lang="en-US" dirty="0"/>
              <a:t>MBCHB MSC PHD</a:t>
            </a:r>
          </a:p>
        </p:txBody>
      </p:sp>
      <p:pic>
        <p:nvPicPr>
          <p:cNvPr id="4" name="Recorded Sound">
            <a:hlinkClick r:id="" action="ppaction://media"/>
            <a:extLst>
              <a:ext uri="{FF2B5EF4-FFF2-40B4-BE49-F238E27FC236}">
                <a16:creationId xmlns:a16="http://schemas.microsoft.com/office/drawing/2014/main" id="{4129344C-F9EA-4045-8E6F-407B76F2A2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27260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2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5C605-B0F5-4CE1-A906-79A8D5CA9284}"/>
              </a:ext>
            </a:extLst>
          </p:cNvPr>
          <p:cNvSpPr>
            <a:spLocks noGrp="1"/>
          </p:cNvSpPr>
          <p:nvPr>
            <p:ph type="title"/>
          </p:nvPr>
        </p:nvSpPr>
        <p:spPr>
          <a:xfrm>
            <a:off x="838200" y="2748561"/>
            <a:ext cx="10515600" cy="1325563"/>
          </a:xfrm>
        </p:spPr>
        <p:txBody>
          <a:bodyPr/>
          <a:lstStyle/>
          <a:p>
            <a:r>
              <a:rPr lang="en-US" dirty="0"/>
              <a:t>D- Terms of Laterality</a:t>
            </a:r>
          </a:p>
        </p:txBody>
      </p:sp>
      <p:sp>
        <p:nvSpPr>
          <p:cNvPr id="3" name="Content Placeholder 2">
            <a:extLst>
              <a:ext uri="{FF2B5EF4-FFF2-40B4-BE49-F238E27FC236}">
                <a16:creationId xmlns:a16="http://schemas.microsoft.com/office/drawing/2014/main" id="{1F4ECB2E-C689-471B-83CC-8BC9565B77DA}"/>
              </a:ext>
            </a:extLst>
          </p:cNvPr>
          <p:cNvSpPr>
            <a:spLocks noGrp="1"/>
          </p:cNvSpPr>
          <p:nvPr>
            <p:ph idx="1"/>
          </p:nvPr>
        </p:nvSpPr>
        <p:spPr>
          <a:xfrm>
            <a:off x="838200" y="4209061"/>
            <a:ext cx="10515600" cy="4351338"/>
          </a:xfrm>
        </p:spPr>
        <p:txBody>
          <a:bodyPr/>
          <a:lstStyle/>
          <a:p>
            <a:r>
              <a:rPr lang="en-US" dirty="0"/>
              <a:t>Paired structures having right and left members such as kidneys are </a:t>
            </a:r>
            <a:r>
              <a:rPr lang="en-US" b="1" dirty="0"/>
              <a:t>bilateral</a:t>
            </a:r>
            <a:r>
              <a:rPr lang="en-US" dirty="0"/>
              <a:t> whereas those occurring on one side only (e.g., the spleen) are unilateral</a:t>
            </a:r>
          </a:p>
          <a:p>
            <a:r>
              <a:rPr lang="en-US" dirty="0"/>
              <a:t>Structures occurring on the same side of the body as another structure is </a:t>
            </a:r>
            <a:r>
              <a:rPr lang="en-US" b="1" dirty="0"/>
              <a:t>ipsilateral</a:t>
            </a:r>
            <a:r>
              <a:rPr lang="en-US" dirty="0"/>
              <a:t> opposite to </a:t>
            </a:r>
            <a:r>
              <a:rPr lang="en-US" b="1" dirty="0"/>
              <a:t>Contralateral</a:t>
            </a:r>
          </a:p>
        </p:txBody>
      </p:sp>
      <p:sp>
        <p:nvSpPr>
          <p:cNvPr id="4" name="Content Placeholder 2">
            <a:extLst>
              <a:ext uri="{FF2B5EF4-FFF2-40B4-BE49-F238E27FC236}">
                <a16:creationId xmlns:a16="http://schemas.microsoft.com/office/drawing/2014/main" id="{E58B44E6-6D08-43F3-91AB-6200E8D6451C}"/>
              </a:ext>
            </a:extLst>
          </p:cNvPr>
          <p:cNvSpPr txBox="1">
            <a:spLocks/>
          </p:cNvSpPr>
          <p:nvPr/>
        </p:nvSpPr>
        <p:spPr>
          <a:xfrm>
            <a:off x="838200" y="791304"/>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External</a:t>
            </a:r>
            <a:r>
              <a:rPr lang="en-US"/>
              <a:t> means outside of or farther from the center of an organ or cavity, while </a:t>
            </a:r>
            <a:r>
              <a:rPr lang="en-US" b="1"/>
              <a:t>internal</a:t>
            </a:r>
            <a:r>
              <a:rPr lang="en-US"/>
              <a:t> means inside or closer to the center</a:t>
            </a:r>
          </a:p>
          <a:p>
            <a:r>
              <a:rPr lang="en-US" b="1"/>
              <a:t>Proximal</a:t>
            </a:r>
            <a:r>
              <a:rPr lang="en-US"/>
              <a:t> and </a:t>
            </a:r>
            <a:r>
              <a:rPr lang="en-US" b="1"/>
              <a:t>distal</a:t>
            </a:r>
            <a:r>
              <a:rPr lang="en-US"/>
              <a:t> are used when positions nearer to or farther from the attachment of a limb</a:t>
            </a:r>
          </a:p>
          <a:p>
            <a:endParaRPr lang="en-US" dirty="0"/>
          </a:p>
        </p:txBody>
      </p:sp>
      <p:pic>
        <p:nvPicPr>
          <p:cNvPr id="5" name="Recorded Sound">
            <a:hlinkClick r:id="" action="ppaction://media"/>
            <a:extLst>
              <a:ext uri="{FF2B5EF4-FFF2-40B4-BE49-F238E27FC236}">
                <a16:creationId xmlns:a16="http://schemas.microsoft.com/office/drawing/2014/main" id="{BDEAF5C2-F9B8-4445-8515-7C90B9F632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818560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9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EA47D5-0D9E-43B4-B5C5-AABAC7A39556}"/>
              </a:ext>
            </a:extLst>
          </p:cNvPr>
          <p:cNvPicPr>
            <a:picLocks noChangeAspect="1"/>
          </p:cNvPicPr>
          <p:nvPr/>
        </p:nvPicPr>
        <p:blipFill rotWithShape="1">
          <a:blip r:embed="rId2"/>
          <a:srcRect l="29769" t="9051" r="32154" b="5189"/>
          <a:stretch/>
        </p:blipFill>
        <p:spPr>
          <a:xfrm>
            <a:off x="3055784" y="0"/>
            <a:ext cx="5415675" cy="6858000"/>
          </a:xfrm>
          <a:prstGeom prst="rect">
            <a:avLst/>
          </a:prstGeom>
        </p:spPr>
      </p:pic>
      <p:sp>
        <p:nvSpPr>
          <p:cNvPr id="7" name="TextBox 6">
            <a:extLst>
              <a:ext uri="{FF2B5EF4-FFF2-40B4-BE49-F238E27FC236}">
                <a16:creationId xmlns:a16="http://schemas.microsoft.com/office/drawing/2014/main" id="{CEA61429-B634-4B8D-9942-52158EF08916}"/>
              </a:ext>
            </a:extLst>
          </p:cNvPr>
          <p:cNvSpPr txBox="1"/>
          <p:nvPr/>
        </p:nvSpPr>
        <p:spPr>
          <a:xfrm flipH="1">
            <a:off x="773723" y="1927274"/>
            <a:ext cx="1853418" cy="2308324"/>
          </a:xfrm>
          <a:prstGeom prst="rect">
            <a:avLst/>
          </a:prstGeom>
          <a:noFill/>
        </p:spPr>
        <p:txBody>
          <a:bodyPr wrap="square">
            <a:spAutoFit/>
          </a:bodyPr>
          <a:lstStyle/>
          <a:p>
            <a:r>
              <a:rPr lang="en-US" dirty="0"/>
              <a:t>FIGURE I.4. Terms of relationship and comparison. These terms describe the position of one structure relative to another.</a:t>
            </a:r>
          </a:p>
        </p:txBody>
      </p:sp>
    </p:spTree>
    <p:extLst>
      <p:ext uri="{BB962C8B-B14F-4D97-AF65-F5344CB8AC3E}">
        <p14:creationId xmlns:p14="http://schemas.microsoft.com/office/powerpoint/2010/main" val="2989421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2B6E5-3A75-4D57-A414-37EACE60C050}"/>
              </a:ext>
            </a:extLst>
          </p:cNvPr>
          <p:cNvSpPr>
            <a:spLocks noGrp="1"/>
          </p:cNvSpPr>
          <p:nvPr>
            <p:ph type="title"/>
          </p:nvPr>
        </p:nvSpPr>
        <p:spPr/>
        <p:txBody>
          <a:bodyPr/>
          <a:lstStyle/>
          <a:p>
            <a:r>
              <a:rPr lang="en-US" dirty="0"/>
              <a:t>e. Terms of Movement</a:t>
            </a:r>
          </a:p>
        </p:txBody>
      </p:sp>
      <p:sp>
        <p:nvSpPr>
          <p:cNvPr id="3" name="Content Placeholder 2">
            <a:extLst>
              <a:ext uri="{FF2B5EF4-FFF2-40B4-BE49-F238E27FC236}">
                <a16:creationId xmlns:a16="http://schemas.microsoft.com/office/drawing/2014/main" id="{E135CAD6-619E-4E7A-BC91-F57FB21A462C}"/>
              </a:ext>
            </a:extLst>
          </p:cNvPr>
          <p:cNvSpPr>
            <a:spLocks noGrp="1"/>
          </p:cNvSpPr>
          <p:nvPr>
            <p:ph idx="1"/>
          </p:nvPr>
        </p:nvSpPr>
        <p:spPr/>
        <p:txBody>
          <a:bodyPr>
            <a:normAutofit fontScale="85000" lnSpcReduction="20000"/>
          </a:bodyPr>
          <a:lstStyle/>
          <a:p>
            <a:pPr marL="0" indent="0">
              <a:buNone/>
            </a:pPr>
            <a:r>
              <a:rPr lang="en-US" dirty="0"/>
              <a:t>most movements occur at joints where two or more bones or cartilages articulate with one another.</a:t>
            </a:r>
          </a:p>
          <a:p>
            <a:r>
              <a:rPr lang="en-US" b="1" dirty="0"/>
              <a:t>Flexion</a:t>
            </a:r>
            <a:r>
              <a:rPr lang="en-US" dirty="0"/>
              <a:t> indicates bending or decreasing the angle between the bones or parts of the body.</a:t>
            </a:r>
          </a:p>
          <a:p>
            <a:r>
              <a:rPr lang="en-US" b="1" dirty="0"/>
              <a:t>Extension</a:t>
            </a:r>
            <a:r>
              <a:rPr lang="en-US" dirty="0"/>
              <a:t> indicates straightening or increasing the angle between the bones or parts of the body.</a:t>
            </a:r>
          </a:p>
          <a:p>
            <a:r>
              <a:rPr lang="en-US" b="1" dirty="0"/>
              <a:t>Dorsiflexion</a:t>
            </a:r>
            <a:r>
              <a:rPr lang="en-US" dirty="0"/>
              <a:t> describes flexion at the ankle joint.</a:t>
            </a:r>
          </a:p>
          <a:p>
            <a:r>
              <a:rPr lang="en-US" b="1" dirty="0"/>
              <a:t>Plantarflexion</a:t>
            </a:r>
            <a:r>
              <a:rPr lang="en-US" dirty="0"/>
              <a:t> bends the foot and toes toward the ground.</a:t>
            </a:r>
          </a:p>
          <a:p>
            <a:r>
              <a:rPr lang="en-US" b="1" dirty="0"/>
              <a:t>Abduction</a:t>
            </a:r>
            <a:r>
              <a:rPr lang="en-US" dirty="0"/>
              <a:t> means moving away from the median plane.</a:t>
            </a:r>
          </a:p>
          <a:p>
            <a:r>
              <a:rPr lang="en-US" b="1" dirty="0"/>
              <a:t>Adduction</a:t>
            </a:r>
            <a:r>
              <a:rPr lang="en-US" dirty="0"/>
              <a:t> means moving toward it.</a:t>
            </a:r>
          </a:p>
          <a:p>
            <a:pPr marL="0" indent="0">
              <a:buNone/>
            </a:pPr>
            <a:r>
              <a:rPr lang="en-US" dirty="0"/>
              <a:t>	*In abduction of the digits (fingers or toes), the term means spreading them 	apart : moving the other fingers away from the 3</a:t>
            </a:r>
            <a:r>
              <a:rPr lang="en-US" baseline="30000" dirty="0"/>
              <a:t>rd</a:t>
            </a:r>
            <a:r>
              <a:rPr lang="en-US" dirty="0"/>
              <a:t> (middle) finger or 2</a:t>
            </a:r>
            <a:r>
              <a:rPr lang="en-US" baseline="30000" dirty="0"/>
              <a:t>nd</a:t>
            </a:r>
            <a:r>
              <a:rPr lang="en-US" dirty="0"/>
              <a:t> toe 	and Adduction of the digits is the opposite.</a:t>
            </a:r>
          </a:p>
          <a:p>
            <a:pPr marL="0" indent="0">
              <a:buNone/>
            </a:pPr>
            <a:endParaRPr lang="en-US" dirty="0"/>
          </a:p>
        </p:txBody>
      </p:sp>
      <p:pic>
        <p:nvPicPr>
          <p:cNvPr id="4" name="Recorded Sound">
            <a:hlinkClick r:id="" action="ppaction://media"/>
            <a:extLst>
              <a:ext uri="{FF2B5EF4-FFF2-40B4-BE49-F238E27FC236}">
                <a16:creationId xmlns:a16="http://schemas.microsoft.com/office/drawing/2014/main" id="{1657C556-922F-4B34-AFDD-1D2F897BE7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36581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5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46B987-4F34-4DE3-B9F6-DE590BFEA198}"/>
              </a:ext>
            </a:extLst>
          </p:cNvPr>
          <p:cNvSpPr>
            <a:spLocks noGrp="1"/>
          </p:cNvSpPr>
          <p:nvPr>
            <p:ph idx="1"/>
          </p:nvPr>
        </p:nvSpPr>
        <p:spPr>
          <a:xfrm>
            <a:off x="838200" y="734518"/>
            <a:ext cx="10515600" cy="5442445"/>
          </a:xfrm>
        </p:spPr>
        <p:txBody>
          <a:bodyPr>
            <a:normAutofit lnSpcReduction="10000"/>
          </a:bodyPr>
          <a:lstStyle/>
          <a:p>
            <a:r>
              <a:rPr lang="en-US" b="1" dirty="0"/>
              <a:t>Circumduction</a:t>
            </a:r>
            <a:r>
              <a:rPr lang="en-US" dirty="0"/>
              <a:t> is a circular movement that involves sequential flexion, abduction, extension, and adduction (or in the opposite order) in such a way that the distal end of the part moves in a circle.</a:t>
            </a:r>
          </a:p>
          <a:p>
            <a:r>
              <a:rPr lang="en-US" b="1" dirty="0"/>
              <a:t>Rotation</a:t>
            </a:r>
            <a:r>
              <a:rPr lang="en-US" dirty="0"/>
              <a:t> involves turning or revolving a part of the body around its longitudinal axis.</a:t>
            </a:r>
          </a:p>
          <a:p>
            <a:pPr marL="0" indent="0">
              <a:buNone/>
            </a:pPr>
            <a:r>
              <a:rPr lang="en-US" dirty="0"/>
              <a:t>	*</a:t>
            </a:r>
            <a:r>
              <a:rPr lang="en-US" b="1" dirty="0"/>
              <a:t>Medial rotation (internal rotation) </a:t>
            </a:r>
            <a:r>
              <a:rPr lang="en-US" dirty="0"/>
              <a:t>brings the anterior surface 	of a limb closer to the median plane, whereas </a:t>
            </a:r>
            <a:r>
              <a:rPr lang="en-US" b="1" dirty="0"/>
              <a:t>lateral rotation 	(external rotation)</a:t>
            </a:r>
            <a:r>
              <a:rPr lang="en-US" dirty="0"/>
              <a:t> takes the anterior surface away from the 	median plane.</a:t>
            </a:r>
          </a:p>
          <a:p>
            <a:pPr marL="0" indent="0">
              <a:buNone/>
            </a:pPr>
            <a:r>
              <a:rPr lang="en-US" dirty="0"/>
              <a:t>	*</a:t>
            </a:r>
            <a:r>
              <a:rPr lang="en-US" b="1" dirty="0"/>
              <a:t>Pronation</a:t>
            </a:r>
            <a:r>
              <a:rPr lang="en-US" dirty="0"/>
              <a:t> rotates the radius medially so that the palm of the 	hand faces posteriorly and its dorsum faces anteriorly. 	</a:t>
            </a:r>
            <a:r>
              <a:rPr lang="en-US" b="1" dirty="0"/>
              <a:t>Supination</a:t>
            </a:r>
            <a:r>
              <a:rPr lang="en-US" dirty="0"/>
              <a:t> is the opposite rotational movement returning the 	pronated forearm to the anatomical position.</a:t>
            </a:r>
          </a:p>
          <a:p>
            <a:pPr marL="0" indent="0">
              <a:buNone/>
            </a:pPr>
            <a:endParaRPr lang="en-US" dirty="0"/>
          </a:p>
        </p:txBody>
      </p:sp>
      <p:pic>
        <p:nvPicPr>
          <p:cNvPr id="4" name="Recorded Sound">
            <a:hlinkClick r:id="" action="ppaction://media"/>
            <a:extLst>
              <a:ext uri="{FF2B5EF4-FFF2-40B4-BE49-F238E27FC236}">
                <a16:creationId xmlns:a16="http://schemas.microsoft.com/office/drawing/2014/main" id="{CD0F3AD7-B7F9-48BA-9067-21FA397023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25327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2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A89771-439A-41FD-A6AD-B729CC4FF2D0}"/>
              </a:ext>
            </a:extLst>
          </p:cNvPr>
          <p:cNvSpPr>
            <a:spLocks noGrp="1"/>
          </p:cNvSpPr>
          <p:nvPr>
            <p:ph idx="1"/>
          </p:nvPr>
        </p:nvSpPr>
        <p:spPr>
          <a:xfrm>
            <a:off x="838200" y="674557"/>
            <a:ext cx="10515600" cy="5502406"/>
          </a:xfrm>
        </p:spPr>
        <p:txBody>
          <a:bodyPr>
            <a:normAutofit fontScale="92500" lnSpcReduction="20000"/>
          </a:bodyPr>
          <a:lstStyle/>
          <a:p>
            <a:r>
              <a:rPr lang="en-US" sz="2400" b="1" dirty="0"/>
              <a:t>Eversion</a:t>
            </a:r>
            <a:r>
              <a:rPr lang="en-US" sz="2400" dirty="0"/>
              <a:t> moves the sole of the foot away from the median plane, turning the sole laterally.</a:t>
            </a:r>
          </a:p>
          <a:p>
            <a:r>
              <a:rPr lang="en-US" sz="2400" b="1" dirty="0"/>
              <a:t>Inversion</a:t>
            </a:r>
            <a:r>
              <a:rPr lang="en-US" sz="2400" dirty="0"/>
              <a:t> moves the sole of the foot toward the median plane (facing the sole medially.</a:t>
            </a:r>
          </a:p>
          <a:p>
            <a:r>
              <a:rPr lang="en-US" sz="2400" b="1" i="0" dirty="0">
                <a:solidFill>
                  <a:srgbClr val="202124"/>
                </a:solidFill>
                <a:effectLst/>
              </a:rPr>
              <a:t>Opposition</a:t>
            </a:r>
            <a:r>
              <a:rPr lang="en-US" sz="2400" b="0" i="0" dirty="0">
                <a:solidFill>
                  <a:srgbClr val="202124"/>
                </a:solidFill>
                <a:effectLst/>
              </a:rPr>
              <a:t> is the thumb movement that brings the tip of the thumb in contact with the tip of a finger.</a:t>
            </a:r>
            <a:endParaRPr lang="en-US" sz="2400" dirty="0"/>
          </a:p>
          <a:p>
            <a:r>
              <a:rPr lang="en-US" b="1" dirty="0"/>
              <a:t>Reposition</a:t>
            </a:r>
            <a:r>
              <a:rPr lang="en-US" dirty="0"/>
              <a:t> describes the movement of the thumb from opposition back to its anatomical position.</a:t>
            </a:r>
          </a:p>
          <a:p>
            <a:r>
              <a:rPr lang="en-US" b="1" dirty="0"/>
              <a:t>Protrusion</a:t>
            </a:r>
            <a:r>
              <a:rPr lang="en-US" dirty="0"/>
              <a:t> is a movement anteriorly (forward) as in protruding the mandible (chin), lips, or tongue.</a:t>
            </a:r>
          </a:p>
          <a:p>
            <a:r>
              <a:rPr lang="en-US" b="1" dirty="0"/>
              <a:t>Retrusion</a:t>
            </a:r>
            <a:r>
              <a:rPr lang="en-US" dirty="0"/>
              <a:t> is a movement posteriorly (backward), as in </a:t>
            </a:r>
            <a:r>
              <a:rPr lang="en-US" dirty="0" err="1"/>
              <a:t>retruding</a:t>
            </a:r>
            <a:r>
              <a:rPr lang="en-US" dirty="0"/>
              <a:t> the mandible, lips, or tongue</a:t>
            </a:r>
          </a:p>
          <a:p>
            <a:r>
              <a:rPr lang="en-US" b="1" dirty="0"/>
              <a:t>protraction</a:t>
            </a:r>
            <a:r>
              <a:rPr lang="en-US" dirty="0"/>
              <a:t> and </a:t>
            </a:r>
            <a:r>
              <a:rPr lang="en-US" b="1" dirty="0"/>
              <a:t>retraction</a:t>
            </a:r>
            <a:r>
              <a:rPr lang="en-US" dirty="0"/>
              <a:t> are used most commonly for anterolateral and posteromedial movements of the scapula on the thoracic wall.</a:t>
            </a:r>
          </a:p>
          <a:p>
            <a:r>
              <a:rPr lang="en-US" b="1" dirty="0"/>
              <a:t>Elevation</a:t>
            </a:r>
            <a:r>
              <a:rPr lang="en-US" dirty="0"/>
              <a:t> raises or moves a part superiorly, as in elevating the shoulders.</a:t>
            </a:r>
          </a:p>
          <a:p>
            <a:r>
              <a:rPr lang="en-US" b="1" dirty="0"/>
              <a:t>Depression</a:t>
            </a:r>
            <a:r>
              <a:rPr lang="en-US" dirty="0"/>
              <a:t> lowers or moves a part inferiorly, as in depressing the shoulders when standing at ease</a:t>
            </a:r>
          </a:p>
        </p:txBody>
      </p:sp>
      <p:pic>
        <p:nvPicPr>
          <p:cNvPr id="4" name="Recorded Sound">
            <a:hlinkClick r:id="" action="ppaction://media"/>
            <a:extLst>
              <a:ext uri="{FF2B5EF4-FFF2-40B4-BE49-F238E27FC236}">
                <a16:creationId xmlns:a16="http://schemas.microsoft.com/office/drawing/2014/main" id="{2A68690B-0AA9-437B-A477-5085FDF2F2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68977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4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9F409B0-2229-4A10-8C24-B59AF0238535}"/>
              </a:ext>
            </a:extLst>
          </p:cNvPr>
          <p:cNvGrpSpPr/>
          <p:nvPr/>
        </p:nvGrpSpPr>
        <p:grpSpPr>
          <a:xfrm>
            <a:off x="3423138" y="0"/>
            <a:ext cx="5345724" cy="6858000"/>
            <a:chOff x="3423138" y="0"/>
            <a:chExt cx="5345724" cy="6858000"/>
          </a:xfrm>
        </p:grpSpPr>
        <p:pic>
          <p:nvPicPr>
            <p:cNvPr id="5" name="Picture 4">
              <a:extLst>
                <a:ext uri="{FF2B5EF4-FFF2-40B4-BE49-F238E27FC236}">
                  <a16:creationId xmlns:a16="http://schemas.microsoft.com/office/drawing/2014/main" id="{DD14D938-3980-4B05-A733-A3AB1CF38B4B}"/>
                </a:ext>
              </a:extLst>
            </p:cNvPr>
            <p:cNvPicPr>
              <a:picLocks noChangeAspect="1"/>
            </p:cNvPicPr>
            <p:nvPr/>
          </p:nvPicPr>
          <p:blipFill rotWithShape="1">
            <a:blip r:embed="rId2"/>
            <a:srcRect l="27577" t="17831" r="28577" b="5825"/>
            <a:stretch/>
          </p:blipFill>
          <p:spPr>
            <a:xfrm>
              <a:off x="3423138" y="0"/>
              <a:ext cx="5345724" cy="5233182"/>
            </a:xfrm>
            <a:prstGeom prst="rect">
              <a:avLst/>
            </a:prstGeom>
          </p:spPr>
        </p:pic>
        <p:pic>
          <p:nvPicPr>
            <p:cNvPr id="7" name="Picture 6">
              <a:extLst>
                <a:ext uri="{FF2B5EF4-FFF2-40B4-BE49-F238E27FC236}">
                  <a16:creationId xmlns:a16="http://schemas.microsoft.com/office/drawing/2014/main" id="{F177887F-6892-4476-A289-4D1A7A3B1C73}"/>
                </a:ext>
              </a:extLst>
            </p:cNvPr>
            <p:cNvPicPr>
              <a:picLocks noChangeAspect="1"/>
            </p:cNvPicPr>
            <p:nvPr/>
          </p:nvPicPr>
          <p:blipFill rotWithShape="1">
            <a:blip r:embed="rId3"/>
            <a:srcRect l="28077" t="58261" r="28077" b="9108"/>
            <a:stretch/>
          </p:blipFill>
          <p:spPr>
            <a:xfrm>
              <a:off x="3423138" y="4621236"/>
              <a:ext cx="5345724" cy="2236764"/>
            </a:xfrm>
            <a:prstGeom prst="rect">
              <a:avLst/>
            </a:prstGeom>
          </p:spPr>
        </p:pic>
      </p:grpSp>
    </p:spTree>
    <p:extLst>
      <p:ext uri="{BB962C8B-B14F-4D97-AF65-F5344CB8AC3E}">
        <p14:creationId xmlns:p14="http://schemas.microsoft.com/office/powerpoint/2010/main" val="5942727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CAEB96-1E72-48E0-80EB-E0CBB7F99AF7}"/>
              </a:ext>
            </a:extLst>
          </p:cNvPr>
          <p:cNvPicPr>
            <a:picLocks noChangeAspect="1"/>
          </p:cNvPicPr>
          <p:nvPr/>
        </p:nvPicPr>
        <p:blipFill rotWithShape="1">
          <a:blip r:embed="rId2"/>
          <a:srcRect l="31847" t="17831" r="34461" b="6646"/>
          <a:stretch/>
        </p:blipFill>
        <p:spPr>
          <a:xfrm>
            <a:off x="3500510" y="157972"/>
            <a:ext cx="5190979" cy="6542056"/>
          </a:xfrm>
          <a:prstGeom prst="rect">
            <a:avLst/>
          </a:prstGeom>
        </p:spPr>
      </p:pic>
      <p:sp>
        <p:nvSpPr>
          <p:cNvPr id="6" name="Oval 5">
            <a:extLst>
              <a:ext uri="{FF2B5EF4-FFF2-40B4-BE49-F238E27FC236}">
                <a16:creationId xmlns:a16="http://schemas.microsoft.com/office/drawing/2014/main" id="{23BE1D45-41C0-4314-A8AD-00F428DD994E}"/>
              </a:ext>
            </a:extLst>
          </p:cNvPr>
          <p:cNvSpPr/>
          <p:nvPr/>
        </p:nvSpPr>
        <p:spPr>
          <a:xfrm>
            <a:off x="4531659" y="860610"/>
            <a:ext cx="470647" cy="127747"/>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DBC0E34-A333-4F27-BCE2-F78B5E7884D7}"/>
              </a:ext>
            </a:extLst>
          </p:cNvPr>
          <p:cNvSpPr/>
          <p:nvPr/>
        </p:nvSpPr>
        <p:spPr>
          <a:xfrm>
            <a:off x="4531659" y="1450040"/>
            <a:ext cx="470647" cy="127747"/>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B7977EC-9E1A-4FAE-9ED8-1C493AEA34D8}"/>
              </a:ext>
            </a:extLst>
          </p:cNvPr>
          <p:cNvSpPr/>
          <p:nvPr/>
        </p:nvSpPr>
        <p:spPr>
          <a:xfrm>
            <a:off x="4251365" y="4056130"/>
            <a:ext cx="470647" cy="127747"/>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6AC14F2-C031-4296-B99B-B025BC33C86E}"/>
              </a:ext>
            </a:extLst>
          </p:cNvPr>
          <p:cNvSpPr/>
          <p:nvPr/>
        </p:nvSpPr>
        <p:spPr>
          <a:xfrm>
            <a:off x="5692918" y="4028649"/>
            <a:ext cx="470647" cy="127747"/>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A9FFC05-38BD-4033-A62B-CC309644613F}"/>
              </a:ext>
            </a:extLst>
          </p:cNvPr>
          <p:cNvSpPr/>
          <p:nvPr/>
        </p:nvSpPr>
        <p:spPr>
          <a:xfrm>
            <a:off x="7059518" y="4151069"/>
            <a:ext cx="470647" cy="127747"/>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55A0EF6-80ED-4A1A-879D-0DB13215F96E}"/>
              </a:ext>
            </a:extLst>
          </p:cNvPr>
          <p:cNvSpPr/>
          <p:nvPr/>
        </p:nvSpPr>
        <p:spPr>
          <a:xfrm>
            <a:off x="8021385" y="4183549"/>
            <a:ext cx="470647" cy="127747"/>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F2272BC-70AF-4046-98C4-185B461C2E74}"/>
              </a:ext>
            </a:extLst>
          </p:cNvPr>
          <p:cNvSpPr/>
          <p:nvPr/>
        </p:nvSpPr>
        <p:spPr>
          <a:xfrm rot="5400000">
            <a:off x="8051368" y="5847453"/>
            <a:ext cx="470647" cy="127747"/>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319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D1817A-5497-4F3F-8FAF-1D76E6E80BD0}"/>
              </a:ext>
            </a:extLst>
          </p:cNvPr>
          <p:cNvPicPr>
            <a:picLocks noChangeAspect="1"/>
          </p:cNvPicPr>
          <p:nvPr/>
        </p:nvPicPr>
        <p:blipFill rotWithShape="1">
          <a:blip r:embed="rId4"/>
          <a:srcRect l="25154" t="19267" r="50000" b="6851"/>
          <a:stretch/>
        </p:blipFill>
        <p:spPr>
          <a:xfrm>
            <a:off x="8793150" y="812501"/>
            <a:ext cx="3398850" cy="5682288"/>
          </a:xfrm>
          <a:prstGeom prst="rect">
            <a:avLst/>
          </a:prstGeom>
        </p:spPr>
      </p:pic>
      <p:sp>
        <p:nvSpPr>
          <p:cNvPr id="3" name="Content Placeholder 2">
            <a:extLst>
              <a:ext uri="{FF2B5EF4-FFF2-40B4-BE49-F238E27FC236}">
                <a16:creationId xmlns:a16="http://schemas.microsoft.com/office/drawing/2014/main" id="{67444153-81EE-4D3A-ADDF-1D2EA613D021}"/>
              </a:ext>
            </a:extLst>
          </p:cNvPr>
          <p:cNvSpPr>
            <a:spLocks noGrp="1"/>
          </p:cNvSpPr>
          <p:nvPr>
            <p:ph idx="1"/>
          </p:nvPr>
        </p:nvSpPr>
        <p:spPr>
          <a:xfrm>
            <a:off x="838200" y="494675"/>
            <a:ext cx="8125918" cy="5682288"/>
          </a:xfrm>
        </p:spPr>
        <p:txBody>
          <a:bodyPr>
            <a:normAutofit/>
          </a:bodyPr>
          <a:lstStyle/>
          <a:p>
            <a:r>
              <a:rPr lang="en-US" b="1" dirty="0"/>
              <a:t>Anatomy</a:t>
            </a:r>
            <a:r>
              <a:rPr lang="en-US" dirty="0"/>
              <a:t> is the descriptive study of the structure of the human body. </a:t>
            </a:r>
          </a:p>
          <a:p>
            <a:r>
              <a:rPr lang="en-US" b="1" dirty="0"/>
              <a:t>Regional anatomy </a:t>
            </a:r>
            <a:r>
              <a:rPr lang="en-US" dirty="0"/>
              <a:t>considers the body as organized into segments or parts. </a:t>
            </a:r>
          </a:p>
          <a:p>
            <a:r>
              <a:rPr lang="en-US" b="1" dirty="0"/>
              <a:t>Systemic anatomy </a:t>
            </a:r>
            <a:r>
              <a:rPr lang="en-US" dirty="0"/>
              <a:t>is the study of the body as organized into organ systems. </a:t>
            </a:r>
          </a:p>
          <a:p>
            <a:r>
              <a:rPr lang="en-US" b="1" dirty="0"/>
              <a:t>Surface anatomy </a:t>
            </a:r>
            <a:r>
              <a:rPr lang="en-US" dirty="0"/>
              <a:t>provides information about structures that may be observed or palpated beneath the skin. </a:t>
            </a:r>
          </a:p>
          <a:p>
            <a:r>
              <a:rPr lang="en-US" b="1" dirty="0"/>
              <a:t>Radiographic</a:t>
            </a:r>
            <a:r>
              <a:rPr lang="en-US" dirty="0"/>
              <a:t>, </a:t>
            </a:r>
            <a:r>
              <a:rPr lang="en-US" b="1" dirty="0"/>
              <a:t>sectional</a:t>
            </a:r>
            <a:r>
              <a:rPr lang="en-US" dirty="0"/>
              <a:t>, and </a:t>
            </a:r>
            <a:r>
              <a:rPr lang="en-US" b="1" dirty="0"/>
              <a:t>endoscopic anatomy</a:t>
            </a:r>
            <a:r>
              <a:rPr lang="en-US" dirty="0"/>
              <a:t>.</a:t>
            </a:r>
          </a:p>
          <a:p>
            <a:r>
              <a:rPr lang="en-US" b="1" dirty="0"/>
              <a:t>Clinical anatomy </a:t>
            </a:r>
            <a:r>
              <a:rPr lang="en-US" dirty="0"/>
              <a:t>emphasizes application of anatomical knowledge to the practice of medicine.</a:t>
            </a:r>
          </a:p>
        </p:txBody>
      </p:sp>
      <p:pic>
        <p:nvPicPr>
          <p:cNvPr id="5" name="Recorded Sound">
            <a:hlinkClick r:id="" action="ppaction://media"/>
            <a:extLst>
              <a:ext uri="{FF2B5EF4-FFF2-40B4-BE49-F238E27FC236}">
                <a16:creationId xmlns:a16="http://schemas.microsoft.com/office/drawing/2014/main" id="{A351A37B-33DF-4904-BD9C-2ED2253FD3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62681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7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EE297-8147-468A-8657-E4363E5C5E27}"/>
              </a:ext>
            </a:extLst>
          </p:cNvPr>
          <p:cNvSpPr>
            <a:spLocks noGrp="1"/>
          </p:cNvSpPr>
          <p:nvPr>
            <p:ph type="title"/>
          </p:nvPr>
        </p:nvSpPr>
        <p:spPr/>
        <p:txBody>
          <a:bodyPr/>
          <a:lstStyle/>
          <a:p>
            <a:r>
              <a:rPr lang="en-US" dirty="0"/>
              <a:t>Anatomical terminology</a:t>
            </a:r>
          </a:p>
        </p:txBody>
      </p:sp>
      <p:sp>
        <p:nvSpPr>
          <p:cNvPr id="3" name="Content Placeholder 2">
            <a:extLst>
              <a:ext uri="{FF2B5EF4-FFF2-40B4-BE49-F238E27FC236}">
                <a16:creationId xmlns:a16="http://schemas.microsoft.com/office/drawing/2014/main" id="{E389B509-FF1F-4A10-9E6A-BF346A643522}"/>
              </a:ext>
            </a:extLst>
          </p:cNvPr>
          <p:cNvSpPr>
            <a:spLocks noGrp="1"/>
          </p:cNvSpPr>
          <p:nvPr>
            <p:ph idx="1"/>
          </p:nvPr>
        </p:nvSpPr>
        <p:spPr/>
        <p:txBody>
          <a:bodyPr/>
          <a:lstStyle/>
          <a:p>
            <a:r>
              <a:rPr lang="en-US" dirty="0"/>
              <a:t>Anatomical terms are descriptive terms standardized internationally to communicate among healthcare professionals and scientists worldwide most terms are derived from Latin and Greek</a:t>
            </a:r>
          </a:p>
          <a:p>
            <a:endParaRPr lang="en-US" dirty="0"/>
          </a:p>
          <a:p>
            <a:endParaRPr lang="en-US" dirty="0"/>
          </a:p>
        </p:txBody>
      </p:sp>
      <p:pic>
        <p:nvPicPr>
          <p:cNvPr id="4" name="Recorded Sound">
            <a:hlinkClick r:id="" action="ppaction://media"/>
            <a:extLst>
              <a:ext uri="{FF2B5EF4-FFF2-40B4-BE49-F238E27FC236}">
                <a16:creationId xmlns:a16="http://schemas.microsoft.com/office/drawing/2014/main" id="{A75111F8-BC63-444B-BE86-F3E6D4B313C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896538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4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natomical Position Images, Stock Photos &amp; Vectors | Shutterstock">
            <a:extLst>
              <a:ext uri="{FF2B5EF4-FFF2-40B4-BE49-F238E27FC236}">
                <a16:creationId xmlns:a16="http://schemas.microsoft.com/office/drawing/2014/main" id="{75A92591-6E21-4D36-913A-1524DAEEDE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898" b="8829"/>
          <a:stretch/>
        </p:blipFill>
        <p:spPr bwMode="auto">
          <a:xfrm>
            <a:off x="5234066" y="1306158"/>
            <a:ext cx="6957934" cy="56331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E498B49-4112-49E2-9083-6F72451FE278}"/>
              </a:ext>
            </a:extLst>
          </p:cNvPr>
          <p:cNvSpPr>
            <a:spLocks noGrp="1"/>
          </p:cNvSpPr>
          <p:nvPr>
            <p:ph type="title"/>
          </p:nvPr>
        </p:nvSpPr>
        <p:spPr/>
        <p:txBody>
          <a:bodyPr/>
          <a:lstStyle/>
          <a:p>
            <a:r>
              <a:rPr lang="en-US" dirty="0"/>
              <a:t>A- terms of anatomical positions</a:t>
            </a:r>
          </a:p>
        </p:txBody>
      </p:sp>
      <p:sp>
        <p:nvSpPr>
          <p:cNvPr id="3" name="Content Placeholder 2">
            <a:extLst>
              <a:ext uri="{FF2B5EF4-FFF2-40B4-BE49-F238E27FC236}">
                <a16:creationId xmlns:a16="http://schemas.microsoft.com/office/drawing/2014/main" id="{D0592048-325B-4F97-BEBB-AE45F46B5812}"/>
              </a:ext>
            </a:extLst>
          </p:cNvPr>
          <p:cNvSpPr>
            <a:spLocks noGrp="1"/>
          </p:cNvSpPr>
          <p:nvPr>
            <p:ph idx="1"/>
          </p:nvPr>
        </p:nvSpPr>
        <p:spPr>
          <a:xfrm>
            <a:off x="74720" y="1306157"/>
            <a:ext cx="5159346" cy="5186717"/>
          </a:xfrm>
        </p:spPr>
        <p:txBody>
          <a:bodyPr>
            <a:normAutofit/>
          </a:bodyPr>
          <a:lstStyle/>
          <a:p>
            <a:pPr marL="0" indent="0">
              <a:buNone/>
            </a:pPr>
            <a:r>
              <a:rPr lang="en-US" dirty="0"/>
              <a:t>The anatomical position refers to the body position as if the </a:t>
            </a:r>
            <a:r>
              <a:rPr lang="en-US" u="sng" dirty="0"/>
              <a:t>person were standing upright with the:</a:t>
            </a:r>
          </a:p>
          <a:p>
            <a:r>
              <a:rPr lang="en-US" u="sng" dirty="0"/>
              <a:t>head, gaze (eyes), and toes directed anteriorly (forward), the arms adjacent to the sides with the palms facing anteriorly, and  lower limbs close together with the feet parallel.</a:t>
            </a:r>
          </a:p>
          <a:p>
            <a:pPr marL="0" indent="0">
              <a:buNone/>
            </a:pPr>
            <a:endParaRPr lang="en-US" dirty="0"/>
          </a:p>
        </p:txBody>
      </p:sp>
      <p:pic>
        <p:nvPicPr>
          <p:cNvPr id="4" name="Recorded Sound">
            <a:hlinkClick r:id="" action="ppaction://media"/>
            <a:extLst>
              <a:ext uri="{FF2B5EF4-FFF2-40B4-BE49-F238E27FC236}">
                <a16:creationId xmlns:a16="http://schemas.microsoft.com/office/drawing/2014/main" id="{B84208B3-C427-47F6-B115-39A20FE6BB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62083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1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484F4-59E1-4DE2-BE94-6EE4FA69A231}"/>
              </a:ext>
            </a:extLst>
          </p:cNvPr>
          <p:cNvSpPr>
            <a:spLocks noGrp="1"/>
          </p:cNvSpPr>
          <p:nvPr>
            <p:ph type="title"/>
          </p:nvPr>
        </p:nvSpPr>
        <p:spPr/>
        <p:txBody>
          <a:bodyPr/>
          <a:lstStyle/>
          <a:p>
            <a:r>
              <a:rPr lang="en-US" dirty="0"/>
              <a:t>B- anatomical planes</a:t>
            </a:r>
          </a:p>
        </p:txBody>
      </p:sp>
      <p:sp>
        <p:nvSpPr>
          <p:cNvPr id="3" name="Content Placeholder 2">
            <a:extLst>
              <a:ext uri="{FF2B5EF4-FFF2-40B4-BE49-F238E27FC236}">
                <a16:creationId xmlns:a16="http://schemas.microsoft.com/office/drawing/2014/main" id="{4B3829A0-31BB-4630-962C-DF94F1A075C9}"/>
              </a:ext>
            </a:extLst>
          </p:cNvPr>
          <p:cNvSpPr>
            <a:spLocks noGrp="1"/>
          </p:cNvSpPr>
          <p:nvPr>
            <p:ph idx="1"/>
          </p:nvPr>
        </p:nvSpPr>
        <p:spPr/>
        <p:txBody>
          <a:bodyPr>
            <a:normAutofit fontScale="92500" lnSpcReduction="10000"/>
          </a:bodyPr>
          <a:lstStyle/>
          <a:p>
            <a:pPr marL="0" indent="0">
              <a:buNone/>
            </a:pPr>
            <a:r>
              <a:rPr lang="en-US" dirty="0"/>
              <a:t>Anatomical descriptions are based on four imaginary planes:</a:t>
            </a:r>
          </a:p>
          <a:p>
            <a:r>
              <a:rPr lang="en-US" dirty="0"/>
              <a:t>1- The median plane (median sagittal plane), the vertical plane passing longitudinally through the body, divides the body into right and left halves</a:t>
            </a:r>
          </a:p>
          <a:p>
            <a:r>
              <a:rPr lang="en-US" dirty="0"/>
              <a:t>2- Sagittal planes are vertical planes passing through the body parallel to the median plane (also parasagittal, paramedian)</a:t>
            </a:r>
          </a:p>
          <a:p>
            <a:r>
              <a:rPr lang="en-US" dirty="0"/>
              <a:t>3- Frontal (coronal) planes are vertical planes passing through the body at right angles to the median plane, dividing the body into anterior (front) and posterior (back) parts</a:t>
            </a:r>
          </a:p>
          <a:p>
            <a:r>
              <a:rPr lang="en-US" dirty="0"/>
              <a:t>4-Transverse planes (axial planes) are horizontal planes passing through the body at right angles to the median and frontal planes, dividing the body into superior (upper) and inferior (lower) parts..</a:t>
            </a:r>
          </a:p>
          <a:p>
            <a:endParaRPr lang="en-US" dirty="0"/>
          </a:p>
          <a:p>
            <a:endParaRPr lang="en-US" dirty="0"/>
          </a:p>
        </p:txBody>
      </p:sp>
      <p:pic>
        <p:nvPicPr>
          <p:cNvPr id="4" name="Recorded Sound">
            <a:hlinkClick r:id="" action="ppaction://media"/>
            <a:extLst>
              <a:ext uri="{FF2B5EF4-FFF2-40B4-BE49-F238E27FC236}">
                <a16:creationId xmlns:a16="http://schemas.microsoft.com/office/drawing/2014/main" id="{C3EA526F-E8C6-4E7C-B9E4-ADACC0EC60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0842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4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801FC3-AB03-4273-B335-7DDCB444E707}"/>
              </a:ext>
            </a:extLst>
          </p:cNvPr>
          <p:cNvPicPr>
            <a:picLocks noChangeAspect="1"/>
          </p:cNvPicPr>
          <p:nvPr/>
        </p:nvPicPr>
        <p:blipFill rotWithShape="1">
          <a:blip r:embed="rId4"/>
          <a:srcRect l="19501" t="23578" r="20384" b="8903"/>
          <a:stretch/>
        </p:blipFill>
        <p:spPr>
          <a:xfrm>
            <a:off x="1072443" y="256735"/>
            <a:ext cx="10047113" cy="6344529"/>
          </a:xfrm>
          <a:prstGeom prst="rect">
            <a:avLst/>
          </a:prstGeom>
        </p:spPr>
      </p:pic>
      <p:pic>
        <p:nvPicPr>
          <p:cNvPr id="2" name="Recorded Sound">
            <a:hlinkClick r:id="" action="ppaction://media"/>
            <a:extLst>
              <a:ext uri="{FF2B5EF4-FFF2-40B4-BE49-F238E27FC236}">
                <a16:creationId xmlns:a16="http://schemas.microsoft.com/office/drawing/2014/main" id="{71D31477-A6F6-40BE-8CCF-83BCEB091C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42072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0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78F041-652F-45B1-877A-B94BFA2B3D91}"/>
              </a:ext>
            </a:extLst>
          </p:cNvPr>
          <p:cNvPicPr>
            <a:picLocks noChangeAspect="1"/>
          </p:cNvPicPr>
          <p:nvPr/>
        </p:nvPicPr>
        <p:blipFill rotWithShape="1">
          <a:blip r:embed="rId4"/>
          <a:srcRect l="19846" t="23371" r="20846" b="27374"/>
          <a:stretch/>
        </p:blipFill>
        <p:spPr>
          <a:xfrm>
            <a:off x="906400" y="1892105"/>
            <a:ext cx="10379200" cy="4846320"/>
          </a:xfrm>
          <a:prstGeom prst="rect">
            <a:avLst/>
          </a:prstGeom>
        </p:spPr>
      </p:pic>
      <p:sp>
        <p:nvSpPr>
          <p:cNvPr id="3" name="Content Placeholder 2">
            <a:extLst>
              <a:ext uri="{FF2B5EF4-FFF2-40B4-BE49-F238E27FC236}">
                <a16:creationId xmlns:a16="http://schemas.microsoft.com/office/drawing/2014/main" id="{F7B90ABE-EB72-4452-BF24-6889C0E134E7}"/>
              </a:ext>
            </a:extLst>
          </p:cNvPr>
          <p:cNvSpPr>
            <a:spLocks noGrp="1"/>
          </p:cNvSpPr>
          <p:nvPr>
            <p:ph idx="1"/>
          </p:nvPr>
        </p:nvSpPr>
        <p:spPr>
          <a:xfrm>
            <a:off x="838200" y="323557"/>
            <a:ext cx="10331548" cy="3263705"/>
          </a:xfrm>
        </p:spPr>
        <p:txBody>
          <a:bodyPr>
            <a:normAutofit fontScale="92500" lnSpcReduction="20000"/>
          </a:bodyPr>
          <a:lstStyle/>
          <a:p>
            <a:r>
              <a:rPr lang="en-US" dirty="0"/>
              <a:t>The main use of anatomical planes is to describe sections:</a:t>
            </a:r>
          </a:p>
          <a:p>
            <a:r>
              <a:rPr lang="en-US" dirty="0"/>
              <a:t>I- Longitudinal sections run lengthwise or parallel to the long axis of the body or of any of its parts, and the term applies regardless of the position of the body. Although median, sagittal, and frontal planes are the standard</a:t>
            </a:r>
          </a:p>
          <a:p>
            <a:r>
              <a:rPr lang="en-US" dirty="0"/>
              <a:t>II- Transverse sections or cross sections, are slices of the body or its parts that are cut at right angles to the longitudinal axis of the body or of any of its parts.</a:t>
            </a:r>
          </a:p>
          <a:p>
            <a:r>
              <a:rPr lang="en-US" dirty="0"/>
              <a:t>III- • Oblique sections</a:t>
            </a:r>
          </a:p>
        </p:txBody>
      </p:sp>
      <p:pic>
        <p:nvPicPr>
          <p:cNvPr id="2" name="Recorded Sound">
            <a:hlinkClick r:id="" action="ppaction://media"/>
            <a:extLst>
              <a:ext uri="{FF2B5EF4-FFF2-40B4-BE49-F238E27FC236}">
                <a16:creationId xmlns:a16="http://schemas.microsoft.com/office/drawing/2014/main" id="{E6B17266-2B60-4EEE-9E42-58D8AE6489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71805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1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86189-6883-4153-95AB-43D724168A2B}"/>
              </a:ext>
            </a:extLst>
          </p:cNvPr>
          <p:cNvSpPr>
            <a:spLocks noGrp="1"/>
          </p:cNvSpPr>
          <p:nvPr>
            <p:ph type="title"/>
          </p:nvPr>
        </p:nvSpPr>
        <p:spPr/>
        <p:txBody>
          <a:bodyPr/>
          <a:lstStyle/>
          <a:p>
            <a:r>
              <a:rPr lang="en-US" dirty="0"/>
              <a:t>c. Terms of Relationship and Comparison</a:t>
            </a:r>
          </a:p>
        </p:txBody>
      </p:sp>
      <p:sp>
        <p:nvSpPr>
          <p:cNvPr id="3" name="Content Placeholder 2">
            <a:extLst>
              <a:ext uri="{FF2B5EF4-FFF2-40B4-BE49-F238E27FC236}">
                <a16:creationId xmlns:a16="http://schemas.microsoft.com/office/drawing/2014/main" id="{78BACC7B-9DE7-45A2-9DC1-E01B3B823BCE}"/>
              </a:ext>
            </a:extLst>
          </p:cNvPr>
          <p:cNvSpPr>
            <a:spLocks noGrp="1"/>
          </p:cNvSpPr>
          <p:nvPr>
            <p:ph idx="1"/>
          </p:nvPr>
        </p:nvSpPr>
        <p:spPr/>
        <p:txBody>
          <a:bodyPr>
            <a:normAutofit fontScale="85000" lnSpcReduction="20000"/>
          </a:bodyPr>
          <a:lstStyle/>
          <a:p>
            <a:r>
              <a:rPr lang="en-US" b="1" dirty="0"/>
              <a:t>Superior</a:t>
            </a:r>
            <a:r>
              <a:rPr lang="en-US" dirty="0"/>
              <a:t> refers to a structure that is nearer the vertex (the topmost point of the skull)</a:t>
            </a:r>
          </a:p>
          <a:p>
            <a:r>
              <a:rPr lang="en-US" b="1" dirty="0"/>
              <a:t>Cranial</a:t>
            </a:r>
            <a:r>
              <a:rPr lang="en-US" dirty="0"/>
              <a:t> relates to the cranium and is a useful directional term, meaning toward the head or cranium.</a:t>
            </a:r>
          </a:p>
          <a:p>
            <a:r>
              <a:rPr lang="en-US" b="1" dirty="0"/>
              <a:t>Inferior</a:t>
            </a:r>
            <a:r>
              <a:rPr lang="en-US" dirty="0"/>
              <a:t> refers to a structure that is situated nearer the sole of the foot.</a:t>
            </a:r>
          </a:p>
          <a:p>
            <a:r>
              <a:rPr lang="en-US" b="1" dirty="0"/>
              <a:t>Caudal</a:t>
            </a:r>
            <a:r>
              <a:rPr lang="en-US" dirty="0"/>
              <a:t> means toward the feet or tail region (coccyx)</a:t>
            </a:r>
          </a:p>
          <a:p>
            <a:r>
              <a:rPr lang="en-US" b="1" dirty="0"/>
              <a:t>Posterior (dorsal) </a:t>
            </a:r>
            <a:r>
              <a:rPr lang="en-US" dirty="0"/>
              <a:t>denotes the back surface of the body or nearer to the back.</a:t>
            </a:r>
          </a:p>
          <a:p>
            <a:r>
              <a:rPr lang="en-US" b="1" dirty="0"/>
              <a:t>Anterior (ventral) </a:t>
            </a:r>
            <a:r>
              <a:rPr lang="en-US" dirty="0"/>
              <a:t>denotes the front surface of the body. </a:t>
            </a:r>
            <a:r>
              <a:rPr lang="en-US" b="1" dirty="0"/>
              <a:t>Rostral</a:t>
            </a:r>
            <a:r>
              <a:rPr lang="en-US" dirty="0"/>
              <a:t> is often used instead of anterior when describing parts of the brain.</a:t>
            </a:r>
          </a:p>
          <a:p>
            <a:r>
              <a:rPr lang="en-US" b="1" dirty="0"/>
              <a:t>Medial</a:t>
            </a:r>
            <a:r>
              <a:rPr lang="en-US" dirty="0"/>
              <a:t> is used to indicate that a structure is nearer to the median plane of the body</a:t>
            </a:r>
          </a:p>
          <a:p>
            <a:r>
              <a:rPr lang="en-US" b="1" dirty="0"/>
              <a:t>lateral</a:t>
            </a:r>
            <a:r>
              <a:rPr lang="en-US" dirty="0"/>
              <a:t> means that a structure is farther away from the median plane.</a:t>
            </a:r>
          </a:p>
          <a:p>
            <a:endParaRPr lang="en-US" dirty="0"/>
          </a:p>
          <a:p>
            <a:endParaRPr lang="en-US" dirty="0"/>
          </a:p>
          <a:p>
            <a:endParaRPr lang="en-US" dirty="0"/>
          </a:p>
          <a:p>
            <a:endParaRPr lang="en-US" dirty="0"/>
          </a:p>
          <a:p>
            <a:endParaRPr lang="en-US" dirty="0"/>
          </a:p>
        </p:txBody>
      </p:sp>
      <p:pic>
        <p:nvPicPr>
          <p:cNvPr id="4" name="Recorded Sound">
            <a:hlinkClick r:id="" action="ppaction://media"/>
            <a:extLst>
              <a:ext uri="{FF2B5EF4-FFF2-40B4-BE49-F238E27FC236}">
                <a16:creationId xmlns:a16="http://schemas.microsoft.com/office/drawing/2014/main" id="{FB84A7B8-A744-49AF-8387-8642106ABF1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289511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13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594992-2B1B-4918-A7B8-1C3BE6AB2BF2}"/>
              </a:ext>
            </a:extLst>
          </p:cNvPr>
          <p:cNvSpPr>
            <a:spLocks noGrp="1"/>
          </p:cNvSpPr>
          <p:nvPr>
            <p:ph idx="1"/>
          </p:nvPr>
        </p:nvSpPr>
        <p:spPr>
          <a:xfrm>
            <a:off x="838200" y="419725"/>
            <a:ext cx="10515600" cy="5757238"/>
          </a:xfrm>
        </p:spPr>
        <p:txBody>
          <a:bodyPr>
            <a:normAutofit/>
          </a:bodyPr>
          <a:lstStyle/>
          <a:p>
            <a:r>
              <a:rPr lang="en-US" b="1" dirty="0"/>
              <a:t>Dorsum</a:t>
            </a:r>
            <a:r>
              <a:rPr lang="en-US" dirty="0"/>
              <a:t> usually refers to the superior aspect of any part that protrudes anteriorly from the body, such as the dorsum of the tongue, nose, penis, or foot. It is also used to describe the posterior surface of the hand, opposite the </a:t>
            </a:r>
            <a:r>
              <a:rPr lang="en-US" b="1" dirty="0"/>
              <a:t>palm </a:t>
            </a:r>
            <a:r>
              <a:rPr lang="en-US" dirty="0"/>
              <a:t>in hands and</a:t>
            </a:r>
            <a:r>
              <a:rPr lang="en-US" b="1" dirty="0"/>
              <a:t> sole </a:t>
            </a:r>
            <a:r>
              <a:rPr lang="en-US" dirty="0"/>
              <a:t>in feet.</a:t>
            </a:r>
          </a:p>
          <a:p>
            <a:pPr lvl="1"/>
            <a:r>
              <a:rPr lang="en-US" dirty="0"/>
              <a:t>Ex: The surface of the hands, the feet, and the digits of both corresponding to the dorsum is the dorsal surface, the surface of the hand and fi </a:t>
            </a:r>
            <a:r>
              <a:rPr lang="en-US" dirty="0" err="1"/>
              <a:t>ngers</a:t>
            </a:r>
            <a:r>
              <a:rPr lang="en-US" dirty="0"/>
              <a:t> corresponding to the palm is the palmar surface, and the surface of the foot and toes corresponding to the sole is the plantar surface.</a:t>
            </a:r>
          </a:p>
          <a:p>
            <a:r>
              <a:rPr lang="en-US" dirty="0"/>
              <a:t>Combined terms: ex: inferomedial, superolateral..</a:t>
            </a:r>
            <a:r>
              <a:rPr lang="en-US" dirty="0" err="1"/>
              <a:t>etc</a:t>
            </a:r>
            <a:endParaRPr lang="en-US" dirty="0"/>
          </a:p>
          <a:p>
            <a:r>
              <a:rPr lang="en-US" b="1" dirty="0"/>
              <a:t>Superficial, intermediate, and deep</a:t>
            </a:r>
            <a:r>
              <a:rPr lang="en-US" dirty="0"/>
              <a:t> describe the position of structures relative to the surface of the body /or/ the relationship of one structure to another underlying or overlying structure.</a:t>
            </a:r>
          </a:p>
          <a:p>
            <a:endParaRPr lang="en-US" dirty="0"/>
          </a:p>
        </p:txBody>
      </p:sp>
      <p:pic>
        <p:nvPicPr>
          <p:cNvPr id="5" name="Recorded Sound">
            <a:hlinkClick r:id="" action="ppaction://media"/>
            <a:extLst>
              <a:ext uri="{FF2B5EF4-FFF2-40B4-BE49-F238E27FC236}">
                <a16:creationId xmlns:a16="http://schemas.microsoft.com/office/drawing/2014/main" id="{EEFBDB3D-AA75-4704-9235-AF8C93ADEC7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84543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6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369</TotalTime>
  <Words>1243</Words>
  <Application>Microsoft Office PowerPoint</Application>
  <PresentationFormat>Widescreen</PresentationFormat>
  <Paragraphs>69</Paragraphs>
  <Slides>16</Slides>
  <Notes>0</Notes>
  <HiddenSlides>0</HiddenSlides>
  <MMClips>13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ANATOMY LEC1 INTRODUCTION PART 1</vt:lpstr>
      <vt:lpstr>PowerPoint Presentation</vt:lpstr>
      <vt:lpstr>Anatomical terminology</vt:lpstr>
      <vt:lpstr>A- terms of anatomical positions</vt:lpstr>
      <vt:lpstr>B- anatomical planes</vt:lpstr>
      <vt:lpstr>PowerPoint Presentation</vt:lpstr>
      <vt:lpstr>PowerPoint Presentation</vt:lpstr>
      <vt:lpstr>c. Terms of Relationship and Comparison</vt:lpstr>
      <vt:lpstr>PowerPoint Presentation</vt:lpstr>
      <vt:lpstr>D- Terms of Laterality</vt:lpstr>
      <vt:lpstr>PowerPoint Presentation</vt:lpstr>
      <vt:lpstr>e. Terms of Movement</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Mohammed Shukri</dc:creator>
  <cp:lastModifiedBy>Mohammed Shukri</cp:lastModifiedBy>
  <cp:revision>27</cp:revision>
  <dcterms:created xsi:type="dcterms:W3CDTF">2021-01-09T08:38:26Z</dcterms:created>
  <dcterms:modified xsi:type="dcterms:W3CDTF">2024-11-08T21:41:17Z</dcterms:modified>
</cp:coreProperties>
</file>