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Lst>
  <p:sldIdLst>
    <p:sldId id="285" r:id="rId16"/>
    <p:sldId id="286" r:id="rId17"/>
    <p:sldId id="288" r:id="rId18"/>
    <p:sldId id="289" r:id="rId19"/>
    <p:sldId id="292" r:id="rId20"/>
    <p:sldId id="293" r:id="rId21"/>
    <p:sldId id="294" r:id="rId22"/>
    <p:sldId id="297" r:id="rId23"/>
    <p:sldId id="295" r:id="rId24"/>
    <p:sldId id="296" r:id="rId25"/>
    <p:sldId id="298" r:id="rId26"/>
    <p:sldId id="299" r:id="rId27"/>
    <p:sldId id="300" r:id="rId28"/>
    <p:sldId id="305" r:id="rId29"/>
    <p:sldId id="306" r:id="rId30"/>
    <p:sldId id="301" r:id="rId31"/>
    <p:sldId id="308" r:id="rId32"/>
    <p:sldId id="302" r:id="rId33"/>
    <p:sldId id="309" r:id="rId34"/>
    <p:sldId id="310" r:id="rId35"/>
    <p:sldId id="311" r:id="rId36"/>
    <p:sldId id="312" r:id="rId37"/>
    <p:sldId id="313" r:id="rId38"/>
    <p:sldId id="314" r:id="rId39"/>
    <p:sldId id="315" r:id="rId40"/>
    <p:sldId id="316" r:id="rId41"/>
    <p:sldId id="317" r:id="rId42"/>
    <p:sldId id="318" r:id="rId43"/>
    <p:sldId id="319"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9" d="100"/>
          <a:sy n="79" d="100"/>
        </p:scale>
        <p:origin x="-1469"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EDBE2-B6A4-4EAC-9084-A65E80F79234}" type="doc">
      <dgm:prSet loTypeId="urn:microsoft.com/office/officeart/2005/8/layout/chevron2" loCatId="list" qsTypeId="urn:microsoft.com/office/officeart/2005/8/quickstyle/3d5" qsCatId="3D" csTypeId="urn:microsoft.com/office/officeart/2005/8/colors/accent1_2" csCatId="accent1" phldr="1"/>
      <dgm:spPr/>
      <dgm:t>
        <a:bodyPr/>
        <a:lstStyle/>
        <a:p>
          <a:pPr rtl="1"/>
          <a:endParaRPr lang="ar-IQ"/>
        </a:p>
      </dgm:t>
    </dgm:pt>
    <dgm:pt modelId="{6FDAEBDE-D51F-4D24-90C0-6FA19C1C5276}">
      <dgm:prSet phldrT="[نص]"/>
      <dgm:spPr/>
      <dgm:t>
        <a:bodyPr/>
        <a:lstStyle/>
        <a:p>
          <a:pPr rtl="1"/>
          <a:r>
            <a:rPr lang="ar-IQ" b="1" smtClean="0"/>
            <a:t>طريقة الدفاع عن المنطقة </a:t>
          </a:r>
          <a:endParaRPr lang="ar-IQ" dirty="0"/>
        </a:p>
      </dgm:t>
    </dgm:pt>
    <dgm:pt modelId="{20A47BC3-EF44-4DE1-9185-57BB2579AA3D}" type="parTrans" cxnId="{ADD8531C-0DB3-4193-9B27-F4B42381149F}">
      <dgm:prSet/>
      <dgm:spPr/>
      <dgm:t>
        <a:bodyPr/>
        <a:lstStyle/>
        <a:p>
          <a:pPr rtl="1"/>
          <a:endParaRPr lang="ar-IQ"/>
        </a:p>
      </dgm:t>
    </dgm:pt>
    <dgm:pt modelId="{6E5B3D61-9D63-4B8A-89FD-8E4CE1A21875}" type="sibTrans" cxnId="{ADD8531C-0DB3-4193-9B27-F4B42381149F}">
      <dgm:prSet/>
      <dgm:spPr/>
      <dgm:t>
        <a:bodyPr/>
        <a:lstStyle/>
        <a:p>
          <a:pPr rtl="1"/>
          <a:endParaRPr lang="ar-IQ"/>
        </a:p>
      </dgm:t>
    </dgm:pt>
    <dgm:pt modelId="{35E7E433-AD1A-42C0-B442-73DF4C5A8641}">
      <dgm:prSet phldrT="[نص]"/>
      <dgm:spPr/>
      <dgm:t>
        <a:bodyPr/>
        <a:lstStyle/>
        <a:p>
          <a:pPr rtl="1"/>
          <a:r>
            <a:rPr lang="ar-IQ" b="1" smtClean="0"/>
            <a:t>طريقة الدفاع رجل لرجل</a:t>
          </a:r>
          <a:endParaRPr lang="ar-IQ" dirty="0"/>
        </a:p>
      </dgm:t>
    </dgm:pt>
    <dgm:pt modelId="{A0CE4187-D1DD-402F-8E63-563DF043E2FE}" type="parTrans" cxnId="{F1767345-1A48-4306-A8C1-128F664D25BA}">
      <dgm:prSet/>
      <dgm:spPr/>
      <dgm:t>
        <a:bodyPr/>
        <a:lstStyle/>
        <a:p>
          <a:pPr rtl="1"/>
          <a:endParaRPr lang="ar-IQ"/>
        </a:p>
      </dgm:t>
    </dgm:pt>
    <dgm:pt modelId="{B7759D04-369A-484F-8A6D-F807EFB2EF7F}" type="sibTrans" cxnId="{F1767345-1A48-4306-A8C1-128F664D25BA}">
      <dgm:prSet/>
      <dgm:spPr/>
      <dgm:t>
        <a:bodyPr/>
        <a:lstStyle/>
        <a:p>
          <a:pPr rtl="1"/>
          <a:endParaRPr lang="ar-IQ"/>
        </a:p>
      </dgm:t>
    </dgm:pt>
    <dgm:pt modelId="{D4E05107-C822-4BB1-8299-30199A79B5AB}">
      <dgm:prSet phldrT="[نص]"/>
      <dgm:spPr/>
      <dgm:t>
        <a:bodyPr/>
        <a:lstStyle/>
        <a:p>
          <a:pPr rtl="1"/>
          <a:r>
            <a:rPr lang="ar-IQ" dirty="0" smtClean="0"/>
            <a:t>2</a:t>
          </a:r>
          <a:endParaRPr lang="ar-IQ" dirty="0"/>
        </a:p>
      </dgm:t>
    </dgm:pt>
    <dgm:pt modelId="{BF215D06-1645-461C-9330-3E8B9C2ED090}" type="sibTrans" cxnId="{22ECC96F-D728-48DD-9601-E86D03FD2E63}">
      <dgm:prSet/>
      <dgm:spPr/>
      <dgm:t>
        <a:bodyPr/>
        <a:lstStyle/>
        <a:p>
          <a:pPr rtl="1"/>
          <a:endParaRPr lang="ar-IQ"/>
        </a:p>
      </dgm:t>
    </dgm:pt>
    <dgm:pt modelId="{4184C835-6267-4FBB-9366-F48A52B3EC37}" type="parTrans" cxnId="{22ECC96F-D728-48DD-9601-E86D03FD2E63}">
      <dgm:prSet/>
      <dgm:spPr/>
      <dgm:t>
        <a:bodyPr/>
        <a:lstStyle/>
        <a:p>
          <a:pPr rtl="1"/>
          <a:endParaRPr lang="ar-IQ"/>
        </a:p>
      </dgm:t>
    </dgm:pt>
    <dgm:pt modelId="{454B07EC-0197-469D-918F-E48304BF59C3}">
      <dgm:prSet phldrT="[نص]"/>
      <dgm:spPr/>
      <dgm:t>
        <a:bodyPr/>
        <a:lstStyle/>
        <a:p>
          <a:pPr rtl="1"/>
          <a:r>
            <a:rPr lang="ar-IQ" dirty="0" smtClean="0"/>
            <a:t>1</a:t>
          </a:r>
          <a:endParaRPr lang="ar-IQ" dirty="0"/>
        </a:p>
      </dgm:t>
    </dgm:pt>
    <dgm:pt modelId="{EC125713-7D84-4629-920A-8DAB704FA9E7}" type="sibTrans" cxnId="{7BD30FFE-15E4-45B3-A535-E9CCC9D3A91A}">
      <dgm:prSet/>
      <dgm:spPr/>
      <dgm:t>
        <a:bodyPr/>
        <a:lstStyle/>
        <a:p>
          <a:pPr rtl="1"/>
          <a:endParaRPr lang="ar-IQ"/>
        </a:p>
      </dgm:t>
    </dgm:pt>
    <dgm:pt modelId="{524F8A86-9209-40F2-8A19-30E835D74C69}" type="parTrans" cxnId="{7BD30FFE-15E4-45B3-A535-E9CCC9D3A91A}">
      <dgm:prSet/>
      <dgm:spPr/>
      <dgm:t>
        <a:bodyPr/>
        <a:lstStyle/>
        <a:p>
          <a:pPr rtl="1"/>
          <a:endParaRPr lang="ar-IQ"/>
        </a:p>
      </dgm:t>
    </dgm:pt>
    <dgm:pt modelId="{B4054FB2-AF8A-47F8-AC0A-76FB376598C2}">
      <dgm:prSet phldrT="[نص]"/>
      <dgm:spPr/>
      <dgm:t>
        <a:bodyPr/>
        <a:lstStyle/>
        <a:p>
          <a:pPr rtl="1"/>
          <a:r>
            <a:rPr lang="ar-IQ" dirty="0" smtClean="0"/>
            <a:t>3</a:t>
          </a:r>
          <a:endParaRPr lang="ar-IQ" dirty="0"/>
        </a:p>
      </dgm:t>
    </dgm:pt>
    <dgm:pt modelId="{0138A7BD-89ED-44ED-9F41-748BA64E0D76}" type="sibTrans" cxnId="{0887C489-F913-4367-A667-D744E4174E6A}">
      <dgm:prSet/>
      <dgm:spPr/>
      <dgm:t>
        <a:bodyPr/>
        <a:lstStyle/>
        <a:p>
          <a:pPr rtl="1"/>
          <a:endParaRPr lang="ar-IQ"/>
        </a:p>
      </dgm:t>
    </dgm:pt>
    <dgm:pt modelId="{7C2F4B9C-1309-4036-896A-343E9A1A8EC1}" type="parTrans" cxnId="{0887C489-F913-4367-A667-D744E4174E6A}">
      <dgm:prSet/>
      <dgm:spPr/>
      <dgm:t>
        <a:bodyPr/>
        <a:lstStyle/>
        <a:p>
          <a:pPr rtl="1"/>
          <a:endParaRPr lang="ar-IQ"/>
        </a:p>
      </dgm:t>
    </dgm:pt>
    <dgm:pt modelId="{7D889D56-973D-4515-A4EA-F6578AAD5334}">
      <dgm:prSet/>
      <dgm:spPr/>
      <dgm:t>
        <a:bodyPr/>
        <a:lstStyle/>
        <a:p>
          <a:pPr rtl="1"/>
          <a:r>
            <a:rPr lang="ar-IQ" b="1" smtClean="0"/>
            <a:t>طريقة الدفاع المختلط (المركب)</a:t>
          </a:r>
          <a:endParaRPr lang="ar-IQ" dirty="0"/>
        </a:p>
      </dgm:t>
    </dgm:pt>
    <dgm:pt modelId="{D29885E8-FB50-4221-A902-334AA85F4344}" type="sibTrans" cxnId="{4CF0DC38-1D76-4889-89FA-2646AA67CF5F}">
      <dgm:prSet/>
      <dgm:spPr/>
      <dgm:t>
        <a:bodyPr/>
        <a:lstStyle/>
        <a:p>
          <a:pPr rtl="1"/>
          <a:endParaRPr lang="ar-IQ"/>
        </a:p>
      </dgm:t>
    </dgm:pt>
    <dgm:pt modelId="{A2AD7745-B46D-4BBC-96C6-7B32500567A3}" type="parTrans" cxnId="{4CF0DC38-1D76-4889-89FA-2646AA67CF5F}">
      <dgm:prSet/>
      <dgm:spPr/>
      <dgm:t>
        <a:bodyPr/>
        <a:lstStyle/>
        <a:p>
          <a:pPr rtl="1"/>
          <a:endParaRPr lang="ar-IQ"/>
        </a:p>
      </dgm:t>
    </dgm:pt>
    <dgm:pt modelId="{AF46D6B7-822C-4CE9-ADC8-CA517031423A}" type="pres">
      <dgm:prSet presAssocID="{117EDBE2-B6A4-4EAC-9084-A65E80F79234}" presName="linearFlow" presStyleCnt="0">
        <dgm:presLayoutVars>
          <dgm:dir val="rev"/>
          <dgm:animLvl val="lvl"/>
          <dgm:resizeHandles val="exact"/>
        </dgm:presLayoutVars>
      </dgm:prSet>
      <dgm:spPr/>
      <dgm:t>
        <a:bodyPr/>
        <a:lstStyle/>
        <a:p>
          <a:pPr rtl="1"/>
          <a:endParaRPr lang="ar-IQ"/>
        </a:p>
      </dgm:t>
    </dgm:pt>
    <dgm:pt modelId="{80536D35-72ED-4BB9-9539-384972E0886A}" type="pres">
      <dgm:prSet presAssocID="{454B07EC-0197-469D-918F-E48304BF59C3}" presName="composite" presStyleCnt="0"/>
      <dgm:spPr/>
    </dgm:pt>
    <dgm:pt modelId="{18B03879-874B-42D1-AF78-95C9E7B96344}" type="pres">
      <dgm:prSet presAssocID="{454B07EC-0197-469D-918F-E48304BF59C3}" presName="parentText" presStyleLbl="alignNode1" presStyleIdx="0" presStyleCnt="3">
        <dgm:presLayoutVars>
          <dgm:chMax val="1"/>
          <dgm:bulletEnabled val="1"/>
        </dgm:presLayoutVars>
      </dgm:prSet>
      <dgm:spPr/>
      <dgm:t>
        <a:bodyPr/>
        <a:lstStyle/>
        <a:p>
          <a:pPr rtl="1"/>
          <a:endParaRPr lang="ar-IQ"/>
        </a:p>
      </dgm:t>
    </dgm:pt>
    <dgm:pt modelId="{D8E020F8-E101-4AA0-89AF-17746A64EC14}" type="pres">
      <dgm:prSet presAssocID="{454B07EC-0197-469D-918F-E48304BF59C3}" presName="descendantText" presStyleLbl="alignAcc1" presStyleIdx="0" presStyleCnt="3">
        <dgm:presLayoutVars>
          <dgm:bulletEnabled val="1"/>
        </dgm:presLayoutVars>
      </dgm:prSet>
      <dgm:spPr/>
      <dgm:t>
        <a:bodyPr/>
        <a:lstStyle/>
        <a:p>
          <a:pPr rtl="1"/>
          <a:endParaRPr lang="ar-IQ"/>
        </a:p>
      </dgm:t>
    </dgm:pt>
    <dgm:pt modelId="{BAAA8F8B-8518-44DB-A615-91452F67B41F}" type="pres">
      <dgm:prSet presAssocID="{EC125713-7D84-4629-920A-8DAB704FA9E7}" presName="sp" presStyleCnt="0"/>
      <dgm:spPr/>
    </dgm:pt>
    <dgm:pt modelId="{F2D3A587-4F8A-410A-B856-4DA5E48DF8F5}" type="pres">
      <dgm:prSet presAssocID="{D4E05107-C822-4BB1-8299-30199A79B5AB}" presName="composite" presStyleCnt="0"/>
      <dgm:spPr/>
    </dgm:pt>
    <dgm:pt modelId="{C4965621-95B4-4656-9235-054BCA520A0D}" type="pres">
      <dgm:prSet presAssocID="{D4E05107-C822-4BB1-8299-30199A79B5AB}" presName="parentText" presStyleLbl="alignNode1" presStyleIdx="1" presStyleCnt="3">
        <dgm:presLayoutVars>
          <dgm:chMax val="1"/>
          <dgm:bulletEnabled val="1"/>
        </dgm:presLayoutVars>
      </dgm:prSet>
      <dgm:spPr/>
      <dgm:t>
        <a:bodyPr/>
        <a:lstStyle/>
        <a:p>
          <a:pPr rtl="1"/>
          <a:endParaRPr lang="ar-IQ"/>
        </a:p>
      </dgm:t>
    </dgm:pt>
    <dgm:pt modelId="{E7864E67-183E-4CC3-9E88-4B576F1A1AA8}" type="pres">
      <dgm:prSet presAssocID="{D4E05107-C822-4BB1-8299-30199A79B5AB}" presName="descendantText" presStyleLbl="alignAcc1" presStyleIdx="1" presStyleCnt="3">
        <dgm:presLayoutVars>
          <dgm:bulletEnabled val="1"/>
        </dgm:presLayoutVars>
      </dgm:prSet>
      <dgm:spPr/>
      <dgm:t>
        <a:bodyPr/>
        <a:lstStyle/>
        <a:p>
          <a:pPr rtl="1"/>
          <a:endParaRPr lang="ar-IQ"/>
        </a:p>
      </dgm:t>
    </dgm:pt>
    <dgm:pt modelId="{60F50491-DD1A-4174-84D3-7A05F4E4C571}" type="pres">
      <dgm:prSet presAssocID="{BF215D06-1645-461C-9330-3E8B9C2ED090}" presName="sp" presStyleCnt="0"/>
      <dgm:spPr/>
    </dgm:pt>
    <dgm:pt modelId="{2C0B9843-9983-4DDE-A3F2-76A77732D715}" type="pres">
      <dgm:prSet presAssocID="{B4054FB2-AF8A-47F8-AC0A-76FB376598C2}" presName="composite" presStyleCnt="0"/>
      <dgm:spPr/>
    </dgm:pt>
    <dgm:pt modelId="{35999E77-EE92-4850-923F-312F6FBB7244}" type="pres">
      <dgm:prSet presAssocID="{B4054FB2-AF8A-47F8-AC0A-76FB376598C2}" presName="parentText" presStyleLbl="alignNode1" presStyleIdx="2" presStyleCnt="3">
        <dgm:presLayoutVars>
          <dgm:chMax val="1"/>
          <dgm:bulletEnabled val="1"/>
        </dgm:presLayoutVars>
      </dgm:prSet>
      <dgm:spPr/>
      <dgm:t>
        <a:bodyPr/>
        <a:lstStyle/>
        <a:p>
          <a:pPr rtl="1"/>
          <a:endParaRPr lang="ar-IQ"/>
        </a:p>
      </dgm:t>
    </dgm:pt>
    <dgm:pt modelId="{C054AF66-9EB6-41FC-B56B-EEE2BB417512}" type="pres">
      <dgm:prSet presAssocID="{B4054FB2-AF8A-47F8-AC0A-76FB376598C2}" presName="descendantText" presStyleLbl="alignAcc1" presStyleIdx="2" presStyleCnt="3">
        <dgm:presLayoutVars>
          <dgm:bulletEnabled val="1"/>
        </dgm:presLayoutVars>
      </dgm:prSet>
      <dgm:spPr/>
      <dgm:t>
        <a:bodyPr/>
        <a:lstStyle/>
        <a:p>
          <a:pPr rtl="1"/>
          <a:endParaRPr lang="ar-IQ"/>
        </a:p>
      </dgm:t>
    </dgm:pt>
  </dgm:ptLst>
  <dgm:cxnLst>
    <dgm:cxn modelId="{86835041-7534-4A1C-9F3E-A46EA4349667}" type="presOf" srcId="{7D889D56-973D-4515-A4EA-F6578AAD5334}" destId="{C054AF66-9EB6-41FC-B56B-EEE2BB417512}" srcOrd="0" destOrd="0" presId="urn:microsoft.com/office/officeart/2005/8/layout/chevron2"/>
    <dgm:cxn modelId="{0887C489-F913-4367-A667-D744E4174E6A}" srcId="{117EDBE2-B6A4-4EAC-9084-A65E80F79234}" destId="{B4054FB2-AF8A-47F8-AC0A-76FB376598C2}" srcOrd="2" destOrd="0" parTransId="{7C2F4B9C-1309-4036-896A-343E9A1A8EC1}" sibTransId="{0138A7BD-89ED-44ED-9F41-748BA64E0D76}"/>
    <dgm:cxn modelId="{4CF0DC38-1D76-4889-89FA-2646AA67CF5F}" srcId="{B4054FB2-AF8A-47F8-AC0A-76FB376598C2}" destId="{7D889D56-973D-4515-A4EA-F6578AAD5334}" srcOrd="0" destOrd="0" parTransId="{A2AD7745-B46D-4BBC-96C6-7B32500567A3}" sibTransId="{D29885E8-FB50-4221-A902-334AA85F4344}"/>
    <dgm:cxn modelId="{F1767345-1A48-4306-A8C1-128F664D25BA}" srcId="{D4E05107-C822-4BB1-8299-30199A79B5AB}" destId="{35E7E433-AD1A-42C0-B442-73DF4C5A8641}" srcOrd="0" destOrd="0" parTransId="{A0CE4187-D1DD-402F-8E63-563DF043E2FE}" sibTransId="{B7759D04-369A-484F-8A6D-F807EFB2EF7F}"/>
    <dgm:cxn modelId="{1FA884A6-D54D-4A67-92CF-02A9E5B9213D}" type="presOf" srcId="{454B07EC-0197-469D-918F-E48304BF59C3}" destId="{18B03879-874B-42D1-AF78-95C9E7B96344}" srcOrd="0" destOrd="0" presId="urn:microsoft.com/office/officeart/2005/8/layout/chevron2"/>
    <dgm:cxn modelId="{F7FC4A19-ABC7-45BE-A921-E90E72DAD92E}" type="presOf" srcId="{117EDBE2-B6A4-4EAC-9084-A65E80F79234}" destId="{AF46D6B7-822C-4CE9-ADC8-CA517031423A}" srcOrd="0" destOrd="0" presId="urn:microsoft.com/office/officeart/2005/8/layout/chevron2"/>
    <dgm:cxn modelId="{ADD8531C-0DB3-4193-9B27-F4B42381149F}" srcId="{454B07EC-0197-469D-918F-E48304BF59C3}" destId="{6FDAEBDE-D51F-4D24-90C0-6FA19C1C5276}" srcOrd="0" destOrd="0" parTransId="{20A47BC3-EF44-4DE1-9185-57BB2579AA3D}" sibTransId="{6E5B3D61-9D63-4B8A-89FD-8E4CE1A21875}"/>
    <dgm:cxn modelId="{9404F083-B245-4C42-BF05-4E48860A8878}" type="presOf" srcId="{6FDAEBDE-D51F-4D24-90C0-6FA19C1C5276}" destId="{D8E020F8-E101-4AA0-89AF-17746A64EC14}" srcOrd="0" destOrd="0" presId="urn:microsoft.com/office/officeart/2005/8/layout/chevron2"/>
    <dgm:cxn modelId="{91AE42F0-1704-45F6-B4DC-90B8ECD7146A}" type="presOf" srcId="{B4054FB2-AF8A-47F8-AC0A-76FB376598C2}" destId="{35999E77-EE92-4850-923F-312F6FBB7244}" srcOrd="0" destOrd="0" presId="urn:microsoft.com/office/officeart/2005/8/layout/chevron2"/>
    <dgm:cxn modelId="{B2C2271E-A5CB-4CF0-8040-31EB63690C73}" type="presOf" srcId="{35E7E433-AD1A-42C0-B442-73DF4C5A8641}" destId="{E7864E67-183E-4CC3-9E88-4B576F1A1AA8}" srcOrd="0" destOrd="0" presId="urn:microsoft.com/office/officeart/2005/8/layout/chevron2"/>
    <dgm:cxn modelId="{22ECC96F-D728-48DD-9601-E86D03FD2E63}" srcId="{117EDBE2-B6A4-4EAC-9084-A65E80F79234}" destId="{D4E05107-C822-4BB1-8299-30199A79B5AB}" srcOrd="1" destOrd="0" parTransId="{4184C835-6267-4FBB-9366-F48A52B3EC37}" sibTransId="{BF215D06-1645-461C-9330-3E8B9C2ED090}"/>
    <dgm:cxn modelId="{584BC695-530B-42FF-8DBF-D9BED25889F3}" type="presOf" srcId="{D4E05107-C822-4BB1-8299-30199A79B5AB}" destId="{C4965621-95B4-4656-9235-054BCA520A0D}" srcOrd="0" destOrd="0" presId="urn:microsoft.com/office/officeart/2005/8/layout/chevron2"/>
    <dgm:cxn modelId="{7BD30FFE-15E4-45B3-A535-E9CCC9D3A91A}" srcId="{117EDBE2-B6A4-4EAC-9084-A65E80F79234}" destId="{454B07EC-0197-469D-918F-E48304BF59C3}" srcOrd="0" destOrd="0" parTransId="{524F8A86-9209-40F2-8A19-30E835D74C69}" sibTransId="{EC125713-7D84-4629-920A-8DAB704FA9E7}"/>
    <dgm:cxn modelId="{EBF32F6E-9CC9-429E-A5B3-146340145859}" type="presParOf" srcId="{AF46D6B7-822C-4CE9-ADC8-CA517031423A}" destId="{80536D35-72ED-4BB9-9539-384972E0886A}" srcOrd="0" destOrd="0" presId="urn:microsoft.com/office/officeart/2005/8/layout/chevron2"/>
    <dgm:cxn modelId="{54AD3CE5-7B06-4C93-A45E-F3D577D4C136}" type="presParOf" srcId="{80536D35-72ED-4BB9-9539-384972E0886A}" destId="{18B03879-874B-42D1-AF78-95C9E7B96344}" srcOrd="0" destOrd="0" presId="urn:microsoft.com/office/officeart/2005/8/layout/chevron2"/>
    <dgm:cxn modelId="{9B59F2FB-2099-4A5D-8A0A-691DC440E88A}" type="presParOf" srcId="{80536D35-72ED-4BB9-9539-384972E0886A}" destId="{D8E020F8-E101-4AA0-89AF-17746A64EC14}" srcOrd="1" destOrd="0" presId="urn:microsoft.com/office/officeart/2005/8/layout/chevron2"/>
    <dgm:cxn modelId="{29437579-72C4-49CB-8A90-9CB68FB74E9A}" type="presParOf" srcId="{AF46D6B7-822C-4CE9-ADC8-CA517031423A}" destId="{BAAA8F8B-8518-44DB-A615-91452F67B41F}" srcOrd="1" destOrd="0" presId="urn:microsoft.com/office/officeart/2005/8/layout/chevron2"/>
    <dgm:cxn modelId="{56147CFE-79EF-421B-AB2F-66E46CD22038}" type="presParOf" srcId="{AF46D6B7-822C-4CE9-ADC8-CA517031423A}" destId="{F2D3A587-4F8A-410A-B856-4DA5E48DF8F5}" srcOrd="2" destOrd="0" presId="urn:microsoft.com/office/officeart/2005/8/layout/chevron2"/>
    <dgm:cxn modelId="{BA78CF0F-0A96-4E82-AA45-5BF49956AF12}" type="presParOf" srcId="{F2D3A587-4F8A-410A-B856-4DA5E48DF8F5}" destId="{C4965621-95B4-4656-9235-054BCA520A0D}" srcOrd="0" destOrd="0" presId="urn:microsoft.com/office/officeart/2005/8/layout/chevron2"/>
    <dgm:cxn modelId="{55322AFD-4771-451B-AE2F-E717A85334E6}" type="presParOf" srcId="{F2D3A587-4F8A-410A-B856-4DA5E48DF8F5}" destId="{E7864E67-183E-4CC3-9E88-4B576F1A1AA8}" srcOrd="1" destOrd="0" presId="urn:microsoft.com/office/officeart/2005/8/layout/chevron2"/>
    <dgm:cxn modelId="{1F66F2B9-B8EB-4B8C-9E75-0E81F143E86F}" type="presParOf" srcId="{AF46D6B7-822C-4CE9-ADC8-CA517031423A}" destId="{60F50491-DD1A-4174-84D3-7A05F4E4C571}" srcOrd="3" destOrd="0" presId="urn:microsoft.com/office/officeart/2005/8/layout/chevron2"/>
    <dgm:cxn modelId="{C294C88D-CD44-49E1-BDE0-B473825DC650}" type="presParOf" srcId="{AF46D6B7-822C-4CE9-ADC8-CA517031423A}" destId="{2C0B9843-9983-4DDE-A3F2-76A77732D715}" srcOrd="4" destOrd="0" presId="urn:microsoft.com/office/officeart/2005/8/layout/chevron2"/>
    <dgm:cxn modelId="{600FB01B-0E66-41D2-A8A6-D7F7BBD5CC03}" type="presParOf" srcId="{2C0B9843-9983-4DDE-A3F2-76A77732D715}" destId="{35999E77-EE92-4850-923F-312F6FBB7244}" srcOrd="0" destOrd="0" presId="urn:microsoft.com/office/officeart/2005/8/layout/chevron2"/>
    <dgm:cxn modelId="{DCC45910-6CDE-4911-A58E-F56ED98EA2AA}" type="presParOf" srcId="{2C0B9843-9983-4DDE-A3F2-76A77732D715}" destId="{C054AF66-9EB6-41FC-B56B-EEE2BB4175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3879-874B-42D1-AF78-95C9E7B96344}">
      <dsp:nvSpPr>
        <dsp:cNvPr id="0" name=""/>
        <dsp:cNvSpPr/>
      </dsp:nvSpPr>
      <dsp:spPr>
        <a:xfrm rot="5400000">
          <a:off x="5848507" y="287860"/>
          <a:ext cx="1901953" cy="1331367"/>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ar-IQ" sz="3900" kern="1200" dirty="0" smtClean="0"/>
            <a:t>1</a:t>
          </a:r>
          <a:endParaRPr lang="ar-IQ" sz="3900" kern="1200" dirty="0"/>
        </a:p>
      </dsp:txBody>
      <dsp:txXfrm rot="-5400000">
        <a:off x="6133801" y="668251"/>
        <a:ext cx="1331367" cy="570586"/>
      </dsp:txXfrm>
    </dsp:sp>
    <dsp:sp modelId="{D8E020F8-E101-4AA0-89AF-17746A64EC14}">
      <dsp:nvSpPr>
        <dsp:cNvPr id="0" name=""/>
        <dsp:cNvSpPr/>
      </dsp:nvSpPr>
      <dsp:spPr>
        <a:xfrm rot="16200000">
          <a:off x="2448765" y="-2446197"/>
          <a:ext cx="1236269" cy="613380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98704" bIns="26670" numCol="1" spcCol="1270" anchor="ctr" anchorCtr="0">
          <a:noAutofit/>
        </a:bodyPr>
        <a:lstStyle/>
        <a:p>
          <a:pPr marL="285750" lvl="1" indent="-285750" algn="r" defTabSz="1866900" rtl="1">
            <a:lnSpc>
              <a:spcPct val="90000"/>
            </a:lnSpc>
            <a:spcBef>
              <a:spcPct val="0"/>
            </a:spcBef>
            <a:spcAft>
              <a:spcPct val="15000"/>
            </a:spcAft>
            <a:buChar char="••"/>
          </a:pPr>
          <a:r>
            <a:rPr lang="ar-IQ" sz="4200" b="1" kern="1200" smtClean="0"/>
            <a:t>طريقة الدفاع عن المنطقة </a:t>
          </a:r>
          <a:endParaRPr lang="ar-IQ" sz="4200" kern="1200" dirty="0"/>
        </a:p>
      </dsp:txBody>
      <dsp:txXfrm rot="5400000">
        <a:off x="60350" y="62918"/>
        <a:ext cx="6073450" cy="1115569"/>
      </dsp:txXfrm>
    </dsp:sp>
    <dsp:sp modelId="{C4965621-95B4-4656-9235-054BCA520A0D}">
      <dsp:nvSpPr>
        <dsp:cNvPr id="0" name=""/>
        <dsp:cNvSpPr/>
      </dsp:nvSpPr>
      <dsp:spPr>
        <a:xfrm rot="5400000">
          <a:off x="5848507" y="1998612"/>
          <a:ext cx="1901953" cy="1331367"/>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ar-IQ" sz="3900" kern="1200" dirty="0" smtClean="0"/>
            <a:t>2</a:t>
          </a:r>
          <a:endParaRPr lang="ar-IQ" sz="3900" kern="1200" dirty="0"/>
        </a:p>
      </dsp:txBody>
      <dsp:txXfrm rot="-5400000">
        <a:off x="6133801" y="2379003"/>
        <a:ext cx="1331367" cy="570586"/>
      </dsp:txXfrm>
    </dsp:sp>
    <dsp:sp modelId="{E7864E67-183E-4CC3-9E88-4B576F1A1AA8}">
      <dsp:nvSpPr>
        <dsp:cNvPr id="0" name=""/>
        <dsp:cNvSpPr/>
      </dsp:nvSpPr>
      <dsp:spPr>
        <a:xfrm rot="16200000">
          <a:off x="2448765" y="-735446"/>
          <a:ext cx="1236269" cy="613380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98704" bIns="26670" numCol="1" spcCol="1270" anchor="ctr" anchorCtr="0">
          <a:noAutofit/>
        </a:bodyPr>
        <a:lstStyle/>
        <a:p>
          <a:pPr marL="285750" lvl="1" indent="-285750" algn="r" defTabSz="1866900" rtl="1">
            <a:lnSpc>
              <a:spcPct val="90000"/>
            </a:lnSpc>
            <a:spcBef>
              <a:spcPct val="0"/>
            </a:spcBef>
            <a:spcAft>
              <a:spcPct val="15000"/>
            </a:spcAft>
            <a:buChar char="••"/>
          </a:pPr>
          <a:r>
            <a:rPr lang="ar-IQ" sz="4200" b="1" kern="1200" smtClean="0"/>
            <a:t>طريقة الدفاع رجل لرجل</a:t>
          </a:r>
          <a:endParaRPr lang="ar-IQ" sz="4200" kern="1200" dirty="0"/>
        </a:p>
      </dsp:txBody>
      <dsp:txXfrm rot="5400000">
        <a:off x="60350" y="1773669"/>
        <a:ext cx="6073450" cy="1115569"/>
      </dsp:txXfrm>
    </dsp:sp>
    <dsp:sp modelId="{35999E77-EE92-4850-923F-312F6FBB7244}">
      <dsp:nvSpPr>
        <dsp:cNvPr id="0" name=""/>
        <dsp:cNvSpPr/>
      </dsp:nvSpPr>
      <dsp:spPr>
        <a:xfrm rot="5400000">
          <a:off x="5848507" y="3709363"/>
          <a:ext cx="1901953" cy="1331367"/>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ar-IQ" sz="3900" kern="1200" dirty="0" smtClean="0"/>
            <a:t>3</a:t>
          </a:r>
          <a:endParaRPr lang="ar-IQ" sz="3900" kern="1200" dirty="0"/>
        </a:p>
      </dsp:txBody>
      <dsp:txXfrm rot="-5400000">
        <a:off x="6133801" y="4089754"/>
        <a:ext cx="1331367" cy="570586"/>
      </dsp:txXfrm>
    </dsp:sp>
    <dsp:sp modelId="{C054AF66-9EB6-41FC-B56B-EEE2BB417512}">
      <dsp:nvSpPr>
        <dsp:cNvPr id="0" name=""/>
        <dsp:cNvSpPr/>
      </dsp:nvSpPr>
      <dsp:spPr>
        <a:xfrm rot="16200000">
          <a:off x="2448765" y="975305"/>
          <a:ext cx="1236269" cy="613380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98704" bIns="26670" numCol="1" spcCol="1270" anchor="ctr" anchorCtr="0">
          <a:noAutofit/>
        </a:bodyPr>
        <a:lstStyle/>
        <a:p>
          <a:pPr marL="285750" lvl="1" indent="-285750" algn="r" defTabSz="1866900" rtl="1">
            <a:lnSpc>
              <a:spcPct val="90000"/>
            </a:lnSpc>
            <a:spcBef>
              <a:spcPct val="0"/>
            </a:spcBef>
            <a:spcAft>
              <a:spcPct val="15000"/>
            </a:spcAft>
            <a:buChar char="••"/>
          </a:pPr>
          <a:r>
            <a:rPr lang="ar-IQ" sz="4200" b="1" kern="1200" smtClean="0"/>
            <a:t>طريقة الدفاع المختلط (المركب)</a:t>
          </a:r>
          <a:endParaRPr lang="ar-IQ" sz="4200" kern="1200" dirty="0"/>
        </a:p>
      </dsp:txBody>
      <dsp:txXfrm rot="5400000">
        <a:off x="60350" y="3484420"/>
        <a:ext cx="6073450" cy="11155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45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0936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1931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38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935"/>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66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220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1616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849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697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446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62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813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62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140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7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203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817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11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734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911"/>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63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5461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7342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1491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948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3497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59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155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59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58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159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4227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7444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353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9739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889"/>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6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7721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4712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640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1346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020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5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03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1949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5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9164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1617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2912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2108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1628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93"/>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5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2314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970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8837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8485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43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031"/>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75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3534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4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1730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48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3600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7587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325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8317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167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7"/>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4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8762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7760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226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43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927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9046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45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4164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45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7320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71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6329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8746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2047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6881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9909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37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0614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7764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3971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5408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63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1077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507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86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66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71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752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71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69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15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25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467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602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027"/>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75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09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817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744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461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8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033"/>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75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20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71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045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71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24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377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83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905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656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021"/>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74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067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494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872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40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61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83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70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56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70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530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753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10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74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15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005"/>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73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626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681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23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74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59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81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6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43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69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907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02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4262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74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15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995"/>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7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6260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68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40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234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59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816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6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431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6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907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02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426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61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834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979"/>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7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36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712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216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8322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62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051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6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0730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6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450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5185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085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193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3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72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27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965"/>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6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220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1616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84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69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44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6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813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6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14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7949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817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19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72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437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381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951"/>
            <a:ext cx="78867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6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22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1616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849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697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44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6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813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63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14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7949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81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645"/>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645"/>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645"/>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5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54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54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54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723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52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52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52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9806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50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50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50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1395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405"/>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405"/>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405"/>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149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379"/>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379"/>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379"/>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36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20057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64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64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64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953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639"/>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639"/>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639"/>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905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63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63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63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560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61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61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61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0768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60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60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60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0768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59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59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59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0782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57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57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57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723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56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13EDFE-6169-447E-BFA7-CDA53289990E}" type="datetimeFigureOut">
              <a:rPr lang="en-US" smtClean="0">
                <a:solidFill>
                  <a:prstClr val="black">
                    <a:tint val="75000"/>
                  </a:prstClr>
                </a:solidFill>
              </a:rPr>
              <a:pPr/>
              <a:t>12/6/2022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56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28650" y="635656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B389FB-8EAE-4F01-80DC-BC0222E4AA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723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عنوان 4"/>
          <p:cNvSpPr>
            <a:spLocks noGrp="1"/>
          </p:cNvSpPr>
          <p:nvPr>
            <p:ph type="ctrTitle"/>
          </p:nvPr>
        </p:nvSpPr>
        <p:spPr>
          <a:xfrm>
            <a:off x="1103261" y="2413837"/>
            <a:ext cx="6673755" cy="1367724"/>
          </a:xfrm>
        </p:spPr>
        <p:txBody>
          <a:bodyPr>
            <a:normAutofit/>
          </a:bodyPr>
          <a:lstStyle/>
          <a:p>
            <a:r>
              <a:rPr lang="ar-IQ" sz="7200" b="1" dirty="0">
                <a:effectLst>
                  <a:outerShdw blurRad="38100" dist="38100" dir="2700000" algn="tl">
                    <a:srgbClr val="000000">
                      <a:alpha val="43137"/>
                    </a:srgbClr>
                  </a:outerShdw>
                </a:effectLst>
              </a:rPr>
              <a:t>الدفاع في كرة اليد</a:t>
            </a:r>
            <a:endParaRPr lang="ar-IQ" sz="4400" b="1" dirty="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p:txBody>
      </p:sp>
      <p:sp>
        <p:nvSpPr>
          <p:cNvPr id="4" name="عنوان فرعي 3"/>
          <p:cNvSpPr>
            <a:spLocks noGrp="1"/>
          </p:cNvSpPr>
          <p:nvPr>
            <p:ph type="subTitle" idx="1"/>
          </p:nvPr>
        </p:nvSpPr>
        <p:spPr>
          <a:xfrm>
            <a:off x="1823322" y="4195702"/>
            <a:ext cx="5608973" cy="1510780"/>
          </a:xfrm>
        </p:spPr>
        <p:txBody>
          <a:bodyPr>
            <a:normAutofit/>
          </a:bodyPr>
          <a:lstStyle/>
          <a:p>
            <a:pPr algn="ctr"/>
            <a:endParaRPr lang="ar-IQ" sz="3600" b="1" dirty="0" smtClean="0">
              <a:solidFill>
                <a:srgbClr val="C00000"/>
              </a:solidFill>
              <a:latin typeface="Arial" panose="020B0604020202020204" pitchFamily="34" charset="0"/>
              <a:cs typeface="Arial" panose="020B0604020202020204" pitchFamily="34" charset="0"/>
            </a:endParaRPr>
          </a:p>
          <a:p>
            <a:pPr algn="ctr"/>
            <a:r>
              <a:rPr lang="ar-IQ" sz="3600" b="1" dirty="0" err="1" smtClean="0">
                <a:solidFill>
                  <a:srgbClr val="C00000"/>
                </a:solidFill>
                <a:latin typeface="Arial" panose="020B0604020202020204" pitchFamily="34" charset="0"/>
                <a:cs typeface="Arial" panose="020B0604020202020204" pitchFamily="34" charset="0"/>
              </a:rPr>
              <a:t>م.م</a:t>
            </a:r>
            <a:r>
              <a:rPr lang="ar-IQ" sz="3600" b="1" dirty="0" smtClean="0">
                <a:solidFill>
                  <a:srgbClr val="C00000"/>
                </a:solidFill>
                <a:latin typeface="Arial" panose="020B0604020202020204" pitchFamily="34" charset="0"/>
                <a:cs typeface="Arial" panose="020B0604020202020204" pitchFamily="34" charset="0"/>
              </a:rPr>
              <a:t>. عبدالله غازي حمدان </a:t>
            </a:r>
            <a:endParaRPr lang="ar-IQ" sz="3600" dirty="0"/>
          </a:p>
        </p:txBody>
      </p:sp>
      <p:sp>
        <p:nvSpPr>
          <p:cNvPr id="3" name="مستطيل 2"/>
          <p:cNvSpPr/>
          <p:nvPr/>
        </p:nvSpPr>
        <p:spPr>
          <a:xfrm>
            <a:off x="-20782" y="6388621"/>
            <a:ext cx="774571" cy="369332"/>
          </a:xfrm>
          <a:prstGeom prst="rect">
            <a:avLst/>
          </a:prstGeom>
        </p:spPr>
        <p:txBody>
          <a:bodyPr wrap="none">
            <a:spAutoFit/>
          </a:bodyPr>
          <a:lstStyle/>
          <a:p>
            <a:pPr>
              <a:defRPr/>
            </a:pPr>
            <a:r>
              <a:rPr lang="ar-IQ" b="1" dirty="0">
                <a:solidFill>
                  <a:prstClr val="black"/>
                </a:solidFill>
                <a:latin typeface="Century Gothic" panose="020B0502020202020204"/>
                <a:cs typeface="Tahoma" panose="020B0604030504040204" pitchFamily="34" charset="0"/>
              </a:rPr>
              <a:t>2021</a:t>
            </a:r>
            <a:endParaRPr lang="en-US" b="1" dirty="0">
              <a:solidFill>
                <a:prstClr val="black"/>
              </a:solidFill>
              <a:latin typeface="Century Gothic" panose="020B0502020202020204"/>
            </a:endParaRPr>
          </a:p>
        </p:txBody>
      </p:sp>
      <p:sp>
        <p:nvSpPr>
          <p:cNvPr id="2" name="مربع نص 1"/>
          <p:cNvSpPr txBox="1"/>
          <p:nvPr/>
        </p:nvSpPr>
        <p:spPr>
          <a:xfrm>
            <a:off x="5346123" y="413560"/>
            <a:ext cx="3665394" cy="1200329"/>
          </a:xfrm>
          <a:prstGeom prst="rect">
            <a:avLst/>
          </a:prstGeom>
          <a:noFill/>
        </p:spPr>
        <p:txBody>
          <a:bodyPr wrap="square" rtlCol="1">
            <a:spAutoFit/>
          </a:bodyPr>
          <a:lstStyle/>
          <a:p>
            <a:pPr algn="ctr">
              <a:defRPr/>
            </a:pPr>
            <a:r>
              <a:rPr lang="ar-SA" sz="2400" b="1" dirty="0">
                <a:solidFill>
                  <a:prstClr val="black"/>
                </a:solidFill>
                <a:latin typeface="Century Gothic" panose="020B0502020202020204"/>
                <a:cs typeface="Tahoma" panose="020B0604030504040204" pitchFamily="34" charset="0"/>
              </a:rPr>
              <a:t>جامعة بغداد </a:t>
            </a:r>
            <a:endParaRPr lang="en-US" sz="2400" b="1" dirty="0">
              <a:solidFill>
                <a:prstClr val="black"/>
              </a:solidFill>
              <a:latin typeface="Century Gothic" panose="020B0502020202020204"/>
            </a:endParaRPr>
          </a:p>
          <a:p>
            <a:pPr algn="ctr">
              <a:defRPr/>
            </a:pPr>
            <a:r>
              <a:rPr lang="ar-SA" sz="2400" b="1" dirty="0">
                <a:solidFill>
                  <a:prstClr val="black"/>
                </a:solidFill>
                <a:latin typeface="Century Gothic" panose="020B0502020202020204"/>
                <a:cs typeface="Tahoma" panose="020B0604030504040204" pitchFamily="34" charset="0"/>
              </a:rPr>
              <a:t>كلية التربية البدنية وعلوم </a:t>
            </a:r>
            <a:r>
              <a:rPr lang="ar-SA" sz="2400" b="1" dirty="0" smtClean="0">
                <a:solidFill>
                  <a:prstClr val="black"/>
                </a:solidFill>
                <a:latin typeface="Century Gothic" panose="020B0502020202020204"/>
                <a:cs typeface="Tahoma" panose="020B0604030504040204" pitchFamily="34" charset="0"/>
              </a:rPr>
              <a:t>الرياضة</a:t>
            </a:r>
            <a:endParaRPr lang="en-US" sz="2400" b="1" dirty="0">
              <a:solidFill>
                <a:prstClr val="black"/>
              </a:solidFill>
              <a:latin typeface="Century Gothic" panose="020B0502020202020204"/>
            </a:endParaRPr>
          </a:p>
        </p:txBody>
      </p:sp>
      <p:pic>
        <p:nvPicPr>
          <p:cNvPr id="6" name="officeArt object"/>
          <p:cNvPicPr/>
          <p:nvPr/>
        </p:nvPicPr>
        <p:blipFill>
          <a:blip r:embed="rId2"/>
          <a:stretch>
            <a:fillRect/>
          </a:stretch>
        </p:blipFill>
        <p:spPr>
          <a:xfrm>
            <a:off x="463322" y="104159"/>
            <a:ext cx="1488513" cy="2119496"/>
          </a:xfrm>
          <a:prstGeom prst="rect">
            <a:avLst/>
          </a:prstGeom>
          <a:ln w="12700" cap="flat">
            <a:noFill/>
            <a:miter lim="400000"/>
          </a:ln>
          <a:effectLst/>
        </p:spPr>
      </p:pic>
      <p:pic>
        <p:nvPicPr>
          <p:cNvPr id="10" name="صورة 9"/>
          <p:cNvPicPr>
            <a:picLocks noChangeAspect="1"/>
          </p:cNvPicPr>
          <p:nvPr/>
        </p:nvPicPr>
        <p:blipFill>
          <a:blip r:embed="rId3">
            <a:extLst>
              <a:ext uri="{BEBA8EAE-BF5A-486C-A8C5-ECC9F3942E4B}">
                <a14:imgProps xmlns:a14="http://schemas.microsoft.com/office/drawing/2010/main">
                  <a14:imgLayer r:embed="rId4">
                    <a14:imgEffect>
                      <a14:backgroundRemoval t="5778" b="94667" l="3556" r="97333"/>
                    </a14:imgEffect>
                  </a14:imgLayer>
                </a14:imgProps>
              </a:ext>
              <a:ext uri="{28A0092B-C50C-407E-A947-70E740481C1C}">
                <a14:useLocalDpi xmlns:a14="http://schemas.microsoft.com/office/drawing/2010/main" val="0"/>
              </a:ext>
            </a:extLst>
          </a:blip>
          <a:stretch>
            <a:fillRect/>
          </a:stretch>
        </p:blipFill>
        <p:spPr>
          <a:xfrm flipH="1">
            <a:off x="6718939" y="1340768"/>
            <a:ext cx="2464008" cy="4721334"/>
          </a:xfrm>
          <a:prstGeom prst="rect">
            <a:avLst/>
          </a:prstGeom>
        </p:spPr>
      </p:pic>
      <p:pic>
        <p:nvPicPr>
          <p:cNvPr id="11" name="صورة 10"/>
          <p:cNvPicPr>
            <a:picLocks noChangeAspect="1"/>
          </p:cNvPicPr>
          <p:nvPr/>
        </p:nvPicPr>
        <p:blipFill>
          <a:blip r:embed="rId5">
            <a:extLst>
              <a:ext uri="{BEBA8EAE-BF5A-486C-A8C5-ECC9F3942E4B}">
                <a14:imgProps xmlns:a14="http://schemas.microsoft.com/office/drawing/2010/main">
                  <a14:imgLayer r:embed="rId6">
                    <a14:imgEffect>
                      <a14:backgroundRemoval t="631" b="98738" l="14000" r="86222"/>
                    </a14:imgEffect>
                  </a14:imgLayer>
                </a14:imgProps>
              </a:ext>
              <a:ext uri="{28A0092B-C50C-407E-A947-70E740481C1C}">
                <a14:useLocalDpi xmlns:a14="http://schemas.microsoft.com/office/drawing/2010/main" val="0"/>
              </a:ext>
            </a:extLst>
          </a:blip>
          <a:stretch>
            <a:fillRect/>
          </a:stretch>
        </p:blipFill>
        <p:spPr>
          <a:xfrm>
            <a:off x="-405350" y="2427224"/>
            <a:ext cx="3225854" cy="3974784"/>
          </a:xfrm>
          <a:prstGeom prst="rect">
            <a:avLst/>
          </a:prstGeom>
        </p:spPr>
      </p:pic>
    </p:spTree>
    <p:extLst>
      <p:ext uri="{BB962C8B-B14F-4D97-AF65-F5344CB8AC3E}">
        <p14:creationId xmlns:p14="http://schemas.microsoft.com/office/powerpoint/2010/main" val="11998986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3041" y="228600"/>
            <a:ext cx="8437418" cy="6369628"/>
          </a:xfrm>
        </p:spPr>
        <p:txBody>
          <a:bodyPr>
            <a:normAutofit/>
          </a:bodyPr>
          <a:lstStyle/>
          <a:p>
            <a:pPr marL="0" indent="0" algn="just">
              <a:buNone/>
            </a:pPr>
            <a:endParaRPr lang="en-US" dirty="0"/>
          </a:p>
          <a:p>
            <a:pPr marL="0" indent="0" algn="just">
              <a:buNone/>
            </a:pPr>
            <a:r>
              <a:rPr lang="ar-IQ" b="1" dirty="0">
                <a:solidFill>
                  <a:srgbClr val="FF0000"/>
                </a:solidFill>
                <a:effectLst>
                  <a:outerShdw blurRad="38100" dist="38100" dir="2700000" algn="tl">
                    <a:srgbClr val="000000">
                      <a:alpha val="43137"/>
                    </a:srgbClr>
                  </a:outerShdw>
                </a:effectLst>
              </a:rPr>
              <a:t>مزايا التشكيل </a:t>
            </a:r>
            <a:r>
              <a:rPr lang="ar-IQ" b="1" dirty="0" smtClean="0">
                <a:solidFill>
                  <a:srgbClr val="FF0000"/>
                </a:solidFill>
                <a:effectLst>
                  <a:outerShdw blurRad="38100" dist="38100" dir="2700000" algn="tl">
                    <a:srgbClr val="000000">
                      <a:alpha val="43137"/>
                    </a:srgbClr>
                  </a:outerShdw>
                </a:effectLst>
              </a:rPr>
              <a:t>الدفاعي (6 </a:t>
            </a:r>
            <a:r>
              <a:rPr lang="ar-IQ" b="1" dirty="0">
                <a:solidFill>
                  <a:srgbClr val="FF0000"/>
                </a:solidFill>
                <a:effectLst>
                  <a:outerShdw blurRad="38100" dist="38100" dir="2700000" algn="tl">
                    <a:srgbClr val="000000">
                      <a:alpha val="43137"/>
                    </a:srgbClr>
                  </a:outerShdw>
                </a:effectLst>
              </a:rPr>
              <a:t>– صفر</a:t>
            </a:r>
            <a:r>
              <a:rPr lang="ar-IQ" b="1" dirty="0" smtClean="0">
                <a:solidFill>
                  <a:srgbClr val="FF0000"/>
                </a:solidFill>
                <a:effectLst>
                  <a:outerShdw blurRad="38100" dist="38100" dir="2700000" algn="tl">
                    <a:srgbClr val="000000">
                      <a:alpha val="43137"/>
                    </a:srgbClr>
                  </a:outerShdw>
                </a:effectLst>
              </a:rPr>
              <a:t>)</a:t>
            </a:r>
          </a:p>
          <a:p>
            <a:pPr marL="0" indent="0" algn="just">
              <a:buNone/>
            </a:pPr>
            <a:endParaRPr lang="en-US" b="1" dirty="0">
              <a:solidFill>
                <a:srgbClr val="FF0000"/>
              </a:solidFill>
              <a:effectLst>
                <a:outerShdw blurRad="38100" dist="38100" dir="2700000" algn="tl">
                  <a:srgbClr val="000000">
                    <a:alpha val="43137"/>
                  </a:srgbClr>
                </a:outerShdw>
              </a:effectLst>
            </a:endParaRPr>
          </a:p>
          <a:p>
            <a:pPr marL="514350" indent="-285750" algn="just">
              <a:lnSpc>
                <a:spcPct val="150000"/>
              </a:lnSpc>
              <a:buFont typeface="+mj-lt"/>
              <a:buAutoNum type="arabicPeriod"/>
            </a:pPr>
            <a:r>
              <a:rPr lang="ar-IQ" dirty="0" smtClean="0"/>
              <a:t> يندر </a:t>
            </a:r>
            <a:r>
              <a:rPr lang="ar-IQ" dirty="0"/>
              <a:t>وجود ثغرة دفاعية نتيجة التماسك الدفاعي .</a:t>
            </a:r>
            <a:endParaRPr lang="en-US" dirty="0"/>
          </a:p>
          <a:p>
            <a:pPr marL="514350" indent="-285750" algn="just">
              <a:lnSpc>
                <a:spcPct val="150000"/>
              </a:lnSpc>
              <a:buFont typeface="+mj-lt"/>
              <a:buAutoNum type="arabicPeriod"/>
            </a:pPr>
            <a:r>
              <a:rPr lang="ar-IQ" dirty="0" smtClean="0"/>
              <a:t> كثرة </a:t>
            </a:r>
            <a:r>
              <a:rPr lang="ar-IQ" dirty="0"/>
              <a:t>المدافعين تعيق حركة لاعبي الارتكاز وتمنعهم من اداء واجباتهم.</a:t>
            </a:r>
            <a:endParaRPr lang="en-US" dirty="0"/>
          </a:p>
          <a:p>
            <a:pPr marL="514350" indent="-285750" algn="just">
              <a:lnSpc>
                <a:spcPct val="150000"/>
              </a:lnSpc>
              <a:buFont typeface="+mj-lt"/>
              <a:buAutoNum type="arabicPeriod"/>
            </a:pPr>
            <a:r>
              <a:rPr lang="ar-IQ" dirty="0" smtClean="0"/>
              <a:t> تحديد </a:t>
            </a:r>
            <a:r>
              <a:rPr lang="ar-IQ" dirty="0"/>
              <a:t>مسؤوليات المدافعين بالمنطقة التي يدافعها </a:t>
            </a:r>
            <a:r>
              <a:rPr lang="ar-IQ" dirty="0" smtClean="0"/>
              <a:t>.</a:t>
            </a:r>
          </a:p>
        </p:txBody>
      </p:sp>
    </p:spTree>
    <p:extLst>
      <p:ext uri="{BB962C8B-B14F-4D97-AF65-F5344CB8AC3E}">
        <p14:creationId xmlns:p14="http://schemas.microsoft.com/office/powerpoint/2010/main" val="4082558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3041" y="228600"/>
            <a:ext cx="8437418" cy="6369628"/>
          </a:xfrm>
        </p:spPr>
        <p:txBody>
          <a:bodyPr>
            <a:normAutofit/>
          </a:bodyPr>
          <a:lstStyle/>
          <a:p>
            <a:pPr marL="0" indent="0" algn="just">
              <a:buNone/>
            </a:pPr>
            <a:endParaRPr lang="en-US" dirty="0" smtClean="0"/>
          </a:p>
          <a:p>
            <a:pPr marL="0" indent="0" algn="just">
              <a:buNone/>
            </a:pPr>
            <a:r>
              <a:rPr lang="ar-IQ" b="1" dirty="0" smtClean="0">
                <a:solidFill>
                  <a:srgbClr val="FF0000"/>
                </a:solidFill>
                <a:effectLst>
                  <a:outerShdw blurRad="38100" dist="38100" dir="2700000" algn="tl">
                    <a:srgbClr val="000000">
                      <a:alpha val="43137"/>
                    </a:srgbClr>
                  </a:outerShdw>
                </a:effectLst>
              </a:rPr>
              <a:t>عيوب التشكيل الدفاعي (6 – صفر) </a:t>
            </a:r>
          </a:p>
          <a:p>
            <a:pPr marL="0" indent="0" algn="just">
              <a:buNone/>
            </a:pPr>
            <a:endParaRPr lang="en-US" b="1" dirty="0" smtClean="0">
              <a:solidFill>
                <a:srgbClr val="FF0000"/>
              </a:solidFill>
              <a:effectLst>
                <a:outerShdw blurRad="38100" dist="38100" dir="2700000" algn="tl">
                  <a:srgbClr val="000000">
                    <a:alpha val="43137"/>
                  </a:srgbClr>
                </a:outerShdw>
              </a:effectLst>
            </a:endParaRPr>
          </a:p>
          <a:p>
            <a:pPr marL="514350" indent="-338138" algn="just">
              <a:lnSpc>
                <a:spcPct val="200000"/>
              </a:lnSpc>
              <a:buFont typeface="+mj-lt"/>
              <a:buAutoNum type="arabicPeriod"/>
            </a:pPr>
            <a:r>
              <a:rPr lang="ar-IQ" dirty="0" smtClean="0"/>
              <a:t>السماح للفريق المهاجم بالحركة بحرية خارج منطقة الجزاء .</a:t>
            </a:r>
            <a:endParaRPr lang="en-US" dirty="0" smtClean="0"/>
          </a:p>
          <a:p>
            <a:pPr marL="514350" indent="-338138" algn="just">
              <a:lnSpc>
                <a:spcPct val="200000"/>
              </a:lnSpc>
              <a:buFont typeface="+mj-lt"/>
              <a:buAutoNum type="arabicPeriod"/>
            </a:pPr>
            <a:r>
              <a:rPr lang="ar-IQ" dirty="0" smtClean="0"/>
              <a:t>اعطاء الفرصة للفريق المهاجم من التصويب من المناطق البعيدة .</a:t>
            </a:r>
            <a:endParaRPr lang="en-US" dirty="0" smtClean="0"/>
          </a:p>
          <a:p>
            <a:pPr marL="514350" indent="-338138" algn="just">
              <a:lnSpc>
                <a:spcPct val="200000"/>
              </a:lnSpc>
              <a:buFont typeface="+mj-lt"/>
              <a:buAutoNum type="arabicPeriod"/>
            </a:pPr>
            <a:r>
              <a:rPr lang="ar-IQ" dirty="0" smtClean="0"/>
              <a:t>اعطاء الفرصة للفريق المنافس من الاحتفاظ بالكرة للفترة التي يريدها.</a:t>
            </a:r>
            <a:endParaRPr lang="en-US" dirty="0" smtClean="0"/>
          </a:p>
        </p:txBody>
      </p:sp>
    </p:spTree>
    <p:extLst>
      <p:ext uri="{BB962C8B-B14F-4D97-AF65-F5344CB8AC3E}">
        <p14:creationId xmlns:p14="http://schemas.microsoft.com/office/powerpoint/2010/main" val="3107595425"/>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8522">
              <a:srgbClr val="C3DAF0"/>
            </a:gs>
            <a:gs pos="1332">
              <a:srgbClr val="F6F9FD"/>
            </a:gs>
            <a:gs pos="0">
              <a:schemeClr val="accent1">
                <a:lumMod val="5000"/>
                <a:lumOff val="95000"/>
              </a:schemeClr>
            </a:gs>
            <a:gs pos="0">
              <a:schemeClr val="accent1">
                <a:lumMod val="45000"/>
                <a:lumOff val="55000"/>
              </a:schemeClr>
            </a:gs>
            <a:gs pos="97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9897" y="5070764"/>
            <a:ext cx="8437418" cy="1714500"/>
          </a:xfrm>
        </p:spPr>
        <p:txBody>
          <a:bodyPr>
            <a:normAutofit/>
          </a:bodyPr>
          <a:lstStyle/>
          <a:p>
            <a:pPr marL="0" indent="0" algn="ctr">
              <a:buNone/>
            </a:pPr>
            <a:r>
              <a:rPr lang="ar-IQ" sz="4800" dirty="0" smtClean="0"/>
              <a:t>2. التشكيل الدفاعي (5 – 1)</a:t>
            </a:r>
            <a:endParaRPr lang="en-US" sz="4800" dirty="0" smtClean="0"/>
          </a:p>
        </p:txBody>
      </p:sp>
      <p:pic>
        <p:nvPicPr>
          <p:cNvPr id="4" name="Picture 4" descr="Capture"/>
          <p:cNvPicPr>
            <a:picLocks noChangeAspect="1" noChangeArrowheads="1"/>
          </p:cNvPicPr>
          <p:nvPr/>
        </p:nvPicPr>
        <p:blipFill rotWithShape="1">
          <a:blip r:embed="rId2">
            <a:extLst>
              <a:ext uri="{28A0092B-C50C-407E-A947-70E740481C1C}">
                <a14:useLocalDpi xmlns:a14="http://schemas.microsoft.com/office/drawing/2010/main" val="0"/>
              </a:ext>
            </a:extLst>
          </a:blip>
          <a:srcRect l="1051" r="1051" b="3893"/>
          <a:stretch/>
        </p:blipFill>
        <p:spPr bwMode="auto">
          <a:xfrm>
            <a:off x="163657" y="228775"/>
            <a:ext cx="8845262" cy="43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9832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6000" r="-6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505" y="228601"/>
            <a:ext cx="8414039" cy="6483927"/>
          </a:xfrm>
        </p:spPr>
        <p:txBody>
          <a:bodyPr>
            <a:normAutofit/>
          </a:bodyPr>
          <a:lstStyle/>
          <a:p>
            <a:pPr marL="0" indent="0" algn="justLow">
              <a:buNone/>
            </a:pPr>
            <a:r>
              <a:rPr lang="ar-IQ" dirty="0"/>
              <a:t>يلحظ في هذا التشكيل وقوف </a:t>
            </a:r>
            <a:r>
              <a:rPr lang="ar-IQ" dirty="0" smtClean="0"/>
              <a:t>اللاعبين </a:t>
            </a:r>
            <a:r>
              <a:rPr lang="ar-IQ" dirty="0"/>
              <a:t>المدافعين في خطين </a:t>
            </a:r>
            <a:r>
              <a:rPr lang="ar-IQ" dirty="0" smtClean="0"/>
              <a:t>دفاعيين </a:t>
            </a:r>
            <a:r>
              <a:rPr lang="ar-IQ" dirty="0"/>
              <a:t>إذ يقف في الخط الأمامي </a:t>
            </a:r>
            <a:r>
              <a:rPr lang="ar-IQ" dirty="0" smtClean="0"/>
              <a:t>لاعب </a:t>
            </a:r>
            <a:r>
              <a:rPr lang="ar-IQ" dirty="0"/>
              <a:t>مدافع واحد، </a:t>
            </a:r>
            <a:r>
              <a:rPr lang="ar-IQ" dirty="0" smtClean="0"/>
              <a:t>أما بقية اللاعبين </a:t>
            </a:r>
            <a:r>
              <a:rPr lang="ar-IQ" dirty="0"/>
              <a:t>الخمسة فينظمون في الخط </a:t>
            </a:r>
            <a:r>
              <a:rPr lang="ar-IQ" dirty="0" smtClean="0"/>
              <a:t>الدفاعي </a:t>
            </a:r>
            <a:r>
              <a:rPr lang="ar-IQ" dirty="0"/>
              <a:t>الخلفي </a:t>
            </a:r>
            <a:r>
              <a:rPr lang="ar-IQ" dirty="0" smtClean="0"/>
              <a:t>ويتوزعون على </a:t>
            </a:r>
            <a:r>
              <a:rPr lang="ar-IQ" dirty="0"/>
              <a:t>خط منطقة </a:t>
            </a:r>
            <a:r>
              <a:rPr lang="ar-IQ" dirty="0" smtClean="0"/>
              <a:t>المرمى</a:t>
            </a:r>
          </a:p>
          <a:p>
            <a:pPr marL="0" indent="0" algn="justLow">
              <a:buNone/>
            </a:pPr>
            <a:endParaRPr lang="ar-IQ" b="1" dirty="0">
              <a:solidFill>
                <a:srgbClr val="FF0000"/>
              </a:solidFill>
              <a:effectLst>
                <a:outerShdw blurRad="38100" dist="38100" dir="2700000" algn="tl">
                  <a:srgbClr val="000000">
                    <a:alpha val="43137"/>
                  </a:srgbClr>
                </a:outerShdw>
              </a:effectLst>
            </a:endParaRPr>
          </a:p>
          <a:p>
            <a:pPr marL="0" indent="0" algn="justLow">
              <a:buNone/>
            </a:pPr>
            <a:endParaRPr lang="ar-IQ" b="1" dirty="0" smtClean="0">
              <a:solidFill>
                <a:srgbClr val="FF0000"/>
              </a:solidFill>
              <a:effectLst>
                <a:outerShdw blurRad="38100" dist="38100" dir="2700000" algn="tl">
                  <a:srgbClr val="000000">
                    <a:alpha val="43137"/>
                  </a:srgbClr>
                </a:outerShdw>
              </a:effectLst>
            </a:endParaRPr>
          </a:p>
          <a:p>
            <a:pPr marL="0" indent="0" algn="justLow">
              <a:buNone/>
            </a:pPr>
            <a:r>
              <a:rPr lang="ar-IQ" sz="3200" b="1" dirty="0" smtClean="0">
                <a:solidFill>
                  <a:srgbClr val="FF0000"/>
                </a:solidFill>
                <a:effectLst>
                  <a:outerShdw blurRad="38100" dist="38100" dir="2700000" algn="tl">
                    <a:srgbClr val="000000">
                      <a:alpha val="43137"/>
                    </a:srgbClr>
                  </a:outerShdw>
                </a:effectLst>
              </a:rPr>
              <a:t>متى يستخدم التشكيل الدفاعي (5 – 1)</a:t>
            </a:r>
            <a:endParaRPr lang="en-US" sz="3200" b="1" dirty="0" smtClean="0">
              <a:solidFill>
                <a:srgbClr val="FF0000"/>
              </a:solidFill>
              <a:effectLst>
                <a:outerShdw blurRad="38100" dist="38100" dir="2700000" algn="tl">
                  <a:srgbClr val="000000">
                    <a:alpha val="43137"/>
                  </a:srgbClr>
                </a:outerShdw>
              </a:effectLst>
            </a:endParaRPr>
          </a:p>
          <a:p>
            <a:pPr marL="0" indent="0" algn="justLow">
              <a:buNone/>
            </a:pPr>
            <a:r>
              <a:rPr lang="ar-IQ" dirty="0" smtClean="0"/>
              <a:t>    يستخدم مع الفريق الذي يمتلك لاعبين يجيدون التصويب البعيد والتمريرات السريعة .</a:t>
            </a:r>
          </a:p>
        </p:txBody>
      </p:sp>
    </p:spTree>
    <p:extLst>
      <p:ext uri="{BB962C8B-B14F-4D97-AF65-F5344CB8AC3E}">
        <p14:creationId xmlns:p14="http://schemas.microsoft.com/office/powerpoint/2010/main" val="196231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6000" r="-6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505" y="228601"/>
            <a:ext cx="8414039" cy="6483927"/>
          </a:xfrm>
        </p:spPr>
        <p:txBody>
          <a:bodyPr>
            <a:normAutofit/>
          </a:bodyPr>
          <a:lstStyle/>
          <a:p>
            <a:pPr marL="0" indent="0" algn="just">
              <a:buNone/>
            </a:pPr>
            <a:endParaRPr lang="en-US" dirty="0"/>
          </a:p>
          <a:p>
            <a:pPr marL="0" indent="0" algn="just">
              <a:lnSpc>
                <a:spcPct val="150000"/>
              </a:lnSpc>
              <a:buNone/>
            </a:pPr>
            <a:r>
              <a:rPr lang="ar-IQ" b="1" dirty="0">
                <a:solidFill>
                  <a:srgbClr val="FF0000"/>
                </a:solidFill>
                <a:effectLst>
                  <a:outerShdw blurRad="38100" dist="38100" dir="2700000" algn="tl">
                    <a:srgbClr val="000000">
                      <a:alpha val="43137"/>
                    </a:srgbClr>
                  </a:outerShdw>
                </a:effectLst>
              </a:rPr>
              <a:t>مميزات التشكيل الدفاعي </a:t>
            </a:r>
            <a:r>
              <a:rPr lang="ar-IQ" b="1" dirty="0" smtClean="0">
                <a:solidFill>
                  <a:srgbClr val="FF0000"/>
                </a:solidFill>
                <a:effectLst>
                  <a:outerShdw blurRad="38100" dist="38100" dir="2700000" algn="tl">
                    <a:srgbClr val="000000">
                      <a:alpha val="43137"/>
                    </a:srgbClr>
                  </a:outerShdw>
                </a:effectLst>
              </a:rPr>
              <a:t>(5 </a:t>
            </a:r>
            <a:r>
              <a:rPr lang="ar-IQ" b="1" dirty="0">
                <a:solidFill>
                  <a:srgbClr val="FF0000"/>
                </a:solidFill>
                <a:effectLst>
                  <a:outerShdw blurRad="38100" dist="38100" dir="2700000" algn="tl">
                    <a:srgbClr val="000000">
                      <a:alpha val="43137"/>
                    </a:srgbClr>
                  </a:outerShdw>
                </a:effectLst>
              </a:rPr>
              <a:t>– 1)</a:t>
            </a:r>
            <a:endParaRPr lang="en-US" b="1" dirty="0">
              <a:solidFill>
                <a:srgbClr val="FF0000"/>
              </a:solidFill>
              <a:effectLst>
                <a:outerShdw blurRad="38100" dist="38100" dir="2700000" algn="tl">
                  <a:srgbClr val="000000">
                    <a:alpha val="43137"/>
                  </a:srgbClr>
                </a:outerShdw>
              </a:effectLst>
            </a:endParaRPr>
          </a:p>
          <a:p>
            <a:pPr marL="514350" indent="-171450" algn="just">
              <a:lnSpc>
                <a:spcPct val="150000"/>
              </a:lnSpc>
              <a:buFont typeface="+mj-lt"/>
              <a:buAutoNum type="arabicPeriod"/>
            </a:pPr>
            <a:r>
              <a:rPr lang="ar-IQ" sz="2600" dirty="0" smtClean="0"/>
              <a:t> اللاعب </a:t>
            </a:r>
            <a:r>
              <a:rPr lang="ar-IQ" sz="2600" dirty="0"/>
              <a:t>المتقدم في الوسط له دوره في اعاقة التمرير والاستلام والتصويب .</a:t>
            </a:r>
            <a:endParaRPr lang="en-US" sz="2600" dirty="0"/>
          </a:p>
          <a:p>
            <a:pPr marL="514350" indent="-171450" algn="just">
              <a:lnSpc>
                <a:spcPct val="150000"/>
              </a:lnSpc>
              <a:buFont typeface="+mj-lt"/>
              <a:buAutoNum type="arabicPeriod"/>
            </a:pPr>
            <a:r>
              <a:rPr lang="ar-IQ" sz="2600" dirty="0" smtClean="0"/>
              <a:t> يمكن </a:t>
            </a:r>
            <a:r>
              <a:rPr lang="ar-IQ" sz="2600" dirty="0"/>
              <a:t>تحديد حركة اهم لاعب في الفريق </a:t>
            </a:r>
            <a:r>
              <a:rPr lang="ar-IQ" sz="2600" dirty="0" smtClean="0"/>
              <a:t>المنافس في </a:t>
            </a:r>
            <a:r>
              <a:rPr lang="ar-IQ" sz="2600" dirty="0"/>
              <a:t>هذه الطريقة </a:t>
            </a:r>
            <a:r>
              <a:rPr lang="ar-IQ" sz="2600" dirty="0" smtClean="0"/>
              <a:t>من </a:t>
            </a:r>
            <a:r>
              <a:rPr lang="ar-IQ" sz="2600" dirty="0"/>
              <a:t>خلال اللاعب الوسط المتقدم .</a:t>
            </a:r>
            <a:endParaRPr lang="en-US" sz="2600" dirty="0"/>
          </a:p>
          <a:p>
            <a:pPr marL="514350" indent="-171450" algn="just">
              <a:lnSpc>
                <a:spcPct val="150000"/>
              </a:lnSpc>
              <a:buFont typeface="+mj-lt"/>
              <a:buAutoNum type="arabicPeriod"/>
            </a:pPr>
            <a:r>
              <a:rPr lang="ar-IQ" sz="2600" dirty="0" smtClean="0"/>
              <a:t> يمكن </a:t>
            </a:r>
            <a:r>
              <a:rPr lang="ar-IQ" sz="2600" dirty="0"/>
              <a:t>عمل الهجوم السريع الفردي والجماعي من هذه الطريقة بسهولة</a:t>
            </a:r>
            <a:r>
              <a:rPr lang="ar-IQ" sz="2600" dirty="0" smtClean="0"/>
              <a:t>.</a:t>
            </a:r>
          </a:p>
          <a:p>
            <a:pPr marL="514350" indent="-171450" algn="just">
              <a:buNone/>
            </a:pPr>
            <a:endParaRPr lang="en-US" dirty="0"/>
          </a:p>
        </p:txBody>
      </p:sp>
    </p:spTree>
    <p:extLst>
      <p:ext uri="{BB962C8B-B14F-4D97-AF65-F5344CB8AC3E}">
        <p14:creationId xmlns:p14="http://schemas.microsoft.com/office/powerpoint/2010/main" val="2669501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6000" r="-6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505" y="228601"/>
            <a:ext cx="8414039" cy="6483927"/>
          </a:xfrm>
        </p:spPr>
        <p:txBody>
          <a:bodyPr>
            <a:normAutofit/>
          </a:bodyPr>
          <a:lstStyle/>
          <a:p>
            <a:pPr marL="514350" indent="-171450" algn="just">
              <a:buNone/>
            </a:pPr>
            <a:endParaRPr lang="en-US" dirty="0"/>
          </a:p>
          <a:p>
            <a:pPr marL="457200" indent="-457200" algn="just">
              <a:buNone/>
            </a:pPr>
            <a:r>
              <a:rPr lang="ar-IQ" b="1" dirty="0">
                <a:solidFill>
                  <a:srgbClr val="FF0000"/>
                </a:solidFill>
                <a:effectLst>
                  <a:outerShdw blurRad="38100" dist="38100" dir="2700000" algn="tl">
                    <a:srgbClr val="000000">
                      <a:alpha val="43137"/>
                    </a:srgbClr>
                  </a:outerShdw>
                </a:effectLst>
              </a:rPr>
              <a:t>عيوب التشكيل الدفاعي </a:t>
            </a:r>
            <a:r>
              <a:rPr lang="ar-IQ" b="1" dirty="0" smtClean="0">
                <a:solidFill>
                  <a:srgbClr val="FF0000"/>
                </a:solidFill>
                <a:effectLst>
                  <a:outerShdw blurRad="38100" dist="38100" dir="2700000" algn="tl">
                    <a:srgbClr val="000000">
                      <a:alpha val="43137"/>
                    </a:srgbClr>
                  </a:outerShdw>
                </a:effectLst>
              </a:rPr>
              <a:t>(5 </a:t>
            </a:r>
            <a:r>
              <a:rPr lang="ar-IQ" b="1" dirty="0">
                <a:solidFill>
                  <a:srgbClr val="FF0000"/>
                </a:solidFill>
                <a:effectLst>
                  <a:outerShdw blurRad="38100" dist="38100" dir="2700000" algn="tl">
                    <a:srgbClr val="000000">
                      <a:alpha val="43137"/>
                    </a:srgbClr>
                  </a:outerShdw>
                </a:effectLst>
              </a:rPr>
              <a:t>– 1</a:t>
            </a:r>
            <a:r>
              <a:rPr lang="ar-IQ" b="1" dirty="0" smtClean="0">
                <a:solidFill>
                  <a:srgbClr val="FF0000"/>
                </a:solidFill>
                <a:effectLst>
                  <a:outerShdw blurRad="38100" dist="38100" dir="2700000" algn="tl">
                    <a:srgbClr val="000000">
                      <a:alpha val="43137"/>
                    </a:srgbClr>
                  </a:outerShdw>
                </a:effectLst>
              </a:rPr>
              <a:t>)</a:t>
            </a:r>
          </a:p>
          <a:p>
            <a:pPr marL="457200" indent="-457200" algn="just">
              <a:buNone/>
            </a:pPr>
            <a:endParaRPr lang="en-US" b="1" dirty="0">
              <a:solidFill>
                <a:srgbClr val="FF0000"/>
              </a:solidFill>
              <a:effectLst>
                <a:outerShdw blurRad="38100" dist="38100" dir="2700000" algn="tl">
                  <a:srgbClr val="000000">
                    <a:alpha val="43137"/>
                  </a:srgbClr>
                </a:outerShdw>
              </a:effectLst>
            </a:endParaRPr>
          </a:p>
          <a:p>
            <a:pPr marL="514350" indent="-171450" algn="just">
              <a:lnSpc>
                <a:spcPct val="150000"/>
              </a:lnSpc>
              <a:buFont typeface="+mj-lt"/>
              <a:buAutoNum type="arabicPeriod"/>
            </a:pPr>
            <a:r>
              <a:rPr lang="ar-IQ" sz="2600" dirty="0" smtClean="0"/>
              <a:t>  بالنظر </a:t>
            </a:r>
            <a:r>
              <a:rPr lang="ar-IQ" sz="2600" dirty="0"/>
              <a:t>لتقدم لاعب الوسط الى الامام يؤدي ذلك الى ضعف في سد الثغرات الدفاعية </a:t>
            </a:r>
            <a:r>
              <a:rPr lang="ar-IQ" sz="2600" dirty="0" smtClean="0"/>
              <a:t>في الجناحين.</a:t>
            </a:r>
            <a:endParaRPr lang="en-US" sz="2600" dirty="0"/>
          </a:p>
          <a:p>
            <a:pPr marL="685800" indent="-342900" algn="just">
              <a:lnSpc>
                <a:spcPct val="150000"/>
              </a:lnSpc>
              <a:buFont typeface="+mj-lt"/>
              <a:buAutoNum type="arabicPeriod"/>
            </a:pPr>
            <a:r>
              <a:rPr lang="ar-IQ" sz="2600" dirty="0" smtClean="0"/>
              <a:t> يكون </a:t>
            </a:r>
            <a:r>
              <a:rPr lang="ar-IQ" sz="2600" dirty="0"/>
              <a:t>هذا التشكيل ضعيفاً في حالة امتلاك الفريق المنافس لاعبين يجيدون اللعب </a:t>
            </a:r>
            <a:r>
              <a:rPr lang="ar-IQ" sz="2600" dirty="0" smtClean="0"/>
              <a:t>على الدائرة.</a:t>
            </a:r>
            <a:endParaRPr lang="en-US" sz="2600" dirty="0"/>
          </a:p>
        </p:txBody>
      </p:sp>
    </p:spTree>
    <p:extLst>
      <p:ext uri="{BB962C8B-B14F-4D97-AF65-F5344CB8AC3E}">
        <p14:creationId xmlns:p14="http://schemas.microsoft.com/office/powerpoint/2010/main" val="2399410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6000">
              <a:srgbClr val="C3DAF0"/>
            </a:gs>
            <a:gs pos="1332">
              <a:srgbClr val="F6F9FD"/>
            </a:gs>
            <a:gs pos="0">
              <a:schemeClr val="accent1">
                <a:lumMod val="5000"/>
                <a:lumOff val="95000"/>
              </a:schemeClr>
            </a:gs>
            <a:gs pos="0">
              <a:schemeClr val="accent1">
                <a:lumMod val="45000"/>
                <a:lumOff val="55000"/>
              </a:schemeClr>
            </a:gs>
            <a:gs pos="54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9897" y="5070764"/>
            <a:ext cx="8437418" cy="1714500"/>
          </a:xfrm>
        </p:spPr>
        <p:txBody>
          <a:bodyPr>
            <a:normAutofit/>
          </a:bodyPr>
          <a:lstStyle/>
          <a:p>
            <a:pPr marL="0" indent="0" algn="ctr">
              <a:buNone/>
            </a:pPr>
            <a:r>
              <a:rPr lang="ar-IQ" sz="4800" dirty="0" smtClean="0"/>
              <a:t>3. التشكيل الدفاعي (4 – 2)</a:t>
            </a:r>
            <a:endParaRPr lang="en-US" sz="4800" dirty="0" smtClean="0"/>
          </a:p>
        </p:txBody>
      </p:sp>
      <p:pic>
        <p:nvPicPr>
          <p:cNvPr id="4" name="Picture 4" descr="Capture"/>
          <p:cNvPicPr>
            <a:picLocks noChangeAspect="1" noChangeArrowheads="1"/>
          </p:cNvPicPr>
          <p:nvPr/>
        </p:nvPicPr>
        <p:blipFill rotWithShape="1">
          <a:blip r:embed="rId2">
            <a:extLst>
              <a:ext uri="{28A0092B-C50C-407E-A947-70E740481C1C}">
                <a14:useLocalDpi xmlns:a14="http://schemas.microsoft.com/office/drawing/2010/main" val="0"/>
              </a:ext>
            </a:extLst>
          </a:blip>
          <a:srcRect l="486" t="-912" r="2500" b="5002"/>
          <a:stretch/>
        </p:blipFill>
        <p:spPr bwMode="auto">
          <a:xfrm>
            <a:off x="116898" y="270339"/>
            <a:ext cx="8876434" cy="421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2865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505" y="228601"/>
            <a:ext cx="8414039" cy="6442365"/>
          </a:xfrm>
        </p:spPr>
        <p:txBody>
          <a:bodyPr>
            <a:normAutofit/>
          </a:bodyPr>
          <a:lstStyle/>
          <a:p>
            <a:pPr marL="0" indent="0" algn="just">
              <a:buNone/>
            </a:pPr>
            <a:r>
              <a:rPr lang="ar-IQ" dirty="0" smtClean="0">
                <a:latin typeface="Simplified Arabic" panose="02020603050405020304" pitchFamily="18" charset="-78"/>
                <a:cs typeface="Simplified Arabic" panose="02020603050405020304" pitchFamily="18" charset="-78"/>
              </a:rPr>
              <a:t>ويتوزع </a:t>
            </a:r>
            <a:r>
              <a:rPr lang="ar-IQ" dirty="0">
                <a:latin typeface="Simplified Arabic" panose="02020603050405020304" pitchFamily="18" charset="-78"/>
                <a:cs typeface="Simplified Arabic" panose="02020603050405020304" pitchFamily="18" charset="-78"/>
              </a:rPr>
              <a:t>اللاعبون هنا بحيث يقف اربعة لاعبين على منطقة </a:t>
            </a:r>
            <a:r>
              <a:rPr lang="ar-IQ" dirty="0" smtClean="0">
                <a:latin typeface="Simplified Arabic" panose="02020603050405020304" pitchFamily="18" charset="-78"/>
                <a:cs typeface="Simplified Arabic" panose="02020603050405020304" pitchFamily="18" charset="-78"/>
              </a:rPr>
              <a:t>6 م </a:t>
            </a:r>
            <a:r>
              <a:rPr lang="ar-IQ" dirty="0">
                <a:latin typeface="Simplified Arabic" panose="02020603050405020304" pitchFamily="18" charset="-78"/>
                <a:cs typeface="Simplified Arabic" panose="02020603050405020304" pitchFamily="18" charset="-78"/>
              </a:rPr>
              <a:t>واثنين متقدمين امام خط منطقة </a:t>
            </a:r>
            <a:r>
              <a:rPr lang="ar-IQ" dirty="0" smtClean="0">
                <a:latin typeface="Simplified Arabic" panose="02020603050405020304" pitchFamily="18" charset="-78"/>
                <a:cs typeface="Simplified Arabic" panose="02020603050405020304" pitchFamily="18" charset="-78"/>
              </a:rPr>
              <a:t>9 م </a:t>
            </a:r>
            <a:r>
              <a:rPr lang="ar-IQ" dirty="0">
                <a:latin typeface="Simplified Arabic" panose="02020603050405020304" pitchFamily="18" charset="-78"/>
                <a:cs typeface="Simplified Arabic" panose="02020603050405020304" pitchFamily="18" charset="-78"/>
              </a:rPr>
              <a:t>اما مواجهين للساعدين او الوسط واحد </a:t>
            </a:r>
            <a:r>
              <a:rPr lang="ar-IQ" dirty="0" smtClean="0">
                <a:latin typeface="Simplified Arabic" panose="02020603050405020304" pitchFamily="18" charset="-78"/>
                <a:cs typeface="Simplified Arabic" panose="02020603050405020304" pitchFamily="18" charset="-78"/>
              </a:rPr>
              <a:t>الساعدين</a:t>
            </a:r>
          </a:p>
          <a:p>
            <a:pPr marL="0" indent="0" algn="just">
              <a:buNone/>
            </a:pPr>
            <a:endParaRPr lang="en-US" dirty="0">
              <a:latin typeface="Simplified Arabic" panose="02020603050405020304" pitchFamily="18" charset="-78"/>
              <a:cs typeface="Simplified Arabic" panose="02020603050405020304" pitchFamily="18" charset="-78"/>
            </a:endParaRPr>
          </a:p>
          <a:p>
            <a:pPr marL="0" indent="0" algn="just">
              <a:buNone/>
            </a:pP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متى يستخدم التشكيل الدفاعي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(4 </a:t>
            </a: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9113" indent="-342900" algn="justLow">
              <a:lnSpc>
                <a:spcPct val="150000"/>
              </a:lnSpc>
              <a:buFont typeface="+mj-lt"/>
              <a:buAutoNum type="arabicPeriod"/>
              <a:tabLst>
                <a:tab pos="176213" algn="l"/>
              </a:tabLst>
            </a:pPr>
            <a:r>
              <a:rPr lang="ar-IQ" sz="2600" dirty="0">
                <a:latin typeface="Simplified Arabic" panose="02020603050405020304" pitchFamily="18" charset="-78"/>
                <a:cs typeface="Simplified Arabic" panose="02020603050405020304" pitchFamily="18" charset="-78"/>
              </a:rPr>
              <a:t>يستخدم هذا التشكيل الفرق التي يتميز لاعبوها بالقدرات البدنية والمهارية والخططية العالية </a:t>
            </a:r>
            <a:r>
              <a:rPr lang="ar-IQ" sz="2600" dirty="0" smtClean="0">
                <a:latin typeface="Simplified Arabic" panose="02020603050405020304" pitchFamily="18" charset="-78"/>
                <a:cs typeface="Simplified Arabic" panose="02020603050405020304" pitchFamily="18" charset="-78"/>
              </a:rPr>
              <a:t>.</a:t>
            </a:r>
          </a:p>
          <a:p>
            <a:pPr marL="519113" indent="-342900" algn="justLow">
              <a:lnSpc>
                <a:spcPct val="150000"/>
              </a:lnSpc>
              <a:buFont typeface="+mj-lt"/>
              <a:buAutoNum type="arabicPeriod"/>
              <a:tabLst>
                <a:tab pos="176213" algn="l"/>
              </a:tabLst>
            </a:pPr>
            <a:r>
              <a:rPr lang="ar-IQ" sz="2600" dirty="0" smtClean="0">
                <a:latin typeface="Simplified Arabic" panose="02020603050405020304" pitchFamily="18" charset="-78"/>
                <a:cs typeface="Simplified Arabic" panose="02020603050405020304" pitchFamily="18" charset="-78"/>
              </a:rPr>
              <a:t>يستخدم ضد </a:t>
            </a:r>
            <a:r>
              <a:rPr lang="ar-IQ" sz="2600" dirty="0">
                <a:latin typeface="Simplified Arabic" panose="02020603050405020304" pitchFamily="18" charset="-78"/>
                <a:cs typeface="Simplified Arabic" panose="02020603050405020304" pitchFamily="18" charset="-78"/>
              </a:rPr>
              <a:t>الفرق التي لها لاعبون يجيدون التصويب من </a:t>
            </a:r>
            <a:r>
              <a:rPr lang="ar-IQ" sz="2600" dirty="0" smtClean="0">
                <a:latin typeface="Simplified Arabic" panose="02020603050405020304" pitchFamily="18" charset="-78"/>
                <a:cs typeface="Simplified Arabic" panose="02020603050405020304" pitchFamily="18" charset="-78"/>
              </a:rPr>
              <a:t>بعيد .</a:t>
            </a:r>
          </a:p>
        </p:txBody>
      </p:sp>
    </p:spTree>
    <p:extLst>
      <p:ext uri="{BB962C8B-B14F-4D97-AF65-F5344CB8AC3E}">
        <p14:creationId xmlns:p14="http://schemas.microsoft.com/office/powerpoint/2010/main" val="22446085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505" y="228601"/>
            <a:ext cx="8414039" cy="6442365"/>
          </a:xfrm>
        </p:spPr>
        <p:txBody>
          <a:bodyPr>
            <a:normAutofit/>
          </a:bodyPr>
          <a:lstStyle/>
          <a:p>
            <a:pPr marL="176213" indent="0" algn="just">
              <a:buNone/>
              <a:tabLst>
                <a:tab pos="176213" algn="l"/>
              </a:tabLst>
            </a:pPr>
            <a:endParaRPr lang="en-US" dirty="0">
              <a:latin typeface="Simplified Arabic" panose="02020603050405020304" pitchFamily="18" charset="-78"/>
              <a:cs typeface="Simplified Arabic" panose="02020603050405020304" pitchFamily="18" charset="-78"/>
            </a:endParaRPr>
          </a:p>
          <a:p>
            <a:pPr marL="0" indent="0" algn="just">
              <a:buNone/>
            </a:pP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مميزات التشكيل الدفاعي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(4 </a:t>
            </a: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4350" indent="-400050" algn="just">
              <a:buFont typeface="+mj-lt"/>
              <a:buAutoNum type="arabicPeriod"/>
            </a:pPr>
            <a:r>
              <a:rPr lang="ar-IQ" dirty="0" smtClean="0">
                <a:latin typeface="Simplified Arabic" panose="02020603050405020304" pitchFamily="18" charset="-78"/>
                <a:cs typeface="Simplified Arabic" panose="02020603050405020304" pitchFamily="18" charset="-78"/>
              </a:rPr>
              <a:t>أعاقة </a:t>
            </a:r>
            <a:r>
              <a:rPr lang="ar-IQ" dirty="0">
                <a:latin typeface="Simplified Arabic" panose="02020603050405020304" pitchFamily="18" charset="-78"/>
                <a:cs typeface="Simplified Arabic" panose="02020603050405020304" pitchFamily="18" charset="-78"/>
              </a:rPr>
              <a:t>التصويب البعيد من قبل المنافس تجاه المرمى .</a:t>
            </a:r>
            <a:endParaRPr lang="en-US" dirty="0">
              <a:latin typeface="Simplified Arabic" panose="02020603050405020304" pitchFamily="18" charset="-78"/>
              <a:cs typeface="Simplified Arabic" panose="02020603050405020304" pitchFamily="18" charset="-78"/>
            </a:endParaRPr>
          </a:p>
          <a:p>
            <a:pPr marL="514350" indent="-400050" algn="just">
              <a:buFont typeface="+mj-lt"/>
              <a:buAutoNum type="arabicPeriod"/>
            </a:pPr>
            <a:r>
              <a:rPr lang="ar-IQ" dirty="0" smtClean="0">
                <a:latin typeface="Simplified Arabic" panose="02020603050405020304" pitchFamily="18" charset="-78"/>
                <a:cs typeface="Simplified Arabic" panose="02020603050405020304" pitchFamily="18" charset="-78"/>
              </a:rPr>
              <a:t>منع </a:t>
            </a:r>
            <a:r>
              <a:rPr lang="ar-IQ" dirty="0">
                <a:latin typeface="Simplified Arabic" panose="02020603050405020304" pitchFamily="18" charset="-78"/>
                <a:cs typeface="Simplified Arabic" panose="02020603050405020304" pitchFamily="18" charset="-78"/>
              </a:rPr>
              <a:t>صانع الالعاب من القيام بواجبه .</a:t>
            </a:r>
            <a:endParaRPr lang="en-US" dirty="0">
              <a:latin typeface="Simplified Arabic" panose="02020603050405020304" pitchFamily="18" charset="-78"/>
              <a:cs typeface="Simplified Arabic" panose="02020603050405020304" pitchFamily="18" charset="-78"/>
            </a:endParaRPr>
          </a:p>
          <a:p>
            <a:pPr marL="514350" indent="-400050" algn="just">
              <a:buFont typeface="+mj-lt"/>
              <a:buAutoNum type="arabicPeriod"/>
            </a:pPr>
            <a:r>
              <a:rPr lang="ar-IQ" dirty="0" smtClean="0">
                <a:latin typeface="Simplified Arabic" panose="02020603050405020304" pitchFamily="18" charset="-78"/>
                <a:cs typeface="Simplified Arabic" panose="02020603050405020304" pitchFamily="18" charset="-78"/>
              </a:rPr>
              <a:t>يمكن </a:t>
            </a:r>
            <a:r>
              <a:rPr lang="ar-IQ" dirty="0">
                <a:latin typeface="Simplified Arabic" panose="02020603050405020304" pitchFamily="18" charset="-78"/>
                <a:cs typeface="Simplified Arabic" panose="02020603050405020304" pitchFamily="18" charset="-78"/>
              </a:rPr>
              <a:t>القيام بالهجوم المرتد السريع بواسطة اللاعبين المتقدمين </a:t>
            </a:r>
            <a:r>
              <a:rPr lang="ar-IQ" dirty="0" smtClean="0">
                <a:latin typeface="Simplified Arabic" panose="02020603050405020304" pitchFamily="18" charset="-78"/>
                <a:cs typeface="Simplified Arabic" panose="02020603050405020304" pitchFamily="18" charset="-78"/>
              </a:rPr>
              <a:t>.</a:t>
            </a:r>
          </a:p>
          <a:p>
            <a:pPr marL="0" indent="0" algn="just">
              <a:buNone/>
            </a:pPr>
            <a:endParaRPr lang="en-US" dirty="0">
              <a:latin typeface="Simplified Arabic" panose="02020603050405020304" pitchFamily="18" charset="-78"/>
              <a:cs typeface="Simplified Arabic" panose="02020603050405020304" pitchFamily="18" charset="-78"/>
            </a:endParaRPr>
          </a:p>
          <a:p>
            <a:pPr marL="0" indent="0" algn="just">
              <a:buNone/>
            </a:pP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عيوب التشكيل الدفاعي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(4 </a:t>
            </a: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4350" indent="-338138" algn="just">
              <a:buFont typeface="+mj-lt"/>
              <a:buAutoNum type="arabicPeriod"/>
            </a:pPr>
            <a:r>
              <a:rPr lang="ar-IQ" dirty="0" smtClean="0">
                <a:latin typeface="Simplified Arabic" panose="02020603050405020304" pitchFamily="18" charset="-78"/>
                <a:cs typeface="Simplified Arabic" panose="02020603050405020304" pitchFamily="18" charset="-78"/>
              </a:rPr>
              <a:t>ضعف </a:t>
            </a:r>
            <a:r>
              <a:rPr lang="ar-IQ" dirty="0">
                <a:latin typeface="Simplified Arabic" panose="02020603050405020304" pitchFamily="18" charset="-78"/>
                <a:cs typeface="Simplified Arabic" panose="02020603050405020304" pitchFamily="18" charset="-78"/>
              </a:rPr>
              <a:t>التغطية الدفاعية في منطقة الاجنحة بسبب مساحتها الكبيرة .</a:t>
            </a:r>
            <a:endParaRPr lang="en-US" dirty="0">
              <a:latin typeface="Simplified Arabic" panose="02020603050405020304" pitchFamily="18" charset="-78"/>
              <a:cs typeface="Simplified Arabic" panose="02020603050405020304" pitchFamily="18" charset="-78"/>
            </a:endParaRPr>
          </a:p>
          <a:p>
            <a:pPr marL="514350" indent="-338138" algn="just">
              <a:buFont typeface="+mj-lt"/>
              <a:buAutoNum type="arabicPeriod"/>
            </a:pPr>
            <a:r>
              <a:rPr lang="ar-IQ" dirty="0" smtClean="0">
                <a:latin typeface="Simplified Arabic" panose="02020603050405020304" pitchFamily="18" charset="-78"/>
                <a:cs typeface="Simplified Arabic" panose="02020603050405020304" pitchFamily="18" charset="-78"/>
              </a:rPr>
              <a:t>كثر </a:t>
            </a:r>
            <a:r>
              <a:rPr lang="ar-IQ" dirty="0">
                <a:latin typeface="Simplified Arabic" panose="02020603050405020304" pitchFamily="18" charset="-78"/>
                <a:cs typeface="Simplified Arabic" panose="02020603050405020304" pitchFamily="18" charset="-78"/>
              </a:rPr>
              <a:t>الثغرات الدفاعية في الوسط مما يتيح استغلالها من المنافس .</a:t>
            </a:r>
            <a:endParaRPr lang="en-US" dirty="0">
              <a:latin typeface="Simplified Arabic" panose="02020603050405020304" pitchFamily="18" charset="-78"/>
              <a:cs typeface="Simplified Arabic" panose="02020603050405020304" pitchFamily="18" charset="-78"/>
            </a:endParaRPr>
          </a:p>
          <a:p>
            <a:pPr marL="514350" indent="-338138" algn="just">
              <a:buFont typeface="+mj-lt"/>
              <a:buAutoNum type="arabicPeriod"/>
            </a:pPr>
            <a:r>
              <a:rPr lang="ar-IQ" dirty="0" smtClean="0">
                <a:latin typeface="Simplified Arabic" panose="02020603050405020304" pitchFamily="18" charset="-78"/>
                <a:cs typeface="Simplified Arabic" panose="02020603050405020304" pitchFamily="18" charset="-78"/>
              </a:rPr>
              <a:t>يمكن </a:t>
            </a:r>
            <a:r>
              <a:rPr lang="ar-IQ" dirty="0">
                <a:latin typeface="Simplified Arabic" panose="02020603050405020304" pitchFamily="18" charset="-78"/>
                <a:cs typeface="Simplified Arabic" panose="02020603050405020304" pitchFamily="18" charset="-78"/>
              </a:rPr>
              <a:t>عمل القطع الداخلي أمام منطقة </a:t>
            </a:r>
            <a:r>
              <a:rPr lang="ar-IQ" dirty="0" smtClean="0">
                <a:latin typeface="Simplified Arabic" panose="02020603050405020304" pitchFamily="18" charset="-78"/>
                <a:cs typeface="Simplified Arabic" panose="02020603050405020304" pitchFamily="18" charset="-78"/>
              </a:rPr>
              <a:t>6 م وتنفيذ </a:t>
            </a:r>
            <a:r>
              <a:rPr lang="ar-IQ" dirty="0">
                <a:latin typeface="Simplified Arabic" panose="02020603050405020304" pitchFamily="18" charset="-78"/>
                <a:cs typeface="Simplified Arabic" panose="02020603050405020304" pitchFamily="18" charset="-78"/>
              </a:rPr>
              <a:t>بعض الخطط الهجومية </a:t>
            </a:r>
            <a:r>
              <a:rPr lang="ar-IQ" dirty="0" smtClean="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989503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6000">
              <a:srgbClr val="C3DAF0"/>
            </a:gs>
            <a:gs pos="1332">
              <a:srgbClr val="F6F9FD"/>
            </a:gs>
            <a:gs pos="0">
              <a:schemeClr val="accent1">
                <a:lumMod val="5000"/>
                <a:lumOff val="95000"/>
              </a:schemeClr>
            </a:gs>
            <a:gs pos="0">
              <a:schemeClr val="accent1">
                <a:lumMod val="45000"/>
                <a:lumOff val="55000"/>
              </a:schemeClr>
            </a:gs>
            <a:gs pos="54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9897" y="5070764"/>
            <a:ext cx="8437418" cy="1714500"/>
          </a:xfrm>
        </p:spPr>
        <p:txBody>
          <a:bodyPr>
            <a:normAutofit/>
          </a:bodyPr>
          <a:lstStyle/>
          <a:p>
            <a:pPr marL="0" indent="0" algn="ctr">
              <a:buNone/>
            </a:pPr>
            <a:r>
              <a:rPr lang="ar-IQ" sz="4800" dirty="0" smtClean="0"/>
              <a:t>4. التشكيل الدفاعي (3 – 3)</a:t>
            </a:r>
            <a:endParaRPr lang="en-US" sz="4800" dirty="0" smtClean="0"/>
          </a:p>
        </p:txBody>
      </p:sp>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850" r="1073" b="3242"/>
          <a:stretch/>
        </p:blipFill>
        <p:spPr>
          <a:xfrm>
            <a:off x="95584" y="280707"/>
            <a:ext cx="8819816" cy="4312227"/>
          </a:xfrm>
          <a:prstGeom prst="rect">
            <a:avLst/>
          </a:prstGeom>
        </p:spPr>
      </p:pic>
    </p:spTree>
    <p:extLst>
      <p:ext uri="{BB962C8B-B14F-4D97-AF65-F5344CB8AC3E}">
        <p14:creationId xmlns:p14="http://schemas.microsoft.com/office/powerpoint/2010/main" val="21887462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7000" b="-17000"/>
          </a:stretch>
        </a:blipFill>
        <a:effectLst/>
      </p:bgPr>
    </p:bg>
    <p:spTree>
      <p:nvGrpSpPr>
        <p:cNvPr id="1" name=""/>
        <p:cNvGrpSpPr/>
        <p:nvPr/>
      </p:nvGrpSpPr>
      <p:grpSpPr>
        <a:xfrm>
          <a:off x="0" y="0"/>
          <a:ext cx="0" cy="0"/>
          <a:chOff x="0" y="0"/>
          <a:chExt cx="0" cy="0"/>
        </a:xfrm>
      </p:grpSpPr>
      <p:sp>
        <p:nvSpPr>
          <p:cNvPr id="6" name="عنوان 1"/>
          <p:cNvSpPr txBox="1">
            <a:spLocks/>
          </p:cNvSpPr>
          <p:nvPr/>
        </p:nvSpPr>
        <p:spPr>
          <a:xfrm>
            <a:off x="683568" y="116926"/>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IQ" dirty="0" smtClean="0">
                <a:solidFill>
                  <a:srgbClr val="C00000"/>
                </a:solidFill>
                <a:cs typeface="Old Antic Outline Shaded" pitchFamily="2" charset="-78"/>
              </a:rPr>
              <a:t>الدفاع بكرة اليد</a:t>
            </a:r>
            <a:endParaRPr lang="ar-IQ" dirty="0">
              <a:solidFill>
                <a:srgbClr val="C00000"/>
              </a:solidFill>
              <a:cs typeface="Old Antic Outline Shaded" pitchFamily="2" charset="-78"/>
            </a:endParaRPr>
          </a:p>
        </p:txBody>
      </p:sp>
      <p:sp>
        <p:nvSpPr>
          <p:cNvPr id="7" name="عنوان فرعي 2"/>
          <p:cNvSpPr txBox="1">
            <a:spLocks/>
          </p:cNvSpPr>
          <p:nvPr/>
        </p:nvSpPr>
        <p:spPr>
          <a:xfrm>
            <a:off x="251521" y="1772816"/>
            <a:ext cx="8496944" cy="4680520"/>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r>
              <a:rPr kumimoji="0" lang="ar-IQ" sz="2400" b="1" i="0" u="none" strike="noStrike" kern="1200" cap="none" spc="0" normalizeH="0" baseline="0" noProof="0" dirty="0" smtClean="0">
                <a:ln>
                  <a:noFill/>
                </a:ln>
                <a:solidFill>
                  <a:sysClr val="windowText" lastClr="000000"/>
                </a:solidFill>
                <a:effectLst/>
                <a:uLnTx/>
                <a:uFillTx/>
                <a:latin typeface="Simplified Arabic" pitchFamily="18" charset="-78"/>
                <a:ea typeface="+mn-ea"/>
                <a:cs typeface="Simplified Arabic" pitchFamily="18" charset="-78"/>
              </a:rPr>
              <a:t>الدفاع هو محاولة لمنع اللاعب أو اللاعبين المهاجمين أو الكرة من اختراق الخطوط الدفاعية .</a:t>
            </a:r>
          </a:p>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2400" b="1" i="0" u="none" strike="noStrike" kern="1200" cap="none" spc="0" normalizeH="0" baseline="0" noProof="0" dirty="0" smtClean="0">
              <a:ln>
                <a:noFill/>
              </a:ln>
              <a:solidFill>
                <a:sysClr val="windowText" lastClr="000000"/>
              </a:solidFill>
              <a:effectLst/>
              <a:uLnTx/>
              <a:uFillTx/>
              <a:latin typeface="Simplified Arabic" pitchFamily="18" charset="-78"/>
              <a:ea typeface="+mn-ea"/>
              <a:cs typeface="Simplified Arabic" pitchFamily="18" charset="-78"/>
            </a:endParaRPr>
          </a:p>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r>
              <a:rPr kumimoji="0" lang="ar-IQ" sz="2400" b="1" i="0" u="none" strike="noStrike" kern="1200" cap="none" spc="0" normalizeH="0" baseline="0" noProof="0" dirty="0" smtClean="0">
                <a:ln>
                  <a:noFill/>
                </a:ln>
                <a:solidFill>
                  <a:sysClr val="windowText" lastClr="000000"/>
                </a:solidFill>
                <a:effectLst/>
                <a:uLnTx/>
                <a:uFillTx/>
                <a:latin typeface="Simplified Arabic" pitchFamily="18" charset="-78"/>
                <a:ea typeface="+mn-ea"/>
                <a:cs typeface="Simplified Arabic" pitchFamily="18" charset="-78"/>
              </a:rPr>
              <a:t>ويهدف الى الاستحواذ على الكرة أو تصعيب مهمة اللاعبين المهاجمين في أثناء التصويب .</a:t>
            </a:r>
          </a:p>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2400" b="1" i="0" u="none" strike="noStrike" kern="1200" cap="none" spc="0" normalizeH="0" baseline="0" noProof="0" dirty="0" smtClean="0">
              <a:ln>
                <a:noFill/>
              </a:ln>
              <a:solidFill>
                <a:sysClr val="windowText" lastClr="000000"/>
              </a:solidFill>
              <a:effectLst/>
              <a:uLnTx/>
              <a:uFillTx/>
              <a:latin typeface="Simplified Arabic" pitchFamily="18" charset="-78"/>
              <a:ea typeface="+mn-ea"/>
              <a:cs typeface="Simplified Arabic" pitchFamily="18" charset="-78"/>
            </a:endParaRPr>
          </a:p>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r>
              <a:rPr kumimoji="0" lang="ar-IQ" sz="2400" b="1" i="0" u="none" strike="noStrike" kern="1200" cap="none" spc="0" normalizeH="0" baseline="0" noProof="0" dirty="0" smtClean="0">
                <a:ln>
                  <a:noFill/>
                </a:ln>
                <a:solidFill>
                  <a:sysClr val="windowText" lastClr="000000"/>
                </a:solidFill>
                <a:effectLst/>
                <a:uLnTx/>
                <a:uFillTx/>
                <a:latin typeface="Simplified Arabic" pitchFamily="18" charset="-78"/>
                <a:ea typeface="+mn-ea"/>
                <a:cs typeface="Simplified Arabic" pitchFamily="18" charset="-78"/>
              </a:rPr>
              <a:t>وان الهدف الأساس في الخطة الدفاعية هو عرقلة لاعبي الفريق المهاجم وقطع هجماتهم، وذلك عن طريق تغطية الفراغات الموجودة بين المدافعين وامام المرمى ومراقبة مهاجمي الخصم بشدة وتركيز ويجب على الفريق المدافع ان ينظم صفوفه ومن هذه التنظيمات (الطرق) هي :</a:t>
            </a:r>
            <a:endParaRPr kumimoji="0" lang="ar-IQ" sz="2400" b="1" i="0" u="none" strike="noStrike" kern="1200" cap="none" spc="0" normalizeH="0" baseline="0" noProof="0" dirty="0">
              <a:ln>
                <a:noFill/>
              </a:ln>
              <a:solidFill>
                <a:sysClr val="windowText" lastClr="000000"/>
              </a:solidFill>
              <a:effectLst/>
              <a:uLnTx/>
              <a:uFillTx/>
              <a:latin typeface="Simplified Arabic" pitchFamily="18" charset="-78"/>
              <a:ea typeface="+mn-ea"/>
              <a:cs typeface="Simplified Arabic" pitchFamily="18" charset="-78"/>
            </a:endParaRPr>
          </a:p>
        </p:txBody>
      </p:sp>
    </p:spTree>
    <p:extLst>
      <p:ext uri="{BB962C8B-B14F-4D97-AF65-F5344CB8AC3E}">
        <p14:creationId xmlns:p14="http://schemas.microsoft.com/office/powerpoint/2010/main" val="34270424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l="-6000" r="-6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494" y="228601"/>
            <a:ext cx="8414039" cy="6442365"/>
          </a:xfrm>
        </p:spPr>
        <p:txBody>
          <a:bodyPr>
            <a:normAutofit/>
          </a:bodyPr>
          <a:lstStyle/>
          <a:p>
            <a:pPr marL="0" indent="0" algn="justLow">
              <a:lnSpc>
                <a:spcPct val="150000"/>
              </a:lnSpc>
              <a:buNone/>
            </a:pPr>
            <a:r>
              <a:rPr lang="ar-IQ" sz="2400" dirty="0">
                <a:latin typeface="Simplified Arabic" panose="02020603050405020304" pitchFamily="18" charset="-78"/>
                <a:cs typeface="Simplified Arabic" panose="02020603050405020304" pitchFamily="18" charset="-78"/>
              </a:rPr>
              <a:t>يتكون </a:t>
            </a:r>
            <a:r>
              <a:rPr lang="ar-IQ" sz="2400" dirty="0" smtClean="0">
                <a:latin typeface="Simplified Arabic" panose="02020603050405020304" pitchFamily="18" charset="-78"/>
                <a:cs typeface="Simplified Arabic" panose="02020603050405020304" pitchFamily="18" charset="-78"/>
              </a:rPr>
              <a:t>هذا </a:t>
            </a:r>
            <a:r>
              <a:rPr lang="ar-IQ" sz="2400" dirty="0">
                <a:latin typeface="Simplified Arabic" panose="02020603050405020304" pitchFamily="18" charset="-78"/>
                <a:cs typeface="Simplified Arabic" panose="02020603050405020304" pitchFamily="18" charset="-78"/>
              </a:rPr>
              <a:t>التشكيل من خطين دفاعيين </a:t>
            </a:r>
            <a:r>
              <a:rPr lang="ar-IQ" sz="2400" dirty="0" smtClean="0">
                <a:latin typeface="Simplified Arabic" panose="02020603050405020304" pitchFamily="18" charset="-78"/>
                <a:cs typeface="Simplified Arabic" panose="02020603050405020304" pitchFamily="18" charset="-78"/>
              </a:rPr>
              <a:t>حيث </a:t>
            </a:r>
            <a:r>
              <a:rPr lang="ar-IQ" sz="2400" dirty="0">
                <a:latin typeface="Simplified Arabic" panose="02020603050405020304" pitchFamily="18" charset="-78"/>
                <a:cs typeface="Simplified Arabic" panose="02020603050405020304" pitchFamily="18" charset="-78"/>
              </a:rPr>
              <a:t>يقف ثلاثة مدافعين </a:t>
            </a:r>
            <a:r>
              <a:rPr lang="ar-IQ" sz="2400" dirty="0" smtClean="0">
                <a:latin typeface="Simplified Arabic" panose="02020603050405020304" pitchFamily="18" charset="-78"/>
                <a:cs typeface="Simplified Arabic" panose="02020603050405020304" pitchFamily="18" charset="-78"/>
              </a:rPr>
              <a:t>على </a:t>
            </a:r>
            <a:r>
              <a:rPr lang="ar-IQ" sz="2400" dirty="0">
                <a:latin typeface="Simplified Arabic" panose="02020603050405020304" pitchFamily="18" charset="-78"/>
                <a:cs typeface="Simplified Arabic" panose="02020603050405020304" pitchFamily="18" charset="-78"/>
              </a:rPr>
              <a:t>خط منطقة </a:t>
            </a:r>
            <a:r>
              <a:rPr lang="ar-IQ" sz="2400" dirty="0" smtClean="0">
                <a:latin typeface="Simplified Arabic" panose="02020603050405020304" pitchFamily="18" charset="-78"/>
                <a:cs typeface="Simplified Arabic" panose="02020603050405020304" pitchFamily="18" charset="-78"/>
              </a:rPr>
              <a:t>9م ويقف </a:t>
            </a:r>
            <a:r>
              <a:rPr lang="ar-IQ" sz="2400" dirty="0">
                <a:latin typeface="Simplified Arabic" panose="02020603050405020304" pitchFamily="18" charset="-78"/>
                <a:cs typeface="Simplified Arabic" panose="02020603050405020304" pitchFamily="18" charset="-78"/>
              </a:rPr>
              <a:t>الثلاثة الاخرين </a:t>
            </a:r>
            <a:r>
              <a:rPr lang="ar-IQ" sz="2400" dirty="0" smtClean="0">
                <a:latin typeface="Simplified Arabic" panose="02020603050405020304" pitchFamily="18" charset="-78"/>
                <a:cs typeface="Simplified Arabic" panose="02020603050405020304" pitchFamily="18" charset="-78"/>
              </a:rPr>
              <a:t>امام </a:t>
            </a:r>
            <a:r>
              <a:rPr lang="ar-IQ" sz="2400" dirty="0">
                <a:latin typeface="Simplified Arabic" panose="02020603050405020304" pitchFamily="18" charset="-78"/>
                <a:cs typeface="Simplified Arabic" panose="02020603050405020304" pitchFamily="18" charset="-78"/>
              </a:rPr>
              <a:t>منطقة </a:t>
            </a:r>
            <a:r>
              <a:rPr lang="ar-IQ" sz="2400" dirty="0" smtClean="0">
                <a:latin typeface="Simplified Arabic" panose="02020603050405020304" pitchFamily="18" charset="-78"/>
                <a:cs typeface="Simplified Arabic" panose="02020603050405020304" pitchFamily="18" charset="-78"/>
              </a:rPr>
              <a:t>6م </a:t>
            </a:r>
          </a:p>
          <a:p>
            <a:pPr marL="0" indent="0" algn="justLow">
              <a:lnSpc>
                <a:spcPct val="150000"/>
              </a:lnSpc>
              <a:buNone/>
            </a:pPr>
            <a:endParaRPr lang="ar-IQ" sz="2400"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Low">
              <a:lnSpc>
                <a:spcPct val="150000"/>
              </a:lnSpc>
              <a:buNone/>
            </a:pP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متى يستخدم التشكيل </a:t>
            </a:r>
            <a:r>
              <a:rPr lang="ar-IQ" b="1"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الدفاعي (3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3)</a:t>
            </a:r>
          </a:p>
          <a:p>
            <a:pPr marL="0" indent="0" algn="justLow">
              <a:lnSpc>
                <a:spcPct val="150000"/>
              </a:lnSpc>
              <a:buNone/>
            </a:pPr>
            <a:r>
              <a:rPr lang="ar-IQ" sz="2400" dirty="0" smtClean="0">
                <a:latin typeface="Simplified Arabic" panose="02020603050405020304" pitchFamily="18" charset="-78"/>
                <a:cs typeface="Simplified Arabic" panose="02020603050405020304" pitchFamily="18" charset="-78"/>
              </a:rPr>
              <a:t>يستعمل </a:t>
            </a:r>
            <a:r>
              <a:rPr lang="ar-IQ" sz="2400" dirty="0">
                <a:latin typeface="Simplified Arabic" panose="02020603050405020304" pitchFamily="18" charset="-78"/>
                <a:cs typeface="Simplified Arabic" panose="02020603050405020304" pitchFamily="18" charset="-78"/>
              </a:rPr>
              <a:t>عاده من قبل </a:t>
            </a:r>
            <a:r>
              <a:rPr lang="ar-IQ" sz="2400" dirty="0" smtClean="0">
                <a:latin typeface="Simplified Arabic" panose="02020603050405020304" pitchFamily="18" charset="-78"/>
                <a:cs typeface="Simplified Arabic" panose="02020603050405020304" pitchFamily="18" charset="-78"/>
              </a:rPr>
              <a:t>الفرق التي تمتلك </a:t>
            </a:r>
            <a:r>
              <a:rPr lang="ar-IQ" sz="2400" dirty="0">
                <a:latin typeface="Simplified Arabic" panose="02020603050405020304" pitchFamily="18" charset="-78"/>
                <a:cs typeface="Simplified Arabic" panose="02020603050405020304" pitchFamily="18" charset="-78"/>
              </a:rPr>
              <a:t>لاعبين يتمتعون </a:t>
            </a:r>
            <a:r>
              <a:rPr lang="ar-IQ" sz="2400" dirty="0" smtClean="0">
                <a:latin typeface="Simplified Arabic" panose="02020603050405020304" pitchFamily="18" charset="-78"/>
                <a:cs typeface="Simplified Arabic" panose="02020603050405020304" pitchFamily="18" charset="-78"/>
              </a:rPr>
              <a:t>بلياقة بدنية عالية  ويتميزون </a:t>
            </a:r>
            <a:r>
              <a:rPr lang="ar-IQ" sz="2400" dirty="0">
                <a:latin typeface="Simplified Arabic" panose="02020603050405020304" pitchFamily="18" charset="-78"/>
                <a:cs typeface="Simplified Arabic" panose="02020603050405020304" pitchFamily="18" charset="-78"/>
              </a:rPr>
              <a:t>بالسرعة </a:t>
            </a:r>
            <a:r>
              <a:rPr lang="ar-IQ" sz="2400" dirty="0" smtClean="0">
                <a:latin typeface="Simplified Arabic" panose="02020603050405020304" pitchFamily="18" charset="-78"/>
                <a:cs typeface="Simplified Arabic" panose="02020603050405020304" pitchFamily="18" charset="-78"/>
              </a:rPr>
              <a:t>والرشاقة ويمتلكون </a:t>
            </a:r>
            <a:r>
              <a:rPr lang="ar-IQ" sz="2400" dirty="0">
                <a:latin typeface="Simplified Arabic" panose="02020603050405020304" pitchFamily="18" charset="-78"/>
                <a:cs typeface="Simplified Arabic" panose="02020603050405020304" pitchFamily="18" charset="-78"/>
              </a:rPr>
              <a:t>الخبرة الميدانية التي </a:t>
            </a:r>
            <a:r>
              <a:rPr lang="ar-IQ" sz="2400" dirty="0" smtClean="0">
                <a:latin typeface="Simplified Arabic" panose="02020603050405020304" pitchFamily="18" charset="-78"/>
                <a:cs typeface="Simplified Arabic" panose="02020603050405020304" pitchFamily="18" charset="-78"/>
              </a:rPr>
              <a:t>تؤهلهم تنفيذ واجباتهم </a:t>
            </a:r>
            <a:r>
              <a:rPr lang="ar-IQ" sz="2400" dirty="0">
                <a:latin typeface="Simplified Arabic" panose="02020603050405020304" pitchFamily="18" charset="-78"/>
                <a:cs typeface="Simplified Arabic" panose="02020603050405020304" pitchFamily="18" charset="-78"/>
              </a:rPr>
              <a:t>الدفاعية في ظل </a:t>
            </a:r>
            <a:r>
              <a:rPr lang="ar-IQ" sz="2400" dirty="0" smtClean="0">
                <a:latin typeface="Simplified Arabic" panose="02020603050405020304" pitchFamily="18" charset="-78"/>
                <a:cs typeface="Simplified Arabic" panose="02020603050405020304" pitchFamily="18" charset="-78"/>
              </a:rPr>
              <a:t>هذا لتشكيل </a:t>
            </a:r>
            <a:r>
              <a:rPr lang="ar-IQ" sz="2400" dirty="0">
                <a:latin typeface="Simplified Arabic" panose="02020603050405020304" pitchFamily="18" charset="-78"/>
                <a:cs typeface="Simplified Arabic" panose="02020603050405020304" pitchFamily="18" charset="-78"/>
              </a:rPr>
              <a:t>الصعب </a:t>
            </a:r>
            <a:r>
              <a:rPr lang="ar-IQ" sz="2400" dirty="0" smtClean="0">
                <a:latin typeface="Simplified Arabic" panose="02020603050405020304" pitchFamily="18" charset="-78"/>
                <a:cs typeface="Simplified Arabic" panose="02020603050405020304" pitchFamily="18" charset="-78"/>
              </a:rPr>
              <a:t>حيث يتطلب منهم </a:t>
            </a:r>
            <a:r>
              <a:rPr lang="ar-IQ" sz="2400" dirty="0">
                <a:latin typeface="Simplified Arabic" panose="02020603050405020304" pitchFamily="18" charset="-78"/>
                <a:cs typeface="Simplified Arabic" panose="02020603050405020304" pitchFamily="18" charset="-78"/>
              </a:rPr>
              <a:t>تغطية </a:t>
            </a:r>
            <a:r>
              <a:rPr lang="ar-IQ" sz="2400" dirty="0" smtClean="0">
                <a:latin typeface="Simplified Arabic" panose="02020603050405020304" pitchFamily="18" charset="-78"/>
                <a:cs typeface="Simplified Arabic" panose="02020603050405020304" pitchFamily="18" charset="-78"/>
              </a:rPr>
              <a:t>فرديه للمهاجمين وكأنهم يلعبون بطريقة </a:t>
            </a:r>
            <a:r>
              <a:rPr lang="ar-IQ" sz="2400" dirty="0">
                <a:latin typeface="Simplified Arabic" panose="02020603050405020304" pitchFamily="18" charset="-78"/>
                <a:cs typeface="Simplified Arabic" panose="02020603050405020304" pitchFamily="18" charset="-78"/>
              </a:rPr>
              <a:t>الدفاع رجل لرجل </a:t>
            </a:r>
            <a:r>
              <a:rPr lang="ar-IQ" sz="2400" dirty="0" smtClean="0">
                <a:latin typeface="Simplified Arabic" panose="02020603050405020304" pitchFamily="18" charset="-78"/>
                <a:cs typeface="Simplified Arabic" panose="02020603050405020304" pitchFamily="18" charset="-78"/>
              </a:rPr>
              <a:t>بالإضافة </a:t>
            </a:r>
            <a:r>
              <a:rPr lang="ar-IQ" sz="2400" dirty="0">
                <a:latin typeface="Simplified Arabic" panose="02020603050405020304" pitchFamily="18" charset="-78"/>
                <a:cs typeface="Simplified Arabic" panose="02020603050405020304" pitchFamily="18" charset="-78"/>
              </a:rPr>
              <a:t>الى تغطية المنطقة الخاصة بكل </a:t>
            </a:r>
            <a:r>
              <a:rPr lang="ar-IQ" sz="2400" dirty="0" smtClean="0">
                <a:latin typeface="Simplified Arabic" panose="02020603050405020304" pitchFamily="18" charset="-78"/>
                <a:cs typeface="Simplified Arabic" panose="02020603050405020304" pitchFamily="18" charset="-78"/>
              </a:rPr>
              <a:t>منهم ، </a:t>
            </a:r>
            <a:r>
              <a:rPr lang="ar-IQ" sz="2400" dirty="0"/>
              <a:t>والغرض الأساس من لجوء الفريق المدافع الى استخدام هذا التشكيل هو الحد من فرصة </a:t>
            </a:r>
            <a:r>
              <a:rPr lang="ar-IQ" sz="2400" dirty="0" smtClean="0"/>
              <a:t>الفريق المنافس في </a:t>
            </a:r>
            <a:r>
              <a:rPr lang="ar-IQ" sz="2400" dirty="0"/>
              <a:t>تنظيم هجومه البعيد ومن ثم قطع </a:t>
            </a:r>
            <a:r>
              <a:rPr lang="ar-IQ" sz="2400" dirty="0" err="1" smtClean="0"/>
              <a:t>مناولاته</a:t>
            </a:r>
            <a:r>
              <a:rPr lang="ar-IQ" sz="2400" dirty="0" smtClean="0"/>
              <a:t> </a:t>
            </a:r>
            <a:r>
              <a:rPr lang="ar-IQ" sz="2400" dirty="0"/>
              <a:t>وشن الهجوم </a:t>
            </a:r>
            <a:r>
              <a:rPr lang="ar-IQ" sz="2400" dirty="0" smtClean="0"/>
              <a:t>المضاد عليه</a:t>
            </a:r>
            <a:r>
              <a:rPr lang="ar-IQ" sz="2400" dirty="0">
                <a:latin typeface="Simplified Arabic" panose="02020603050405020304" pitchFamily="18" charset="-78"/>
                <a:cs typeface="Simplified Arabic" panose="02020603050405020304" pitchFamily="18" charset="-78"/>
              </a:rPr>
              <a:t>.</a:t>
            </a:r>
            <a:endParaRPr lang="ar-IQ" sz="2400"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54116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l="-6000" r="-6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494" y="228601"/>
            <a:ext cx="8414039" cy="6442365"/>
          </a:xfrm>
        </p:spPr>
        <p:txBody>
          <a:bodyPr>
            <a:normAutofit/>
          </a:bodyPr>
          <a:lstStyle/>
          <a:p>
            <a:pPr marL="0" indent="0" algn="just">
              <a:lnSpc>
                <a:spcPct val="150000"/>
              </a:lnSpc>
              <a:buNone/>
            </a:pP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مميزات التشكيل الدفاعي (3 – 3)</a:t>
            </a:r>
          </a:p>
          <a:p>
            <a:pPr marL="519113" algn="just">
              <a:lnSpc>
                <a:spcPct val="150000"/>
              </a:lnSpc>
              <a:buFontTx/>
              <a:buNone/>
            </a:pPr>
            <a:r>
              <a:rPr lang="ar-IQ" altLang="en-US" sz="2400" dirty="0" smtClean="0">
                <a:latin typeface="Simplified Arabic" panose="02020603050405020304" pitchFamily="18" charset="-78"/>
                <a:cs typeface="Simplified Arabic" panose="02020603050405020304" pitchFamily="18" charset="-78"/>
              </a:rPr>
              <a:t>1- </a:t>
            </a:r>
            <a:r>
              <a:rPr lang="ar-IQ" altLang="en-US" sz="2400" dirty="0">
                <a:latin typeface="Simplified Arabic" panose="02020603050405020304" pitchFamily="18" charset="-78"/>
                <a:cs typeface="Simplified Arabic" panose="02020603050405020304" pitchFamily="18" charset="-78"/>
              </a:rPr>
              <a:t>يظهر الامكانيات البدنية والمهارية الكبيرة للاعبين .</a:t>
            </a:r>
          </a:p>
          <a:p>
            <a:pPr marL="519113" algn="just">
              <a:lnSpc>
                <a:spcPct val="150000"/>
              </a:lnSpc>
              <a:buFontTx/>
              <a:buNone/>
            </a:pPr>
            <a:r>
              <a:rPr lang="ar-IQ" altLang="en-US" sz="2400" dirty="0">
                <a:latin typeface="Simplified Arabic" panose="02020603050405020304" pitchFamily="18" charset="-78"/>
                <a:cs typeface="Simplified Arabic" panose="02020603050405020304" pitchFamily="18" charset="-78"/>
              </a:rPr>
              <a:t>2- يربك الفريق المنافس ويمنعه من التصويب البعيد .</a:t>
            </a:r>
          </a:p>
          <a:p>
            <a:pPr marL="519113" algn="just">
              <a:lnSpc>
                <a:spcPct val="150000"/>
              </a:lnSpc>
              <a:buFontTx/>
              <a:buNone/>
            </a:pPr>
            <a:r>
              <a:rPr lang="ar-IQ" altLang="en-US" sz="2400" dirty="0">
                <a:latin typeface="Simplified Arabic" panose="02020603050405020304" pitchFamily="18" charset="-78"/>
                <a:cs typeface="Simplified Arabic" panose="02020603050405020304" pitchFamily="18" charset="-78"/>
              </a:rPr>
              <a:t>3- يمكن القيام بالهجوم الخاطف السريع بسهولة .</a:t>
            </a:r>
          </a:p>
          <a:p>
            <a:pPr algn="just">
              <a:lnSpc>
                <a:spcPct val="150000"/>
              </a:lnSpc>
              <a:buFontTx/>
              <a:buNone/>
            </a:pPr>
            <a:endParaRPr lang="ar-IQ" altLang="en-US" sz="2400" dirty="0" smtClean="0">
              <a:latin typeface="Simplified Arabic" panose="02020603050405020304" pitchFamily="18" charset="-78"/>
              <a:cs typeface="Simplified Arabic" panose="02020603050405020304" pitchFamily="18" charset="-78"/>
            </a:endParaRPr>
          </a:p>
          <a:p>
            <a:pPr algn="just">
              <a:lnSpc>
                <a:spcPct val="150000"/>
              </a:lnSpc>
              <a:buNone/>
            </a:pP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عيوب التشكيل الدفاعي (3 – 3)</a:t>
            </a:r>
          </a:p>
          <a:p>
            <a:pPr marL="519113" algn="just">
              <a:lnSpc>
                <a:spcPct val="150000"/>
              </a:lnSpc>
              <a:buNone/>
            </a:pPr>
            <a:r>
              <a:rPr lang="ar-IQ" altLang="en-US" sz="2400" dirty="0" smtClean="0">
                <a:latin typeface="Simplified Arabic" panose="02020603050405020304" pitchFamily="18" charset="-78"/>
                <a:cs typeface="Simplified Arabic" panose="02020603050405020304" pitchFamily="18" charset="-78"/>
              </a:rPr>
              <a:t>1- </a:t>
            </a:r>
            <a:r>
              <a:rPr lang="ar-IQ" sz="2400" dirty="0" smtClean="0"/>
              <a:t>التغطية </a:t>
            </a:r>
            <a:r>
              <a:rPr lang="ar-IQ" sz="2400" dirty="0"/>
              <a:t>الدفاعية ضعيفة في الأجنحة</a:t>
            </a:r>
            <a:r>
              <a:rPr lang="ar-IQ" sz="2400" dirty="0" smtClean="0"/>
              <a:t>.</a:t>
            </a:r>
            <a:endParaRPr lang="ar-IQ" altLang="en-US" sz="2400" dirty="0" smtClean="0">
              <a:latin typeface="Simplified Arabic" panose="02020603050405020304" pitchFamily="18" charset="-78"/>
              <a:cs typeface="Simplified Arabic" panose="02020603050405020304" pitchFamily="18" charset="-78"/>
            </a:endParaRPr>
          </a:p>
          <a:p>
            <a:pPr marL="519113" algn="just">
              <a:lnSpc>
                <a:spcPct val="150000"/>
              </a:lnSpc>
              <a:buFontTx/>
              <a:buNone/>
            </a:pPr>
            <a:r>
              <a:rPr lang="ar-IQ" altLang="en-US" sz="2400" dirty="0" smtClean="0">
                <a:latin typeface="Simplified Arabic" panose="02020603050405020304" pitchFamily="18" charset="-78"/>
                <a:cs typeface="Simplified Arabic" panose="02020603050405020304" pitchFamily="18" charset="-78"/>
              </a:rPr>
              <a:t>2- </a:t>
            </a:r>
            <a:r>
              <a:rPr lang="ar-IQ" altLang="en-US" sz="2400" dirty="0">
                <a:latin typeface="Simplified Arabic" panose="02020603050405020304" pitchFamily="18" charset="-78"/>
                <a:cs typeface="Simplified Arabic" panose="02020603050405020304" pitchFamily="18" charset="-78"/>
              </a:rPr>
              <a:t>يشكل خطورة في حالة عدم وجود تفاهم بين عناصر الفريق.</a:t>
            </a:r>
          </a:p>
          <a:p>
            <a:pPr marL="519113" algn="just">
              <a:lnSpc>
                <a:spcPct val="150000"/>
              </a:lnSpc>
              <a:buFontTx/>
              <a:buNone/>
            </a:pPr>
            <a:r>
              <a:rPr lang="ar-IQ" altLang="en-US" sz="2400" dirty="0">
                <a:latin typeface="Simplified Arabic" panose="02020603050405020304" pitchFamily="18" charset="-78"/>
                <a:cs typeface="Simplified Arabic" panose="02020603050405020304" pitchFamily="18" charset="-78"/>
              </a:rPr>
              <a:t>3- </a:t>
            </a:r>
            <a:r>
              <a:rPr lang="ar-IQ" altLang="en-US" sz="2400" dirty="0" smtClean="0">
                <a:latin typeface="Simplified Arabic" panose="02020603050405020304" pitchFamily="18" charset="-78"/>
                <a:cs typeface="Simplified Arabic" panose="02020603050405020304" pitchFamily="18" charset="-78"/>
              </a:rPr>
              <a:t>لا يمكن </a:t>
            </a:r>
            <a:r>
              <a:rPr lang="ar-IQ" altLang="en-US" sz="2400" dirty="0">
                <a:latin typeface="Simplified Arabic" panose="02020603050405020304" pitchFamily="18" charset="-78"/>
                <a:cs typeface="Simplified Arabic" panose="02020603050405020304" pitchFamily="18" charset="-78"/>
              </a:rPr>
              <a:t>تطبيقه في حالة عدم امتلاك الفريق المدافع لياقة بدنية عالية </a:t>
            </a:r>
            <a:r>
              <a:rPr lang="ar-IQ" altLang="en-US" sz="2400" dirty="0" smtClean="0">
                <a:latin typeface="Simplified Arabic" panose="02020603050405020304" pitchFamily="18" charset="-78"/>
                <a:cs typeface="Simplified Arabic" panose="02020603050405020304" pitchFamily="18" charset="-78"/>
              </a:rPr>
              <a:t>.</a:t>
            </a:r>
            <a:endParaRPr lang="ar-IQ" alt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76144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6000">
              <a:srgbClr val="C3DAF0"/>
            </a:gs>
            <a:gs pos="1332">
              <a:srgbClr val="F6F9FD"/>
            </a:gs>
            <a:gs pos="0">
              <a:schemeClr val="accent1">
                <a:lumMod val="5000"/>
                <a:lumOff val="95000"/>
              </a:schemeClr>
            </a:gs>
            <a:gs pos="0">
              <a:schemeClr val="accent1">
                <a:lumMod val="45000"/>
                <a:lumOff val="55000"/>
              </a:schemeClr>
            </a:gs>
            <a:gs pos="54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9897" y="5070764"/>
            <a:ext cx="8437418" cy="1714500"/>
          </a:xfrm>
        </p:spPr>
        <p:txBody>
          <a:bodyPr>
            <a:normAutofit/>
          </a:bodyPr>
          <a:lstStyle/>
          <a:p>
            <a:pPr marL="0" indent="0" algn="ctr">
              <a:buNone/>
            </a:pPr>
            <a:r>
              <a:rPr lang="ar-IQ" sz="4800" dirty="0" smtClean="0"/>
              <a:t>5. التشكيل الدفاعي (3 – 2 – 1)</a:t>
            </a:r>
            <a:endParaRPr lang="en-US" sz="4800" dirty="0" smtClean="0"/>
          </a:p>
        </p:txBody>
      </p:sp>
      <p:pic>
        <p:nvPicPr>
          <p:cNvPr id="4" name="Picture 4" descr="Capture"/>
          <p:cNvPicPr>
            <a:picLocks noChangeAspect="1" noChangeArrowheads="1"/>
          </p:cNvPicPr>
          <p:nvPr/>
        </p:nvPicPr>
        <p:blipFill rotWithShape="1">
          <a:blip r:embed="rId2">
            <a:extLst>
              <a:ext uri="{28A0092B-C50C-407E-A947-70E740481C1C}">
                <a14:useLocalDpi xmlns:a14="http://schemas.microsoft.com/office/drawing/2010/main" val="0"/>
              </a:ext>
            </a:extLst>
          </a:blip>
          <a:srcRect r="961" b="4407"/>
          <a:stretch/>
        </p:blipFill>
        <p:spPr bwMode="auto">
          <a:xfrm>
            <a:off x="148072" y="405245"/>
            <a:ext cx="8837468" cy="424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67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t="-9000" b="-9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446" y="228601"/>
            <a:ext cx="8414039" cy="6442365"/>
          </a:xfrm>
        </p:spPr>
        <p:txBody>
          <a:bodyPr>
            <a:normAutofit/>
          </a:bodyPr>
          <a:lstStyle/>
          <a:p>
            <a:pPr marL="0" indent="0" algn="just">
              <a:buNone/>
            </a:pPr>
            <a:r>
              <a:rPr lang="ar-IQ" dirty="0">
                <a:latin typeface="Simplified Arabic" panose="02020603050405020304" pitchFamily="18" charset="-78"/>
                <a:cs typeface="Simplified Arabic" panose="02020603050405020304" pitchFamily="18" charset="-78"/>
              </a:rPr>
              <a:t>يكون تشكيل الفريق ثلاثة لاعبي على خط 6م وهم جناحان ولاعب ارتكاز وامامهم على منطقة 9م الساعدين وفي الوسط وامام منطقة </a:t>
            </a:r>
            <a:r>
              <a:rPr lang="ar-IQ" dirty="0" smtClean="0">
                <a:latin typeface="Simplified Arabic" panose="02020603050405020304" pitchFamily="18" charset="-78"/>
                <a:cs typeface="Simplified Arabic" panose="02020603050405020304" pitchFamily="18" charset="-78"/>
              </a:rPr>
              <a:t> 9 م  </a:t>
            </a:r>
            <a:r>
              <a:rPr lang="ar-IQ" dirty="0">
                <a:latin typeface="Simplified Arabic" panose="02020603050405020304" pitchFamily="18" charset="-78"/>
                <a:cs typeface="Simplified Arabic" panose="02020603050405020304" pitchFamily="18" charset="-78"/>
              </a:rPr>
              <a:t>يقف صانع </a:t>
            </a:r>
            <a:r>
              <a:rPr lang="ar-IQ" dirty="0" smtClean="0">
                <a:latin typeface="Simplified Arabic" panose="02020603050405020304" pitchFamily="18" charset="-78"/>
                <a:cs typeface="Simplified Arabic" panose="02020603050405020304" pitchFamily="18" charset="-78"/>
              </a:rPr>
              <a:t>الألعاب</a:t>
            </a:r>
          </a:p>
          <a:p>
            <a:pPr marL="0" indent="0" algn="just">
              <a:buNone/>
            </a:pPr>
            <a:endParaRPr lang="ar-IQ" dirty="0">
              <a:latin typeface="Simplified Arabic" panose="02020603050405020304" pitchFamily="18" charset="-78"/>
              <a:cs typeface="Simplified Arabic" panose="02020603050405020304" pitchFamily="18" charset="-78"/>
            </a:endParaRPr>
          </a:p>
          <a:p>
            <a:pPr marL="0" indent="0" algn="just">
              <a:buNone/>
            </a:pP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متى يستخدم التشكيل الدفاعي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2-1 )</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4350" indent="-223838" algn="just">
              <a:buFont typeface="+mj-lt"/>
              <a:buAutoNum type="arabicPeriod"/>
            </a:pPr>
            <a:r>
              <a:rPr lang="ar-IQ" dirty="0" smtClean="0">
                <a:latin typeface="Simplified Arabic" panose="02020603050405020304" pitchFamily="18" charset="-78"/>
                <a:cs typeface="Simplified Arabic" panose="02020603050405020304" pitchFamily="18" charset="-78"/>
              </a:rPr>
              <a:t> يستخدم </a:t>
            </a:r>
            <a:r>
              <a:rPr lang="ar-IQ" dirty="0">
                <a:latin typeface="Simplified Arabic" panose="02020603050405020304" pitchFamily="18" charset="-78"/>
                <a:cs typeface="Simplified Arabic" panose="02020603050405020304" pitchFamily="18" charset="-78"/>
              </a:rPr>
              <a:t>هذا التشكيل الفرق التي يتميز لاعبوها بالقدرات البدنية والمهارية والخططية العالية </a:t>
            </a:r>
            <a:r>
              <a:rPr lang="ar-IQ" dirty="0" smtClean="0">
                <a:latin typeface="Simplified Arabic" panose="02020603050405020304" pitchFamily="18" charset="-78"/>
                <a:cs typeface="Simplified Arabic" panose="02020603050405020304" pitchFamily="18" charset="-78"/>
              </a:rPr>
              <a:t>.</a:t>
            </a:r>
          </a:p>
          <a:p>
            <a:pPr marL="514350" indent="-223838" algn="just">
              <a:buFont typeface="+mj-lt"/>
              <a:buAutoNum type="arabicPeriod"/>
            </a:pPr>
            <a:r>
              <a:rPr lang="ar-IQ" dirty="0" smtClean="0">
                <a:latin typeface="Simplified Arabic" panose="02020603050405020304" pitchFamily="18" charset="-78"/>
                <a:cs typeface="Simplified Arabic" panose="02020603050405020304" pitchFamily="18" charset="-78"/>
              </a:rPr>
              <a:t> </a:t>
            </a:r>
            <a:r>
              <a:rPr lang="ar-IQ" dirty="0">
                <a:latin typeface="Simplified Arabic" panose="02020603050405020304" pitchFamily="18" charset="-78"/>
                <a:cs typeface="Simplified Arabic" panose="02020603050405020304" pitchFamily="18" charset="-78"/>
              </a:rPr>
              <a:t>ضد الفرق التي لها لاعبون يجيدون التصويب من بعيد </a:t>
            </a:r>
            <a:r>
              <a:rPr lang="ar-IQ" dirty="0" smtClean="0">
                <a:latin typeface="Simplified Arabic" panose="02020603050405020304" pitchFamily="18" charset="-78"/>
                <a:cs typeface="Simplified Arabic" panose="02020603050405020304" pitchFamily="18" charset="-78"/>
              </a:rPr>
              <a:t>.</a:t>
            </a:r>
          </a:p>
          <a:p>
            <a:pPr marL="514350" indent="-223838" algn="just">
              <a:buFont typeface="+mj-lt"/>
              <a:buAutoNum type="arabicPeriod"/>
            </a:pPr>
            <a:r>
              <a:rPr lang="ar-IQ" dirty="0" smtClean="0">
                <a:latin typeface="Simplified Arabic" panose="02020603050405020304" pitchFamily="18" charset="-78"/>
                <a:cs typeface="Simplified Arabic" panose="02020603050405020304" pitchFamily="18" charset="-78"/>
              </a:rPr>
              <a:t> تقييد </a:t>
            </a:r>
            <a:r>
              <a:rPr lang="ar-IQ" dirty="0">
                <a:latin typeface="Simplified Arabic" panose="02020603050405020304" pitchFamily="18" charset="-78"/>
                <a:cs typeface="Simplified Arabic" panose="02020603050405020304" pitchFamily="18" charset="-78"/>
              </a:rPr>
              <a:t>صانع الالعاب وتحديد حركته وتقليل خطورته </a:t>
            </a:r>
            <a:r>
              <a:rPr lang="ar-IQ" dirty="0" smtClean="0">
                <a:latin typeface="Simplified Arabic" panose="02020603050405020304" pitchFamily="18" charset="-78"/>
                <a:cs typeface="Simplified Arabic" panose="02020603050405020304" pitchFamily="18" charset="-78"/>
              </a:rPr>
              <a:t>.</a:t>
            </a:r>
          </a:p>
        </p:txBody>
      </p:sp>
    </p:spTree>
    <p:extLst>
      <p:ext uri="{BB962C8B-B14F-4D97-AF65-F5344CB8AC3E}">
        <p14:creationId xmlns:p14="http://schemas.microsoft.com/office/powerpoint/2010/main" val="2562895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t="-9000" b="-9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433" y="228601"/>
            <a:ext cx="8414039" cy="6442365"/>
          </a:xfrm>
        </p:spPr>
        <p:txBody>
          <a:bodyPr>
            <a:normAutofit/>
          </a:bodyPr>
          <a:lstStyle/>
          <a:p>
            <a:pPr marL="0" indent="0" algn="just">
              <a:buNone/>
            </a:pPr>
            <a:endParaRPr lang="en-US" dirty="0">
              <a:latin typeface="Simplified Arabic" panose="02020603050405020304" pitchFamily="18" charset="-78"/>
              <a:cs typeface="Simplified Arabic" panose="02020603050405020304" pitchFamily="18" charset="-78"/>
            </a:endParaRPr>
          </a:p>
          <a:p>
            <a:pPr marL="0" indent="0" algn="just">
              <a:buNone/>
            </a:pP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مميزات التشكيل الدفاعي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2-1 )</a:t>
            </a:r>
          </a:p>
          <a:p>
            <a:pPr marL="633413" indent="-290513" algn="just">
              <a:buFont typeface="+mj-lt"/>
              <a:buAutoNum type="arabicPeriod"/>
            </a:pPr>
            <a:r>
              <a:rPr lang="ar-IQ" dirty="0" smtClean="0">
                <a:latin typeface="Simplified Arabic" panose="02020603050405020304" pitchFamily="18" charset="-78"/>
                <a:cs typeface="Simplified Arabic" panose="02020603050405020304" pitchFamily="18" charset="-78"/>
              </a:rPr>
              <a:t> أعاقة </a:t>
            </a:r>
            <a:r>
              <a:rPr lang="ar-IQ" dirty="0">
                <a:latin typeface="Simplified Arabic" panose="02020603050405020304" pitchFamily="18" charset="-78"/>
                <a:cs typeface="Simplified Arabic" panose="02020603050405020304" pitchFamily="18" charset="-78"/>
              </a:rPr>
              <a:t>التصويب البعيد من قبل المنافس تجاه المرمى .</a:t>
            </a:r>
            <a:endParaRPr lang="en-US" dirty="0">
              <a:latin typeface="Simplified Arabic" panose="02020603050405020304" pitchFamily="18" charset="-78"/>
              <a:cs typeface="Simplified Arabic" panose="02020603050405020304" pitchFamily="18" charset="-78"/>
            </a:endParaRPr>
          </a:p>
          <a:p>
            <a:pPr marL="633413" indent="-290513" algn="just">
              <a:buFont typeface="+mj-lt"/>
              <a:buAutoNum type="arabicPeriod"/>
            </a:pPr>
            <a:r>
              <a:rPr lang="ar-IQ" dirty="0" smtClean="0">
                <a:latin typeface="Simplified Arabic" panose="02020603050405020304" pitchFamily="18" charset="-78"/>
                <a:cs typeface="Simplified Arabic" panose="02020603050405020304" pitchFamily="18" charset="-78"/>
              </a:rPr>
              <a:t> منع </a:t>
            </a:r>
            <a:r>
              <a:rPr lang="ar-IQ" dirty="0">
                <a:latin typeface="Simplified Arabic" panose="02020603050405020304" pitchFamily="18" charset="-78"/>
                <a:cs typeface="Simplified Arabic" panose="02020603050405020304" pitchFamily="18" charset="-78"/>
              </a:rPr>
              <a:t>صانع الالعاب والساعدين من القيام بواجباتهم .</a:t>
            </a:r>
            <a:endParaRPr lang="en-US" dirty="0">
              <a:latin typeface="Simplified Arabic" panose="02020603050405020304" pitchFamily="18" charset="-78"/>
              <a:cs typeface="Simplified Arabic" panose="02020603050405020304" pitchFamily="18" charset="-78"/>
            </a:endParaRPr>
          </a:p>
          <a:p>
            <a:pPr marL="633413" indent="-290513" algn="just">
              <a:buFont typeface="+mj-lt"/>
              <a:buAutoNum type="arabicPeriod"/>
            </a:pPr>
            <a:r>
              <a:rPr lang="ar-IQ" dirty="0" smtClean="0">
                <a:latin typeface="Simplified Arabic" panose="02020603050405020304" pitchFamily="18" charset="-78"/>
                <a:cs typeface="Simplified Arabic" panose="02020603050405020304" pitchFamily="18" charset="-78"/>
              </a:rPr>
              <a:t> يمكن </a:t>
            </a:r>
            <a:r>
              <a:rPr lang="ar-IQ" dirty="0">
                <a:latin typeface="Simplified Arabic" panose="02020603050405020304" pitchFamily="18" charset="-78"/>
                <a:cs typeface="Simplified Arabic" panose="02020603050405020304" pitchFamily="18" charset="-78"/>
              </a:rPr>
              <a:t>القيام بالهجوم المرتد </a:t>
            </a:r>
            <a:r>
              <a:rPr lang="ar-IQ" dirty="0" smtClean="0">
                <a:latin typeface="Simplified Arabic" panose="02020603050405020304" pitchFamily="18" charset="-78"/>
                <a:cs typeface="Simplified Arabic" panose="02020603050405020304" pitchFamily="18" charset="-78"/>
              </a:rPr>
              <a:t>السريع بواسطة </a:t>
            </a:r>
            <a:r>
              <a:rPr lang="ar-IQ" dirty="0">
                <a:latin typeface="Simplified Arabic" panose="02020603050405020304" pitchFamily="18" charset="-78"/>
                <a:cs typeface="Simplified Arabic" panose="02020603050405020304" pitchFamily="18" charset="-78"/>
              </a:rPr>
              <a:t>اللاعبين المتقدمين </a:t>
            </a:r>
            <a:r>
              <a:rPr lang="ar-IQ" dirty="0" smtClean="0">
                <a:latin typeface="Simplified Arabic" panose="02020603050405020304" pitchFamily="18" charset="-78"/>
                <a:cs typeface="Simplified Arabic" panose="02020603050405020304" pitchFamily="18" charset="-78"/>
              </a:rPr>
              <a:t>.</a:t>
            </a:r>
          </a:p>
          <a:p>
            <a:pPr marL="0" indent="0" algn="just">
              <a:buNone/>
            </a:pPr>
            <a:endParaRPr lang="en-US" dirty="0">
              <a:latin typeface="Simplified Arabic" panose="02020603050405020304" pitchFamily="18" charset="-78"/>
              <a:cs typeface="Simplified Arabic" panose="02020603050405020304" pitchFamily="18" charset="-78"/>
            </a:endParaRPr>
          </a:p>
          <a:p>
            <a:pPr marL="0" indent="0" algn="just">
              <a:buNone/>
            </a:pP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عيوب التشكيل الدفاعي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2-1 )</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4350" indent="-171450" algn="just">
              <a:buFont typeface="+mj-lt"/>
              <a:buAutoNum type="arabicPeriod"/>
            </a:pPr>
            <a:r>
              <a:rPr lang="ar-IQ" dirty="0" smtClean="0">
                <a:latin typeface="Simplified Arabic" panose="02020603050405020304" pitchFamily="18" charset="-78"/>
                <a:cs typeface="Simplified Arabic" panose="02020603050405020304" pitchFamily="18" charset="-78"/>
              </a:rPr>
              <a:t> ضعف </a:t>
            </a:r>
            <a:r>
              <a:rPr lang="ar-IQ" dirty="0">
                <a:latin typeface="Simplified Arabic" panose="02020603050405020304" pitchFamily="18" charset="-78"/>
                <a:cs typeface="Simplified Arabic" panose="02020603050405020304" pitchFamily="18" charset="-78"/>
              </a:rPr>
              <a:t>التغطية الدفاعية في منطقة الاجنحة بسبب مساحتها الكبيرة </a:t>
            </a:r>
            <a:endParaRPr lang="en-US" dirty="0">
              <a:latin typeface="Simplified Arabic" panose="02020603050405020304" pitchFamily="18" charset="-78"/>
              <a:cs typeface="Simplified Arabic" panose="02020603050405020304" pitchFamily="18" charset="-78"/>
            </a:endParaRPr>
          </a:p>
          <a:p>
            <a:pPr marL="514350" indent="-171450" algn="just">
              <a:buFont typeface="+mj-lt"/>
              <a:buAutoNum type="arabicPeriod"/>
            </a:pPr>
            <a:r>
              <a:rPr lang="ar-IQ" dirty="0" smtClean="0">
                <a:latin typeface="Simplified Arabic" panose="02020603050405020304" pitchFamily="18" charset="-78"/>
                <a:cs typeface="Simplified Arabic" panose="02020603050405020304" pitchFamily="18" charset="-78"/>
              </a:rPr>
              <a:t> كثر </a:t>
            </a:r>
            <a:r>
              <a:rPr lang="ar-IQ" dirty="0">
                <a:latin typeface="Simplified Arabic" panose="02020603050405020304" pitchFamily="18" charset="-78"/>
                <a:cs typeface="Simplified Arabic" panose="02020603050405020304" pitchFamily="18" charset="-78"/>
              </a:rPr>
              <a:t>الثغرات الدفاعية في الوسط مما يتيح استغلالها من المنافس .</a:t>
            </a:r>
            <a:endParaRPr lang="en-US" dirty="0">
              <a:latin typeface="Simplified Arabic" panose="02020603050405020304" pitchFamily="18" charset="-78"/>
              <a:cs typeface="Simplified Arabic" panose="02020603050405020304" pitchFamily="18" charset="-78"/>
            </a:endParaRPr>
          </a:p>
          <a:p>
            <a:pPr marL="514350" indent="-171450" algn="just">
              <a:buFont typeface="+mj-lt"/>
              <a:buAutoNum type="arabicPeriod"/>
            </a:pPr>
            <a:r>
              <a:rPr lang="ar-IQ" dirty="0" smtClean="0">
                <a:latin typeface="Simplified Arabic" panose="02020603050405020304" pitchFamily="18" charset="-78"/>
                <a:cs typeface="Simplified Arabic" panose="02020603050405020304" pitchFamily="18" charset="-78"/>
              </a:rPr>
              <a:t> يمكن </a:t>
            </a:r>
            <a:r>
              <a:rPr lang="ar-IQ" dirty="0">
                <a:latin typeface="Simplified Arabic" panose="02020603050405020304" pitchFamily="18" charset="-78"/>
                <a:cs typeface="Simplified Arabic" panose="02020603050405020304" pitchFamily="18" charset="-78"/>
              </a:rPr>
              <a:t>عمل القطع الداخلي أمام منطقة </a:t>
            </a:r>
            <a:r>
              <a:rPr lang="ar-IQ" dirty="0" smtClean="0">
                <a:latin typeface="Simplified Arabic" panose="02020603050405020304" pitchFamily="18" charset="-78"/>
                <a:cs typeface="Simplified Arabic" panose="02020603050405020304" pitchFamily="18" charset="-78"/>
              </a:rPr>
              <a:t> 6 م  </a:t>
            </a:r>
            <a:r>
              <a:rPr lang="ar-IQ" dirty="0">
                <a:latin typeface="Simplified Arabic" panose="02020603050405020304" pitchFamily="18" charset="-78"/>
                <a:cs typeface="Simplified Arabic" panose="02020603050405020304" pitchFamily="18" charset="-78"/>
              </a:rPr>
              <a:t>وتنفيذ بعض الخطط الهجومية .</a:t>
            </a:r>
            <a:endParaRPr lang="en-US" dirty="0">
              <a:latin typeface="Simplified Arabic" panose="02020603050405020304" pitchFamily="18" charset="-78"/>
              <a:cs typeface="Simplified Arabic" panose="02020603050405020304" pitchFamily="18" charset="-78"/>
            </a:endParaRPr>
          </a:p>
          <a:p>
            <a:pPr marL="0" indent="0" algn="just">
              <a:buNone/>
            </a:pP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53043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8522">
              <a:srgbClr val="C3DAF0"/>
            </a:gs>
            <a:gs pos="1332">
              <a:srgbClr val="F6F9FD"/>
            </a:gs>
            <a:gs pos="0">
              <a:schemeClr val="accent1">
                <a:lumMod val="5000"/>
                <a:lumOff val="95000"/>
              </a:schemeClr>
            </a:gs>
            <a:gs pos="0">
              <a:schemeClr val="accent1">
                <a:lumMod val="45000"/>
                <a:lumOff val="55000"/>
              </a:schemeClr>
            </a:gs>
            <a:gs pos="54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9897" y="4966858"/>
            <a:ext cx="8437418" cy="1818409"/>
          </a:xfrm>
        </p:spPr>
        <p:txBody>
          <a:bodyPr>
            <a:normAutofit/>
          </a:bodyPr>
          <a:lstStyle/>
          <a:p>
            <a:pPr marL="0" indent="0" algn="ctr">
              <a:buNone/>
            </a:pPr>
            <a:r>
              <a:rPr lang="ar-IQ" sz="6600" b="1" dirty="0" smtClean="0">
                <a:solidFill>
                  <a:srgbClr val="FF0000"/>
                </a:solidFill>
                <a:effectLst>
                  <a:outerShdw blurRad="38100" dist="38100" dir="2700000" algn="tl">
                    <a:srgbClr val="000000">
                      <a:alpha val="43137"/>
                    </a:srgbClr>
                  </a:outerShdw>
                </a:effectLst>
              </a:rPr>
              <a:t>طريقة الدفاع رجل لرجل</a:t>
            </a:r>
          </a:p>
        </p:txBody>
      </p:sp>
      <p:pic>
        <p:nvPicPr>
          <p:cNvPr id="4" name="Picture 4" descr="Capture"/>
          <p:cNvPicPr>
            <a:picLocks noChangeAspect="1" noChangeArrowheads="1"/>
          </p:cNvPicPr>
          <p:nvPr/>
        </p:nvPicPr>
        <p:blipFill rotWithShape="1">
          <a:blip r:embed="rId2">
            <a:extLst>
              <a:ext uri="{28A0092B-C50C-407E-A947-70E740481C1C}">
                <a14:useLocalDpi xmlns:a14="http://schemas.microsoft.com/office/drawing/2010/main" val="0"/>
              </a:ext>
            </a:extLst>
          </a:blip>
          <a:srcRect b="3891"/>
          <a:stretch/>
        </p:blipFill>
        <p:spPr bwMode="auto">
          <a:xfrm>
            <a:off x="85726" y="166255"/>
            <a:ext cx="897774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20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6419" y="228601"/>
            <a:ext cx="8414039" cy="6442365"/>
          </a:xfrm>
        </p:spPr>
        <p:txBody>
          <a:bodyPr>
            <a:normAutofit/>
          </a:bodyPr>
          <a:lstStyle/>
          <a:p>
            <a:pPr marL="0" indent="0" algn="just">
              <a:buNone/>
            </a:pPr>
            <a:r>
              <a:rPr lang="ar-IQ" sz="3000" dirty="0">
                <a:latin typeface="Simplified Arabic" panose="02020603050405020304" pitchFamily="18" charset="-78"/>
                <a:cs typeface="Simplified Arabic" panose="02020603050405020304" pitchFamily="18" charset="-78"/>
              </a:rPr>
              <a:t>هذه الطريقة </a:t>
            </a:r>
            <a:r>
              <a:rPr lang="ar-IQ" sz="3000" dirty="0" smtClean="0">
                <a:latin typeface="Simplified Arabic" panose="02020603050405020304" pitchFamily="18" charset="-78"/>
                <a:cs typeface="Simplified Arabic" panose="02020603050405020304" pitchFamily="18" charset="-78"/>
              </a:rPr>
              <a:t>تستند </a:t>
            </a:r>
            <a:r>
              <a:rPr lang="ar-IQ" sz="3000" dirty="0">
                <a:latin typeface="Simplified Arabic" panose="02020603050405020304" pitchFamily="18" charset="-78"/>
                <a:cs typeface="Simplified Arabic" panose="02020603050405020304" pitchFamily="18" charset="-78"/>
              </a:rPr>
              <a:t>على ان لكل لاعب مدافع لاعب مهاجم يختص به ويكون ملازما له في جميع تحركاته ولا يغفل عنه في اي مكان من الملعب سواء كان حائزا على الكرة ام </a:t>
            </a:r>
            <a:r>
              <a:rPr lang="ar-IQ" sz="3000" dirty="0" smtClean="0">
                <a:latin typeface="Simplified Arabic" panose="02020603050405020304" pitchFamily="18" charset="-78"/>
                <a:cs typeface="Simplified Arabic" panose="02020603050405020304" pitchFamily="18" charset="-78"/>
              </a:rPr>
              <a:t>لا </a:t>
            </a:r>
            <a:r>
              <a:rPr lang="ar-IQ" sz="3000" dirty="0">
                <a:latin typeface="Simplified Arabic" panose="02020603050405020304" pitchFamily="18" charset="-78"/>
                <a:cs typeface="Simplified Arabic" panose="02020603050405020304" pitchFamily="18" charset="-78"/>
              </a:rPr>
              <a:t>ويعيق عملية استلامه للكرة وتمريرها وكذلك عملية التصويب .</a:t>
            </a:r>
            <a:endParaRPr lang="en-US" sz="3000" dirty="0">
              <a:latin typeface="Simplified Arabic" panose="02020603050405020304" pitchFamily="18" charset="-78"/>
              <a:cs typeface="Simplified Arabic" panose="02020603050405020304" pitchFamily="18" charset="-78"/>
            </a:endParaRPr>
          </a:p>
          <a:p>
            <a:pPr marL="0" indent="0" algn="just">
              <a:buNone/>
            </a:pPr>
            <a:endParaRPr lang="en-US" dirty="0">
              <a:latin typeface="Simplified Arabic" panose="02020603050405020304" pitchFamily="18" charset="-78"/>
              <a:cs typeface="Simplified Arabic" panose="02020603050405020304" pitchFamily="18" charset="-78"/>
            </a:endParaRPr>
          </a:p>
          <a:p>
            <a:pPr marL="0" indent="0" algn="just">
              <a:buNone/>
            </a:pPr>
            <a:r>
              <a:rPr lang="ar-IQ"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اشكال الدفاع رجل </a:t>
            </a:r>
            <a:r>
              <a:rPr lang="ar-IQ"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لرجل :</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a:buNone/>
            </a:pPr>
            <a:r>
              <a:rPr lang="ar-IQ" dirty="0" smtClean="0">
                <a:solidFill>
                  <a:srgbClr val="C00000"/>
                </a:solidFill>
                <a:latin typeface="Simplified Arabic" panose="02020603050405020304" pitchFamily="18" charset="-78"/>
                <a:cs typeface="Simplified Arabic" panose="02020603050405020304" pitchFamily="18" charset="-78"/>
              </a:rPr>
              <a:t>1. </a:t>
            </a:r>
            <a:r>
              <a:rPr lang="ar-IQ" dirty="0">
                <a:solidFill>
                  <a:srgbClr val="C00000"/>
                </a:solidFill>
                <a:latin typeface="Simplified Arabic" panose="02020603050405020304" pitchFamily="18" charset="-78"/>
                <a:cs typeface="Simplified Arabic" panose="02020603050405020304" pitchFamily="18" charset="-78"/>
              </a:rPr>
              <a:t>التشكيل الدفاعي رجل لرجل في الملعب كله</a:t>
            </a:r>
            <a:endParaRPr lang="en-US" dirty="0">
              <a:solidFill>
                <a:srgbClr val="C00000"/>
              </a:solidFill>
              <a:latin typeface="Simplified Arabic" panose="02020603050405020304" pitchFamily="18" charset="-78"/>
              <a:cs typeface="Simplified Arabic" panose="02020603050405020304" pitchFamily="18" charset="-78"/>
            </a:endParaRPr>
          </a:p>
          <a:p>
            <a:pPr indent="0" algn="just">
              <a:buNone/>
            </a:pPr>
            <a:r>
              <a:rPr lang="ar-IQ" sz="2600" dirty="0">
                <a:latin typeface="Simplified Arabic" panose="02020603050405020304" pitchFamily="18" charset="-78"/>
                <a:cs typeface="Simplified Arabic" panose="02020603050405020304" pitchFamily="18" charset="-78"/>
              </a:rPr>
              <a:t>يستخدم هذا التشكيل عندما يكون الفريق المدافع متفوقاً على الفريق المهاجم من الناحية البدنية والفنية ويكون قادرا على سد الثغرات في الملعب كله .</a:t>
            </a:r>
            <a:endParaRPr lang="en-US" sz="2600" dirty="0">
              <a:latin typeface="Simplified Arabic" panose="02020603050405020304" pitchFamily="18" charset="-78"/>
              <a:cs typeface="Simplified Arabic" panose="02020603050405020304" pitchFamily="18" charset="-78"/>
            </a:endParaRPr>
          </a:p>
          <a:p>
            <a:pPr marL="0" indent="0" algn="just">
              <a:buNone/>
            </a:pPr>
            <a:endParaRPr lang="ar-IQ" dirty="0" smtClean="0">
              <a:latin typeface="Simplified Arabic" panose="02020603050405020304" pitchFamily="18" charset="-78"/>
              <a:cs typeface="Simplified Arabic" panose="02020603050405020304" pitchFamily="18" charset="-78"/>
            </a:endParaRPr>
          </a:p>
          <a:p>
            <a:pPr marL="0" indent="0" algn="just">
              <a:buNone/>
            </a:pPr>
            <a:r>
              <a:rPr lang="ar-IQ" dirty="0" smtClean="0">
                <a:solidFill>
                  <a:srgbClr val="C00000"/>
                </a:solidFill>
                <a:latin typeface="Simplified Arabic" panose="02020603050405020304" pitchFamily="18" charset="-78"/>
                <a:cs typeface="Simplified Arabic" panose="02020603050405020304" pitchFamily="18" charset="-78"/>
              </a:rPr>
              <a:t>2. </a:t>
            </a:r>
            <a:r>
              <a:rPr lang="ar-IQ" dirty="0">
                <a:solidFill>
                  <a:srgbClr val="C00000"/>
                </a:solidFill>
                <a:latin typeface="Simplified Arabic" panose="02020603050405020304" pitchFamily="18" charset="-78"/>
                <a:cs typeface="Simplified Arabic" panose="02020603050405020304" pitchFamily="18" charset="-78"/>
              </a:rPr>
              <a:t>التشكيل الدفاعي رجل لرجل في نصف الملعب الخاص</a:t>
            </a:r>
            <a:endParaRPr lang="en-US" dirty="0">
              <a:solidFill>
                <a:srgbClr val="C00000"/>
              </a:solidFill>
              <a:latin typeface="Simplified Arabic" panose="02020603050405020304" pitchFamily="18" charset="-78"/>
              <a:cs typeface="Simplified Arabic" panose="02020603050405020304" pitchFamily="18" charset="-78"/>
            </a:endParaRPr>
          </a:p>
          <a:p>
            <a:pPr indent="0" algn="just">
              <a:buNone/>
            </a:pPr>
            <a:r>
              <a:rPr lang="ar-IQ" sz="2600" dirty="0">
                <a:latin typeface="Simplified Arabic" panose="02020603050405020304" pitchFamily="18" charset="-78"/>
                <a:cs typeface="Simplified Arabic" panose="02020603050405020304" pitchFamily="18" charset="-78"/>
              </a:rPr>
              <a:t>هذه الطريقة مفضلة لدى الناشئين حيث يستقبل الفريق المدافع الفريق المهاجم عندما يجتاز نصف الملعب ويعمل على اعاقة تمريراته وتصويباته وتستخدم عندما يتكافىء الفريقان من الناحية البدنية والمهارية .</a:t>
            </a:r>
            <a:endParaRPr lang="en-US" sz="2600" dirty="0">
              <a:latin typeface="Simplified Arabic" panose="02020603050405020304" pitchFamily="18" charset="-78"/>
              <a:cs typeface="Simplified Arabic" panose="02020603050405020304" pitchFamily="18" charset="-78"/>
            </a:endParaRPr>
          </a:p>
          <a:p>
            <a:pPr marL="0" indent="0" algn="just">
              <a:buNone/>
            </a:pPr>
            <a:endParaRPr lang="ar-IQ"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24198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17000" b="-17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868" y="228601"/>
            <a:ext cx="8468591" cy="6442365"/>
          </a:xfrm>
        </p:spPr>
        <p:txBody>
          <a:bodyPr>
            <a:normAutofit fontScale="70000" lnSpcReduction="20000"/>
          </a:bodyPr>
          <a:lstStyle/>
          <a:p>
            <a:pPr marL="0" indent="0">
              <a:buNone/>
            </a:pPr>
            <a:r>
              <a:rPr lang="ar-IQ" sz="3100"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متى تستخدم طريقة الدفاع رجل لرجل</a:t>
            </a:r>
            <a:endParaRPr lang="en-US" sz="3100"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تستخدم في مباريات المبتدئين والناشئين .</a:t>
            </a:r>
            <a:endParaRPr lang="en-US" dirty="0" smtClean="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في الدقائق الاخيرة من المباراة عندما يكون الفريق المدافع خاسرا بفارق قليل من النقاط والفريق المهاجم مستحوذاً على الكرة.</a:t>
            </a:r>
            <a:endParaRPr lang="en-US" dirty="0" smtClean="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عندما يتفوق الفريق المدافع من الناحية البدنية والفنية على الفريق المنافس .</a:t>
            </a:r>
            <a:endParaRPr lang="en-US" dirty="0" smtClean="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عند النقص العددي في الفريق الخصم .</a:t>
            </a:r>
            <a:endParaRPr lang="en-US" dirty="0" smtClean="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لاستعراض المهارات البدنية والمهارية والخططية عندما يكون الفريق المدافع متقدما بالنتيجة .</a:t>
            </a:r>
            <a:endParaRPr lang="en-US" dirty="0" smtClean="0">
              <a:latin typeface="Simplified Arabic" panose="02020603050405020304" pitchFamily="18" charset="-78"/>
              <a:cs typeface="Simplified Arabic" panose="02020603050405020304" pitchFamily="18" charset="-78"/>
            </a:endParaRPr>
          </a:p>
          <a:p>
            <a:pPr marL="0" indent="0">
              <a:buNone/>
            </a:pPr>
            <a:endParaRPr lang="ar-IQ" dirty="0">
              <a:latin typeface="Simplified Arabic" panose="02020603050405020304" pitchFamily="18" charset="-78"/>
              <a:cs typeface="Simplified Arabic" panose="02020603050405020304" pitchFamily="18" charset="-78"/>
            </a:endParaRPr>
          </a:p>
          <a:p>
            <a:pPr marL="0" indent="0">
              <a:buNone/>
            </a:pPr>
            <a:r>
              <a:rPr lang="ar-IQ" sz="3100" b="1"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مميزات </a:t>
            </a:r>
            <a:r>
              <a:rPr lang="ar-IQ" sz="31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طريقة الدفاع رجل لرجل</a:t>
            </a:r>
            <a:endParaRPr lang="en-US" sz="31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تتحدد </a:t>
            </a:r>
            <a:r>
              <a:rPr lang="ar-IQ" dirty="0">
                <a:latin typeface="Simplified Arabic" panose="02020603050405020304" pitchFamily="18" charset="-78"/>
                <a:cs typeface="Simplified Arabic" panose="02020603050405020304" pitchFamily="18" charset="-78"/>
              </a:rPr>
              <a:t>مسؤولية كل لاعب بوضوح .</a:t>
            </a:r>
            <a:endParaRPr lang="en-US" dirty="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معالجة </a:t>
            </a:r>
            <a:r>
              <a:rPr lang="ar-IQ" dirty="0">
                <a:latin typeface="Simplified Arabic" panose="02020603050405020304" pitchFamily="18" charset="-78"/>
                <a:cs typeface="Simplified Arabic" panose="02020603050405020304" pitchFamily="18" charset="-78"/>
              </a:rPr>
              <a:t>نقاط القوة في المنافس بوضع المدافعين الجيدين امامهم .</a:t>
            </a:r>
            <a:endParaRPr lang="en-US" dirty="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تعتبر </a:t>
            </a:r>
            <a:r>
              <a:rPr lang="ar-IQ" dirty="0">
                <a:latin typeface="Simplified Arabic" panose="02020603050405020304" pitchFamily="18" charset="-78"/>
                <a:cs typeface="Simplified Arabic" panose="02020603050405020304" pitchFamily="18" charset="-78"/>
              </a:rPr>
              <a:t>هذه الطريقة هي الاساس في تعلم الطرق الاخرى .</a:t>
            </a:r>
            <a:endParaRPr lang="en-US" dirty="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ممكن </a:t>
            </a:r>
            <a:r>
              <a:rPr lang="ar-IQ" dirty="0">
                <a:latin typeface="Simplified Arabic" panose="02020603050405020304" pitchFamily="18" charset="-78"/>
                <a:cs typeface="Simplified Arabic" panose="02020603050405020304" pitchFamily="18" charset="-78"/>
              </a:rPr>
              <a:t>ان تستخدم ضد اي طريقة هجومية يستخدمها الخصم .</a:t>
            </a:r>
            <a:endParaRPr lang="en-US" dirty="0">
              <a:latin typeface="Simplified Arabic" panose="02020603050405020304" pitchFamily="18" charset="-78"/>
              <a:cs typeface="Simplified Arabic" panose="02020603050405020304" pitchFamily="18" charset="-78"/>
            </a:endParaRPr>
          </a:p>
          <a:p>
            <a:pPr marL="0" indent="0">
              <a:buNone/>
            </a:pPr>
            <a:endParaRPr lang="en-US" dirty="0">
              <a:latin typeface="Simplified Arabic" panose="02020603050405020304" pitchFamily="18" charset="-78"/>
              <a:cs typeface="Simplified Arabic" panose="02020603050405020304" pitchFamily="18" charset="-78"/>
            </a:endParaRPr>
          </a:p>
          <a:p>
            <a:pPr marL="0" indent="0">
              <a:buNone/>
            </a:pPr>
            <a:r>
              <a:rPr lang="ar-IQ" sz="31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عيوب طريقة الدفاع رجل لرجل</a:t>
            </a:r>
            <a:endParaRPr lang="en-US" sz="31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لا يمكن </a:t>
            </a:r>
            <a:r>
              <a:rPr lang="ar-IQ" dirty="0">
                <a:latin typeface="Simplified Arabic" panose="02020603050405020304" pitchFamily="18" charset="-78"/>
                <a:cs typeface="Simplified Arabic" panose="02020603050405020304" pitchFamily="18" charset="-78"/>
              </a:rPr>
              <a:t>استخدامها لفترة طويلة </a:t>
            </a:r>
            <a:r>
              <a:rPr lang="ar-IQ" dirty="0" smtClean="0">
                <a:latin typeface="Simplified Arabic" panose="02020603050405020304" pitchFamily="18" charset="-78"/>
                <a:cs typeface="Simplified Arabic" panose="02020603050405020304" pitchFamily="18" charset="-78"/>
              </a:rPr>
              <a:t>لأنها </a:t>
            </a:r>
            <a:r>
              <a:rPr lang="ar-IQ" dirty="0">
                <a:latin typeface="Simplified Arabic" panose="02020603050405020304" pitchFamily="18" charset="-78"/>
                <a:cs typeface="Simplified Arabic" panose="02020603050405020304" pitchFamily="18" charset="-78"/>
              </a:rPr>
              <a:t>تحتاج الى مجهود كبير جدا.</a:t>
            </a:r>
            <a:endParaRPr lang="en-US" dirty="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لا يمكن </a:t>
            </a:r>
            <a:r>
              <a:rPr lang="ar-IQ" dirty="0">
                <a:latin typeface="Simplified Arabic" panose="02020603050405020304" pitchFamily="18" charset="-78"/>
                <a:cs typeface="Simplified Arabic" panose="02020603050405020304" pitchFamily="18" charset="-78"/>
              </a:rPr>
              <a:t>استخدامها بفعالية اذا كان الفريق المهاجم متفوقاً بدنيا ومهاريا.</a:t>
            </a:r>
            <a:endParaRPr lang="en-US" dirty="0">
              <a:latin typeface="Simplified Arabic" panose="02020603050405020304" pitchFamily="18" charset="-78"/>
              <a:cs typeface="Simplified Arabic" panose="02020603050405020304" pitchFamily="18" charset="-78"/>
            </a:endParaRPr>
          </a:p>
          <a:p>
            <a:pPr marL="514350" indent="-338138">
              <a:buFont typeface="+mj-lt"/>
              <a:buAutoNum type="arabicPeriod"/>
            </a:pPr>
            <a:r>
              <a:rPr lang="ar-IQ" dirty="0" smtClean="0">
                <a:latin typeface="Simplified Arabic" panose="02020603050405020304" pitchFamily="18" charset="-78"/>
                <a:cs typeface="Simplified Arabic" panose="02020603050405020304" pitchFamily="18" charset="-78"/>
              </a:rPr>
              <a:t>تظهر </a:t>
            </a:r>
            <a:r>
              <a:rPr lang="ar-IQ" dirty="0">
                <a:latin typeface="Simplified Arabic" panose="02020603050405020304" pitchFamily="18" charset="-78"/>
                <a:cs typeface="Simplified Arabic" panose="02020603050405020304" pitchFamily="18" charset="-78"/>
              </a:rPr>
              <a:t>نقاط ضعف المدافعين فيمكن استغلالها من الفريق المهاجم.</a:t>
            </a:r>
            <a:endParaRPr lang="en-US" dirty="0">
              <a:latin typeface="Simplified Arabic" panose="02020603050405020304" pitchFamily="18" charset="-78"/>
              <a:cs typeface="Simplified Arabic" panose="02020603050405020304" pitchFamily="18" charset="-78"/>
            </a:endParaRPr>
          </a:p>
          <a:p>
            <a:pPr marL="0" indent="0">
              <a:buNone/>
            </a:pP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47335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8522">
              <a:srgbClr val="C3DAF0"/>
            </a:gs>
            <a:gs pos="1332">
              <a:srgbClr val="F6F9FD"/>
            </a:gs>
            <a:gs pos="0">
              <a:schemeClr val="accent1">
                <a:lumMod val="5000"/>
                <a:lumOff val="95000"/>
              </a:schemeClr>
            </a:gs>
            <a:gs pos="0">
              <a:schemeClr val="accent1">
                <a:lumMod val="45000"/>
                <a:lumOff val="55000"/>
              </a:schemeClr>
            </a:gs>
            <a:gs pos="54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9897" y="5029200"/>
            <a:ext cx="8437418" cy="1756064"/>
          </a:xfrm>
        </p:spPr>
        <p:txBody>
          <a:bodyPr>
            <a:normAutofit/>
          </a:bodyPr>
          <a:lstStyle/>
          <a:p>
            <a:pPr marL="0" indent="0" algn="ctr">
              <a:buNone/>
            </a:pPr>
            <a:r>
              <a:rPr lang="ar-IQ" sz="6600" b="1" dirty="0" smtClean="0">
                <a:solidFill>
                  <a:srgbClr val="FF0000"/>
                </a:solidFill>
                <a:effectLst>
                  <a:outerShdw blurRad="38100" dist="38100" dir="2700000" algn="tl">
                    <a:srgbClr val="000000">
                      <a:alpha val="43137"/>
                    </a:srgbClr>
                  </a:outerShdw>
                </a:effectLst>
              </a:rPr>
              <a:t>طريقة الدفاع المركب</a:t>
            </a:r>
          </a:p>
        </p:txBody>
      </p:sp>
      <p:pic>
        <p:nvPicPr>
          <p:cNvPr id="5" name="Picture 4" descr="Capture"/>
          <p:cNvPicPr>
            <a:picLocks noChangeAspect="1" noChangeArrowheads="1"/>
          </p:cNvPicPr>
          <p:nvPr/>
        </p:nvPicPr>
        <p:blipFill rotWithShape="1">
          <a:blip r:embed="rId2">
            <a:extLst>
              <a:ext uri="{28A0092B-C50C-407E-A947-70E740481C1C}">
                <a14:useLocalDpi xmlns:a14="http://schemas.microsoft.com/office/drawing/2010/main" val="0"/>
              </a:ext>
            </a:extLst>
          </a:blip>
          <a:srcRect l="1477" t="11061" r="1136" b="10909"/>
          <a:stretch/>
        </p:blipFill>
        <p:spPr bwMode="auto">
          <a:xfrm>
            <a:off x="132485" y="353293"/>
            <a:ext cx="8892021" cy="428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630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868" y="228601"/>
            <a:ext cx="8468591" cy="6442365"/>
          </a:xfrm>
        </p:spPr>
        <p:txBody>
          <a:bodyPr>
            <a:normAutofit/>
          </a:bodyPr>
          <a:lstStyle/>
          <a:p>
            <a:pPr marL="0" indent="0" algn="just">
              <a:buNone/>
            </a:pPr>
            <a:r>
              <a:rPr lang="ar-IQ" sz="2400" dirty="0" smtClean="0">
                <a:latin typeface="Simplified Arabic" panose="02020603050405020304" pitchFamily="18" charset="-78"/>
                <a:cs typeface="Simplified Arabic" panose="02020603050405020304" pitchFamily="18" charset="-78"/>
              </a:rPr>
              <a:t>هي </a:t>
            </a:r>
            <a:r>
              <a:rPr lang="ar-IQ" sz="2400" dirty="0">
                <a:latin typeface="Simplified Arabic" panose="02020603050405020304" pitchFamily="18" charset="-78"/>
                <a:cs typeface="Simplified Arabic" panose="02020603050405020304" pitchFamily="18" charset="-78"/>
              </a:rPr>
              <a:t>طريقة تخلط بين طريقة الدفاع عن المنطقة وطريقة الدفاع رجل لرجل حيث يقوم لاعب او اكثر بطريقة رجل لرجل واللاعبون الاخرون يقومون باللعب بطريقة الدفاع عن المنطقة </a:t>
            </a:r>
            <a:r>
              <a:rPr lang="ar-IQ" sz="2400" dirty="0" smtClean="0">
                <a:latin typeface="Simplified Arabic" panose="02020603050405020304" pitchFamily="18" charset="-78"/>
                <a:cs typeface="Simplified Arabic" panose="02020603050405020304" pitchFamily="18" charset="-78"/>
              </a:rPr>
              <a:t>حيث </a:t>
            </a:r>
            <a:r>
              <a:rPr lang="ar-IQ" sz="2400" dirty="0">
                <a:latin typeface="Simplified Arabic" panose="02020603050405020304" pitchFamily="18" charset="-78"/>
                <a:cs typeface="Simplified Arabic" panose="02020603050405020304" pitchFamily="18" charset="-78"/>
              </a:rPr>
              <a:t>يراقب المدافعون الذين يلعبون رجلاً لرجل اخطر المهاجمين من الفريق المنافس من ناحية </a:t>
            </a:r>
            <a:r>
              <a:rPr lang="ar-IQ" sz="2400" dirty="0" smtClean="0">
                <a:latin typeface="Simplified Arabic" panose="02020603050405020304" pitchFamily="18" charset="-78"/>
                <a:cs typeface="Simplified Arabic" panose="02020603050405020304" pitchFamily="18" charset="-78"/>
              </a:rPr>
              <a:t>التصويب </a:t>
            </a:r>
            <a:r>
              <a:rPr lang="ar-IQ" sz="2400" dirty="0">
                <a:latin typeface="Simplified Arabic" panose="02020603050405020304" pitchFamily="18" charset="-78"/>
                <a:cs typeface="Simplified Arabic" panose="02020603050405020304" pitchFamily="18" charset="-78"/>
              </a:rPr>
              <a:t>او الاختراق </a:t>
            </a:r>
            <a:r>
              <a:rPr lang="ar-IQ" sz="2400" dirty="0" smtClean="0">
                <a:latin typeface="Simplified Arabic" panose="02020603050405020304" pitchFamily="18" charset="-78"/>
                <a:cs typeface="Simplified Arabic" panose="02020603050405020304" pitchFamily="18" charset="-78"/>
              </a:rPr>
              <a:t>وبقية </a:t>
            </a:r>
            <a:r>
              <a:rPr lang="ar-IQ" sz="2400" dirty="0">
                <a:latin typeface="Simplified Arabic" panose="02020603050405020304" pitchFamily="18" charset="-78"/>
                <a:cs typeface="Simplified Arabic" panose="02020603050405020304" pitchFamily="18" charset="-78"/>
              </a:rPr>
              <a:t>اللاعبين ينتشرون على منطقة 6م</a:t>
            </a:r>
            <a:r>
              <a:rPr lang="ar-IQ" sz="2400" dirty="0" smtClean="0">
                <a:latin typeface="Simplified Arabic" panose="02020603050405020304" pitchFamily="18" charset="-78"/>
                <a:cs typeface="Simplified Arabic" panose="02020603050405020304" pitchFamily="18" charset="-78"/>
              </a:rPr>
              <a:t>.</a:t>
            </a:r>
          </a:p>
          <a:p>
            <a:pPr marL="0" indent="0" algn="just">
              <a:buNone/>
            </a:pPr>
            <a:endParaRPr lang="ar-IQ" sz="2400" dirty="0">
              <a:latin typeface="Simplified Arabic" panose="02020603050405020304" pitchFamily="18" charset="-78"/>
              <a:cs typeface="Simplified Arabic" panose="02020603050405020304" pitchFamily="18" charset="-78"/>
            </a:endParaRPr>
          </a:p>
          <a:p>
            <a:pPr marL="0" indent="0">
              <a:buNone/>
            </a:pPr>
            <a:r>
              <a:rPr lang="ar-IQ" b="1" dirty="0">
                <a:solidFill>
                  <a:srgbClr val="FF0000"/>
                </a:solidFill>
                <a:effectLst>
                  <a:outerShdw blurRad="38100" dist="38100" dir="2700000" algn="tl">
                    <a:srgbClr val="000000">
                      <a:alpha val="43137"/>
                    </a:srgbClr>
                  </a:outerShdw>
                </a:effectLst>
              </a:rPr>
              <a:t>مميزات طريقة الدفاع المختلط (المركب)</a:t>
            </a:r>
            <a:endParaRPr lang="en-US" b="1" dirty="0">
              <a:solidFill>
                <a:srgbClr val="FF0000"/>
              </a:solidFill>
              <a:effectLst>
                <a:outerShdw blurRad="38100" dist="38100" dir="2700000" algn="tl">
                  <a:srgbClr val="000000">
                    <a:alpha val="43137"/>
                  </a:srgbClr>
                </a:outerShdw>
              </a:effectLst>
            </a:endParaRPr>
          </a:p>
          <a:p>
            <a:pPr marL="514350" indent="-338138">
              <a:buFont typeface="+mj-lt"/>
              <a:buAutoNum type="arabicPeriod"/>
            </a:pPr>
            <a:r>
              <a:rPr lang="ar-IQ" dirty="0" smtClean="0"/>
              <a:t>الحد </a:t>
            </a:r>
            <a:r>
              <a:rPr lang="ar-IQ" dirty="0"/>
              <a:t>من خطورة اللاعبين المتميزين من الفريق المنافس .</a:t>
            </a:r>
            <a:endParaRPr lang="en-US" dirty="0"/>
          </a:p>
          <a:p>
            <a:pPr marL="514350" indent="-338138">
              <a:buFont typeface="+mj-lt"/>
              <a:buAutoNum type="arabicPeriod"/>
            </a:pPr>
            <a:r>
              <a:rPr lang="ar-IQ" dirty="0" smtClean="0"/>
              <a:t>امكانية </a:t>
            </a:r>
            <a:r>
              <a:rPr lang="ar-IQ" dirty="0"/>
              <a:t>القيام بالهجوم السريع من خلال اللاعبين المتقدمين .</a:t>
            </a:r>
            <a:endParaRPr lang="en-US" dirty="0"/>
          </a:p>
          <a:p>
            <a:pPr marL="514350" indent="-338138">
              <a:buFont typeface="+mj-lt"/>
              <a:buAutoNum type="arabicPeriod"/>
            </a:pPr>
            <a:endParaRPr lang="en-US" dirty="0"/>
          </a:p>
          <a:p>
            <a:pPr marL="290513" indent="-290513">
              <a:buNone/>
            </a:pPr>
            <a:r>
              <a:rPr lang="ar-IQ" b="1" dirty="0">
                <a:solidFill>
                  <a:srgbClr val="FF0000"/>
                </a:solidFill>
                <a:effectLst>
                  <a:outerShdw blurRad="38100" dist="38100" dir="2700000" algn="tl">
                    <a:srgbClr val="000000">
                      <a:alpha val="43137"/>
                    </a:srgbClr>
                  </a:outerShdw>
                </a:effectLst>
              </a:rPr>
              <a:t>عيوب طريقة الدفاع المركب (المختلط)</a:t>
            </a:r>
            <a:endParaRPr lang="en-US" b="1" dirty="0">
              <a:solidFill>
                <a:srgbClr val="FF0000"/>
              </a:solidFill>
              <a:effectLst>
                <a:outerShdw blurRad="38100" dist="38100" dir="2700000" algn="tl">
                  <a:srgbClr val="000000">
                    <a:alpha val="43137"/>
                  </a:srgbClr>
                </a:outerShdw>
              </a:effectLst>
            </a:endParaRPr>
          </a:p>
          <a:p>
            <a:pPr marL="514350" indent="-338138">
              <a:buFont typeface="+mj-lt"/>
              <a:buAutoNum type="arabicPeriod"/>
            </a:pPr>
            <a:r>
              <a:rPr lang="ar-IQ" dirty="0" smtClean="0"/>
              <a:t>يحتاج </a:t>
            </a:r>
            <a:r>
              <a:rPr lang="ar-IQ" dirty="0"/>
              <a:t>الى لاعبين ذوي امكانيات بدنية ومهارية عالية جدا.</a:t>
            </a:r>
            <a:endParaRPr lang="en-US" dirty="0"/>
          </a:p>
          <a:p>
            <a:pPr marL="514350" indent="-338138">
              <a:buFont typeface="+mj-lt"/>
              <a:buAutoNum type="arabicPeriod"/>
            </a:pPr>
            <a:r>
              <a:rPr lang="ar-IQ" dirty="0" smtClean="0"/>
              <a:t>يحتاج </a:t>
            </a:r>
            <a:r>
              <a:rPr lang="ar-IQ" dirty="0"/>
              <a:t>الى تفاهم وانسجام وتنسيق بين افراد الفريق المدافع </a:t>
            </a:r>
            <a:r>
              <a:rPr lang="ar-IQ" dirty="0" smtClean="0"/>
              <a:t>.</a:t>
            </a:r>
            <a:endParaRPr lang="en-US" dirty="0"/>
          </a:p>
        </p:txBody>
      </p:sp>
    </p:spTree>
    <p:extLst>
      <p:ext uri="{BB962C8B-B14F-4D97-AF65-F5344CB8AC3E}">
        <p14:creationId xmlns:p14="http://schemas.microsoft.com/office/powerpoint/2010/main" val="3357309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406148054"/>
              </p:ext>
            </p:extLst>
          </p:nvPr>
        </p:nvGraphicFramePr>
        <p:xfrm>
          <a:off x="899592" y="836712"/>
          <a:ext cx="7465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1551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7000" b="-17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0755" y="711586"/>
            <a:ext cx="8227002" cy="5574290"/>
          </a:xfrm>
        </p:spPr>
        <p:txBody>
          <a:bodyPr/>
          <a:lstStyle/>
          <a:p>
            <a:pPr marL="233363" indent="0" algn="just">
              <a:buNone/>
            </a:pPr>
            <a:endParaRPr lang="en-US" b="1" dirty="0"/>
          </a:p>
          <a:p>
            <a:pPr marL="0" indent="0" algn="ctr">
              <a:buNone/>
            </a:pPr>
            <a:r>
              <a:rPr lang="ar-IQ" b="1" dirty="0">
                <a:solidFill>
                  <a:srgbClr val="FF0000"/>
                </a:solidFill>
                <a:effectLst>
                  <a:outerShdw blurRad="38100" dist="38100" dir="2700000" algn="tl">
                    <a:srgbClr val="000000">
                      <a:alpha val="43137"/>
                    </a:srgbClr>
                  </a:outerShdw>
                </a:effectLst>
              </a:rPr>
              <a:t>ان اختيار احدى هذه الطرق من قبل المدربين تتوقف على </a:t>
            </a:r>
            <a:r>
              <a:rPr lang="ar-IQ" b="1" dirty="0" smtClean="0">
                <a:solidFill>
                  <a:srgbClr val="FF0000"/>
                </a:solidFill>
                <a:effectLst>
                  <a:outerShdw blurRad="38100" dist="38100" dir="2700000" algn="tl">
                    <a:srgbClr val="000000">
                      <a:alpha val="43137"/>
                    </a:srgbClr>
                  </a:outerShdw>
                </a:effectLst>
              </a:rPr>
              <a:t>:</a:t>
            </a:r>
          </a:p>
          <a:p>
            <a:pPr marL="0" indent="0" algn="just">
              <a:buNone/>
            </a:pPr>
            <a:endParaRPr lang="ar-IQ" b="1" dirty="0" smtClean="0">
              <a:solidFill>
                <a:srgbClr val="FF0000"/>
              </a:solidFill>
              <a:effectLst>
                <a:outerShdw blurRad="38100" dist="38100" dir="2700000" algn="tl">
                  <a:srgbClr val="000000">
                    <a:alpha val="43137"/>
                  </a:srgbClr>
                </a:outerShdw>
              </a:effectLst>
            </a:endParaRPr>
          </a:p>
          <a:p>
            <a:pPr marL="514350" indent="-514350" algn="just">
              <a:buFont typeface="+mj-lt"/>
              <a:buAutoNum type="arabicPeriod"/>
            </a:pPr>
            <a:r>
              <a:rPr lang="ar-IQ" sz="2600" b="1" dirty="0" smtClean="0"/>
              <a:t>خبرة اللاعبين المدافعين وامكانياتهم وقدراتهم </a:t>
            </a:r>
            <a:r>
              <a:rPr lang="ar-IQ" sz="2600" b="1" dirty="0"/>
              <a:t>البدنية </a:t>
            </a:r>
            <a:r>
              <a:rPr lang="ar-IQ" sz="2600" b="1" dirty="0" err="1" smtClean="0"/>
              <a:t>والمهارية</a:t>
            </a:r>
            <a:r>
              <a:rPr lang="ar-IQ" sz="2600" b="1" dirty="0" smtClean="0"/>
              <a:t>.</a:t>
            </a:r>
          </a:p>
          <a:p>
            <a:pPr marL="514350" indent="-514350" algn="just">
              <a:buFont typeface="+mj-lt"/>
              <a:buAutoNum type="arabicPeriod"/>
            </a:pPr>
            <a:endParaRPr lang="ar-IQ" sz="2600" b="1" dirty="0"/>
          </a:p>
          <a:p>
            <a:pPr marL="514350" indent="-514350" algn="just">
              <a:buFont typeface="+mj-lt"/>
              <a:buAutoNum type="arabicPeriod"/>
            </a:pPr>
            <a:r>
              <a:rPr lang="ar-IQ" sz="2600" b="1" dirty="0" smtClean="0"/>
              <a:t>معرفة </a:t>
            </a:r>
            <a:r>
              <a:rPr lang="ar-IQ" sz="2600" b="1" dirty="0"/>
              <a:t>الاسلوب الهجومي الذي يقوم به الفريق المهاجم </a:t>
            </a:r>
            <a:r>
              <a:rPr lang="ar-IQ" sz="2600" b="1" dirty="0" smtClean="0"/>
              <a:t>.</a:t>
            </a:r>
          </a:p>
          <a:p>
            <a:pPr marL="514350" indent="-514350" algn="just">
              <a:buFont typeface="+mj-lt"/>
              <a:buAutoNum type="arabicPeriod"/>
            </a:pPr>
            <a:endParaRPr lang="ar-IQ" sz="2600" b="1" dirty="0"/>
          </a:p>
          <a:p>
            <a:pPr marL="514350" indent="-514350" algn="just">
              <a:buFont typeface="+mj-lt"/>
              <a:buAutoNum type="arabicPeriod"/>
            </a:pPr>
            <a:r>
              <a:rPr lang="ar-IQ" sz="2600" b="1" dirty="0" smtClean="0"/>
              <a:t>ان </a:t>
            </a:r>
            <a:r>
              <a:rPr lang="ar-IQ" sz="2600" b="1" dirty="0"/>
              <a:t>يأخذ المدرب بنظر </a:t>
            </a:r>
            <a:r>
              <a:rPr lang="ar-IQ" sz="2600" b="1" dirty="0" smtClean="0"/>
              <a:t>الاعتبار </a:t>
            </a:r>
            <a:r>
              <a:rPr lang="ar-IQ" sz="2600" b="1" dirty="0"/>
              <a:t>عدد الاهداف التي سجلت </a:t>
            </a:r>
            <a:r>
              <a:rPr lang="ar-IQ" sz="2600" b="1" dirty="0" smtClean="0"/>
              <a:t>على </a:t>
            </a:r>
            <a:r>
              <a:rPr lang="ar-IQ" sz="2600" b="1" dirty="0"/>
              <a:t>الفريق وعدد الاهداف التي سجلها الفريق، </a:t>
            </a:r>
            <a:r>
              <a:rPr lang="ar-IQ" sz="2600" b="1" dirty="0" smtClean="0"/>
              <a:t>والزمن المتبقي من المباراة</a:t>
            </a:r>
            <a:endParaRPr lang="en-US" sz="2600" b="1" dirty="0"/>
          </a:p>
        </p:txBody>
      </p:sp>
    </p:spTree>
    <p:extLst>
      <p:ext uri="{BB962C8B-B14F-4D97-AF65-F5344CB8AC3E}">
        <p14:creationId xmlns:p14="http://schemas.microsoft.com/office/powerpoint/2010/main" val="27908141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3041" y="540327"/>
            <a:ext cx="8437418" cy="6057900"/>
          </a:xfrm>
        </p:spPr>
        <p:txBody>
          <a:bodyPr>
            <a:normAutofit/>
          </a:bodyPr>
          <a:lstStyle/>
          <a:p>
            <a:pPr marL="0" indent="0" algn="justLow">
              <a:buNone/>
            </a:pPr>
            <a:r>
              <a:rPr lang="ar-IQ" b="1" dirty="0">
                <a:solidFill>
                  <a:srgbClr val="FF0000"/>
                </a:solidFill>
                <a:effectLst>
                  <a:outerShdw blurRad="38100" dist="38100" dir="2700000" algn="tl">
                    <a:srgbClr val="000000">
                      <a:alpha val="43137"/>
                    </a:srgbClr>
                  </a:outerShdw>
                </a:effectLst>
              </a:rPr>
              <a:t>طريقة الدفاع عن </a:t>
            </a:r>
            <a:r>
              <a:rPr lang="ar-IQ" b="1" dirty="0" smtClean="0">
                <a:solidFill>
                  <a:srgbClr val="FF0000"/>
                </a:solidFill>
                <a:effectLst>
                  <a:outerShdw blurRad="38100" dist="38100" dir="2700000" algn="tl">
                    <a:srgbClr val="000000">
                      <a:alpha val="43137"/>
                    </a:srgbClr>
                  </a:outerShdw>
                </a:effectLst>
              </a:rPr>
              <a:t>المنطقة»</a:t>
            </a:r>
          </a:p>
          <a:p>
            <a:pPr marL="0" indent="0" algn="justLow">
              <a:buNone/>
            </a:pPr>
            <a:endParaRPr lang="en-US" b="1" dirty="0">
              <a:solidFill>
                <a:srgbClr val="FF0000"/>
              </a:solidFill>
              <a:effectLst>
                <a:outerShdw blurRad="38100" dist="38100" dir="2700000" algn="tl">
                  <a:srgbClr val="000000">
                    <a:alpha val="43137"/>
                  </a:srgbClr>
                </a:outerShdw>
              </a:effectLst>
            </a:endParaRPr>
          </a:p>
          <a:p>
            <a:pPr marL="0" indent="0" algn="justLow">
              <a:buNone/>
            </a:pPr>
            <a:r>
              <a:rPr lang="ar-IQ" b="1" dirty="0"/>
              <a:t>وهي من افضل الطرق واكثرها استخداما في كرة اليد وتمتاز بان يعمل الجميع ضمن منطقة محددة له بحيث يكون كل لاعب مدافع مسؤول عن </a:t>
            </a:r>
            <a:r>
              <a:rPr lang="ar-IQ" b="1" dirty="0" smtClean="0"/>
              <a:t>مراقبة لاعب </a:t>
            </a:r>
            <a:r>
              <a:rPr lang="ar-IQ" b="1" dirty="0"/>
              <a:t>مهاجم ضمن حدود منطقته </a:t>
            </a:r>
            <a:r>
              <a:rPr lang="ar-IQ" b="1" dirty="0" smtClean="0"/>
              <a:t>.</a:t>
            </a:r>
            <a:endParaRPr lang="ar-IQ" b="1" dirty="0"/>
          </a:p>
          <a:p>
            <a:pPr marL="0" indent="0" algn="justLow">
              <a:buNone/>
            </a:pPr>
            <a:endParaRPr lang="ar-IQ" b="1" dirty="0" smtClean="0"/>
          </a:p>
          <a:p>
            <a:pPr marL="0" indent="0" algn="justLow">
              <a:buNone/>
            </a:pPr>
            <a:r>
              <a:rPr lang="ar-IQ" b="1" dirty="0" smtClean="0"/>
              <a:t>وان </a:t>
            </a:r>
            <a:r>
              <a:rPr lang="ar-IQ" b="1" dirty="0"/>
              <a:t>حركة أي </a:t>
            </a:r>
            <a:r>
              <a:rPr lang="ar-IQ" b="1" dirty="0" smtClean="0"/>
              <a:t>لاعب </a:t>
            </a:r>
            <a:r>
              <a:rPr lang="ar-IQ" b="1" dirty="0"/>
              <a:t>مدافع ضمن </a:t>
            </a:r>
            <a:r>
              <a:rPr lang="ar-IQ" b="1" dirty="0" smtClean="0"/>
              <a:t>حدود </a:t>
            </a:r>
            <a:r>
              <a:rPr lang="ar-IQ" b="1" dirty="0"/>
              <a:t>المنطقة الدفاعية يجب ان تكون مرتبطة </a:t>
            </a:r>
            <a:r>
              <a:rPr lang="ar-IQ" b="1" dirty="0" smtClean="0"/>
              <a:t>ارتباطاً</a:t>
            </a:r>
            <a:r>
              <a:rPr lang="ar-IQ" b="1" dirty="0"/>
              <a:t> </a:t>
            </a:r>
            <a:r>
              <a:rPr lang="ar-IQ" b="1" dirty="0" smtClean="0"/>
              <a:t>وثيقاً </a:t>
            </a:r>
            <a:r>
              <a:rPr lang="ar-IQ" b="1" dirty="0"/>
              <a:t>بحركة الكرة وحركة </a:t>
            </a:r>
            <a:r>
              <a:rPr lang="ar-IQ" b="1" dirty="0" smtClean="0"/>
              <a:t>اللاعبين </a:t>
            </a:r>
            <a:r>
              <a:rPr lang="ar-IQ" b="1" dirty="0"/>
              <a:t>من الفريق </a:t>
            </a:r>
            <a:r>
              <a:rPr lang="ar-IQ" b="1" dirty="0" smtClean="0"/>
              <a:t>المنافس، </a:t>
            </a:r>
            <a:r>
              <a:rPr lang="ar-IQ" b="1" dirty="0"/>
              <a:t>وحركة </a:t>
            </a:r>
            <a:r>
              <a:rPr lang="ar-IQ" b="1" dirty="0" smtClean="0"/>
              <a:t>اللاعبين </a:t>
            </a:r>
            <a:r>
              <a:rPr lang="ar-IQ" b="1" dirty="0"/>
              <a:t>المدافعين بحيث تكون هذه الحركة منسقة </a:t>
            </a:r>
            <a:r>
              <a:rPr lang="ar-IQ" b="1" dirty="0" smtClean="0"/>
              <a:t>ومتماسكة بدرجة لا تسمح لأعضاء </a:t>
            </a:r>
            <a:r>
              <a:rPr lang="ar-IQ" b="1" dirty="0"/>
              <a:t>الفريق المهاجم من فتح ثغرة </a:t>
            </a:r>
            <a:r>
              <a:rPr lang="ar-IQ" b="1" dirty="0" smtClean="0"/>
              <a:t>واختراق </a:t>
            </a:r>
            <a:r>
              <a:rPr lang="ar-IQ" b="1" dirty="0"/>
              <a:t>الخط </a:t>
            </a:r>
            <a:r>
              <a:rPr lang="ar-IQ" b="1" dirty="0" smtClean="0"/>
              <a:t>الدفاعي.</a:t>
            </a:r>
          </a:p>
        </p:txBody>
      </p:sp>
    </p:spTree>
    <p:extLst>
      <p:ext uri="{BB962C8B-B14F-4D97-AF65-F5344CB8AC3E}">
        <p14:creationId xmlns:p14="http://schemas.microsoft.com/office/powerpoint/2010/main" val="829598233"/>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55" y="116632"/>
            <a:ext cx="8526931" cy="6624736"/>
          </a:xfrm>
        </p:spPr>
        <p:txBody>
          <a:bodyPr>
            <a:normAutofit/>
          </a:bodyPr>
          <a:lstStyle/>
          <a:p>
            <a:pPr marL="0" indent="0" algn="ctr">
              <a:buNone/>
            </a:pPr>
            <a:r>
              <a:rPr lang="ar-IQ" sz="3000" b="1" dirty="0">
                <a:solidFill>
                  <a:srgbClr val="FF0000"/>
                </a:solidFill>
                <a:effectLst>
                  <a:outerShdw blurRad="38100" dist="38100" dir="2700000" algn="tl">
                    <a:srgbClr val="000000">
                      <a:alpha val="43137"/>
                    </a:srgbClr>
                  </a:outerShdw>
                </a:effectLst>
              </a:rPr>
              <a:t>تشكيلات الدفاع عن </a:t>
            </a:r>
            <a:r>
              <a:rPr lang="ar-IQ" sz="3000" b="1" dirty="0" smtClean="0">
                <a:solidFill>
                  <a:srgbClr val="FF0000"/>
                </a:solidFill>
                <a:effectLst>
                  <a:outerShdw blurRad="38100" dist="38100" dir="2700000" algn="tl">
                    <a:srgbClr val="000000">
                      <a:alpha val="43137"/>
                    </a:srgbClr>
                  </a:outerShdw>
                </a:effectLst>
              </a:rPr>
              <a:t>المنطقة</a:t>
            </a:r>
          </a:p>
          <a:p>
            <a:pPr marL="0" indent="0" algn="justLow">
              <a:buNone/>
            </a:pPr>
            <a:r>
              <a:rPr lang="ar-IQ" sz="2600" dirty="0" smtClean="0"/>
              <a:t>لكي يؤ</a:t>
            </a:r>
            <a:r>
              <a:rPr lang="ar-IQ" sz="2600" dirty="0"/>
              <a:t>د</a:t>
            </a:r>
            <a:r>
              <a:rPr lang="ar-IQ" sz="2600" dirty="0" smtClean="0"/>
              <a:t>ي أعضاء </a:t>
            </a:r>
            <a:r>
              <a:rPr lang="ar-IQ" sz="2600" dirty="0"/>
              <a:t>الفريق المدافع واجباتهم الدفاعية تجاه </a:t>
            </a:r>
            <a:r>
              <a:rPr lang="ar-IQ" sz="2600" dirty="0" smtClean="0"/>
              <a:t>أعضاء </a:t>
            </a:r>
            <a:r>
              <a:rPr lang="ar-IQ" sz="2600" dirty="0"/>
              <a:t>الفريق المهاجم، لابد أن تكون هناك </a:t>
            </a:r>
            <a:r>
              <a:rPr lang="ar-IQ" sz="2600" dirty="0" smtClean="0"/>
              <a:t>قاعدة أساسية يستطيع </a:t>
            </a:r>
            <a:r>
              <a:rPr lang="ar-IQ" sz="2600" dirty="0"/>
              <a:t>من خلالها </a:t>
            </a:r>
            <a:r>
              <a:rPr lang="ar-IQ" sz="2600" dirty="0" smtClean="0"/>
              <a:t>أعضاء </a:t>
            </a:r>
            <a:r>
              <a:rPr lang="ar-IQ" sz="2600" dirty="0"/>
              <a:t>الفريق المدافع تنظيم وقفتهم والتعرف </a:t>
            </a:r>
            <a:r>
              <a:rPr lang="ar-IQ" sz="2600" dirty="0" smtClean="0"/>
              <a:t>على حدود </a:t>
            </a:r>
            <a:r>
              <a:rPr lang="ar-IQ" sz="2600" dirty="0"/>
              <a:t>مسؤولياتهم، ومن ثم توحيد </a:t>
            </a:r>
            <a:r>
              <a:rPr lang="ar-IQ" sz="2600" dirty="0" smtClean="0"/>
              <a:t>جهو</a:t>
            </a:r>
            <a:r>
              <a:rPr lang="ar-IQ" sz="2600" dirty="0"/>
              <a:t>د</a:t>
            </a:r>
            <a:r>
              <a:rPr lang="ar-IQ" sz="2600" dirty="0" smtClean="0"/>
              <a:t>هم </a:t>
            </a:r>
            <a:r>
              <a:rPr lang="ar-IQ" sz="2600" dirty="0"/>
              <a:t>الدفاعية </a:t>
            </a:r>
            <a:r>
              <a:rPr lang="ar-IQ" sz="2600" dirty="0" smtClean="0"/>
              <a:t>للحد من </a:t>
            </a:r>
            <a:r>
              <a:rPr lang="ar-IQ" sz="2600" dirty="0"/>
              <a:t>خطورة الفريق المهاجم أو ارباك خطة هجومية أو للحصول </a:t>
            </a:r>
            <a:r>
              <a:rPr lang="ar-IQ" sz="2600" dirty="0" smtClean="0"/>
              <a:t>على </a:t>
            </a:r>
            <a:r>
              <a:rPr lang="ar-IQ" sz="2600" dirty="0"/>
              <a:t>الكرة، </a:t>
            </a:r>
            <a:r>
              <a:rPr lang="ar-IQ" sz="2600" dirty="0" smtClean="0"/>
              <a:t>وتحقيقها لهذه الأغراض </a:t>
            </a:r>
            <a:r>
              <a:rPr lang="ar-IQ" sz="2600" dirty="0"/>
              <a:t>كان لابد </a:t>
            </a:r>
            <a:r>
              <a:rPr lang="ar-IQ" sz="2600" dirty="0" smtClean="0"/>
              <a:t>لأعضاء الفريق المدافع </a:t>
            </a:r>
            <a:r>
              <a:rPr lang="ar-IQ" sz="2600" dirty="0"/>
              <a:t>أن ينتظموا في تشكيلات معينة تختلف الواحدة </a:t>
            </a:r>
            <a:r>
              <a:rPr lang="ar-IQ" sz="2600" dirty="0" smtClean="0"/>
              <a:t>عن الأخرى </a:t>
            </a:r>
            <a:r>
              <a:rPr lang="ar-IQ" sz="2600" dirty="0"/>
              <a:t>باختلاف عدد الخطوط التي يقف فيها المدافعون بعد </a:t>
            </a:r>
            <a:r>
              <a:rPr lang="ar-IQ" sz="2600" dirty="0" smtClean="0"/>
              <a:t>أو قرب </a:t>
            </a:r>
            <a:r>
              <a:rPr lang="ar-IQ" sz="2600" dirty="0"/>
              <a:t>هذه الخطوط </a:t>
            </a:r>
            <a:r>
              <a:rPr lang="ar-IQ" sz="2600" dirty="0" smtClean="0"/>
              <a:t>عن </a:t>
            </a:r>
            <a:r>
              <a:rPr lang="ar-IQ" sz="2600" dirty="0"/>
              <a:t>منطقة </a:t>
            </a:r>
            <a:r>
              <a:rPr lang="ar-IQ" sz="2600" dirty="0" smtClean="0"/>
              <a:t>(6) </a:t>
            </a:r>
            <a:r>
              <a:rPr lang="ar-IQ" sz="2600" dirty="0"/>
              <a:t>أمتار، وهناك عدد من تشكيلات الدفاع </a:t>
            </a:r>
            <a:r>
              <a:rPr lang="ar-IQ" sz="2600" dirty="0" smtClean="0"/>
              <a:t>عن </a:t>
            </a:r>
            <a:r>
              <a:rPr lang="ar-IQ" sz="2600" dirty="0"/>
              <a:t>المنطقة يمكن تلخيصها بما يأتي</a:t>
            </a:r>
            <a:r>
              <a:rPr lang="ar-IQ" sz="2600" dirty="0" smtClean="0"/>
              <a:t>:</a:t>
            </a:r>
          </a:p>
          <a:p>
            <a:pPr marL="0" indent="0" algn="justLow">
              <a:buNone/>
            </a:pPr>
            <a:endParaRPr lang="ar-IQ" sz="2600" dirty="0"/>
          </a:p>
          <a:p>
            <a:pPr marL="0" indent="0" algn="ctr">
              <a:buNone/>
            </a:pPr>
            <a:r>
              <a:rPr lang="ar-IQ" b="1" dirty="0" smtClean="0">
                <a:solidFill>
                  <a:srgbClr val="C00000"/>
                </a:solidFill>
              </a:rPr>
              <a:t>(6:0)، (5:1)، (4:2)، (3:3)، (3:2:1).</a:t>
            </a:r>
          </a:p>
          <a:p>
            <a:pPr marL="0" indent="0" algn="ctr">
              <a:buNone/>
            </a:pPr>
            <a:endParaRPr lang="ar-IQ" sz="2600" b="1" dirty="0">
              <a:solidFill>
                <a:srgbClr val="C00000"/>
              </a:solidFill>
            </a:endParaRPr>
          </a:p>
          <a:p>
            <a:pPr marL="0" indent="0" algn="justLow">
              <a:buNone/>
            </a:pPr>
            <a:r>
              <a:rPr lang="ar-IQ" sz="2600" dirty="0"/>
              <a:t>ان هذه التشكيلات مرنة وقابلة للتغير ويمكن للفريق المدافع </a:t>
            </a:r>
            <a:r>
              <a:rPr lang="ar-IQ" sz="2600" dirty="0" smtClean="0"/>
              <a:t>وعلى </a:t>
            </a:r>
            <a:r>
              <a:rPr lang="ar-IQ" sz="2600" dirty="0"/>
              <a:t>وفق توجيهات المدرب المسبقة، أن يستعمل </a:t>
            </a:r>
            <a:r>
              <a:rPr lang="ar-IQ" sz="2600" dirty="0" smtClean="0"/>
              <a:t>أكثر من </a:t>
            </a:r>
            <a:r>
              <a:rPr lang="ar-IQ" sz="2600" dirty="0"/>
              <a:t>تشكيل واحد خلال </a:t>
            </a:r>
            <a:r>
              <a:rPr lang="ar-IQ" sz="2600" dirty="0" smtClean="0"/>
              <a:t>المباراة </a:t>
            </a:r>
            <a:r>
              <a:rPr lang="ar-IQ" sz="2600" dirty="0"/>
              <a:t>أو الانتقال من تشكيل الى آخر بحركة تغيير </a:t>
            </a:r>
            <a:r>
              <a:rPr lang="ar-IQ" sz="2600" dirty="0" smtClean="0"/>
              <a:t>بسيطة</a:t>
            </a:r>
            <a:r>
              <a:rPr lang="ar-IQ" sz="2600" dirty="0"/>
              <a:t>.</a:t>
            </a:r>
            <a:endParaRPr lang="ar-IQ" sz="2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6957157"/>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8522">
              <a:srgbClr val="C3DAF0"/>
            </a:gs>
            <a:gs pos="1332">
              <a:srgbClr val="F6F9FD"/>
            </a:gs>
            <a:gs pos="0">
              <a:schemeClr val="accent1">
                <a:lumMod val="5000"/>
                <a:lumOff val="95000"/>
              </a:schemeClr>
            </a:gs>
            <a:gs pos="0">
              <a:schemeClr val="accent1">
                <a:lumMod val="45000"/>
                <a:lumOff val="55000"/>
              </a:schemeClr>
            </a:gs>
            <a:gs pos="54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9897" y="4941408"/>
            <a:ext cx="8437418" cy="1844099"/>
          </a:xfrm>
        </p:spPr>
        <p:txBody>
          <a:bodyPr>
            <a:normAutofit/>
          </a:bodyPr>
          <a:lstStyle/>
          <a:p>
            <a:pPr marL="0" indent="0" algn="ctr">
              <a:buNone/>
            </a:pPr>
            <a:endParaRPr lang="ar-IQ" sz="4800" dirty="0" smtClean="0"/>
          </a:p>
          <a:p>
            <a:pPr marL="0" indent="0" algn="ctr" rtl="0">
              <a:buNone/>
            </a:pPr>
            <a:r>
              <a:rPr lang="ar-IQ" sz="4800" dirty="0" smtClean="0"/>
              <a:t>1. التشكيل </a:t>
            </a:r>
            <a:r>
              <a:rPr lang="ar-IQ" sz="4800" smtClean="0"/>
              <a:t>الدفاعي </a:t>
            </a:r>
            <a:r>
              <a:rPr lang="ar-IQ" sz="4800" smtClean="0"/>
              <a:t>(6 </a:t>
            </a:r>
            <a:r>
              <a:rPr lang="ar-IQ" sz="4800" dirty="0" smtClean="0"/>
              <a:t>– صفر)</a:t>
            </a:r>
            <a:endParaRPr lang="en-US" sz="4800" dirty="0" smtClean="0"/>
          </a:p>
        </p:txBody>
      </p:sp>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b="18154"/>
          <a:stretch/>
        </p:blipFill>
        <p:spPr>
          <a:xfrm>
            <a:off x="54554" y="176648"/>
            <a:ext cx="9001125" cy="4476488"/>
          </a:xfrm>
          <a:prstGeom prst="rect">
            <a:avLst/>
          </a:prstGeom>
        </p:spPr>
      </p:pic>
    </p:spTree>
    <p:extLst>
      <p:ext uri="{BB962C8B-B14F-4D97-AF65-F5344CB8AC3E}">
        <p14:creationId xmlns:p14="http://schemas.microsoft.com/office/powerpoint/2010/main" val="4240079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30" y="548680"/>
            <a:ext cx="8437418" cy="5833524"/>
          </a:xfrm>
        </p:spPr>
        <p:txBody>
          <a:bodyPr>
            <a:normAutofit/>
          </a:bodyPr>
          <a:lstStyle/>
          <a:p>
            <a:pPr marL="0" indent="0" algn="justLow">
              <a:buNone/>
            </a:pPr>
            <a:endParaRPr lang="ar-IQ" dirty="0"/>
          </a:p>
          <a:p>
            <a:pPr marL="0" indent="0" algn="justLow">
              <a:lnSpc>
                <a:spcPct val="150000"/>
              </a:lnSpc>
              <a:buNone/>
            </a:pPr>
            <a:r>
              <a:rPr lang="ar-IQ" b="1" dirty="0" smtClean="0"/>
              <a:t>يعد </a:t>
            </a:r>
            <a:r>
              <a:rPr lang="ar-IQ" b="1" dirty="0"/>
              <a:t>التشكيل </a:t>
            </a:r>
            <a:r>
              <a:rPr lang="ar-IQ" b="1" dirty="0" smtClean="0"/>
              <a:t>الدفاعي </a:t>
            </a:r>
            <a:r>
              <a:rPr lang="ar-IQ" b="1" dirty="0"/>
              <a:t>الأساس للتشكيلات الدفاعية الأخرى كافة، وفيه يقف </a:t>
            </a:r>
            <a:r>
              <a:rPr lang="ar-IQ" b="1" dirty="0" smtClean="0"/>
              <a:t>اللاعبون المدافعون</a:t>
            </a:r>
            <a:r>
              <a:rPr lang="ar-IQ" b="1" dirty="0"/>
              <a:t> </a:t>
            </a:r>
            <a:r>
              <a:rPr lang="ar-IQ" b="1" dirty="0" smtClean="0"/>
              <a:t>جميعهم على </a:t>
            </a:r>
            <a:r>
              <a:rPr lang="ar-IQ" b="1" dirty="0"/>
              <a:t>خط واحد </a:t>
            </a:r>
            <a:r>
              <a:rPr lang="ar-IQ" b="1" dirty="0" smtClean="0"/>
              <a:t>موزعين </a:t>
            </a:r>
            <a:r>
              <a:rPr lang="ar-IQ" b="1" dirty="0"/>
              <a:t>بمسافات </a:t>
            </a:r>
            <a:r>
              <a:rPr lang="ar-IQ" b="1" dirty="0" smtClean="0"/>
              <a:t>متساوية </a:t>
            </a:r>
            <a:r>
              <a:rPr lang="ar-IQ" b="1" dirty="0"/>
              <a:t>أمام خط </a:t>
            </a:r>
            <a:r>
              <a:rPr lang="ar-IQ" b="1" dirty="0" smtClean="0"/>
              <a:t>ال (6) </a:t>
            </a:r>
            <a:r>
              <a:rPr lang="ar-IQ" b="1" dirty="0"/>
              <a:t>أمتار، مما </a:t>
            </a:r>
            <a:r>
              <a:rPr lang="ar-IQ" b="1" dirty="0" smtClean="0"/>
              <a:t>يساعد على </a:t>
            </a:r>
            <a:r>
              <a:rPr lang="ar-IQ" b="1" dirty="0"/>
              <a:t>تغطية أكبر مساحة </a:t>
            </a:r>
            <a:r>
              <a:rPr lang="ar-IQ" b="1" dirty="0" smtClean="0"/>
              <a:t>على امتداد خط منطقة </a:t>
            </a:r>
            <a:r>
              <a:rPr lang="ar-IQ" b="1" dirty="0"/>
              <a:t>المرمى، </a:t>
            </a:r>
            <a:r>
              <a:rPr lang="ar-IQ" b="1" dirty="0" smtClean="0"/>
              <a:t>وتظهر فاعلية </a:t>
            </a:r>
            <a:r>
              <a:rPr lang="ar-IQ" b="1" dirty="0"/>
              <a:t>هذا التشكيل من خلال </a:t>
            </a:r>
            <a:r>
              <a:rPr lang="ar-IQ" b="1" dirty="0" smtClean="0"/>
              <a:t>اعاقة </a:t>
            </a:r>
            <a:r>
              <a:rPr lang="ar-IQ" b="1" dirty="0"/>
              <a:t>وتعطيل حركة المهاجمين في المنطقة المحصورة بين خط </a:t>
            </a:r>
            <a:r>
              <a:rPr lang="ar-IQ" b="1" dirty="0" smtClean="0"/>
              <a:t>الستة أمتار </a:t>
            </a:r>
            <a:r>
              <a:rPr lang="ar-IQ" b="1" dirty="0"/>
              <a:t>وخط التسعة أمتار، وذلك من خلال حرية الحركة للأمام والخلف وللجانبين التي </a:t>
            </a:r>
            <a:r>
              <a:rPr lang="ar-IQ" b="1" dirty="0" err="1" smtClean="0"/>
              <a:t>يتيحها</a:t>
            </a:r>
            <a:r>
              <a:rPr lang="ar-IQ" b="1" dirty="0" smtClean="0"/>
              <a:t> </a:t>
            </a:r>
            <a:r>
              <a:rPr lang="ar-IQ" b="1" dirty="0"/>
              <a:t>هذا التشكيل </a:t>
            </a:r>
            <a:r>
              <a:rPr lang="ar-IQ" b="1" dirty="0" smtClean="0"/>
              <a:t>للاعبين المدافعين.</a:t>
            </a:r>
            <a:endParaRPr lang="ar-IQ" b="1" dirty="0"/>
          </a:p>
        </p:txBody>
      </p:sp>
    </p:spTree>
    <p:extLst>
      <p:ext uri="{BB962C8B-B14F-4D97-AF65-F5344CB8AC3E}">
        <p14:creationId xmlns:p14="http://schemas.microsoft.com/office/powerpoint/2010/main" val="408255808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3041" y="228600"/>
            <a:ext cx="8437418" cy="6369628"/>
          </a:xfrm>
        </p:spPr>
        <p:txBody>
          <a:bodyPr>
            <a:normAutofit/>
          </a:bodyPr>
          <a:lstStyle/>
          <a:p>
            <a:pPr marL="0" indent="0" algn="just">
              <a:buNone/>
            </a:pPr>
            <a:endParaRPr lang="ar-IQ" dirty="0" smtClean="0"/>
          </a:p>
          <a:p>
            <a:pPr marL="176212" indent="0" algn="just">
              <a:lnSpc>
                <a:spcPct val="150000"/>
              </a:lnSpc>
              <a:buNone/>
            </a:pPr>
            <a:r>
              <a:rPr lang="ar-IQ" b="1" dirty="0" smtClean="0">
                <a:solidFill>
                  <a:srgbClr val="FF0000"/>
                </a:solidFill>
                <a:effectLst>
                  <a:outerShdw blurRad="38100" dist="38100" dir="2700000" algn="tl">
                    <a:srgbClr val="000000">
                      <a:alpha val="43137"/>
                    </a:srgbClr>
                  </a:outerShdw>
                </a:effectLst>
              </a:rPr>
              <a:t>متى يستخدم التشكيل الدفاعي (6 – صفر)</a:t>
            </a:r>
            <a:endParaRPr lang="en-US" b="1" dirty="0" smtClean="0">
              <a:solidFill>
                <a:srgbClr val="FF0000"/>
              </a:solidFill>
              <a:effectLst>
                <a:outerShdw blurRad="38100" dist="38100" dir="2700000" algn="tl">
                  <a:srgbClr val="000000">
                    <a:alpha val="43137"/>
                  </a:srgbClr>
                </a:outerShdw>
              </a:effectLst>
            </a:endParaRPr>
          </a:p>
          <a:p>
            <a:pPr marL="514350" indent="-338138" algn="just">
              <a:lnSpc>
                <a:spcPct val="150000"/>
              </a:lnSpc>
              <a:buFont typeface="+mj-lt"/>
              <a:buAutoNum type="arabicPeriod"/>
            </a:pPr>
            <a:r>
              <a:rPr lang="ar-IQ" dirty="0" smtClean="0"/>
              <a:t>يستعمل من قبل المبتدئين لأنه الاساس في اتقان التشكيلات الاخرى .</a:t>
            </a:r>
            <a:endParaRPr lang="en-US" dirty="0" smtClean="0"/>
          </a:p>
          <a:p>
            <a:pPr marL="514350" indent="-338138" algn="just">
              <a:lnSpc>
                <a:spcPct val="150000"/>
              </a:lnSpc>
              <a:buFont typeface="+mj-lt"/>
              <a:buAutoNum type="arabicPeriod"/>
            </a:pPr>
            <a:r>
              <a:rPr lang="ar-IQ" dirty="0" smtClean="0"/>
              <a:t>يستخدم مع الفريق الذي يمتلك اعضاؤه اجساماُ طويلة وضخمة وتكون حركتهم ابطأ نسبيا من الفريق المهاجم .</a:t>
            </a:r>
            <a:endParaRPr lang="en-US" dirty="0" smtClean="0"/>
          </a:p>
          <a:p>
            <a:pPr marL="514350" indent="-338138" algn="just">
              <a:lnSpc>
                <a:spcPct val="150000"/>
              </a:lnSpc>
              <a:buFont typeface="+mj-lt"/>
              <a:buAutoNum type="arabicPeriod"/>
            </a:pPr>
            <a:r>
              <a:rPr lang="ar-IQ" dirty="0" smtClean="0"/>
              <a:t>يستخدم من قبل الفريق الذي يملك حارس مرمى جيد في صد التصويبات البعيدة .</a:t>
            </a:r>
            <a:endParaRPr lang="en-US" dirty="0" smtClean="0"/>
          </a:p>
          <a:p>
            <a:pPr marL="514350" indent="-338138" algn="just">
              <a:lnSpc>
                <a:spcPct val="150000"/>
              </a:lnSpc>
              <a:buFont typeface="+mj-lt"/>
              <a:buAutoNum type="arabicPeriod"/>
            </a:pPr>
            <a:r>
              <a:rPr lang="ar-IQ" dirty="0" smtClean="0"/>
              <a:t>يستخدم هذا التشكيل مع الفريق المتقدم بفارق جيد من الاهداف .</a:t>
            </a:r>
            <a:endParaRPr lang="en-US" dirty="0" smtClean="0"/>
          </a:p>
        </p:txBody>
      </p:sp>
    </p:spTree>
    <p:extLst>
      <p:ext uri="{BB962C8B-B14F-4D97-AF65-F5344CB8AC3E}">
        <p14:creationId xmlns:p14="http://schemas.microsoft.com/office/powerpoint/2010/main" val="408255808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1634</Words>
  <Application>Microsoft Office PowerPoint</Application>
  <PresentationFormat>عرض على الشاشة (3:4)‏</PresentationFormat>
  <Paragraphs>158</Paragraphs>
  <Slides>29</Slides>
  <Notes>0</Notes>
  <HiddenSlides>0</HiddenSlides>
  <MMClips>0</MMClips>
  <ScaleCrop>false</ScaleCrop>
  <HeadingPairs>
    <vt:vector size="4" baseType="variant">
      <vt:variant>
        <vt:lpstr>نسق</vt:lpstr>
      </vt:variant>
      <vt:variant>
        <vt:i4>15</vt:i4>
      </vt:variant>
      <vt:variant>
        <vt:lpstr>عناوين الشرائح</vt:lpstr>
      </vt:variant>
      <vt:variant>
        <vt:i4>29</vt:i4>
      </vt:variant>
    </vt:vector>
  </HeadingPairs>
  <TitlesOfParts>
    <vt:vector size="44" baseType="lpstr">
      <vt:lpstr>نسق Office</vt:lpstr>
      <vt:lpstr>1_نسق Office</vt:lpstr>
      <vt:lpstr>2_نسق Office</vt:lpstr>
      <vt:lpstr>3_نسق Office</vt:lpstr>
      <vt:lpstr>5_نسق Office</vt:lpstr>
      <vt:lpstr>6_نسق Office</vt:lpstr>
      <vt:lpstr>4_نسق Office</vt:lpstr>
      <vt:lpstr>7_نسق Office</vt:lpstr>
      <vt:lpstr>8_نسق Office</vt:lpstr>
      <vt:lpstr>9_نسق Office</vt:lpstr>
      <vt:lpstr>10_نسق Office</vt:lpstr>
      <vt:lpstr>11_نسق Office</vt:lpstr>
      <vt:lpstr>12_نسق Office</vt:lpstr>
      <vt:lpstr>13_نسق Office</vt:lpstr>
      <vt:lpstr>14_نسق Office</vt:lpstr>
      <vt:lpstr>الدفاع في كرة اليد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الدفاع في كرة اليد</dc:title>
  <dc:creator>lenovo</dc:creator>
  <cp:lastModifiedBy>Maher</cp:lastModifiedBy>
  <cp:revision>20</cp:revision>
  <dcterms:created xsi:type="dcterms:W3CDTF">2022-12-03T15:49:07Z</dcterms:created>
  <dcterms:modified xsi:type="dcterms:W3CDTF">2022-12-06T18:17:27Z</dcterms:modified>
</cp:coreProperties>
</file>