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03"/>
  </p:notesMasterIdLst>
  <p:sldIdLst>
    <p:sldId id="256" r:id="rId2"/>
    <p:sldId id="257" r:id="rId3"/>
    <p:sldId id="258" r:id="rId4"/>
    <p:sldId id="259" r:id="rId5"/>
    <p:sldId id="261" r:id="rId6"/>
    <p:sldId id="262" r:id="rId7"/>
    <p:sldId id="263" r:id="rId8"/>
    <p:sldId id="264" r:id="rId9"/>
    <p:sldId id="265" r:id="rId10"/>
    <p:sldId id="268" r:id="rId11"/>
    <p:sldId id="266" r:id="rId12"/>
    <p:sldId id="270" r:id="rId13"/>
    <p:sldId id="273" r:id="rId14"/>
    <p:sldId id="267" r:id="rId15"/>
    <p:sldId id="271" r:id="rId16"/>
    <p:sldId id="272" r:id="rId17"/>
    <p:sldId id="274" r:id="rId18"/>
    <p:sldId id="275" r:id="rId19"/>
    <p:sldId id="269" r:id="rId20"/>
    <p:sldId id="276" r:id="rId21"/>
    <p:sldId id="277" r:id="rId22"/>
    <p:sldId id="278" r:id="rId23"/>
    <p:sldId id="279" r:id="rId24"/>
    <p:sldId id="280" r:id="rId25"/>
    <p:sldId id="281" r:id="rId26"/>
    <p:sldId id="284" r:id="rId27"/>
    <p:sldId id="282" r:id="rId28"/>
    <p:sldId id="283" r:id="rId29"/>
    <p:sldId id="359" r:id="rId30"/>
    <p:sldId id="285" r:id="rId31"/>
    <p:sldId id="360"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7" r:id="rId63"/>
    <p:sldId id="316" r:id="rId64"/>
    <p:sldId id="353" r:id="rId65"/>
    <p:sldId id="318" r:id="rId66"/>
    <p:sldId id="354" r:id="rId67"/>
    <p:sldId id="321" r:id="rId68"/>
    <p:sldId id="322" r:id="rId69"/>
    <p:sldId id="323" r:id="rId70"/>
    <p:sldId id="355" r:id="rId71"/>
    <p:sldId id="356" r:id="rId72"/>
    <p:sldId id="357" r:id="rId73"/>
    <p:sldId id="358" r:id="rId74"/>
    <p:sldId id="325" r:id="rId75"/>
    <p:sldId id="326" r:id="rId76"/>
    <p:sldId id="327" r:id="rId77"/>
    <p:sldId id="328" r:id="rId78"/>
    <p:sldId id="329" r:id="rId79"/>
    <p:sldId id="330" r:id="rId80"/>
    <p:sldId id="331" r:id="rId81"/>
    <p:sldId id="332" r:id="rId82"/>
    <p:sldId id="333" r:id="rId83"/>
    <p:sldId id="334" r:id="rId84"/>
    <p:sldId id="336" r:id="rId85"/>
    <p:sldId id="335"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88" autoAdjust="0"/>
    <p:restoredTop sz="94660"/>
  </p:normalViewPr>
  <p:slideViewPr>
    <p:cSldViewPr>
      <p:cViewPr varScale="1">
        <p:scale>
          <a:sx n="68" d="100"/>
          <a:sy n="68"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1.wmf"/><Relationship Id="rId7" Type="http://schemas.openxmlformats.org/officeDocument/2006/relationships/image" Target="../media/image54.wmf"/><Relationship Id="rId2" Type="http://schemas.openxmlformats.org/officeDocument/2006/relationships/image" Target="../media/image31.wmf"/><Relationship Id="rId1" Type="http://schemas.openxmlformats.org/officeDocument/2006/relationships/image" Target="../media/image39.wmf"/><Relationship Id="rId6" Type="http://schemas.openxmlformats.org/officeDocument/2006/relationships/image" Target="../media/image53.wmf"/><Relationship Id="rId5" Type="http://schemas.openxmlformats.org/officeDocument/2006/relationships/image" Target="../media/image52.wmf"/><Relationship Id="rId10" Type="http://schemas.openxmlformats.org/officeDocument/2006/relationships/image" Target="../media/image57.wmf"/><Relationship Id="rId4" Type="http://schemas.openxmlformats.org/officeDocument/2006/relationships/image" Target="../media/image41.wmf"/><Relationship Id="rId9"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64.wmf"/><Relationship Id="rId7" Type="http://schemas.openxmlformats.org/officeDocument/2006/relationships/image" Target="../media/image67.wmf"/><Relationship Id="rId2" Type="http://schemas.openxmlformats.org/officeDocument/2006/relationships/image" Target="../media/image63.wmf"/><Relationship Id="rId1" Type="http://schemas.openxmlformats.org/officeDocument/2006/relationships/image" Target="../media/image39.wmf"/><Relationship Id="rId6" Type="http://schemas.openxmlformats.org/officeDocument/2006/relationships/image" Target="../media/image66.wmf"/><Relationship Id="rId5" Type="http://schemas.openxmlformats.org/officeDocument/2006/relationships/image" Target="../media/image41.wmf"/><Relationship Id="rId10" Type="http://schemas.openxmlformats.org/officeDocument/2006/relationships/image" Target="../media/image70.wmf"/><Relationship Id="rId4" Type="http://schemas.openxmlformats.org/officeDocument/2006/relationships/image" Target="../media/image65.wmf"/><Relationship Id="rId9" Type="http://schemas.openxmlformats.org/officeDocument/2006/relationships/image" Target="../media/image6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3.wmf"/><Relationship Id="rId7" Type="http://schemas.openxmlformats.org/officeDocument/2006/relationships/image" Target="../media/image76.wmf"/><Relationship Id="rId2" Type="http://schemas.openxmlformats.org/officeDocument/2006/relationships/image" Target="../media/image72.wmf"/><Relationship Id="rId1" Type="http://schemas.openxmlformats.org/officeDocument/2006/relationships/image" Target="../media/image39.wmf"/><Relationship Id="rId6" Type="http://schemas.openxmlformats.org/officeDocument/2006/relationships/image" Target="../media/image41.wmf"/><Relationship Id="rId5" Type="http://schemas.openxmlformats.org/officeDocument/2006/relationships/image" Target="../media/image75.wmf"/><Relationship Id="rId4" Type="http://schemas.openxmlformats.org/officeDocument/2006/relationships/image" Target="../media/image74.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9.wmf"/><Relationship Id="rId7" Type="http://schemas.openxmlformats.org/officeDocument/2006/relationships/image" Target="../media/image82.wmf"/><Relationship Id="rId2" Type="http://schemas.openxmlformats.org/officeDocument/2006/relationships/image" Target="../media/image78.wmf"/><Relationship Id="rId1" Type="http://schemas.openxmlformats.org/officeDocument/2006/relationships/image" Target="../media/image39.wmf"/><Relationship Id="rId6" Type="http://schemas.openxmlformats.org/officeDocument/2006/relationships/image" Target="../media/image81.wmf"/><Relationship Id="rId11" Type="http://schemas.openxmlformats.org/officeDocument/2006/relationships/image" Target="../media/image86.wmf"/><Relationship Id="rId5" Type="http://schemas.openxmlformats.org/officeDocument/2006/relationships/image" Target="../media/image41.wmf"/><Relationship Id="rId10" Type="http://schemas.openxmlformats.org/officeDocument/2006/relationships/image" Target="../media/image85.wmf"/><Relationship Id="rId4" Type="http://schemas.openxmlformats.org/officeDocument/2006/relationships/image" Target="../media/image80.wmf"/><Relationship Id="rId9" Type="http://schemas.openxmlformats.org/officeDocument/2006/relationships/image" Target="../media/image8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 Id="rId5" Type="http://schemas.openxmlformats.org/officeDocument/2006/relationships/image" Target="../media/image101.wmf"/><Relationship Id="rId4" Type="http://schemas.openxmlformats.org/officeDocument/2006/relationships/image" Target="../media/image10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 Id="rId4" Type="http://schemas.openxmlformats.org/officeDocument/2006/relationships/image" Target="../media/image118.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image" Target="../media/image120.wmf"/><Relationship Id="rId7" Type="http://schemas.openxmlformats.org/officeDocument/2006/relationships/image" Target="../media/image124.wmf"/><Relationship Id="rId2" Type="http://schemas.openxmlformats.org/officeDocument/2006/relationships/image" Target="../media/image116.wmf"/><Relationship Id="rId1" Type="http://schemas.openxmlformats.org/officeDocument/2006/relationships/image" Target="../media/image119.wmf"/><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21.wmf"/><Relationship Id="rId9" Type="http://schemas.openxmlformats.org/officeDocument/2006/relationships/image" Target="../media/image126.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image" Target="../media/image130.wmf"/><Relationship Id="rId7" Type="http://schemas.openxmlformats.org/officeDocument/2006/relationships/image" Target="../media/image134.wmf"/><Relationship Id="rId2" Type="http://schemas.openxmlformats.org/officeDocument/2006/relationships/image" Target="../media/image129.wmf"/><Relationship Id="rId1" Type="http://schemas.openxmlformats.org/officeDocument/2006/relationships/image" Target="../media/image128.wmf"/><Relationship Id="rId6" Type="http://schemas.openxmlformats.org/officeDocument/2006/relationships/image" Target="../media/image133.wmf"/><Relationship Id="rId5" Type="http://schemas.openxmlformats.org/officeDocument/2006/relationships/image" Target="../media/image132.wmf"/><Relationship Id="rId4" Type="http://schemas.openxmlformats.org/officeDocument/2006/relationships/image" Target="../media/image131.wmf"/><Relationship Id="rId9" Type="http://schemas.openxmlformats.org/officeDocument/2006/relationships/image" Target="../media/image136.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44.wmf"/><Relationship Id="rId13" Type="http://schemas.openxmlformats.org/officeDocument/2006/relationships/image" Target="../media/image149.wmf"/><Relationship Id="rId3" Type="http://schemas.openxmlformats.org/officeDocument/2006/relationships/image" Target="../media/image139.wmf"/><Relationship Id="rId7" Type="http://schemas.openxmlformats.org/officeDocument/2006/relationships/image" Target="../media/image143.wmf"/><Relationship Id="rId12" Type="http://schemas.openxmlformats.org/officeDocument/2006/relationships/image" Target="../media/image148.wmf"/><Relationship Id="rId2" Type="http://schemas.openxmlformats.org/officeDocument/2006/relationships/image" Target="../media/image138.wmf"/><Relationship Id="rId1" Type="http://schemas.openxmlformats.org/officeDocument/2006/relationships/image" Target="../media/image137.wmf"/><Relationship Id="rId6" Type="http://schemas.openxmlformats.org/officeDocument/2006/relationships/image" Target="../media/image142.wmf"/><Relationship Id="rId11" Type="http://schemas.openxmlformats.org/officeDocument/2006/relationships/image" Target="../media/image147.wmf"/><Relationship Id="rId5" Type="http://schemas.openxmlformats.org/officeDocument/2006/relationships/image" Target="../media/image141.wmf"/><Relationship Id="rId10" Type="http://schemas.openxmlformats.org/officeDocument/2006/relationships/image" Target="../media/image146.wmf"/><Relationship Id="rId4" Type="http://schemas.openxmlformats.org/officeDocument/2006/relationships/image" Target="../media/image140.wmf"/><Relationship Id="rId9" Type="http://schemas.openxmlformats.org/officeDocument/2006/relationships/image" Target="../media/image145.wmf"/><Relationship Id="rId14" Type="http://schemas.openxmlformats.org/officeDocument/2006/relationships/image" Target="../media/image150.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image" Target="../media/image153.wmf"/><Relationship Id="rId7" Type="http://schemas.openxmlformats.org/officeDocument/2006/relationships/image" Target="../media/image140.wmf"/><Relationship Id="rId2" Type="http://schemas.openxmlformats.org/officeDocument/2006/relationships/image" Target="../media/image152.wmf"/><Relationship Id="rId1" Type="http://schemas.openxmlformats.org/officeDocument/2006/relationships/image" Target="../media/image151.wmf"/><Relationship Id="rId6" Type="http://schemas.openxmlformats.org/officeDocument/2006/relationships/image" Target="../media/image156.wmf"/><Relationship Id="rId11" Type="http://schemas.openxmlformats.org/officeDocument/2006/relationships/image" Target="../media/image159.wmf"/><Relationship Id="rId5" Type="http://schemas.openxmlformats.org/officeDocument/2006/relationships/image" Target="../media/image155.wmf"/><Relationship Id="rId10" Type="http://schemas.openxmlformats.org/officeDocument/2006/relationships/image" Target="../media/image158.wmf"/><Relationship Id="rId4" Type="http://schemas.openxmlformats.org/officeDocument/2006/relationships/image" Target="../media/image154.wmf"/><Relationship Id="rId9" Type="http://schemas.openxmlformats.org/officeDocument/2006/relationships/image" Target="../media/image157.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 Id="rId4" Type="http://schemas.openxmlformats.org/officeDocument/2006/relationships/image" Target="../media/image16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72.wmf"/><Relationship Id="rId3" Type="http://schemas.openxmlformats.org/officeDocument/2006/relationships/image" Target="../media/image167.wmf"/><Relationship Id="rId7" Type="http://schemas.openxmlformats.org/officeDocument/2006/relationships/image" Target="../media/image171.wmf"/><Relationship Id="rId2" Type="http://schemas.openxmlformats.org/officeDocument/2006/relationships/image" Target="../media/image166.wmf"/><Relationship Id="rId1" Type="http://schemas.openxmlformats.org/officeDocument/2006/relationships/image" Target="../media/image165.wmf"/><Relationship Id="rId6" Type="http://schemas.openxmlformats.org/officeDocument/2006/relationships/image" Target="../media/image170.wmf"/><Relationship Id="rId5" Type="http://schemas.openxmlformats.org/officeDocument/2006/relationships/image" Target="../media/image169.wmf"/><Relationship Id="rId4" Type="http://schemas.openxmlformats.org/officeDocument/2006/relationships/image" Target="../media/image168.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72.wmf"/><Relationship Id="rId1" Type="http://schemas.openxmlformats.org/officeDocument/2006/relationships/image" Target="../media/image17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 Id="rId6" Type="http://schemas.openxmlformats.org/officeDocument/2006/relationships/image" Target="../media/image181.wmf"/><Relationship Id="rId5" Type="http://schemas.openxmlformats.org/officeDocument/2006/relationships/image" Target="../media/image180.wmf"/><Relationship Id="rId4" Type="http://schemas.openxmlformats.org/officeDocument/2006/relationships/image" Target="../media/image179.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wmf"/><Relationship Id="rId1" Type="http://schemas.openxmlformats.org/officeDocument/2006/relationships/image" Target="../media/image183.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192.wmf"/><Relationship Id="rId3" Type="http://schemas.openxmlformats.org/officeDocument/2006/relationships/image" Target="../media/image188.wmf"/><Relationship Id="rId7" Type="http://schemas.openxmlformats.org/officeDocument/2006/relationships/image" Target="../media/image191.wmf"/><Relationship Id="rId2" Type="http://schemas.openxmlformats.org/officeDocument/2006/relationships/image" Target="../media/image187.wmf"/><Relationship Id="rId1" Type="http://schemas.openxmlformats.org/officeDocument/2006/relationships/image" Target="../media/image186.wmf"/><Relationship Id="rId6" Type="http://schemas.openxmlformats.org/officeDocument/2006/relationships/image" Target="../media/image190.wmf"/><Relationship Id="rId5" Type="http://schemas.openxmlformats.org/officeDocument/2006/relationships/image" Target="../media/image189.wmf"/><Relationship Id="rId4" Type="http://schemas.openxmlformats.org/officeDocument/2006/relationships/image" Target="../media/image17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95.wmf"/><Relationship Id="rId2" Type="http://schemas.openxmlformats.org/officeDocument/2006/relationships/image" Target="../media/image194.wmf"/><Relationship Id="rId1" Type="http://schemas.openxmlformats.org/officeDocument/2006/relationships/image" Target="../media/image193.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203.wmf"/><Relationship Id="rId13" Type="http://schemas.openxmlformats.org/officeDocument/2006/relationships/image" Target="../media/image208.wmf"/><Relationship Id="rId3" Type="http://schemas.openxmlformats.org/officeDocument/2006/relationships/image" Target="../media/image198.wmf"/><Relationship Id="rId7" Type="http://schemas.openxmlformats.org/officeDocument/2006/relationships/image" Target="../media/image202.wmf"/><Relationship Id="rId12" Type="http://schemas.openxmlformats.org/officeDocument/2006/relationships/image" Target="../media/image207.wmf"/><Relationship Id="rId2" Type="http://schemas.openxmlformats.org/officeDocument/2006/relationships/image" Target="../media/image197.wmf"/><Relationship Id="rId16" Type="http://schemas.openxmlformats.org/officeDocument/2006/relationships/image" Target="../media/image211.wmf"/><Relationship Id="rId1" Type="http://schemas.openxmlformats.org/officeDocument/2006/relationships/image" Target="../media/image196.wmf"/><Relationship Id="rId6" Type="http://schemas.openxmlformats.org/officeDocument/2006/relationships/image" Target="../media/image201.wmf"/><Relationship Id="rId11" Type="http://schemas.openxmlformats.org/officeDocument/2006/relationships/image" Target="../media/image206.wmf"/><Relationship Id="rId5" Type="http://schemas.openxmlformats.org/officeDocument/2006/relationships/image" Target="../media/image200.wmf"/><Relationship Id="rId15" Type="http://schemas.openxmlformats.org/officeDocument/2006/relationships/image" Target="../media/image210.wmf"/><Relationship Id="rId10" Type="http://schemas.openxmlformats.org/officeDocument/2006/relationships/image" Target="../media/image205.wmf"/><Relationship Id="rId4" Type="http://schemas.openxmlformats.org/officeDocument/2006/relationships/image" Target="../media/image199.wmf"/><Relationship Id="rId9" Type="http://schemas.openxmlformats.org/officeDocument/2006/relationships/image" Target="../media/image204.wmf"/><Relationship Id="rId14" Type="http://schemas.openxmlformats.org/officeDocument/2006/relationships/image" Target="../media/image209.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27.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236.wmf"/><Relationship Id="rId3" Type="http://schemas.openxmlformats.org/officeDocument/2006/relationships/image" Target="../media/image231.wmf"/><Relationship Id="rId7" Type="http://schemas.openxmlformats.org/officeDocument/2006/relationships/image" Target="../media/image235.wmf"/><Relationship Id="rId12" Type="http://schemas.openxmlformats.org/officeDocument/2006/relationships/image" Target="../media/image240.wmf"/><Relationship Id="rId2" Type="http://schemas.openxmlformats.org/officeDocument/2006/relationships/image" Target="../media/image230.wmf"/><Relationship Id="rId1" Type="http://schemas.openxmlformats.org/officeDocument/2006/relationships/image" Target="../media/image229.wmf"/><Relationship Id="rId6" Type="http://schemas.openxmlformats.org/officeDocument/2006/relationships/image" Target="../media/image234.wmf"/><Relationship Id="rId11" Type="http://schemas.openxmlformats.org/officeDocument/2006/relationships/image" Target="../media/image239.wmf"/><Relationship Id="rId5" Type="http://schemas.openxmlformats.org/officeDocument/2006/relationships/image" Target="../media/image233.wmf"/><Relationship Id="rId10" Type="http://schemas.openxmlformats.org/officeDocument/2006/relationships/image" Target="../media/image238.wmf"/><Relationship Id="rId4" Type="http://schemas.openxmlformats.org/officeDocument/2006/relationships/image" Target="../media/image232.wmf"/><Relationship Id="rId9" Type="http://schemas.openxmlformats.org/officeDocument/2006/relationships/image" Target="../media/image237.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44.wmf"/><Relationship Id="rId2" Type="http://schemas.openxmlformats.org/officeDocument/2006/relationships/image" Target="../media/image243.wmf"/><Relationship Id="rId1" Type="http://schemas.openxmlformats.org/officeDocument/2006/relationships/image" Target="../media/image242.wmf"/><Relationship Id="rId5" Type="http://schemas.openxmlformats.org/officeDocument/2006/relationships/image" Target="../media/image246.wmf"/><Relationship Id="rId4" Type="http://schemas.openxmlformats.org/officeDocument/2006/relationships/image" Target="../media/image2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49.wmf"/><Relationship Id="rId2" Type="http://schemas.openxmlformats.org/officeDocument/2006/relationships/image" Target="../media/image248.wmf"/><Relationship Id="rId1" Type="http://schemas.openxmlformats.org/officeDocument/2006/relationships/image" Target="../media/image247.wmf"/><Relationship Id="rId4" Type="http://schemas.openxmlformats.org/officeDocument/2006/relationships/image" Target="../media/image250.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259.wmf"/><Relationship Id="rId13" Type="http://schemas.openxmlformats.org/officeDocument/2006/relationships/image" Target="../media/image264.wmf"/><Relationship Id="rId3" Type="http://schemas.openxmlformats.org/officeDocument/2006/relationships/image" Target="../media/image254.wmf"/><Relationship Id="rId7" Type="http://schemas.openxmlformats.org/officeDocument/2006/relationships/image" Target="../media/image258.wmf"/><Relationship Id="rId12" Type="http://schemas.openxmlformats.org/officeDocument/2006/relationships/image" Target="../media/image263.wmf"/><Relationship Id="rId2" Type="http://schemas.openxmlformats.org/officeDocument/2006/relationships/image" Target="../media/image253.wmf"/><Relationship Id="rId1" Type="http://schemas.openxmlformats.org/officeDocument/2006/relationships/image" Target="../media/image252.wmf"/><Relationship Id="rId6" Type="http://schemas.openxmlformats.org/officeDocument/2006/relationships/image" Target="../media/image257.wmf"/><Relationship Id="rId11" Type="http://schemas.openxmlformats.org/officeDocument/2006/relationships/image" Target="../media/image262.wmf"/><Relationship Id="rId5" Type="http://schemas.openxmlformats.org/officeDocument/2006/relationships/image" Target="../media/image256.wmf"/><Relationship Id="rId15" Type="http://schemas.openxmlformats.org/officeDocument/2006/relationships/image" Target="../media/image266.wmf"/><Relationship Id="rId10" Type="http://schemas.openxmlformats.org/officeDocument/2006/relationships/image" Target="../media/image261.wmf"/><Relationship Id="rId4" Type="http://schemas.openxmlformats.org/officeDocument/2006/relationships/image" Target="../media/image255.wmf"/><Relationship Id="rId9" Type="http://schemas.openxmlformats.org/officeDocument/2006/relationships/image" Target="../media/image260.wmf"/><Relationship Id="rId14" Type="http://schemas.openxmlformats.org/officeDocument/2006/relationships/image" Target="../media/image265.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69.wmf"/><Relationship Id="rId2" Type="http://schemas.openxmlformats.org/officeDocument/2006/relationships/image" Target="../media/image268.wmf"/><Relationship Id="rId1" Type="http://schemas.openxmlformats.org/officeDocument/2006/relationships/image" Target="../media/image267.wmf"/><Relationship Id="rId4" Type="http://schemas.openxmlformats.org/officeDocument/2006/relationships/image" Target="../media/image270.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73.wmf"/><Relationship Id="rId2" Type="http://schemas.openxmlformats.org/officeDocument/2006/relationships/image" Target="../media/image272.wmf"/><Relationship Id="rId1" Type="http://schemas.openxmlformats.org/officeDocument/2006/relationships/image" Target="../media/image271.wmf"/><Relationship Id="rId5" Type="http://schemas.openxmlformats.org/officeDocument/2006/relationships/image" Target="../media/image275.wmf"/><Relationship Id="rId4" Type="http://schemas.openxmlformats.org/officeDocument/2006/relationships/image" Target="../media/image274.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285.wmf"/><Relationship Id="rId3" Type="http://schemas.openxmlformats.org/officeDocument/2006/relationships/image" Target="../media/image280.wmf"/><Relationship Id="rId7" Type="http://schemas.openxmlformats.org/officeDocument/2006/relationships/image" Target="../media/image284.wmf"/><Relationship Id="rId2" Type="http://schemas.openxmlformats.org/officeDocument/2006/relationships/image" Target="../media/image279.wmf"/><Relationship Id="rId1" Type="http://schemas.openxmlformats.org/officeDocument/2006/relationships/image" Target="../media/image275.wmf"/><Relationship Id="rId6" Type="http://schemas.openxmlformats.org/officeDocument/2006/relationships/image" Target="../media/image283.wmf"/><Relationship Id="rId5" Type="http://schemas.openxmlformats.org/officeDocument/2006/relationships/image" Target="../media/image282.wmf"/><Relationship Id="rId4" Type="http://schemas.openxmlformats.org/officeDocument/2006/relationships/image" Target="../media/image281.wmf"/><Relationship Id="rId9" Type="http://schemas.openxmlformats.org/officeDocument/2006/relationships/image" Target="../media/image286.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89.wmf"/><Relationship Id="rId7" Type="http://schemas.openxmlformats.org/officeDocument/2006/relationships/image" Target="../media/image293.wmf"/><Relationship Id="rId2" Type="http://schemas.openxmlformats.org/officeDocument/2006/relationships/image" Target="../media/image288.wmf"/><Relationship Id="rId1" Type="http://schemas.openxmlformats.org/officeDocument/2006/relationships/image" Target="../media/image287.wmf"/><Relationship Id="rId6" Type="http://schemas.openxmlformats.org/officeDocument/2006/relationships/image" Target="../media/image292.wmf"/><Relationship Id="rId5" Type="http://schemas.openxmlformats.org/officeDocument/2006/relationships/image" Target="../media/image291.wmf"/><Relationship Id="rId4" Type="http://schemas.openxmlformats.org/officeDocument/2006/relationships/image" Target="../media/image290.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96.wmf"/><Relationship Id="rId2" Type="http://schemas.openxmlformats.org/officeDocument/2006/relationships/image" Target="../media/image295.wmf"/><Relationship Id="rId1" Type="http://schemas.openxmlformats.org/officeDocument/2006/relationships/image" Target="../media/image294.wmf"/><Relationship Id="rId6" Type="http://schemas.openxmlformats.org/officeDocument/2006/relationships/image" Target="../media/image299.wmf"/><Relationship Id="rId5" Type="http://schemas.openxmlformats.org/officeDocument/2006/relationships/image" Target="../media/image298.wmf"/><Relationship Id="rId4" Type="http://schemas.openxmlformats.org/officeDocument/2006/relationships/image" Target="../media/image297.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302.wmf"/><Relationship Id="rId2" Type="http://schemas.openxmlformats.org/officeDocument/2006/relationships/image" Target="../media/image301.wmf"/><Relationship Id="rId1" Type="http://schemas.openxmlformats.org/officeDocument/2006/relationships/image" Target="../media/image300.wmf"/><Relationship Id="rId6" Type="http://schemas.openxmlformats.org/officeDocument/2006/relationships/image" Target="../media/image305.wmf"/><Relationship Id="rId5" Type="http://schemas.openxmlformats.org/officeDocument/2006/relationships/image" Target="../media/image304.wmf"/><Relationship Id="rId4" Type="http://schemas.openxmlformats.org/officeDocument/2006/relationships/image" Target="../media/image303.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308.wmf"/><Relationship Id="rId2" Type="http://schemas.openxmlformats.org/officeDocument/2006/relationships/image" Target="../media/image307.wmf"/><Relationship Id="rId1" Type="http://schemas.openxmlformats.org/officeDocument/2006/relationships/image" Target="../media/image306.wmf"/><Relationship Id="rId5" Type="http://schemas.openxmlformats.org/officeDocument/2006/relationships/image" Target="../media/image310.wmf"/><Relationship Id="rId4" Type="http://schemas.openxmlformats.org/officeDocument/2006/relationships/image" Target="../media/image309.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313.wmf"/><Relationship Id="rId7" Type="http://schemas.openxmlformats.org/officeDocument/2006/relationships/image" Target="../media/image317.wmf"/><Relationship Id="rId2" Type="http://schemas.openxmlformats.org/officeDocument/2006/relationships/image" Target="../media/image312.wmf"/><Relationship Id="rId1" Type="http://schemas.openxmlformats.org/officeDocument/2006/relationships/image" Target="../media/image311.wmf"/><Relationship Id="rId6" Type="http://schemas.openxmlformats.org/officeDocument/2006/relationships/image" Target="../media/image316.wmf"/><Relationship Id="rId5" Type="http://schemas.openxmlformats.org/officeDocument/2006/relationships/image" Target="../media/image315.wmf"/><Relationship Id="rId4" Type="http://schemas.openxmlformats.org/officeDocument/2006/relationships/image" Target="../media/image3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320.wmf"/><Relationship Id="rId2" Type="http://schemas.openxmlformats.org/officeDocument/2006/relationships/image" Target="../media/image319.wmf"/><Relationship Id="rId1" Type="http://schemas.openxmlformats.org/officeDocument/2006/relationships/image" Target="../media/image318.wmf"/><Relationship Id="rId5" Type="http://schemas.openxmlformats.org/officeDocument/2006/relationships/image" Target="../media/image322.wmf"/><Relationship Id="rId4" Type="http://schemas.openxmlformats.org/officeDocument/2006/relationships/image" Target="../media/image321.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28.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331.wmf"/><Relationship Id="rId2" Type="http://schemas.openxmlformats.org/officeDocument/2006/relationships/image" Target="../media/image330.wmf"/><Relationship Id="rId1" Type="http://schemas.openxmlformats.org/officeDocument/2006/relationships/image" Target="../media/image329.wmf"/><Relationship Id="rId5" Type="http://schemas.openxmlformats.org/officeDocument/2006/relationships/image" Target="../media/image333.wmf"/><Relationship Id="rId4" Type="http://schemas.openxmlformats.org/officeDocument/2006/relationships/image" Target="../media/image332.wmf"/></Relationships>
</file>

<file path=ppt/drawings/_rels/vmlDrawing53.vml.rels><?xml version="1.0" encoding="UTF-8" standalone="yes"?>
<Relationships xmlns="http://schemas.openxmlformats.org/package/2006/relationships"><Relationship Id="rId8" Type="http://schemas.openxmlformats.org/officeDocument/2006/relationships/image" Target="../media/image343.wmf"/><Relationship Id="rId3" Type="http://schemas.openxmlformats.org/officeDocument/2006/relationships/image" Target="../media/image338.wmf"/><Relationship Id="rId7" Type="http://schemas.openxmlformats.org/officeDocument/2006/relationships/image" Target="../media/image342.wmf"/><Relationship Id="rId2" Type="http://schemas.openxmlformats.org/officeDocument/2006/relationships/image" Target="../media/image333.wmf"/><Relationship Id="rId1" Type="http://schemas.openxmlformats.org/officeDocument/2006/relationships/image" Target="../media/image337.wmf"/><Relationship Id="rId6" Type="http://schemas.openxmlformats.org/officeDocument/2006/relationships/image" Target="../media/image341.wmf"/><Relationship Id="rId11" Type="http://schemas.openxmlformats.org/officeDocument/2006/relationships/image" Target="../media/image346.wmf"/><Relationship Id="rId5" Type="http://schemas.openxmlformats.org/officeDocument/2006/relationships/image" Target="../media/image340.wmf"/><Relationship Id="rId10" Type="http://schemas.openxmlformats.org/officeDocument/2006/relationships/image" Target="../media/image345.wmf"/><Relationship Id="rId4" Type="http://schemas.openxmlformats.org/officeDocument/2006/relationships/image" Target="../media/image339.wmf"/><Relationship Id="rId9" Type="http://schemas.openxmlformats.org/officeDocument/2006/relationships/image" Target="../media/image344.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48.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351.wmf"/><Relationship Id="rId2" Type="http://schemas.openxmlformats.org/officeDocument/2006/relationships/image" Target="../media/image350.wmf"/><Relationship Id="rId1" Type="http://schemas.openxmlformats.org/officeDocument/2006/relationships/image" Target="../media/image349.wmf"/><Relationship Id="rId4" Type="http://schemas.openxmlformats.org/officeDocument/2006/relationships/image" Target="../media/image352.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355.wmf"/><Relationship Id="rId2" Type="http://schemas.openxmlformats.org/officeDocument/2006/relationships/image" Target="../media/image354.wmf"/><Relationship Id="rId1" Type="http://schemas.openxmlformats.org/officeDocument/2006/relationships/image" Target="../media/image353.wmf"/><Relationship Id="rId6" Type="http://schemas.openxmlformats.org/officeDocument/2006/relationships/image" Target="../media/image358.wmf"/><Relationship Id="rId5" Type="http://schemas.openxmlformats.org/officeDocument/2006/relationships/image" Target="../media/image357.wmf"/><Relationship Id="rId4" Type="http://schemas.openxmlformats.org/officeDocument/2006/relationships/image" Target="../media/image356.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360.wmf"/><Relationship Id="rId1" Type="http://schemas.openxmlformats.org/officeDocument/2006/relationships/image" Target="../media/image359.wmf"/></Relationships>
</file>

<file path=ppt/drawings/_rels/vmlDrawing58.v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65.wmf"/><Relationship Id="rId1" Type="http://schemas.openxmlformats.org/officeDocument/2006/relationships/image" Target="../media/image364.wmf"/><Relationship Id="rId4" Type="http://schemas.openxmlformats.org/officeDocument/2006/relationships/image" Target="../media/image366.wmf"/></Relationships>
</file>

<file path=ppt/drawings/_rels/vmlDrawing59.vml.rels><?xml version="1.0" encoding="UTF-8" standalone="yes"?>
<Relationships xmlns="http://schemas.openxmlformats.org/package/2006/relationships"><Relationship Id="rId8" Type="http://schemas.openxmlformats.org/officeDocument/2006/relationships/image" Target="../media/image374.wmf"/><Relationship Id="rId13" Type="http://schemas.openxmlformats.org/officeDocument/2006/relationships/image" Target="../media/image378.wmf"/><Relationship Id="rId3" Type="http://schemas.openxmlformats.org/officeDocument/2006/relationships/image" Target="../media/image369.wmf"/><Relationship Id="rId7" Type="http://schemas.openxmlformats.org/officeDocument/2006/relationships/image" Target="../media/image373.wmf"/><Relationship Id="rId12" Type="http://schemas.openxmlformats.org/officeDocument/2006/relationships/image" Target="NULL"/><Relationship Id="rId2" Type="http://schemas.openxmlformats.org/officeDocument/2006/relationships/image" Target="../media/image368.wmf"/><Relationship Id="rId1" Type="http://schemas.openxmlformats.org/officeDocument/2006/relationships/image" Target="../media/image367.wmf"/><Relationship Id="rId6" Type="http://schemas.openxmlformats.org/officeDocument/2006/relationships/image" Target="../media/image372.wmf"/><Relationship Id="rId11" Type="http://schemas.openxmlformats.org/officeDocument/2006/relationships/image" Target="../media/image377.wmf"/><Relationship Id="rId5" Type="http://schemas.openxmlformats.org/officeDocument/2006/relationships/image" Target="../media/image371.wmf"/><Relationship Id="rId10" Type="http://schemas.openxmlformats.org/officeDocument/2006/relationships/image" Target="../media/image376.wmf"/><Relationship Id="rId4" Type="http://schemas.openxmlformats.org/officeDocument/2006/relationships/image" Target="../media/image370.wmf"/><Relationship Id="rId9" Type="http://schemas.openxmlformats.org/officeDocument/2006/relationships/image" Target="../media/image37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381.wmf"/><Relationship Id="rId2" Type="http://schemas.openxmlformats.org/officeDocument/2006/relationships/image" Target="../media/image380.wmf"/><Relationship Id="rId1" Type="http://schemas.openxmlformats.org/officeDocument/2006/relationships/image" Target="../media/image379.wmf"/><Relationship Id="rId5" Type="http://schemas.openxmlformats.org/officeDocument/2006/relationships/image" Target="../media/image383.wmf"/><Relationship Id="rId4" Type="http://schemas.openxmlformats.org/officeDocument/2006/relationships/image" Target="../media/image382.wmf"/></Relationships>
</file>

<file path=ppt/drawings/_rels/vmlDrawing61.vml.rels><?xml version="1.0" encoding="UTF-8" standalone="yes"?>
<Relationships xmlns="http://schemas.openxmlformats.org/package/2006/relationships"><Relationship Id="rId8" Type="http://schemas.openxmlformats.org/officeDocument/2006/relationships/image" Target="../media/image391.wmf"/><Relationship Id="rId3" Type="http://schemas.openxmlformats.org/officeDocument/2006/relationships/image" Target="../media/image386.wmf"/><Relationship Id="rId7" Type="http://schemas.openxmlformats.org/officeDocument/2006/relationships/image" Target="../media/image390.wmf"/><Relationship Id="rId2" Type="http://schemas.openxmlformats.org/officeDocument/2006/relationships/image" Target="../media/image385.wmf"/><Relationship Id="rId1" Type="http://schemas.openxmlformats.org/officeDocument/2006/relationships/image" Target="../media/image384.wmf"/><Relationship Id="rId6" Type="http://schemas.openxmlformats.org/officeDocument/2006/relationships/image" Target="../media/image389.wmf"/><Relationship Id="rId11" Type="http://schemas.openxmlformats.org/officeDocument/2006/relationships/image" Target="../media/image394.wmf"/><Relationship Id="rId5" Type="http://schemas.openxmlformats.org/officeDocument/2006/relationships/image" Target="../media/image388.wmf"/><Relationship Id="rId10" Type="http://schemas.openxmlformats.org/officeDocument/2006/relationships/image" Target="../media/image393.wmf"/><Relationship Id="rId4" Type="http://schemas.openxmlformats.org/officeDocument/2006/relationships/image" Target="../media/image387.wmf"/><Relationship Id="rId9" Type="http://schemas.openxmlformats.org/officeDocument/2006/relationships/image" Target="../media/image392.wmf"/></Relationships>
</file>

<file path=ppt/drawings/_rels/vmlDrawing62.vml.rels><?xml version="1.0" encoding="UTF-8" standalone="yes"?>
<Relationships xmlns="http://schemas.openxmlformats.org/package/2006/relationships"><Relationship Id="rId8" Type="http://schemas.openxmlformats.org/officeDocument/2006/relationships/image" Target="../media/image394.wmf"/><Relationship Id="rId3" Type="http://schemas.openxmlformats.org/officeDocument/2006/relationships/image" Target="../media/image397.wmf"/><Relationship Id="rId7" Type="http://schemas.openxmlformats.org/officeDocument/2006/relationships/image" Target="../media/image401.wmf"/><Relationship Id="rId2" Type="http://schemas.openxmlformats.org/officeDocument/2006/relationships/image" Target="../media/image396.wmf"/><Relationship Id="rId1" Type="http://schemas.openxmlformats.org/officeDocument/2006/relationships/image" Target="../media/image395.wmf"/><Relationship Id="rId6" Type="http://schemas.openxmlformats.org/officeDocument/2006/relationships/image" Target="../media/image400.wmf"/><Relationship Id="rId5" Type="http://schemas.openxmlformats.org/officeDocument/2006/relationships/image" Target="../media/image399.wmf"/><Relationship Id="rId4" Type="http://schemas.openxmlformats.org/officeDocument/2006/relationships/image" Target="../media/image398.wmf"/><Relationship Id="rId9" Type="http://schemas.openxmlformats.org/officeDocument/2006/relationships/image" Target="../media/image402.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407.wmf"/><Relationship Id="rId2" Type="http://schemas.openxmlformats.org/officeDocument/2006/relationships/image" Target="../media/image406.wmf"/><Relationship Id="rId1" Type="http://schemas.openxmlformats.org/officeDocument/2006/relationships/image" Target="../media/image405.wmf"/><Relationship Id="rId4" Type="http://schemas.openxmlformats.org/officeDocument/2006/relationships/image" Target="../media/image408.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411.wmf"/><Relationship Id="rId2" Type="http://schemas.openxmlformats.org/officeDocument/2006/relationships/image" Target="../media/image410.wmf"/><Relationship Id="rId1" Type="http://schemas.openxmlformats.org/officeDocument/2006/relationships/image" Target="../media/image409.wmf"/><Relationship Id="rId5" Type="http://schemas.openxmlformats.org/officeDocument/2006/relationships/image" Target="../media/image413.wmf"/><Relationship Id="rId4" Type="http://schemas.openxmlformats.org/officeDocument/2006/relationships/image" Target="../media/image412.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415.wmf"/></Relationships>
</file>

<file path=ppt/drawings/_rels/vmlDrawing66.vml.rels><?xml version="1.0" encoding="UTF-8" standalone="yes"?>
<Relationships xmlns="http://schemas.openxmlformats.org/package/2006/relationships"><Relationship Id="rId8" Type="http://schemas.openxmlformats.org/officeDocument/2006/relationships/image" Target="../media/image424.wmf"/><Relationship Id="rId3" Type="http://schemas.openxmlformats.org/officeDocument/2006/relationships/image" Target="../media/image419.wmf"/><Relationship Id="rId7" Type="http://schemas.openxmlformats.org/officeDocument/2006/relationships/image" Target="../media/image423.wmf"/><Relationship Id="rId2" Type="http://schemas.openxmlformats.org/officeDocument/2006/relationships/image" Target="../media/image418.wmf"/><Relationship Id="rId1" Type="http://schemas.openxmlformats.org/officeDocument/2006/relationships/image" Target="../media/image417.wmf"/><Relationship Id="rId6" Type="http://schemas.openxmlformats.org/officeDocument/2006/relationships/image" Target="../media/image422.wmf"/><Relationship Id="rId11" Type="http://schemas.openxmlformats.org/officeDocument/2006/relationships/image" Target="../media/image427.wmf"/><Relationship Id="rId5" Type="http://schemas.openxmlformats.org/officeDocument/2006/relationships/image" Target="../media/image421.wmf"/><Relationship Id="rId10" Type="http://schemas.openxmlformats.org/officeDocument/2006/relationships/image" Target="../media/image426.wmf"/><Relationship Id="rId4" Type="http://schemas.openxmlformats.org/officeDocument/2006/relationships/image" Target="../media/image420.wmf"/><Relationship Id="rId9" Type="http://schemas.openxmlformats.org/officeDocument/2006/relationships/image" Target="../media/image425.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431.wmf"/><Relationship Id="rId7" Type="http://schemas.openxmlformats.org/officeDocument/2006/relationships/image" Target="../media/image435.wmf"/><Relationship Id="rId2" Type="http://schemas.openxmlformats.org/officeDocument/2006/relationships/image" Target="../media/image430.wmf"/><Relationship Id="rId1" Type="http://schemas.openxmlformats.org/officeDocument/2006/relationships/image" Target="../media/image429.wmf"/><Relationship Id="rId6" Type="http://schemas.openxmlformats.org/officeDocument/2006/relationships/image" Target="../media/image434.wmf"/><Relationship Id="rId5" Type="http://schemas.openxmlformats.org/officeDocument/2006/relationships/image" Target="../media/image433.wmf"/><Relationship Id="rId4" Type="http://schemas.openxmlformats.org/officeDocument/2006/relationships/image" Target="../media/image432.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437.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440.wmf"/><Relationship Id="rId2" Type="http://schemas.openxmlformats.org/officeDocument/2006/relationships/image" Target="../media/image439.wmf"/><Relationship Id="rId1" Type="http://schemas.openxmlformats.org/officeDocument/2006/relationships/image" Target="../media/image4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 Id="rId9"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2.wmf"/><Relationship Id="rId6" Type="http://schemas.openxmlformats.org/officeDocument/2006/relationships/image" Target="../media/image42.wmf"/><Relationship Id="rId11" Type="http://schemas.openxmlformats.org/officeDocument/2006/relationships/image" Target="../media/image47.wmf"/><Relationship Id="rId5" Type="http://schemas.openxmlformats.org/officeDocument/2006/relationships/image" Target="../media/image41.wmf"/><Relationship Id="rId10" Type="http://schemas.openxmlformats.org/officeDocument/2006/relationships/image" Target="../media/image46.wmf"/><Relationship Id="rId4" Type="http://schemas.openxmlformats.org/officeDocument/2006/relationships/image" Target="../media/image40.wmf"/><Relationship Id="rId9"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7A81B7D-3054-4CBA-8BEF-1031799CD4F3}" type="datetimeFigureOut">
              <a:rPr lang="ar-IQ" smtClean="0"/>
              <a:t>07/05/1445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2016F8A-AC51-486C-B625-EAFAC65A9F36}" type="slidenum">
              <a:rPr lang="ar-IQ" smtClean="0"/>
              <a:t>‹#›</a:t>
            </a:fld>
            <a:endParaRPr lang="ar-IQ"/>
          </a:p>
        </p:txBody>
      </p:sp>
    </p:spTree>
    <p:extLst>
      <p:ext uri="{BB962C8B-B14F-4D97-AF65-F5344CB8AC3E}">
        <p14:creationId xmlns:p14="http://schemas.microsoft.com/office/powerpoint/2010/main" val="34829798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 </a:t>
            </a:r>
          </a:p>
        </p:txBody>
      </p:sp>
      <p:sp>
        <p:nvSpPr>
          <p:cNvPr id="4" name="Slide Number Placeholder 3"/>
          <p:cNvSpPr>
            <a:spLocks noGrp="1"/>
          </p:cNvSpPr>
          <p:nvPr>
            <p:ph type="sldNum" sz="quarter" idx="10"/>
          </p:nvPr>
        </p:nvSpPr>
        <p:spPr/>
        <p:txBody>
          <a:bodyPr/>
          <a:lstStyle/>
          <a:p>
            <a:fld id="{D2016F8A-AC51-486C-B625-EAFAC65A9F36}" type="slidenum">
              <a:rPr lang="ar-IQ" smtClean="0"/>
              <a:t>7</a:t>
            </a:fld>
            <a:endParaRPr lang="ar-IQ"/>
          </a:p>
        </p:txBody>
      </p:sp>
    </p:spTree>
    <p:extLst>
      <p:ext uri="{BB962C8B-B14F-4D97-AF65-F5344CB8AC3E}">
        <p14:creationId xmlns:p14="http://schemas.microsoft.com/office/powerpoint/2010/main" val="196641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2016F8A-AC51-486C-B625-EAFAC65A9F36}" type="slidenum">
              <a:rPr lang="ar-IQ" smtClean="0"/>
              <a:t>14</a:t>
            </a:fld>
            <a:endParaRPr lang="ar-IQ"/>
          </a:p>
        </p:txBody>
      </p:sp>
    </p:spTree>
    <p:extLst>
      <p:ext uri="{BB962C8B-B14F-4D97-AF65-F5344CB8AC3E}">
        <p14:creationId xmlns:p14="http://schemas.microsoft.com/office/powerpoint/2010/main" val="71721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 </a:t>
            </a:r>
          </a:p>
        </p:txBody>
      </p:sp>
      <p:sp>
        <p:nvSpPr>
          <p:cNvPr id="4" name="Slide Number Placeholder 3"/>
          <p:cNvSpPr>
            <a:spLocks noGrp="1"/>
          </p:cNvSpPr>
          <p:nvPr>
            <p:ph type="sldNum" sz="quarter" idx="10"/>
          </p:nvPr>
        </p:nvSpPr>
        <p:spPr/>
        <p:txBody>
          <a:bodyPr/>
          <a:lstStyle/>
          <a:p>
            <a:fld id="{D2016F8A-AC51-486C-B625-EAFAC65A9F36}" type="slidenum">
              <a:rPr lang="ar-IQ" smtClean="0"/>
              <a:t>42</a:t>
            </a:fld>
            <a:endParaRPr lang="ar-IQ"/>
          </a:p>
        </p:txBody>
      </p:sp>
    </p:spTree>
    <p:extLst>
      <p:ext uri="{BB962C8B-B14F-4D97-AF65-F5344CB8AC3E}">
        <p14:creationId xmlns:p14="http://schemas.microsoft.com/office/powerpoint/2010/main" val="135772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2016F8A-AC51-486C-B625-EAFAC65A9F36}" type="slidenum">
              <a:rPr lang="ar-IQ" smtClean="0"/>
              <a:t>46</a:t>
            </a:fld>
            <a:endParaRPr lang="ar-IQ"/>
          </a:p>
        </p:txBody>
      </p:sp>
    </p:spTree>
    <p:extLst>
      <p:ext uri="{BB962C8B-B14F-4D97-AF65-F5344CB8AC3E}">
        <p14:creationId xmlns:p14="http://schemas.microsoft.com/office/powerpoint/2010/main" val="31884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4BBC3F64-F86D-4C25-B5B8-53D2BD40B9B8}" type="datetimeFigureOut">
              <a:rPr lang="ar-IQ" smtClean="0"/>
              <a:t>07/05/1445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117733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4BBC3F64-F86D-4C25-B5B8-53D2BD40B9B8}" type="datetimeFigureOut">
              <a:rPr lang="ar-IQ" smtClean="0"/>
              <a:t>07/05/1445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282362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4BBC3F64-F86D-4C25-B5B8-53D2BD40B9B8}" type="datetimeFigureOut">
              <a:rPr lang="ar-IQ" smtClean="0"/>
              <a:t>07/05/1445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371144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4BBC3F64-F86D-4C25-B5B8-53D2BD40B9B8}" type="datetimeFigureOut">
              <a:rPr lang="ar-IQ" smtClean="0"/>
              <a:t>07/05/1445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283267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C3F64-F86D-4C25-B5B8-53D2BD40B9B8}" type="datetimeFigureOut">
              <a:rPr lang="ar-IQ" smtClean="0"/>
              <a:t>07/05/1445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40953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4BBC3F64-F86D-4C25-B5B8-53D2BD40B9B8}" type="datetimeFigureOut">
              <a:rPr lang="ar-IQ" smtClean="0"/>
              <a:t>07/05/1445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2834820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4BBC3F64-F86D-4C25-B5B8-53D2BD40B9B8}" type="datetimeFigureOut">
              <a:rPr lang="ar-IQ" smtClean="0"/>
              <a:t>07/05/1445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424564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4BBC3F64-F86D-4C25-B5B8-53D2BD40B9B8}" type="datetimeFigureOut">
              <a:rPr lang="ar-IQ" smtClean="0"/>
              <a:t>07/05/1445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132419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C3F64-F86D-4C25-B5B8-53D2BD40B9B8}" type="datetimeFigureOut">
              <a:rPr lang="ar-IQ" smtClean="0"/>
              <a:t>07/05/1445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71687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BC3F64-F86D-4C25-B5B8-53D2BD40B9B8}" type="datetimeFigureOut">
              <a:rPr lang="ar-IQ" smtClean="0"/>
              <a:t>07/05/1445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408238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BC3F64-F86D-4C25-B5B8-53D2BD40B9B8}" type="datetimeFigureOut">
              <a:rPr lang="ar-IQ" smtClean="0"/>
              <a:t>07/05/1445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345006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BBC3F64-F86D-4C25-B5B8-53D2BD40B9B8}" type="datetimeFigureOut">
              <a:rPr lang="ar-IQ" smtClean="0"/>
              <a:t>07/05/1445</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021EDA3-0AB9-444F-A803-BC315A1FB24A}" type="slidenum">
              <a:rPr lang="ar-IQ" smtClean="0"/>
              <a:t>‹#›</a:t>
            </a:fld>
            <a:endParaRPr lang="ar-IQ"/>
          </a:p>
        </p:txBody>
      </p:sp>
    </p:spTree>
    <p:extLst>
      <p:ext uri="{BB962C8B-B14F-4D97-AF65-F5344CB8AC3E}">
        <p14:creationId xmlns:p14="http://schemas.microsoft.com/office/powerpoint/2010/main" val="771054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20.wmf"/></Relationships>
</file>

<file path=ppt/slides/_rels/slide100.xml.rels><?xml version="1.0" encoding="UTF-8" standalone="yes"?>
<Relationships xmlns="http://schemas.openxmlformats.org/package/2006/relationships"><Relationship Id="rId8" Type="http://schemas.openxmlformats.org/officeDocument/2006/relationships/image" Target="../media/image440.wmf"/><Relationship Id="rId3" Type="http://schemas.openxmlformats.org/officeDocument/2006/relationships/oleObject" Target="../embeddings/oleObject414.bin"/><Relationship Id="rId7" Type="http://schemas.openxmlformats.org/officeDocument/2006/relationships/oleObject" Target="../embeddings/oleObject416.bin"/><Relationship Id="rId2" Type="http://schemas.openxmlformats.org/officeDocument/2006/relationships/slideLayout" Target="../slideLayouts/slideLayout7.xml"/><Relationship Id="rId1" Type="http://schemas.openxmlformats.org/officeDocument/2006/relationships/vmlDrawing" Target="../drawings/vmlDrawing69.vml"/><Relationship Id="rId6" Type="http://schemas.openxmlformats.org/officeDocument/2006/relationships/image" Target="../media/image439.wmf"/><Relationship Id="rId5" Type="http://schemas.openxmlformats.org/officeDocument/2006/relationships/oleObject" Target="../embeddings/oleObject415.bin"/><Relationship Id="rId4" Type="http://schemas.openxmlformats.org/officeDocument/2006/relationships/image" Target="../media/image438.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4.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3.wmf"/><Relationship Id="rId18" Type="http://schemas.openxmlformats.org/officeDocument/2006/relationships/oleObject" Target="../embeddings/oleObject27.bin"/><Relationship Id="rId3" Type="http://schemas.openxmlformats.org/officeDocument/2006/relationships/notesSlide" Target="../notesSlides/notesSlide2.xml"/><Relationship Id="rId21" Type="http://schemas.openxmlformats.org/officeDocument/2006/relationships/image" Target="../media/image37.wmf"/><Relationship Id="rId7" Type="http://schemas.openxmlformats.org/officeDocument/2006/relationships/image" Target="../media/image30.wmf"/><Relationship Id="rId12" Type="http://schemas.openxmlformats.org/officeDocument/2006/relationships/oleObject" Target="../embeddings/oleObject24.bin"/><Relationship Id="rId17" Type="http://schemas.openxmlformats.org/officeDocument/2006/relationships/image" Target="../media/image35.wmf"/><Relationship Id="rId2" Type="http://schemas.openxmlformats.org/officeDocument/2006/relationships/slideLayout" Target="../slideLayouts/slideLayout7.xml"/><Relationship Id="rId16" Type="http://schemas.openxmlformats.org/officeDocument/2006/relationships/oleObject" Target="../embeddings/oleObject26.bin"/><Relationship Id="rId20" Type="http://schemas.openxmlformats.org/officeDocument/2006/relationships/oleObject" Target="../embeddings/oleObject28.bin"/><Relationship Id="rId1" Type="http://schemas.openxmlformats.org/officeDocument/2006/relationships/vmlDrawing" Target="../drawings/vmlDrawing8.vml"/><Relationship Id="rId6" Type="http://schemas.openxmlformats.org/officeDocument/2006/relationships/oleObject" Target="../embeddings/oleObject21.bin"/><Relationship Id="rId11" Type="http://schemas.openxmlformats.org/officeDocument/2006/relationships/image" Target="../media/image32.wmf"/><Relationship Id="rId5" Type="http://schemas.openxmlformats.org/officeDocument/2006/relationships/image" Target="../media/image29.wmf"/><Relationship Id="rId15" Type="http://schemas.openxmlformats.org/officeDocument/2006/relationships/image" Target="../media/image34.wmf"/><Relationship Id="rId10" Type="http://schemas.openxmlformats.org/officeDocument/2006/relationships/oleObject" Target="../embeddings/oleObject23.bin"/><Relationship Id="rId19" Type="http://schemas.openxmlformats.org/officeDocument/2006/relationships/image" Target="../media/image36.wmf"/><Relationship Id="rId4" Type="http://schemas.openxmlformats.org/officeDocument/2006/relationships/oleObject" Target="../embeddings/oleObject20.bin"/><Relationship Id="rId9" Type="http://schemas.openxmlformats.org/officeDocument/2006/relationships/image" Target="../media/image31.wmf"/><Relationship Id="rId14"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1.wmf"/><Relationship Id="rId18" Type="http://schemas.openxmlformats.org/officeDocument/2006/relationships/oleObject" Target="../embeddings/oleObject36.bin"/><Relationship Id="rId26" Type="http://schemas.openxmlformats.org/officeDocument/2006/relationships/oleObject" Target="../embeddings/oleObject40.bin"/><Relationship Id="rId3" Type="http://schemas.openxmlformats.org/officeDocument/2006/relationships/oleObject" Target="../embeddings/oleObject29.bin"/><Relationship Id="rId21" Type="http://schemas.openxmlformats.org/officeDocument/2006/relationships/oleObject" Target="../embeddings/oleObject37.bin"/><Relationship Id="rId7" Type="http://schemas.openxmlformats.org/officeDocument/2006/relationships/oleObject" Target="../embeddings/oleObject31.bin"/><Relationship Id="rId12" Type="http://schemas.openxmlformats.org/officeDocument/2006/relationships/oleObject" Target="../embeddings/oleObject33.bin"/><Relationship Id="rId17" Type="http://schemas.openxmlformats.org/officeDocument/2006/relationships/image" Target="../media/image43.wmf"/><Relationship Id="rId25" Type="http://schemas.openxmlformats.org/officeDocument/2006/relationships/image" Target="../media/image46.wmf"/><Relationship Id="rId2" Type="http://schemas.openxmlformats.org/officeDocument/2006/relationships/slideLayout" Target="../slideLayouts/slideLayout7.xml"/><Relationship Id="rId16" Type="http://schemas.openxmlformats.org/officeDocument/2006/relationships/oleObject" Target="../embeddings/oleObject35.bin"/><Relationship Id="rId20" Type="http://schemas.openxmlformats.org/officeDocument/2006/relationships/image" Target="../media/image49.png"/><Relationship Id="rId1" Type="http://schemas.openxmlformats.org/officeDocument/2006/relationships/vmlDrawing" Target="../drawings/vmlDrawing9.vml"/><Relationship Id="rId6" Type="http://schemas.openxmlformats.org/officeDocument/2006/relationships/image" Target="../media/image38.wmf"/><Relationship Id="rId11" Type="http://schemas.openxmlformats.org/officeDocument/2006/relationships/image" Target="../media/image48.png"/><Relationship Id="rId24" Type="http://schemas.openxmlformats.org/officeDocument/2006/relationships/oleObject" Target="../embeddings/oleObject39.bin"/><Relationship Id="rId5" Type="http://schemas.openxmlformats.org/officeDocument/2006/relationships/oleObject" Target="../embeddings/oleObject30.bin"/><Relationship Id="rId15" Type="http://schemas.openxmlformats.org/officeDocument/2006/relationships/image" Target="../media/image42.wmf"/><Relationship Id="rId23" Type="http://schemas.openxmlformats.org/officeDocument/2006/relationships/image" Target="../media/image45.wmf"/><Relationship Id="rId10" Type="http://schemas.openxmlformats.org/officeDocument/2006/relationships/image" Target="../media/image40.wmf"/><Relationship Id="rId19" Type="http://schemas.openxmlformats.org/officeDocument/2006/relationships/image" Target="../media/image44.wmf"/><Relationship Id="rId4" Type="http://schemas.openxmlformats.org/officeDocument/2006/relationships/image" Target="../media/image32.wmf"/><Relationship Id="rId9" Type="http://schemas.openxmlformats.org/officeDocument/2006/relationships/oleObject" Target="../embeddings/oleObject32.bin"/><Relationship Id="rId14" Type="http://schemas.openxmlformats.org/officeDocument/2006/relationships/oleObject" Target="../embeddings/oleObject34.bin"/><Relationship Id="rId22" Type="http://schemas.openxmlformats.org/officeDocument/2006/relationships/oleObject" Target="../embeddings/oleObject38.bin"/><Relationship Id="rId27" Type="http://schemas.openxmlformats.org/officeDocument/2006/relationships/image" Target="../media/image4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1.bin"/><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image" Target="../media/image50.wmf"/></Relationships>
</file>

<file path=ppt/slides/_rels/slide17.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image" Target="../media/image52.wmf"/><Relationship Id="rId18" Type="http://schemas.openxmlformats.org/officeDocument/2006/relationships/image" Target="../media/image49.png"/><Relationship Id="rId3" Type="http://schemas.openxmlformats.org/officeDocument/2006/relationships/oleObject" Target="../embeddings/oleObject44.bin"/><Relationship Id="rId21" Type="http://schemas.openxmlformats.org/officeDocument/2006/relationships/image" Target="../media/image55.wmf"/><Relationship Id="rId7" Type="http://schemas.openxmlformats.org/officeDocument/2006/relationships/oleObject" Target="../embeddings/oleObject46.bin"/><Relationship Id="rId12" Type="http://schemas.openxmlformats.org/officeDocument/2006/relationships/oleObject" Target="../embeddings/oleObject48.bin"/><Relationship Id="rId17" Type="http://schemas.openxmlformats.org/officeDocument/2006/relationships/image" Target="../media/image54.wmf"/><Relationship Id="rId25" Type="http://schemas.openxmlformats.org/officeDocument/2006/relationships/image" Target="../media/image57.wmf"/><Relationship Id="rId2" Type="http://schemas.openxmlformats.org/officeDocument/2006/relationships/slideLayout" Target="../slideLayouts/slideLayout7.xml"/><Relationship Id="rId16" Type="http://schemas.openxmlformats.org/officeDocument/2006/relationships/oleObject" Target="../embeddings/oleObject50.bin"/><Relationship Id="rId20" Type="http://schemas.openxmlformats.org/officeDocument/2006/relationships/oleObject" Target="../embeddings/oleObject52.bin"/><Relationship Id="rId1" Type="http://schemas.openxmlformats.org/officeDocument/2006/relationships/vmlDrawing" Target="../drawings/vmlDrawing11.vml"/><Relationship Id="rId6" Type="http://schemas.openxmlformats.org/officeDocument/2006/relationships/image" Target="../media/image31.wmf"/><Relationship Id="rId11" Type="http://schemas.openxmlformats.org/officeDocument/2006/relationships/image" Target="../media/image41.wmf"/><Relationship Id="rId24" Type="http://schemas.openxmlformats.org/officeDocument/2006/relationships/oleObject" Target="../embeddings/oleObject54.bin"/><Relationship Id="rId5" Type="http://schemas.openxmlformats.org/officeDocument/2006/relationships/oleObject" Target="../embeddings/oleObject45.bin"/><Relationship Id="rId15" Type="http://schemas.openxmlformats.org/officeDocument/2006/relationships/image" Target="../media/image53.wmf"/><Relationship Id="rId23" Type="http://schemas.openxmlformats.org/officeDocument/2006/relationships/image" Target="../media/image56.wmf"/><Relationship Id="rId10" Type="http://schemas.openxmlformats.org/officeDocument/2006/relationships/oleObject" Target="../embeddings/oleObject47.bin"/><Relationship Id="rId19" Type="http://schemas.openxmlformats.org/officeDocument/2006/relationships/oleObject" Target="../embeddings/oleObject51.bin"/><Relationship Id="rId4" Type="http://schemas.openxmlformats.org/officeDocument/2006/relationships/image" Target="../media/image39.wmf"/><Relationship Id="rId9" Type="http://schemas.openxmlformats.org/officeDocument/2006/relationships/image" Target="../media/image48.png"/><Relationship Id="rId14" Type="http://schemas.openxmlformats.org/officeDocument/2006/relationships/oleObject" Target="../embeddings/oleObject49.bin"/><Relationship Id="rId22" Type="http://schemas.openxmlformats.org/officeDocument/2006/relationships/oleObject" Target="../embeddings/oleObject53.bin"/></Relationships>
</file>

<file path=ppt/slides/_rels/slide18.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9.wmf"/><Relationship Id="rId5" Type="http://schemas.openxmlformats.org/officeDocument/2006/relationships/oleObject" Target="../embeddings/oleObject56.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58.bin"/></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41.wmf"/><Relationship Id="rId18" Type="http://schemas.openxmlformats.org/officeDocument/2006/relationships/image" Target="../media/image71.png"/><Relationship Id="rId26" Type="http://schemas.openxmlformats.org/officeDocument/2006/relationships/oleObject" Target="../embeddings/oleObject70.bin"/><Relationship Id="rId3" Type="http://schemas.openxmlformats.org/officeDocument/2006/relationships/oleObject" Target="../embeddings/oleObject59.bin"/><Relationship Id="rId21" Type="http://schemas.openxmlformats.org/officeDocument/2006/relationships/oleObject" Target="../embeddings/oleObject67.bin"/><Relationship Id="rId7" Type="http://schemas.openxmlformats.org/officeDocument/2006/relationships/oleObject" Target="../embeddings/oleObject61.bin"/><Relationship Id="rId12" Type="http://schemas.openxmlformats.org/officeDocument/2006/relationships/oleObject" Target="../embeddings/oleObject63.bin"/><Relationship Id="rId17" Type="http://schemas.openxmlformats.org/officeDocument/2006/relationships/image" Target="../media/image67.wmf"/><Relationship Id="rId25" Type="http://schemas.openxmlformats.org/officeDocument/2006/relationships/image" Target="../media/image70.wmf"/><Relationship Id="rId2" Type="http://schemas.openxmlformats.org/officeDocument/2006/relationships/slideLayout" Target="../slideLayouts/slideLayout7.xml"/><Relationship Id="rId16" Type="http://schemas.openxmlformats.org/officeDocument/2006/relationships/oleObject" Target="../embeddings/oleObject65.bin"/><Relationship Id="rId20" Type="http://schemas.openxmlformats.org/officeDocument/2006/relationships/image" Target="../media/image68.wmf"/><Relationship Id="rId1" Type="http://schemas.openxmlformats.org/officeDocument/2006/relationships/vmlDrawing" Target="../drawings/vmlDrawing13.vml"/><Relationship Id="rId6" Type="http://schemas.openxmlformats.org/officeDocument/2006/relationships/image" Target="../media/image63.wmf"/><Relationship Id="rId11" Type="http://schemas.openxmlformats.org/officeDocument/2006/relationships/image" Target="../media/image48.png"/><Relationship Id="rId24" Type="http://schemas.openxmlformats.org/officeDocument/2006/relationships/oleObject" Target="../embeddings/oleObject69.bin"/><Relationship Id="rId5" Type="http://schemas.openxmlformats.org/officeDocument/2006/relationships/oleObject" Target="../embeddings/oleObject60.bin"/><Relationship Id="rId15" Type="http://schemas.openxmlformats.org/officeDocument/2006/relationships/image" Target="../media/image66.wmf"/><Relationship Id="rId23" Type="http://schemas.openxmlformats.org/officeDocument/2006/relationships/image" Target="../media/image69.wmf"/><Relationship Id="rId10" Type="http://schemas.openxmlformats.org/officeDocument/2006/relationships/image" Target="../media/image65.wmf"/><Relationship Id="rId19" Type="http://schemas.openxmlformats.org/officeDocument/2006/relationships/oleObject" Target="../embeddings/oleObject66.bin"/><Relationship Id="rId4" Type="http://schemas.openxmlformats.org/officeDocument/2006/relationships/image" Target="../media/image39.wmf"/><Relationship Id="rId9" Type="http://schemas.openxmlformats.org/officeDocument/2006/relationships/oleObject" Target="../embeddings/oleObject62.bin"/><Relationship Id="rId14" Type="http://schemas.openxmlformats.org/officeDocument/2006/relationships/oleObject" Target="../embeddings/oleObject64.bin"/><Relationship Id="rId22" Type="http://schemas.openxmlformats.org/officeDocument/2006/relationships/oleObject" Target="../embeddings/oleObject6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oleObject" Target="../embeddings/oleObject75.bin"/><Relationship Id="rId18" Type="http://schemas.openxmlformats.org/officeDocument/2006/relationships/oleObject" Target="../embeddings/oleObject78.bin"/><Relationship Id="rId3" Type="http://schemas.openxmlformats.org/officeDocument/2006/relationships/oleObject" Target="../embeddings/oleObject71.bin"/><Relationship Id="rId21" Type="http://schemas.openxmlformats.org/officeDocument/2006/relationships/image" Target="../media/image77.wmf"/><Relationship Id="rId7" Type="http://schemas.openxmlformats.org/officeDocument/2006/relationships/image" Target="../media/image72.wmf"/><Relationship Id="rId12" Type="http://schemas.openxmlformats.org/officeDocument/2006/relationships/image" Target="../media/image74.wmf"/><Relationship Id="rId17" Type="http://schemas.openxmlformats.org/officeDocument/2006/relationships/oleObject" Target="../embeddings/oleObject77.bin"/><Relationship Id="rId2" Type="http://schemas.openxmlformats.org/officeDocument/2006/relationships/slideLayout" Target="../slideLayouts/slideLayout7.xml"/><Relationship Id="rId16" Type="http://schemas.openxmlformats.org/officeDocument/2006/relationships/image" Target="../media/image41.wmf"/><Relationship Id="rId20" Type="http://schemas.openxmlformats.org/officeDocument/2006/relationships/oleObject" Target="../embeddings/oleObject79.bin"/><Relationship Id="rId1" Type="http://schemas.openxmlformats.org/officeDocument/2006/relationships/vmlDrawing" Target="../drawings/vmlDrawing14.vml"/><Relationship Id="rId6" Type="http://schemas.openxmlformats.org/officeDocument/2006/relationships/oleObject" Target="../embeddings/oleObject72.bin"/><Relationship Id="rId11" Type="http://schemas.openxmlformats.org/officeDocument/2006/relationships/oleObject" Target="../embeddings/oleObject74.bin"/><Relationship Id="rId5" Type="http://schemas.openxmlformats.org/officeDocument/2006/relationships/image" Target="../media/image71.png"/><Relationship Id="rId15" Type="http://schemas.openxmlformats.org/officeDocument/2006/relationships/oleObject" Target="../embeddings/oleObject76.bin"/><Relationship Id="rId10" Type="http://schemas.openxmlformats.org/officeDocument/2006/relationships/image" Target="../media/image48.png"/><Relationship Id="rId19" Type="http://schemas.openxmlformats.org/officeDocument/2006/relationships/image" Target="../media/image76.wmf"/><Relationship Id="rId4" Type="http://schemas.openxmlformats.org/officeDocument/2006/relationships/image" Target="../media/image39.wmf"/><Relationship Id="rId9" Type="http://schemas.openxmlformats.org/officeDocument/2006/relationships/image" Target="../media/image73.wmf"/><Relationship Id="rId14" Type="http://schemas.openxmlformats.org/officeDocument/2006/relationships/image" Target="../media/image75.wmf"/><Relationship Id="rId22" Type="http://schemas.openxmlformats.org/officeDocument/2006/relationships/oleObject" Target="../embeddings/oleObject80.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image" Target="../media/image41.wmf"/><Relationship Id="rId18" Type="http://schemas.openxmlformats.org/officeDocument/2006/relationships/oleObject" Target="../embeddings/oleObject88.bin"/><Relationship Id="rId3" Type="http://schemas.openxmlformats.org/officeDocument/2006/relationships/oleObject" Target="../embeddings/oleObject81.bin"/><Relationship Id="rId21" Type="http://schemas.openxmlformats.org/officeDocument/2006/relationships/image" Target="../media/image84.wmf"/><Relationship Id="rId7" Type="http://schemas.openxmlformats.org/officeDocument/2006/relationships/oleObject" Target="../embeddings/oleObject83.bin"/><Relationship Id="rId12" Type="http://schemas.openxmlformats.org/officeDocument/2006/relationships/oleObject" Target="../embeddings/oleObject85.bin"/><Relationship Id="rId17" Type="http://schemas.openxmlformats.org/officeDocument/2006/relationships/image" Target="../media/image82.wmf"/><Relationship Id="rId25" Type="http://schemas.openxmlformats.org/officeDocument/2006/relationships/image" Target="../media/image86.wmf"/><Relationship Id="rId2" Type="http://schemas.openxmlformats.org/officeDocument/2006/relationships/slideLayout" Target="../slideLayouts/slideLayout7.xml"/><Relationship Id="rId16" Type="http://schemas.openxmlformats.org/officeDocument/2006/relationships/oleObject" Target="../embeddings/oleObject87.bin"/><Relationship Id="rId20" Type="http://schemas.openxmlformats.org/officeDocument/2006/relationships/oleObject" Target="../embeddings/oleObject89.bin"/><Relationship Id="rId1" Type="http://schemas.openxmlformats.org/officeDocument/2006/relationships/vmlDrawing" Target="../drawings/vmlDrawing15.vml"/><Relationship Id="rId6" Type="http://schemas.openxmlformats.org/officeDocument/2006/relationships/image" Target="../media/image78.wmf"/><Relationship Id="rId11" Type="http://schemas.openxmlformats.org/officeDocument/2006/relationships/image" Target="../media/image71.png"/><Relationship Id="rId24" Type="http://schemas.openxmlformats.org/officeDocument/2006/relationships/oleObject" Target="../embeddings/oleObject91.bin"/><Relationship Id="rId5" Type="http://schemas.openxmlformats.org/officeDocument/2006/relationships/oleObject" Target="../embeddings/oleObject82.bin"/><Relationship Id="rId15" Type="http://schemas.openxmlformats.org/officeDocument/2006/relationships/image" Target="../media/image81.wmf"/><Relationship Id="rId23" Type="http://schemas.openxmlformats.org/officeDocument/2006/relationships/image" Target="../media/image85.wmf"/><Relationship Id="rId10" Type="http://schemas.openxmlformats.org/officeDocument/2006/relationships/image" Target="../media/image80.wmf"/><Relationship Id="rId19" Type="http://schemas.openxmlformats.org/officeDocument/2006/relationships/image" Target="../media/image83.wmf"/><Relationship Id="rId4" Type="http://schemas.openxmlformats.org/officeDocument/2006/relationships/image" Target="../media/image39.wmf"/><Relationship Id="rId9" Type="http://schemas.openxmlformats.org/officeDocument/2006/relationships/oleObject" Target="../embeddings/oleObject84.bin"/><Relationship Id="rId14" Type="http://schemas.openxmlformats.org/officeDocument/2006/relationships/oleObject" Target="../embeddings/oleObject86.bin"/><Relationship Id="rId22" Type="http://schemas.openxmlformats.org/officeDocument/2006/relationships/oleObject" Target="../embeddings/oleObject90.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89.wmf"/><Relationship Id="rId5" Type="http://schemas.openxmlformats.org/officeDocument/2006/relationships/oleObject" Target="../embeddings/oleObject93.bin"/><Relationship Id="rId4" Type="http://schemas.openxmlformats.org/officeDocument/2006/relationships/image" Target="../media/image88.wmf"/></Relationships>
</file>

<file path=ppt/slides/_rels/slide2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94.bin"/><Relationship Id="rId7" Type="http://schemas.openxmlformats.org/officeDocument/2006/relationships/oleObject" Target="../embeddings/oleObject96.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92.wmf"/><Relationship Id="rId11" Type="http://schemas.openxmlformats.org/officeDocument/2006/relationships/image" Target="../media/image94.wmf"/><Relationship Id="rId5" Type="http://schemas.openxmlformats.org/officeDocument/2006/relationships/oleObject" Target="../embeddings/oleObject95.bin"/><Relationship Id="rId10" Type="http://schemas.openxmlformats.org/officeDocument/2006/relationships/oleObject" Target="../embeddings/oleObject97.bin"/><Relationship Id="rId4" Type="http://schemas.openxmlformats.org/officeDocument/2006/relationships/image" Target="../media/image91.wmf"/><Relationship Id="rId9" Type="http://schemas.openxmlformats.org/officeDocument/2006/relationships/image" Target="../media/image95.png"/></Relationships>
</file>

<file path=ppt/slides/_rels/slide3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oleObject" Target="../embeddings/oleObject98.bin"/><Relationship Id="rId7" Type="http://schemas.openxmlformats.org/officeDocument/2006/relationships/image" Target="../media/image99.png"/><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5.wmf"/><Relationship Id="rId9" Type="http://schemas.openxmlformats.org/officeDocument/2006/relationships/image" Target="../media/image10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9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02.bin"/><Relationship Id="rId13" Type="http://schemas.openxmlformats.org/officeDocument/2006/relationships/image" Target="../media/image101.wmf"/><Relationship Id="rId3" Type="http://schemas.openxmlformats.org/officeDocument/2006/relationships/oleObject" Target="../embeddings/oleObject100.bin"/><Relationship Id="rId7" Type="http://schemas.openxmlformats.org/officeDocument/2006/relationships/image" Target="../media/image98.wmf"/><Relationship Id="rId12" Type="http://schemas.openxmlformats.org/officeDocument/2006/relationships/oleObject" Target="../embeddings/oleObject104.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101.bin"/><Relationship Id="rId11" Type="http://schemas.openxmlformats.org/officeDocument/2006/relationships/image" Target="../media/image100.wmf"/><Relationship Id="rId5" Type="http://schemas.openxmlformats.org/officeDocument/2006/relationships/image" Target="../media/image71.png"/><Relationship Id="rId10" Type="http://schemas.openxmlformats.org/officeDocument/2006/relationships/oleObject" Target="../embeddings/oleObject103.bin"/><Relationship Id="rId4" Type="http://schemas.openxmlformats.org/officeDocument/2006/relationships/image" Target="../media/image97.wmf"/><Relationship Id="rId9" Type="http://schemas.openxmlformats.org/officeDocument/2006/relationships/image" Target="../media/image99.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106.wmf"/><Relationship Id="rId3" Type="http://schemas.openxmlformats.org/officeDocument/2006/relationships/oleObject" Target="../embeddings/oleObject105.bin"/><Relationship Id="rId7" Type="http://schemas.openxmlformats.org/officeDocument/2006/relationships/image" Target="../media/image71.png"/><Relationship Id="rId12" Type="http://schemas.openxmlformats.org/officeDocument/2006/relationships/oleObject" Target="../embeddings/oleObject109.bin"/><Relationship Id="rId2" Type="http://schemas.openxmlformats.org/officeDocument/2006/relationships/slideLayout" Target="../slideLayouts/slideLayout7.xml"/><Relationship Id="rId16" Type="http://schemas.openxmlformats.org/officeDocument/2006/relationships/image" Target="../media/image108.jpeg"/><Relationship Id="rId1" Type="http://schemas.openxmlformats.org/officeDocument/2006/relationships/vmlDrawing" Target="../drawings/vmlDrawing21.vml"/><Relationship Id="rId6" Type="http://schemas.openxmlformats.org/officeDocument/2006/relationships/image" Target="../media/image103.wmf"/><Relationship Id="rId11" Type="http://schemas.openxmlformats.org/officeDocument/2006/relationships/image" Target="../media/image105.wmf"/><Relationship Id="rId5" Type="http://schemas.openxmlformats.org/officeDocument/2006/relationships/oleObject" Target="../embeddings/oleObject106.bin"/><Relationship Id="rId15" Type="http://schemas.openxmlformats.org/officeDocument/2006/relationships/image" Target="../media/image107.wmf"/><Relationship Id="rId10" Type="http://schemas.openxmlformats.org/officeDocument/2006/relationships/oleObject" Target="../embeddings/oleObject108.bin"/><Relationship Id="rId4" Type="http://schemas.openxmlformats.org/officeDocument/2006/relationships/image" Target="../media/image102.wmf"/><Relationship Id="rId9" Type="http://schemas.openxmlformats.org/officeDocument/2006/relationships/image" Target="../media/image104.wmf"/><Relationship Id="rId14" Type="http://schemas.openxmlformats.org/officeDocument/2006/relationships/oleObject" Target="../embeddings/oleObject110.bin"/></Relationships>
</file>

<file path=ppt/slides/_rels/slide37.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109.wmf"/><Relationship Id="rId4" Type="http://schemas.openxmlformats.org/officeDocument/2006/relationships/oleObject" Target="../embeddings/oleObject111.bin"/></Relationships>
</file>

<file path=ppt/slides/_rels/slide38.x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oleObject" Target="../embeddings/oleObject112.bin"/><Relationship Id="rId7" Type="http://schemas.openxmlformats.org/officeDocument/2006/relationships/oleObject" Target="../embeddings/oleObject114.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12.wmf"/><Relationship Id="rId5" Type="http://schemas.openxmlformats.org/officeDocument/2006/relationships/oleObject" Target="../embeddings/oleObject113.bin"/><Relationship Id="rId4" Type="http://schemas.openxmlformats.org/officeDocument/2006/relationships/image" Target="../media/image111.wmf"/></Relationships>
</file>

<file path=ppt/slides/_rels/slide39.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oleObject" Target="../embeddings/oleObject115.bin"/><Relationship Id="rId7" Type="http://schemas.openxmlformats.org/officeDocument/2006/relationships/oleObject" Target="../embeddings/oleObject117.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16.wmf"/><Relationship Id="rId5" Type="http://schemas.openxmlformats.org/officeDocument/2006/relationships/oleObject" Target="../embeddings/oleObject116.bin"/><Relationship Id="rId10" Type="http://schemas.openxmlformats.org/officeDocument/2006/relationships/image" Target="../media/image118.wmf"/><Relationship Id="rId4" Type="http://schemas.openxmlformats.org/officeDocument/2006/relationships/image" Target="../media/image115.wmf"/><Relationship Id="rId9" Type="http://schemas.openxmlformats.org/officeDocument/2006/relationships/oleObject" Target="../embeddings/oleObject118.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22.bin"/><Relationship Id="rId13" Type="http://schemas.openxmlformats.org/officeDocument/2006/relationships/oleObject" Target="../embeddings/oleObject125.bin"/><Relationship Id="rId18" Type="http://schemas.openxmlformats.org/officeDocument/2006/relationships/image" Target="../media/image124.wmf"/><Relationship Id="rId3" Type="http://schemas.openxmlformats.org/officeDocument/2006/relationships/oleObject" Target="../embeddings/oleObject119.bin"/><Relationship Id="rId21" Type="http://schemas.openxmlformats.org/officeDocument/2006/relationships/oleObject" Target="../embeddings/oleObject129.bin"/><Relationship Id="rId7" Type="http://schemas.openxmlformats.org/officeDocument/2006/relationships/image" Target="../media/image116.wmf"/><Relationship Id="rId12" Type="http://schemas.openxmlformats.org/officeDocument/2006/relationships/image" Target="../media/image121.wmf"/><Relationship Id="rId17" Type="http://schemas.openxmlformats.org/officeDocument/2006/relationships/oleObject" Target="../embeddings/oleObject127.bin"/><Relationship Id="rId2" Type="http://schemas.openxmlformats.org/officeDocument/2006/relationships/slideLayout" Target="../slideLayouts/slideLayout7.xml"/><Relationship Id="rId16" Type="http://schemas.openxmlformats.org/officeDocument/2006/relationships/image" Target="../media/image123.wmf"/><Relationship Id="rId20" Type="http://schemas.openxmlformats.org/officeDocument/2006/relationships/image" Target="../media/image125.wmf"/><Relationship Id="rId1" Type="http://schemas.openxmlformats.org/officeDocument/2006/relationships/vmlDrawing" Target="../drawings/vmlDrawing25.vml"/><Relationship Id="rId6" Type="http://schemas.openxmlformats.org/officeDocument/2006/relationships/oleObject" Target="../embeddings/oleObject121.bin"/><Relationship Id="rId11" Type="http://schemas.openxmlformats.org/officeDocument/2006/relationships/oleObject" Target="../embeddings/oleObject124.bin"/><Relationship Id="rId5" Type="http://schemas.openxmlformats.org/officeDocument/2006/relationships/oleObject" Target="../embeddings/oleObject120.bin"/><Relationship Id="rId15" Type="http://schemas.openxmlformats.org/officeDocument/2006/relationships/oleObject" Target="../embeddings/oleObject126.bin"/><Relationship Id="rId23" Type="http://schemas.openxmlformats.org/officeDocument/2006/relationships/image" Target="../media/image127.png"/><Relationship Id="rId10" Type="http://schemas.openxmlformats.org/officeDocument/2006/relationships/image" Target="../media/image120.wmf"/><Relationship Id="rId19" Type="http://schemas.openxmlformats.org/officeDocument/2006/relationships/oleObject" Target="../embeddings/oleObject128.bin"/><Relationship Id="rId4" Type="http://schemas.openxmlformats.org/officeDocument/2006/relationships/image" Target="../media/image119.wmf"/><Relationship Id="rId9" Type="http://schemas.openxmlformats.org/officeDocument/2006/relationships/oleObject" Target="../embeddings/oleObject123.bin"/><Relationship Id="rId14" Type="http://schemas.openxmlformats.org/officeDocument/2006/relationships/image" Target="../media/image122.wmf"/><Relationship Id="rId22" Type="http://schemas.openxmlformats.org/officeDocument/2006/relationships/image" Target="../media/image126.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32.bin"/><Relationship Id="rId13" Type="http://schemas.openxmlformats.org/officeDocument/2006/relationships/oleObject" Target="../embeddings/oleObject134.bin"/><Relationship Id="rId18" Type="http://schemas.openxmlformats.org/officeDocument/2006/relationships/image" Target="../media/image134.wmf"/><Relationship Id="rId3" Type="http://schemas.openxmlformats.org/officeDocument/2006/relationships/notesSlide" Target="../notesSlides/notesSlide3.xml"/><Relationship Id="rId21" Type="http://schemas.openxmlformats.org/officeDocument/2006/relationships/oleObject" Target="../embeddings/oleObject138.bin"/><Relationship Id="rId7" Type="http://schemas.openxmlformats.org/officeDocument/2006/relationships/image" Target="../media/image129.wmf"/><Relationship Id="rId12" Type="http://schemas.openxmlformats.org/officeDocument/2006/relationships/image" Target="../media/image131.wmf"/><Relationship Id="rId17" Type="http://schemas.openxmlformats.org/officeDocument/2006/relationships/oleObject" Target="../embeddings/oleObject136.bin"/><Relationship Id="rId2" Type="http://schemas.openxmlformats.org/officeDocument/2006/relationships/slideLayout" Target="../slideLayouts/slideLayout7.xml"/><Relationship Id="rId16" Type="http://schemas.openxmlformats.org/officeDocument/2006/relationships/image" Target="../media/image133.wmf"/><Relationship Id="rId20" Type="http://schemas.openxmlformats.org/officeDocument/2006/relationships/image" Target="../media/image135.wmf"/><Relationship Id="rId1" Type="http://schemas.openxmlformats.org/officeDocument/2006/relationships/vmlDrawing" Target="../drawings/vmlDrawing26.vml"/><Relationship Id="rId6" Type="http://schemas.openxmlformats.org/officeDocument/2006/relationships/oleObject" Target="../embeddings/oleObject131.bin"/><Relationship Id="rId11" Type="http://schemas.openxmlformats.org/officeDocument/2006/relationships/oleObject" Target="../embeddings/oleObject133.bin"/><Relationship Id="rId24" Type="http://schemas.openxmlformats.org/officeDocument/2006/relationships/oleObject" Target="../embeddings/oleObject140.bin"/><Relationship Id="rId5" Type="http://schemas.openxmlformats.org/officeDocument/2006/relationships/image" Target="../media/image128.wmf"/><Relationship Id="rId15" Type="http://schemas.openxmlformats.org/officeDocument/2006/relationships/oleObject" Target="../embeddings/oleObject135.bin"/><Relationship Id="rId23" Type="http://schemas.openxmlformats.org/officeDocument/2006/relationships/image" Target="../media/image136.wmf"/><Relationship Id="rId10" Type="http://schemas.openxmlformats.org/officeDocument/2006/relationships/image" Target="../media/image48.png"/><Relationship Id="rId19" Type="http://schemas.openxmlformats.org/officeDocument/2006/relationships/oleObject" Target="../embeddings/oleObject137.bin"/><Relationship Id="rId4" Type="http://schemas.openxmlformats.org/officeDocument/2006/relationships/oleObject" Target="../embeddings/oleObject130.bin"/><Relationship Id="rId9" Type="http://schemas.openxmlformats.org/officeDocument/2006/relationships/image" Target="../media/image130.wmf"/><Relationship Id="rId14" Type="http://schemas.openxmlformats.org/officeDocument/2006/relationships/image" Target="../media/image132.wmf"/><Relationship Id="rId22" Type="http://schemas.openxmlformats.org/officeDocument/2006/relationships/oleObject" Target="../embeddings/oleObject139.bin"/></Relationships>
</file>

<file path=ppt/slides/_rels/slide43.xml.rels><?xml version="1.0" encoding="UTF-8" standalone="yes"?>
<Relationships xmlns="http://schemas.openxmlformats.org/package/2006/relationships"><Relationship Id="rId8" Type="http://schemas.openxmlformats.org/officeDocument/2006/relationships/image" Target="../media/image139.wmf"/><Relationship Id="rId13" Type="http://schemas.openxmlformats.org/officeDocument/2006/relationships/oleObject" Target="../embeddings/oleObject146.bin"/><Relationship Id="rId18" Type="http://schemas.openxmlformats.org/officeDocument/2006/relationships/image" Target="../media/image144.wmf"/><Relationship Id="rId26" Type="http://schemas.openxmlformats.org/officeDocument/2006/relationships/image" Target="../media/image148.wmf"/><Relationship Id="rId3" Type="http://schemas.openxmlformats.org/officeDocument/2006/relationships/oleObject" Target="../embeddings/oleObject141.bin"/><Relationship Id="rId21" Type="http://schemas.openxmlformats.org/officeDocument/2006/relationships/oleObject" Target="../embeddings/oleObject150.bin"/><Relationship Id="rId7" Type="http://schemas.openxmlformats.org/officeDocument/2006/relationships/oleObject" Target="../embeddings/oleObject143.bin"/><Relationship Id="rId12" Type="http://schemas.openxmlformats.org/officeDocument/2006/relationships/image" Target="../media/image141.wmf"/><Relationship Id="rId17" Type="http://schemas.openxmlformats.org/officeDocument/2006/relationships/oleObject" Target="../embeddings/oleObject148.bin"/><Relationship Id="rId25" Type="http://schemas.openxmlformats.org/officeDocument/2006/relationships/oleObject" Target="../embeddings/oleObject152.bin"/><Relationship Id="rId2" Type="http://schemas.openxmlformats.org/officeDocument/2006/relationships/slideLayout" Target="../slideLayouts/slideLayout7.xml"/><Relationship Id="rId16" Type="http://schemas.openxmlformats.org/officeDocument/2006/relationships/image" Target="../media/image143.wmf"/><Relationship Id="rId20" Type="http://schemas.openxmlformats.org/officeDocument/2006/relationships/image" Target="../media/image145.wmf"/><Relationship Id="rId29" Type="http://schemas.openxmlformats.org/officeDocument/2006/relationships/oleObject" Target="../embeddings/oleObject154.bin"/><Relationship Id="rId1" Type="http://schemas.openxmlformats.org/officeDocument/2006/relationships/vmlDrawing" Target="../drawings/vmlDrawing27.vml"/><Relationship Id="rId6" Type="http://schemas.openxmlformats.org/officeDocument/2006/relationships/image" Target="../media/image138.wmf"/><Relationship Id="rId11" Type="http://schemas.openxmlformats.org/officeDocument/2006/relationships/oleObject" Target="../embeddings/oleObject145.bin"/><Relationship Id="rId24" Type="http://schemas.openxmlformats.org/officeDocument/2006/relationships/image" Target="../media/image147.wmf"/><Relationship Id="rId5" Type="http://schemas.openxmlformats.org/officeDocument/2006/relationships/oleObject" Target="../embeddings/oleObject142.bin"/><Relationship Id="rId15" Type="http://schemas.openxmlformats.org/officeDocument/2006/relationships/oleObject" Target="../embeddings/oleObject147.bin"/><Relationship Id="rId23" Type="http://schemas.openxmlformats.org/officeDocument/2006/relationships/oleObject" Target="../embeddings/oleObject151.bin"/><Relationship Id="rId28" Type="http://schemas.openxmlformats.org/officeDocument/2006/relationships/image" Target="../media/image149.wmf"/><Relationship Id="rId10" Type="http://schemas.openxmlformats.org/officeDocument/2006/relationships/image" Target="../media/image140.wmf"/><Relationship Id="rId19" Type="http://schemas.openxmlformats.org/officeDocument/2006/relationships/oleObject" Target="../embeddings/oleObject149.bin"/><Relationship Id="rId4" Type="http://schemas.openxmlformats.org/officeDocument/2006/relationships/image" Target="../media/image137.wmf"/><Relationship Id="rId9" Type="http://schemas.openxmlformats.org/officeDocument/2006/relationships/oleObject" Target="../embeddings/oleObject144.bin"/><Relationship Id="rId14" Type="http://schemas.openxmlformats.org/officeDocument/2006/relationships/image" Target="../media/image142.wmf"/><Relationship Id="rId22" Type="http://schemas.openxmlformats.org/officeDocument/2006/relationships/image" Target="../media/image146.wmf"/><Relationship Id="rId27" Type="http://schemas.openxmlformats.org/officeDocument/2006/relationships/oleObject" Target="../embeddings/oleObject153.bin"/><Relationship Id="rId30" Type="http://schemas.openxmlformats.org/officeDocument/2006/relationships/image" Target="../media/image150.wmf"/></Relationships>
</file>

<file path=ppt/slides/_rels/slide44.xml.rels><?xml version="1.0" encoding="UTF-8" standalone="yes"?>
<Relationships xmlns="http://schemas.openxmlformats.org/package/2006/relationships"><Relationship Id="rId8" Type="http://schemas.openxmlformats.org/officeDocument/2006/relationships/image" Target="../media/image153.wmf"/><Relationship Id="rId13" Type="http://schemas.openxmlformats.org/officeDocument/2006/relationships/image" Target="../media/image155.wmf"/><Relationship Id="rId18" Type="http://schemas.openxmlformats.org/officeDocument/2006/relationships/oleObject" Target="../embeddings/oleObject162.bin"/><Relationship Id="rId3" Type="http://schemas.openxmlformats.org/officeDocument/2006/relationships/oleObject" Target="../embeddings/oleObject155.bin"/><Relationship Id="rId21" Type="http://schemas.openxmlformats.org/officeDocument/2006/relationships/image" Target="../media/image157.wmf"/><Relationship Id="rId7" Type="http://schemas.openxmlformats.org/officeDocument/2006/relationships/oleObject" Target="../embeddings/oleObject157.bin"/><Relationship Id="rId12" Type="http://schemas.openxmlformats.org/officeDocument/2006/relationships/oleObject" Target="../embeddings/oleObject159.bin"/><Relationship Id="rId17" Type="http://schemas.openxmlformats.org/officeDocument/2006/relationships/image" Target="../media/image140.wmf"/><Relationship Id="rId25" Type="http://schemas.openxmlformats.org/officeDocument/2006/relationships/image" Target="../media/image159.wmf"/><Relationship Id="rId2" Type="http://schemas.openxmlformats.org/officeDocument/2006/relationships/slideLayout" Target="../slideLayouts/slideLayout7.xml"/><Relationship Id="rId16" Type="http://schemas.openxmlformats.org/officeDocument/2006/relationships/oleObject" Target="../embeddings/oleObject161.bin"/><Relationship Id="rId20" Type="http://schemas.openxmlformats.org/officeDocument/2006/relationships/oleObject" Target="../embeddings/oleObject163.bin"/><Relationship Id="rId1" Type="http://schemas.openxmlformats.org/officeDocument/2006/relationships/vmlDrawing" Target="../drawings/vmlDrawing28.vml"/><Relationship Id="rId6" Type="http://schemas.openxmlformats.org/officeDocument/2006/relationships/image" Target="../media/image152.wmf"/><Relationship Id="rId11" Type="http://schemas.openxmlformats.org/officeDocument/2006/relationships/image" Target="../media/image160.png"/><Relationship Id="rId24" Type="http://schemas.openxmlformats.org/officeDocument/2006/relationships/oleObject" Target="../embeddings/oleObject165.bin"/><Relationship Id="rId5" Type="http://schemas.openxmlformats.org/officeDocument/2006/relationships/oleObject" Target="../embeddings/oleObject156.bin"/><Relationship Id="rId15" Type="http://schemas.openxmlformats.org/officeDocument/2006/relationships/image" Target="../media/image156.wmf"/><Relationship Id="rId23" Type="http://schemas.openxmlformats.org/officeDocument/2006/relationships/image" Target="../media/image158.wmf"/><Relationship Id="rId10" Type="http://schemas.openxmlformats.org/officeDocument/2006/relationships/image" Target="../media/image154.wmf"/><Relationship Id="rId19" Type="http://schemas.openxmlformats.org/officeDocument/2006/relationships/image" Target="../media/image141.wmf"/><Relationship Id="rId4" Type="http://schemas.openxmlformats.org/officeDocument/2006/relationships/image" Target="../media/image151.wmf"/><Relationship Id="rId9" Type="http://schemas.openxmlformats.org/officeDocument/2006/relationships/oleObject" Target="../embeddings/oleObject158.bin"/><Relationship Id="rId14" Type="http://schemas.openxmlformats.org/officeDocument/2006/relationships/oleObject" Target="../embeddings/oleObject160.bin"/><Relationship Id="rId22" Type="http://schemas.openxmlformats.org/officeDocument/2006/relationships/oleObject" Target="../embeddings/oleObject164.bin"/></Relationships>
</file>

<file path=ppt/slides/_rels/slide45.xml.rels><?xml version="1.0" encoding="UTF-8" standalone="yes"?>
<Relationships xmlns="http://schemas.openxmlformats.org/package/2006/relationships"><Relationship Id="rId8" Type="http://schemas.openxmlformats.org/officeDocument/2006/relationships/image" Target="../media/image163.wmf"/><Relationship Id="rId3" Type="http://schemas.openxmlformats.org/officeDocument/2006/relationships/oleObject" Target="../embeddings/oleObject166.bin"/><Relationship Id="rId7" Type="http://schemas.openxmlformats.org/officeDocument/2006/relationships/oleObject" Target="../embeddings/oleObject168.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62.wmf"/><Relationship Id="rId5" Type="http://schemas.openxmlformats.org/officeDocument/2006/relationships/oleObject" Target="../embeddings/oleObject167.bin"/><Relationship Id="rId10" Type="http://schemas.openxmlformats.org/officeDocument/2006/relationships/image" Target="../media/image164.wmf"/><Relationship Id="rId4" Type="http://schemas.openxmlformats.org/officeDocument/2006/relationships/image" Target="../media/image161.wmf"/><Relationship Id="rId9" Type="http://schemas.openxmlformats.org/officeDocument/2006/relationships/oleObject" Target="../embeddings/oleObject169.bin"/></Relationships>
</file>

<file path=ppt/slides/_rels/slide46.xml.rels><?xml version="1.0" encoding="UTF-8" standalone="yes"?>
<Relationships xmlns="http://schemas.openxmlformats.org/package/2006/relationships"><Relationship Id="rId8" Type="http://schemas.openxmlformats.org/officeDocument/2006/relationships/image" Target="../media/image166.wmf"/><Relationship Id="rId13" Type="http://schemas.openxmlformats.org/officeDocument/2006/relationships/oleObject" Target="../embeddings/oleObject174.bin"/><Relationship Id="rId18" Type="http://schemas.openxmlformats.org/officeDocument/2006/relationships/oleObject" Target="../embeddings/oleObject176.bin"/><Relationship Id="rId3" Type="http://schemas.openxmlformats.org/officeDocument/2006/relationships/notesSlide" Target="../notesSlides/notesSlide4.xml"/><Relationship Id="rId21" Type="http://schemas.openxmlformats.org/officeDocument/2006/relationships/image" Target="../media/image172.wmf"/><Relationship Id="rId7" Type="http://schemas.openxmlformats.org/officeDocument/2006/relationships/oleObject" Target="../embeddings/oleObject171.bin"/><Relationship Id="rId12" Type="http://schemas.openxmlformats.org/officeDocument/2006/relationships/image" Target="../media/image168.wmf"/><Relationship Id="rId17" Type="http://schemas.openxmlformats.org/officeDocument/2006/relationships/image" Target="../media/image174.png"/><Relationship Id="rId2" Type="http://schemas.openxmlformats.org/officeDocument/2006/relationships/slideLayout" Target="../slideLayouts/slideLayout7.xml"/><Relationship Id="rId16" Type="http://schemas.openxmlformats.org/officeDocument/2006/relationships/image" Target="../media/image170.wmf"/><Relationship Id="rId20" Type="http://schemas.openxmlformats.org/officeDocument/2006/relationships/oleObject" Target="../embeddings/oleObject177.bin"/><Relationship Id="rId1" Type="http://schemas.openxmlformats.org/officeDocument/2006/relationships/vmlDrawing" Target="../drawings/vmlDrawing30.vml"/><Relationship Id="rId6" Type="http://schemas.openxmlformats.org/officeDocument/2006/relationships/image" Target="../media/image165.wmf"/><Relationship Id="rId11" Type="http://schemas.openxmlformats.org/officeDocument/2006/relationships/oleObject" Target="../embeddings/oleObject173.bin"/><Relationship Id="rId5" Type="http://schemas.openxmlformats.org/officeDocument/2006/relationships/oleObject" Target="../embeddings/oleObject170.bin"/><Relationship Id="rId15" Type="http://schemas.openxmlformats.org/officeDocument/2006/relationships/oleObject" Target="../embeddings/oleObject175.bin"/><Relationship Id="rId10" Type="http://schemas.openxmlformats.org/officeDocument/2006/relationships/image" Target="../media/image167.wmf"/><Relationship Id="rId19" Type="http://schemas.openxmlformats.org/officeDocument/2006/relationships/image" Target="../media/image171.wmf"/><Relationship Id="rId4" Type="http://schemas.openxmlformats.org/officeDocument/2006/relationships/image" Target="../media/image173.png"/><Relationship Id="rId9" Type="http://schemas.openxmlformats.org/officeDocument/2006/relationships/oleObject" Target="../embeddings/oleObject172.bin"/><Relationship Id="rId14" Type="http://schemas.openxmlformats.org/officeDocument/2006/relationships/image" Target="../media/image169.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72.wmf"/><Relationship Id="rId5" Type="http://schemas.openxmlformats.org/officeDocument/2006/relationships/oleObject" Target="../embeddings/oleObject179.bin"/><Relationship Id="rId4" Type="http://schemas.openxmlformats.org/officeDocument/2006/relationships/image" Target="../media/image175.wmf"/></Relationships>
</file>

<file path=ppt/slides/_rels/slide48.xml.rels><?xml version="1.0" encoding="UTF-8" standalone="yes"?>
<Relationships xmlns="http://schemas.openxmlformats.org/package/2006/relationships"><Relationship Id="rId8" Type="http://schemas.openxmlformats.org/officeDocument/2006/relationships/image" Target="../media/image178.wmf"/><Relationship Id="rId13" Type="http://schemas.openxmlformats.org/officeDocument/2006/relationships/oleObject" Target="../embeddings/oleObject185.bin"/><Relationship Id="rId3" Type="http://schemas.openxmlformats.org/officeDocument/2006/relationships/oleObject" Target="../embeddings/oleObject180.bin"/><Relationship Id="rId7" Type="http://schemas.openxmlformats.org/officeDocument/2006/relationships/oleObject" Target="../embeddings/oleObject182.bin"/><Relationship Id="rId12" Type="http://schemas.openxmlformats.org/officeDocument/2006/relationships/image" Target="../media/image180.wmf"/><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77.wmf"/><Relationship Id="rId11" Type="http://schemas.openxmlformats.org/officeDocument/2006/relationships/oleObject" Target="../embeddings/oleObject184.bin"/><Relationship Id="rId5" Type="http://schemas.openxmlformats.org/officeDocument/2006/relationships/oleObject" Target="../embeddings/oleObject181.bin"/><Relationship Id="rId10" Type="http://schemas.openxmlformats.org/officeDocument/2006/relationships/image" Target="../media/image179.wmf"/><Relationship Id="rId4" Type="http://schemas.openxmlformats.org/officeDocument/2006/relationships/image" Target="../media/image176.wmf"/><Relationship Id="rId9" Type="http://schemas.openxmlformats.org/officeDocument/2006/relationships/oleObject" Target="../embeddings/oleObject183.bin"/><Relationship Id="rId14" Type="http://schemas.openxmlformats.org/officeDocument/2006/relationships/image" Target="../media/image181.wmf"/></Relationships>
</file>

<file path=ppt/slides/_rels/slide49.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185.wmf"/><Relationship Id="rId3" Type="http://schemas.openxmlformats.org/officeDocument/2006/relationships/oleObject" Target="../embeddings/oleObject186.bin"/><Relationship Id="rId7" Type="http://schemas.openxmlformats.org/officeDocument/2006/relationships/oleObject" Target="../embeddings/oleObject188.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184.wmf"/><Relationship Id="rId5" Type="http://schemas.openxmlformats.org/officeDocument/2006/relationships/oleObject" Target="../embeddings/oleObject187.bin"/><Relationship Id="rId4" Type="http://schemas.openxmlformats.org/officeDocument/2006/relationships/image" Target="../media/image183.wmf"/></Relationships>
</file>

<file path=ppt/slides/_rels/slide51.xml.rels><?xml version="1.0" encoding="UTF-8" standalone="yes"?>
<Relationships xmlns="http://schemas.openxmlformats.org/package/2006/relationships"><Relationship Id="rId8" Type="http://schemas.openxmlformats.org/officeDocument/2006/relationships/image" Target="../media/image188.wmf"/><Relationship Id="rId13" Type="http://schemas.openxmlformats.org/officeDocument/2006/relationships/oleObject" Target="../embeddings/oleObject194.bin"/><Relationship Id="rId18" Type="http://schemas.openxmlformats.org/officeDocument/2006/relationships/image" Target="../media/image192.wmf"/><Relationship Id="rId3" Type="http://schemas.openxmlformats.org/officeDocument/2006/relationships/oleObject" Target="../embeddings/oleObject189.bin"/><Relationship Id="rId7" Type="http://schemas.openxmlformats.org/officeDocument/2006/relationships/oleObject" Target="../embeddings/oleObject191.bin"/><Relationship Id="rId12" Type="http://schemas.openxmlformats.org/officeDocument/2006/relationships/image" Target="../media/image189.wmf"/><Relationship Id="rId17" Type="http://schemas.openxmlformats.org/officeDocument/2006/relationships/oleObject" Target="../embeddings/oleObject196.bin"/><Relationship Id="rId2" Type="http://schemas.openxmlformats.org/officeDocument/2006/relationships/slideLayout" Target="../slideLayouts/slideLayout7.xml"/><Relationship Id="rId16" Type="http://schemas.openxmlformats.org/officeDocument/2006/relationships/image" Target="../media/image191.wmf"/><Relationship Id="rId1" Type="http://schemas.openxmlformats.org/officeDocument/2006/relationships/vmlDrawing" Target="../drawings/vmlDrawing34.vml"/><Relationship Id="rId6" Type="http://schemas.openxmlformats.org/officeDocument/2006/relationships/image" Target="../media/image187.wmf"/><Relationship Id="rId11" Type="http://schemas.openxmlformats.org/officeDocument/2006/relationships/oleObject" Target="../embeddings/oleObject193.bin"/><Relationship Id="rId5" Type="http://schemas.openxmlformats.org/officeDocument/2006/relationships/oleObject" Target="../embeddings/oleObject190.bin"/><Relationship Id="rId15" Type="http://schemas.openxmlformats.org/officeDocument/2006/relationships/oleObject" Target="../embeddings/oleObject195.bin"/><Relationship Id="rId10" Type="http://schemas.openxmlformats.org/officeDocument/2006/relationships/image" Target="../media/image170.wmf"/><Relationship Id="rId4" Type="http://schemas.openxmlformats.org/officeDocument/2006/relationships/image" Target="../media/image186.wmf"/><Relationship Id="rId9" Type="http://schemas.openxmlformats.org/officeDocument/2006/relationships/oleObject" Target="../embeddings/oleObject192.bin"/><Relationship Id="rId14" Type="http://schemas.openxmlformats.org/officeDocument/2006/relationships/image" Target="../media/image190.wmf"/></Relationships>
</file>

<file path=ppt/slides/_rels/slide52.xml.rels><?xml version="1.0" encoding="UTF-8" standalone="yes"?>
<Relationships xmlns="http://schemas.openxmlformats.org/package/2006/relationships"><Relationship Id="rId8" Type="http://schemas.openxmlformats.org/officeDocument/2006/relationships/image" Target="../media/image195.wmf"/><Relationship Id="rId3" Type="http://schemas.openxmlformats.org/officeDocument/2006/relationships/oleObject" Target="../embeddings/oleObject197.bin"/><Relationship Id="rId7" Type="http://schemas.openxmlformats.org/officeDocument/2006/relationships/oleObject" Target="../embeddings/oleObject199.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94.wmf"/><Relationship Id="rId5" Type="http://schemas.openxmlformats.org/officeDocument/2006/relationships/oleObject" Target="../embeddings/oleObject198.bin"/><Relationship Id="rId4" Type="http://schemas.openxmlformats.org/officeDocument/2006/relationships/image" Target="../media/image193.wmf"/></Relationships>
</file>

<file path=ppt/slides/_rels/slide53.xml.rels><?xml version="1.0" encoding="UTF-8" standalone="yes"?>
<Relationships xmlns="http://schemas.openxmlformats.org/package/2006/relationships"><Relationship Id="rId13" Type="http://schemas.openxmlformats.org/officeDocument/2006/relationships/oleObject" Target="../embeddings/oleObject205.bin"/><Relationship Id="rId18" Type="http://schemas.openxmlformats.org/officeDocument/2006/relationships/image" Target="../media/image203.wmf"/><Relationship Id="rId26" Type="http://schemas.openxmlformats.org/officeDocument/2006/relationships/image" Target="../media/image207.wmf"/><Relationship Id="rId3" Type="http://schemas.openxmlformats.org/officeDocument/2006/relationships/oleObject" Target="../embeddings/oleObject200.bin"/><Relationship Id="rId21" Type="http://schemas.openxmlformats.org/officeDocument/2006/relationships/oleObject" Target="../embeddings/oleObject209.bin"/><Relationship Id="rId34" Type="http://schemas.openxmlformats.org/officeDocument/2006/relationships/image" Target="../media/image211.wmf"/><Relationship Id="rId7" Type="http://schemas.openxmlformats.org/officeDocument/2006/relationships/oleObject" Target="../embeddings/oleObject202.bin"/><Relationship Id="rId12" Type="http://schemas.openxmlformats.org/officeDocument/2006/relationships/image" Target="../media/image200.wmf"/><Relationship Id="rId17" Type="http://schemas.openxmlformats.org/officeDocument/2006/relationships/oleObject" Target="../embeddings/oleObject207.bin"/><Relationship Id="rId25" Type="http://schemas.openxmlformats.org/officeDocument/2006/relationships/oleObject" Target="../embeddings/oleObject211.bin"/><Relationship Id="rId33" Type="http://schemas.openxmlformats.org/officeDocument/2006/relationships/oleObject" Target="../embeddings/oleObject215.bin"/><Relationship Id="rId2" Type="http://schemas.openxmlformats.org/officeDocument/2006/relationships/slideLayout" Target="../slideLayouts/slideLayout7.xml"/><Relationship Id="rId16" Type="http://schemas.openxmlformats.org/officeDocument/2006/relationships/image" Target="../media/image202.wmf"/><Relationship Id="rId20" Type="http://schemas.openxmlformats.org/officeDocument/2006/relationships/image" Target="../media/image204.wmf"/><Relationship Id="rId29" Type="http://schemas.openxmlformats.org/officeDocument/2006/relationships/oleObject" Target="../embeddings/oleObject213.bin"/><Relationship Id="rId1" Type="http://schemas.openxmlformats.org/officeDocument/2006/relationships/vmlDrawing" Target="../drawings/vmlDrawing36.vml"/><Relationship Id="rId6" Type="http://schemas.openxmlformats.org/officeDocument/2006/relationships/image" Target="../media/image197.wmf"/><Relationship Id="rId11" Type="http://schemas.openxmlformats.org/officeDocument/2006/relationships/oleObject" Target="../embeddings/oleObject204.bin"/><Relationship Id="rId24" Type="http://schemas.openxmlformats.org/officeDocument/2006/relationships/image" Target="../media/image206.wmf"/><Relationship Id="rId32" Type="http://schemas.openxmlformats.org/officeDocument/2006/relationships/image" Target="../media/image210.wmf"/><Relationship Id="rId5" Type="http://schemas.openxmlformats.org/officeDocument/2006/relationships/oleObject" Target="../embeddings/oleObject201.bin"/><Relationship Id="rId15" Type="http://schemas.openxmlformats.org/officeDocument/2006/relationships/oleObject" Target="../embeddings/oleObject206.bin"/><Relationship Id="rId23" Type="http://schemas.openxmlformats.org/officeDocument/2006/relationships/oleObject" Target="../embeddings/oleObject210.bin"/><Relationship Id="rId28" Type="http://schemas.openxmlformats.org/officeDocument/2006/relationships/image" Target="../media/image208.wmf"/><Relationship Id="rId10" Type="http://schemas.openxmlformats.org/officeDocument/2006/relationships/image" Target="../media/image199.wmf"/><Relationship Id="rId19" Type="http://schemas.openxmlformats.org/officeDocument/2006/relationships/oleObject" Target="../embeddings/oleObject208.bin"/><Relationship Id="rId31" Type="http://schemas.openxmlformats.org/officeDocument/2006/relationships/oleObject" Target="../embeddings/oleObject214.bin"/><Relationship Id="rId4" Type="http://schemas.openxmlformats.org/officeDocument/2006/relationships/image" Target="../media/image196.wmf"/><Relationship Id="rId9" Type="http://schemas.openxmlformats.org/officeDocument/2006/relationships/oleObject" Target="../embeddings/oleObject203.bin"/><Relationship Id="rId14" Type="http://schemas.openxmlformats.org/officeDocument/2006/relationships/image" Target="../media/image201.wmf"/><Relationship Id="rId22" Type="http://schemas.openxmlformats.org/officeDocument/2006/relationships/image" Target="../media/image205.wmf"/><Relationship Id="rId27" Type="http://schemas.openxmlformats.org/officeDocument/2006/relationships/oleObject" Target="../embeddings/oleObject212.bin"/><Relationship Id="rId30" Type="http://schemas.openxmlformats.org/officeDocument/2006/relationships/image" Target="../media/image209.wmf"/><Relationship Id="rId8" Type="http://schemas.openxmlformats.org/officeDocument/2006/relationships/image" Target="../media/image198.wmf"/></Relationships>
</file>

<file path=ppt/slides/_rels/slide54.xml.rels><?xml version="1.0" encoding="UTF-8" standalone="yes"?>
<Relationships xmlns="http://schemas.openxmlformats.org/package/2006/relationships"><Relationship Id="rId2" Type="http://schemas.openxmlformats.org/officeDocument/2006/relationships/image" Target="../media/image21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7.xml"/><Relationship Id="rId4" Type="http://schemas.openxmlformats.org/officeDocument/2006/relationships/image" Target="../media/image215.png"/></Relationships>
</file>

<file path=ppt/slides/_rels/slide56.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13.png"/><Relationship Id="rId1" Type="http://schemas.openxmlformats.org/officeDocument/2006/relationships/slideLayout" Target="../slideLayouts/slideLayout7.xml"/><Relationship Id="rId6" Type="http://schemas.openxmlformats.org/officeDocument/2006/relationships/image" Target="../media/image219.png"/><Relationship Id="rId5" Type="http://schemas.openxmlformats.org/officeDocument/2006/relationships/image" Target="../media/image218.png"/><Relationship Id="rId4" Type="http://schemas.openxmlformats.org/officeDocument/2006/relationships/image" Target="../media/image217.png"/></Relationships>
</file>

<file path=ppt/slides/_rels/slide57.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2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5.wmf"/><Relationship Id="rId3" Type="http://schemas.openxmlformats.org/officeDocument/2006/relationships/image" Target="../media/image6.png"/><Relationship Id="rId7" Type="http://schemas.openxmlformats.org/officeDocument/2006/relationships/image" Target="../media/image2.wmf"/><Relationship Id="rId12"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wmf"/><Relationship Id="rId5" Type="http://schemas.openxmlformats.org/officeDocument/2006/relationships/image" Target="../media/image8.jpeg"/><Relationship Id="rId10" Type="http://schemas.openxmlformats.org/officeDocument/2006/relationships/oleObject" Target="../embeddings/oleObject3.bin"/><Relationship Id="rId4" Type="http://schemas.openxmlformats.org/officeDocument/2006/relationships/image" Target="../media/image7.png"/><Relationship Id="rId9" Type="http://schemas.openxmlformats.org/officeDocument/2006/relationships/image" Target="../media/image3.wmf"/></Relationships>
</file>

<file path=ppt/slides/_rels/slide60.xml.rels><?xml version="1.0" encoding="UTF-8" standalone="yes"?>
<Relationships xmlns="http://schemas.openxmlformats.org/package/2006/relationships"><Relationship Id="rId2" Type="http://schemas.openxmlformats.org/officeDocument/2006/relationships/image" Target="../media/image22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225.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16.bin"/><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228.png"/><Relationship Id="rId4" Type="http://schemas.openxmlformats.org/officeDocument/2006/relationships/image" Target="../media/image227.wmf"/></Relationships>
</file>

<file path=ppt/slides/_rels/slide64.xml.rels><?xml version="1.0" encoding="UTF-8" standalone="yes"?>
<Relationships xmlns="http://schemas.openxmlformats.org/package/2006/relationships"><Relationship Id="rId8" Type="http://schemas.openxmlformats.org/officeDocument/2006/relationships/image" Target="../media/image231.wmf"/><Relationship Id="rId13" Type="http://schemas.openxmlformats.org/officeDocument/2006/relationships/oleObject" Target="../embeddings/oleObject222.bin"/><Relationship Id="rId18" Type="http://schemas.openxmlformats.org/officeDocument/2006/relationships/image" Target="../media/image236.wmf"/><Relationship Id="rId26" Type="http://schemas.openxmlformats.org/officeDocument/2006/relationships/oleObject" Target="../embeddings/oleObject228.bin"/><Relationship Id="rId3" Type="http://schemas.openxmlformats.org/officeDocument/2006/relationships/oleObject" Target="../embeddings/oleObject217.bin"/><Relationship Id="rId21" Type="http://schemas.openxmlformats.org/officeDocument/2006/relationships/oleObject" Target="../embeddings/oleObject226.bin"/><Relationship Id="rId7" Type="http://schemas.openxmlformats.org/officeDocument/2006/relationships/oleObject" Target="../embeddings/oleObject219.bin"/><Relationship Id="rId12" Type="http://schemas.openxmlformats.org/officeDocument/2006/relationships/image" Target="../media/image233.wmf"/><Relationship Id="rId17" Type="http://schemas.openxmlformats.org/officeDocument/2006/relationships/oleObject" Target="../embeddings/oleObject224.bin"/><Relationship Id="rId25" Type="http://schemas.openxmlformats.org/officeDocument/2006/relationships/image" Target="../media/image241.png"/><Relationship Id="rId2" Type="http://schemas.openxmlformats.org/officeDocument/2006/relationships/slideLayout" Target="../slideLayouts/slideLayout7.xml"/><Relationship Id="rId16" Type="http://schemas.openxmlformats.org/officeDocument/2006/relationships/image" Target="../media/image235.wmf"/><Relationship Id="rId20" Type="http://schemas.openxmlformats.org/officeDocument/2006/relationships/image" Target="../media/image237.wmf"/><Relationship Id="rId1" Type="http://schemas.openxmlformats.org/officeDocument/2006/relationships/vmlDrawing" Target="../drawings/vmlDrawing38.vml"/><Relationship Id="rId6" Type="http://schemas.openxmlformats.org/officeDocument/2006/relationships/image" Target="../media/image230.wmf"/><Relationship Id="rId11" Type="http://schemas.openxmlformats.org/officeDocument/2006/relationships/oleObject" Target="../embeddings/oleObject221.bin"/><Relationship Id="rId24" Type="http://schemas.openxmlformats.org/officeDocument/2006/relationships/image" Target="../media/image239.wmf"/><Relationship Id="rId5" Type="http://schemas.openxmlformats.org/officeDocument/2006/relationships/oleObject" Target="../embeddings/oleObject218.bin"/><Relationship Id="rId15" Type="http://schemas.openxmlformats.org/officeDocument/2006/relationships/oleObject" Target="../embeddings/oleObject223.bin"/><Relationship Id="rId23" Type="http://schemas.openxmlformats.org/officeDocument/2006/relationships/oleObject" Target="../embeddings/oleObject227.bin"/><Relationship Id="rId10" Type="http://schemas.openxmlformats.org/officeDocument/2006/relationships/image" Target="../media/image232.wmf"/><Relationship Id="rId19" Type="http://schemas.openxmlformats.org/officeDocument/2006/relationships/oleObject" Target="../embeddings/oleObject225.bin"/><Relationship Id="rId4" Type="http://schemas.openxmlformats.org/officeDocument/2006/relationships/image" Target="../media/image229.wmf"/><Relationship Id="rId9" Type="http://schemas.openxmlformats.org/officeDocument/2006/relationships/oleObject" Target="../embeddings/oleObject220.bin"/><Relationship Id="rId14" Type="http://schemas.openxmlformats.org/officeDocument/2006/relationships/image" Target="../media/image234.wmf"/><Relationship Id="rId22" Type="http://schemas.openxmlformats.org/officeDocument/2006/relationships/image" Target="../media/image238.wmf"/><Relationship Id="rId27" Type="http://schemas.openxmlformats.org/officeDocument/2006/relationships/image" Target="../media/image240.wmf"/></Relationships>
</file>

<file path=ppt/slides/_rels/slide65.xml.rels><?xml version="1.0" encoding="UTF-8" standalone="yes"?>
<Relationships xmlns="http://schemas.openxmlformats.org/package/2006/relationships"><Relationship Id="rId8" Type="http://schemas.openxmlformats.org/officeDocument/2006/relationships/image" Target="../media/image244.wmf"/><Relationship Id="rId3" Type="http://schemas.openxmlformats.org/officeDocument/2006/relationships/oleObject" Target="../embeddings/oleObject229.bin"/><Relationship Id="rId7" Type="http://schemas.openxmlformats.org/officeDocument/2006/relationships/oleObject" Target="../embeddings/oleObject231.bin"/><Relationship Id="rId12" Type="http://schemas.openxmlformats.org/officeDocument/2006/relationships/image" Target="../media/image246.wmf"/><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243.wmf"/><Relationship Id="rId11" Type="http://schemas.openxmlformats.org/officeDocument/2006/relationships/oleObject" Target="../embeddings/oleObject233.bin"/><Relationship Id="rId5" Type="http://schemas.openxmlformats.org/officeDocument/2006/relationships/oleObject" Target="../embeddings/oleObject230.bin"/><Relationship Id="rId10" Type="http://schemas.openxmlformats.org/officeDocument/2006/relationships/image" Target="../media/image245.wmf"/><Relationship Id="rId4" Type="http://schemas.openxmlformats.org/officeDocument/2006/relationships/image" Target="../media/image242.wmf"/><Relationship Id="rId9" Type="http://schemas.openxmlformats.org/officeDocument/2006/relationships/oleObject" Target="../embeddings/oleObject232.bin"/></Relationships>
</file>

<file path=ppt/slides/_rels/slide66.xml.rels><?xml version="1.0" encoding="UTF-8" standalone="yes"?>
<Relationships xmlns="http://schemas.openxmlformats.org/package/2006/relationships"><Relationship Id="rId8" Type="http://schemas.openxmlformats.org/officeDocument/2006/relationships/image" Target="../media/image249.wmf"/><Relationship Id="rId3" Type="http://schemas.openxmlformats.org/officeDocument/2006/relationships/oleObject" Target="../embeddings/oleObject234.bin"/><Relationship Id="rId7" Type="http://schemas.openxmlformats.org/officeDocument/2006/relationships/oleObject" Target="../embeddings/oleObject236.bin"/><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248.wmf"/><Relationship Id="rId11" Type="http://schemas.openxmlformats.org/officeDocument/2006/relationships/image" Target="../media/image251.png"/><Relationship Id="rId5" Type="http://schemas.openxmlformats.org/officeDocument/2006/relationships/oleObject" Target="../embeddings/oleObject235.bin"/><Relationship Id="rId10" Type="http://schemas.openxmlformats.org/officeDocument/2006/relationships/image" Target="../media/image250.wmf"/><Relationship Id="rId4" Type="http://schemas.openxmlformats.org/officeDocument/2006/relationships/image" Target="../media/image247.wmf"/><Relationship Id="rId9" Type="http://schemas.openxmlformats.org/officeDocument/2006/relationships/oleObject" Target="../embeddings/oleObject237.bin"/></Relationships>
</file>

<file path=ppt/slides/_rels/slide67.xml.rels><?xml version="1.0" encoding="UTF-8" standalone="yes"?>
<Relationships xmlns="http://schemas.openxmlformats.org/package/2006/relationships"><Relationship Id="rId8" Type="http://schemas.openxmlformats.org/officeDocument/2006/relationships/image" Target="../media/image254.wmf"/><Relationship Id="rId13" Type="http://schemas.openxmlformats.org/officeDocument/2006/relationships/oleObject" Target="../embeddings/oleObject243.bin"/><Relationship Id="rId18" Type="http://schemas.openxmlformats.org/officeDocument/2006/relationships/image" Target="../media/image259.wmf"/><Relationship Id="rId26" Type="http://schemas.openxmlformats.org/officeDocument/2006/relationships/image" Target="../media/image263.wmf"/><Relationship Id="rId3" Type="http://schemas.openxmlformats.org/officeDocument/2006/relationships/oleObject" Target="../embeddings/oleObject238.bin"/><Relationship Id="rId21" Type="http://schemas.openxmlformats.org/officeDocument/2006/relationships/oleObject" Target="../embeddings/oleObject247.bin"/><Relationship Id="rId7" Type="http://schemas.openxmlformats.org/officeDocument/2006/relationships/oleObject" Target="../embeddings/oleObject240.bin"/><Relationship Id="rId12" Type="http://schemas.openxmlformats.org/officeDocument/2006/relationships/image" Target="../media/image256.wmf"/><Relationship Id="rId17" Type="http://schemas.openxmlformats.org/officeDocument/2006/relationships/oleObject" Target="../embeddings/oleObject245.bin"/><Relationship Id="rId25" Type="http://schemas.openxmlformats.org/officeDocument/2006/relationships/oleObject" Target="../embeddings/oleObject249.bin"/><Relationship Id="rId2" Type="http://schemas.openxmlformats.org/officeDocument/2006/relationships/slideLayout" Target="../slideLayouts/slideLayout7.xml"/><Relationship Id="rId16" Type="http://schemas.openxmlformats.org/officeDocument/2006/relationships/image" Target="../media/image258.wmf"/><Relationship Id="rId20" Type="http://schemas.openxmlformats.org/officeDocument/2006/relationships/image" Target="../media/image260.wmf"/><Relationship Id="rId29" Type="http://schemas.openxmlformats.org/officeDocument/2006/relationships/oleObject" Target="../embeddings/oleObject251.bin"/><Relationship Id="rId1" Type="http://schemas.openxmlformats.org/officeDocument/2006/relationships/vmlDrawing" Target="../drawings/vmlDrawing41.vml"/><Relationship Id="rId6" Type="http://schemas.openxmlformats.org/officeDocument/2006/relationships/image" Target="../media/image253.wmf"/><Relationship Id="rId11" Type="http://schemas.openxmlformats.org/officeDocument/2006/relationships/oleObject" Target="../embeddings/oleObject242.bin"/><Relationship Id="rId24" Type="http://schemas.openxmlformats.org/officeDocument/2006/relationships/image" Target="../media/image262.wmf"/><Relationship Id="rId32" Type="http://schemas.openxmlformats.org/officeDocument/2006/relationships/image" Target="../media/image266.wmf"/><Relationship Id="rId5" Type="http://schemas.openxmlformats.org/officeDocument/2006/relationships/oleObject" Target="../embeddings/oleObject239.bin"/><Relationship Id="rId15" Type="http://schemas.openxmlformats.org/officeDocument/2006/relationships/oleObject" Target="../embeddings/oleObject244.bin"/><Relationship Id="rId23" Type="http://schemas.openxmlformats.org/officeDocument/2006/relationships/oleObject" Target="../embeddings/oleObject248.bin"/><Relationship Id="rId28" Type="http://schemas.openxmlformats.org/officeDocument/2006/relationships/image" Target="../media/image264.wmf"/><Relationship Id="rId10" Type="http://schemas.openxmlformats.org/officeDocument/2006/relationships/image" Target="../media/image255.wmf"/><Relationship Id="rId19" Type="http://schemas.openxmlformats.org/officeDocument/2006/relationships/oleObject" Target="../embeddings/oleObject246.bin"/><Relationship Id="rId31" Type="http://schemas.openxmlformats.org/officeDocument/2006/relationships/oleObject" Target="../embeddings/oleObject252.bin"/><Relationship Id="rId4" Type="http://schemas.openxmlformats.org/officeDocument/2006/relationships/image" Target="../media/image252.wmf"/><Relationship Id="rId9" Type="http://schemas.openxmlformats.org/officeDocument/2006/relationships/oleObject" Target="../embeddings/oleObject241.bin"/><Relationship Id="rId14" Type="http://schemas.openxmlformats.org/officeDocument/2006/relationships/image" Target="../media/image257.wmf"/><Relationship Id="rId22" Type="http://schemas.openxmlformats.org/officeDocument/2006/relationships/image" Target="../media/image261.wmf"/><Relationship Id="rId27" Type="http://schemas.openxmlformats.org/officeDocument/2006/relationships/oleObject" Target="../embeddings/oleObject250.bin"/><Relationship Id="rId30" Type="http://schemas.openxmlformats.org/officeDocument/2006/relationships/image" Target="../media/image265.wmf"/></Relationships>
</file>

<file path=ppt/slides/_rels/slide68.xml.rels><?xml version="1.0" encoding="UTF-8" standalone="yes"?>
<Relationships xmlns="http://schemas.openxmlformats.org/package/2006/relationships"><Relationship Id="rId8" Type="http://schemas.openxmlformats.org/officeDocument/2006/relationships/image" Target="../media/image269.wmf"/><Relationship Id="rId3" Type="http://schemas.openxmlformats.org/officeDocument/2006/relationships/oleObject" Target="../embeddings/oleObject253.bin"/><Relationship Id="rId7" Type="http://schemas.openxmlformats.org/officeDocument/2006/relationships/oleObject" Target="../embeddings/oleObject255.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268.wmf"/><Relationship Id="rId5" Type="http://schemas.openxmlformats.org/officeDocument/2006/relationships/oleObject" Target="../embeddings/oleObject254.bin"/><Relationship Id="rId10" Type="http://schemas.openxmlformats.org/officeDocument/2006/relationships/image" Target="../media/image270.wmf"/><Relationship Id="rId4" Type="http://schemas.openxmlformats.org/officeDocument/2006/relationships/image" Target="../media/image267.wmf"/><Relationship Id="rId9" Type="http://schemas.openxmlformats.org/officeDocument/2006/relationships/oleObject" Target="../embeddings/oleObject256.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258.bin"/><Relationship Id="rId13" Type="http://schemas.openxmlformats.org/officeDocument/2006/relationships/image" Target="../media/image274.wmf"/><Relationship Id="rId3" Type="http://schemas.openxmlformats.org/officeDocument/2006/relationships/image" Target="../media/image276.png"/><Relationship Id="rId7" Type="http://schemas.openxmlformats.org/officeDocument/2006/relationships/image" Target="../media/image271.wmf"/><Relationship Id="rId12" Type="http://schemas.openxmlformats.org/officeDocument/2006/relationships/oleObject" Target="../embeddings/oleObject260.bin"/><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oleObject" Target="../embeddings/oleObject257.bin"/><Relationship Id="rId11" Type="http://schemas.openxmlformats.org/officeDocument/2006/relationships/image" Target="../media/image273.wmf"/><Relationship Id="rId5" Type="http://schemas.openxmlformats.org/officeDocument/2006/relationships/image" Target="../media/image278.jpeg"/><Relationship Id="rId15" Type="http://schemas.openxmlformats.org/officeDocument/2006/relationships/image" Target="../media/image275.wmf"/><Relationship Id="rId10" Type="http://schemas.openxmlformats.org/officeDocument/2006/relationships/oleObject" Target="../embeddings/oleObject259.bin"/><Relationship Id="rId4" Type="http://schemas.openxmlformats.org/officeDocument/2006/relationships/image" Target="../media/image277.png"/><Relationship Id="rId9" Type="http://schemas.openxmlformats.org/officeDocument/2006/relationships/image" Target="../media/image272.wmf"/><Relationship Id="rId14" Type="http://schemas.openxmlformats.org/officeDocument/2006/relationships/oleObject" Target="../embeddings/oleObject26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9.bin"/><Relationship Id="rId3" Type="http://schemas.openxmlformats.org/officeDocument/2006/relationships/notesSlide" Target="../notesSlides/notesSlide1.xml"/><Relationship Id="rId7" Type="http://schemas.openxmlformats.org/officeDocument/2006/relationships/image" Target="../media/image10.wmf"/><Relationship Id="rId12"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1.wmf"/><Relationship Id="rId14" Type="http://schemas.openxmlformats.org/officeDocument/2006/relationships/image" Target="../media/image13.wmf"/></Relationships>
</file>

<file path=ppt/slides/_rels/slide70.xml.rels><?xml version="1.0" encoding="UTF-8" standalone="yes"?>
<Relationships xmlns="http://schemas.openxmlformats.org/package/2006/relationships"><Relationship Id="rId8" Type="http://schemas.openxmlformats.org/officeDocument/2006/relationships/image" Target="../media/image280.wmf"/><Relationship Id="rId13" Type="http://schemas.openxmlformats.org/officeDocument/2006/relationships/oleObject" Target="../embeddings/oleObject267.bin"/><Relationship Id="rId18" Type="http://schemas.openxmlformats.org/officeDocument/2006/relationships/image" Target="../media/image285.wmf"/><Relationship Id="rId3" Type="http://schemas.openxmlformats.org/officeDocument/2006/relationships/oleObject" Target="../embeddings/oleObject262.bin"/><Relationship Id="rId7" Type="http://schemas.openxmlformats.org/officeDocument/2006/relationships/oleObject" Target="../embeddings/oleObject264.bin"/><Relationship Id="rId12" Type="http://schemas.openxmlformats.org/officeDocument/2006/relationships/image" Target="../media/image282.wmf"/><Relationship Id="rId17" Type="http://schemas.openxmlformats.org/officeDocument/2006/relationships/oleObject" Target="../embeddings/oleObject269.bin"/><Relationship Id="rId2" Type="http://schemas.openxmlformats.org/officeDocument/2006/relationships/slideLayout" Target="../slideLayouts/slideLayout7.xml"/><Relationship Id="rId16" Type="http://schemas.openxmlformats.org/officeDocument/2006/relationships/image" Target="../media/image284.wmf"/><Relationship Id="rId20" Type="http://schemas.openxmlformats.org/officeDocument/2006/relationships/image" Target="../media/image286.wmf"/><Relationship Id="rId1" Type="http://schemas.openxmlformats.org/officeDocument/2006/relationships/vmlDrawing" Target="../drawings/vmlDrawing44.vml"/><Relationship Id="rId6" Type="http://schemas.openxmlformats.org/officeDocument/2006/relationships/image" Target="../media/image279.wmf"/><Relationship Id="rId11" Type="http://schemas.openxmlformats.org/officeDocument/2006/relationships/oleObject" Target="../embeddings/oleObject266.bin"/><Relationship Id="rId5" Type="http://schemas.openxmlformats.org/officeDocument/2006/relationships/oleObject" Target="../embeddings/oleObject263.bin"/><Relationship Id="rId15" Type="http://schemas.openxmlformats.org/officeDocument/2006/relationships/oleObject" Target="../embeddings/oleObject268.bin"/><Relationship Id="rId10" Type="http://schemas.openxmlformats.org/officeDocument/2006/relationships/image" Target="../media/image281.wmf"/><Relationship Id="rId19" Type="http://schemas.openxmlformats.org/officeDocument/2006/relationships/oleObject" Target="../embeddings/oleObject270.bin"/><Relationship Id="rId4" Type="http://schemas.openxmlformats.org/officeDocument/2006/relationships/image" Target="../media/image275.wmf"/><Relationship Id="rId9" Type="http://schemas.openxmlformats.org/officeDocument/2006/relationships/oleObject" Target="../embeddings/oleObject265.bin"/><Relationship Id="rId14" Type="http://schemas.openxmlformats.org/officeDocument/2006/relationships/image" Target="../media/image283.wmf"/></Relationships>
</file>

<file path=ppt/slides/_rels/slide71.xml.rels><?xml version="1.0" encoding="UTF-8" standalone="yes"?>
<Relationships xmlns="http://schemas.openxmlformats.org/package/2006/relationships"><Relationship Id="rId8" Type="http://schemas.openxmlformats.org/officeDocument/2006/relationships/image" Target="../media/image289.wmf"/><Relationship Id="rId13" Type="http://schemas.openxmlformats.org/officeDocument/2006/relationships/oleObject" Target="../embeddings/oleObject276.bin"/><Relationship Id="rId3" Type="http://schemas.openxmlformats.org/officeDocument/2006/relationships/oleObject" Target="../embeddings/oleObject271.bin"/><Relationship Id="rId7" Type="http://schemas.openxmlformats.org/officeDocument/2006/relationships/oleObject" Target="../embeddings/oleObject273.bin"/><Relationship Id="rId12" Type="http://schemas.openxmlformats.org/officeDocument/2006/relationships/image" Target="../media/image291.wmf"/><Relationship Id="rId2" Type="http://schemas.openxmlformats.org/officeDocument/2006/relationships/slideLayout" Target="../slideLayouts/slideLayout7.xml"/><Relationship Id="rId16" Type="http://schemas.openxmlformats.org/officeDocument/2006/relationships/image" Target="../media/image293.wmf"/><Relationship Id="rId1" Type="http://schemas.openxmlformats.org/officeDocument/2006/relationships/vmlDrawing" Target="../drawings/vmlDrawing45.vml"/><Relationship Id="rId6" Type="http://schemas.openxmlformats.org/officeDocument/2006/relationships/image" Target="../media/image288.wmf"/><Relationship Id="rId11" Type="http://schemas.openxmlformats.org/officeDocument/2006/relationships/oleObject" Target="../embeddings/oleObject275.bin"/><Relationship Id="rId5" Type="http://schemas.openxmlformats.org/officeDocument/2006/relationships/oleObject" Target="../embeddings/oleObject272.bin"/><Relationship Id="rId15" Type="http://schemas.openxmlformats.org/officeDocument/2006/relationships/oleObject" Target="../embeddings/oleObject277.bin"/><Relationship Id="rId10" Type="http://schemas.openxmlformats.org/officeDocument/2006/relationships/image" Target="../media/image290.wmf"/><Relationship Id="rId4" Type="http://schemas.openxmlformats.org/officeDocument/2006/relationships/image" Target="../media/image287.wmf"/><Relationship Id="rId9" Type="http://schemas.openxmlformats.org/officeDocument/2006/relationships/oleObject" Target="../embeddings/oleObject274.bin"/><Relationship Id="rId14" Type="http://schemas.openxmlformats.org/officeDocument/2006/relationships/image" Target="../media/image292.wmf"/></Relationships>
</file>

<file path=ppt/slides/_rels/slide72.xml.rels><?xml version="1.0" encoding="UTF-8" standalone="yes"?>
<Relationships xmlns="http://schemas.openxmlformats.org/package/2006/relationships"><Relationship Id="rId8" Type="http://schemas.openxmlformats.org/officeDocument/2006/relationships/image" Target="../media/image296.wmf"/><Relationship Id="rId13" Type="http://schemas.openxmlformats.org/officeDocument/2006/relationships/oleObject" Target="../embeddings/oleObject283.bin"/><Relationship Id="rId3" Type="http://schemas.openxmlformats.org/officeDocument/2006/relationships/oleObject" Target="../embeddings/oleObject278.bin"/><Relationship Id="rId7" Type="http://schemas.openxmlformats.org/officeDocument/2006/relationships/oleObject" Target="../embeddings/oleObject280.bin"/><Relationship Id="rId12" Type="http://schemas.openxmlformats.org/officeDocument/2006/relationships/image" Target="../media/image298.wmf"/><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image" Target="../media/image295.wmf"/><Relationship Id="rId11" Type="http://schemas.openxmlformats.org/officeDocument/2006/relationships/oleObject" Target="../embeddings/oleObject282.bin"/><Relationship Id="rId5" Type="http://schemas.openxmlformats.org/officeDocument/2006/relationships/oleObject" Target="../embeddings/oleObject279.bin"/><Relationship Id="rId10" Type="http://schemas.openxmlformats.org/officeDocument/2006/relationships/image" Target="../media/image297.wmf"/><Relationship Id="rId4" Type="http://schemas.openxmlformats.org/officeDocument/2006/relationships/image" Target="../media/image294.wmf"/><Relationship Id="rId9" Type="http://schemas.openxmlformats.org/officeDocument/2006/relationships/oleObject" Target="../embeddings/oleObject281.bin"/><Relationship Id="rId14" Type="http://schemas.openxmlformats.org/officeDocument/2006/relationships/image" Target="../media/image299.wmf"/></Relationships>
</file>

<file path=ppt/slides/_rels/slide73.xml.rels><?xml version="1.0" encoding="UTF-8" standalone="yes"?>
<Relationships xmlns="http://schemas.openxmlformats.org/package/2006/relationships"><Relationship Id="rId8" Type="http://schemas.openxmlformats.org/officeDocument/2006/relationships/image" Target="../media/image302.wmf"/><Relationship Id="rId13" Type="http://schemas.openxmlformats.org/officeDocument/2006/relationships/oleObject" Target="../embeddings/oleObject289.bin"/><Relationship Id="rId3" Type="http://schemas.openxmlformats.org/officeDocument/2006/relationships/oleObject" Target="../embeddings/oleObject284.bin"/><Relationship Id="rId7" Type="http://schemas.openxmlformats.org/officeDocument/2006/relationships/oleObject" Target="../embeddings/oleObject286.bin"/><Relationship Id="rId12" Type="http://schemas.openxmlformats.org/officeDocument/2006/relationships/image" Target="../media/image304.wmf"/><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image" Target="../media/image301.wmf"/><Relationship Id="rId11" Type="http://schemas.openxmlformats.org/officeDocument/2006/relationships/oleObject" Target="../embeddings/oleObject288.bin"/><Relationship Id="rId5" Type="http://schemas.openxmlformats.org/officeDocument/2006/relationships/oleObject" Target="../embeddings/oleObject285.bin"/><Relationship Id="rId10" Type="http://schemas.openxmlformats.org/officeDocument/2006/relationships/image" Target="../media/image303.wmf"/><Relationship Id="rId4" Type="http://schemas.openxmlformats.org/officeDocument/2006/relationships/image" Target="../media/image300.wmf"/><Relationship Id="rId9" Type="http://schemas.openxmlformats.org/officeDocument/2006/relationships/oleObject" Target="../embeddings/oleObject287.bin"/><Relationship Id="rId14" Type="http://schemas.openxmlformats.org/officeDocument/2006/relationships/image" Target="../media/image305.wmf"/></Relationships>
</file>

<file path=ppt/slides/_rels/slide74.xml.rels><?xml version="1.0" encoding="UTF-8" standalone="yes"?>
<Relationships xmlns="http://schemas.openxmlformats.org/package/2006/relationships"><Relationship Id="rId8" Type="http://schemas.openxmlformats.org/officeDocument/2006/relationships/image" Target="../media/image308.wmf"/><Relationship Id="rId3" Type="http://schemas.openxmlformats.org/officeDocument/2006/relationships/oleObject" Target="../embeddings/oleObject290.bin"/><Relationship Id="rId7" Type="http://schemas.openxmlformats.org/officeDocument/2006/relationships/oleObject" Target="../embeddings/oleObject292.bin"/><Relationship Id="rId12" Type="http://schemas.openxmlformats.org/officeDocument/2006/relationships/image" Target="../media/image310.wmf"/><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image" Target="../media/image307.wmf"/><Relationship Id="rId11" Type="http://schemas.openxmlformats.org/officeDocument/2006/relationships/oleObject" Target="../embeddings/oleObject294.bin"/><Relationship Id="rId5" Type="http://schemas.openxmlformats.org/officeDocument/2006/relationships/oleObject" Target="../embeddings/oleObject291.bin"/><Relationship Id="rId10" Type="http://schemas.openxmlformats.org/officeDocument/2006/relationships/image" Target="../media/image309.wmf"/><Relationship Id="rId4" Type="http://schemas.openxmlformats.org/officeDocument/2006/relationships/image" Target="../media/image306.wmf"/><Relationship Id="rId9" Type="http://schemas.openxmlformats.org/officeDocument/2006/relationships/oleObject" Target="../embeddings/oleObject293.bin"/></Relationships>
</file>

<file path=ppt/slides/_rels/slide75.xml.rels><?xml version="1.0" encoding="UTF-8" standalone="yes"?>
<Relationships xmlns="http://schemas.openxmlformats.org/package/2006/relationships"><Relationship Id="rId8" Type="http://schemas.openxmlformats.org/officeDocument/2006/relationships/image" Target="../media/image313.wmf"/><Relationship Id="rId13" Type="http://schemas.openxmlformats.org/officeDocument/2006/relationships/oleObject" Target="../embeddings/oleObject300.bin"/><Relationship Id="rId3" Type="http://schemas.openxmlformats.org/officeDocument/2006/relationships/oleObject" Target="../embeddings/oleObject295.bin"/><Relationship Id="rId7" Type="http://schemas.openxmlformats.org/officeDocument/2006/relationships/oleObject" Target="../embeddings/oleObject297.bin"/><Relationship Id="rId12" Type="http://schemas.openxmlformats.org/officeDocument/2006/relationships/image" Target="../media/image315.wmf"/><Relationship Id="rId2" Type="http://schemas.openxmlformats.org/officeDocument/2006/relationships/slideLayout" Target="../slideLayouts/slideLayout7.xml"/><Relationship Id="rId16" Type="http://schemas.openxmlformats.org/officeDocument/2006/relationships/image" Target="../media/image317.wmf"/><Relationship Id="rId1" Type="http://schemas.openxmlformats.org/officeDocument/2006/relationships/vmlDrawing" Target="../drawings/vmlDrawing49.vml"/><Relationship Id="rId6" Type="http://schemas.openxmlformats.org/officeDocument/2006/relationships/image" Target="../media/image312.wmf"/><Relationship Id="rId11" Type="http://schemas.openxmlformats.org/officeDocument/2006/relationships/oleObject" Target="../embeddings/oleObject299.bin"/><Relationship Id="rId5" Type="http://schemas.openxmlformats.org/officeDocument/2006/relationships/oleObject" Target="../embeddings/oleObject296.bin"/><Relationship Id="rId15" Type="http://schemas.openxmlformats.org/officeDocument/2006/relationships/oleObject" Target="../embeddings/oleObject301.bin"/><Relationship Id="rId10" Type="http://schemas.openxmlformats.org/officeDocument/2006/relationships/image" Target="../media/image314.wmf"/><Relationship Id="rId4" Type="http://schemas.openxmlformats.org/officeDocument/2006/relationships/image" Target="../media/image311.wmf"/><Relationship Id="rId9" Type="http://schemas.openxmlformats.org/officeDocument/2006/relationships/oleObject" Target="../embeddings/oleObject298.bin"/><Relationship Id="rId14" Type="http://schemas.openxmlformats.org/officeDocument/2006/relationships/image" Target="../media/image316.wmf"/></Relationships>
</file>

<file path=ppt/slides/_rels/slide76.xml.rels><?xml version="1.0" encoding="UTF-8" standalone="yes"?>
<Relationships xmlns="http://schemas.openxmlformats.org/package/2006/relationships"><Relationship Id="rId8" Type="http://schemas.openxmlformats.org/officeDocument/2006/relationships/image" Target="../media/image320.wmf"/><Relationship Id="rId3" Type="http://schemas.openxmlformats.org/officeDocument/2006/relationships/oleObject" Target="../embeddings/oleObject302.bin"/><Relationship Id="rId7" Type="http://schemas.openxmlformats.org/officeDocument/2006/relationships/oleObject" Target="../embeddings/oleObject304.bin"/><Relationship Id="rId12" Type="http://schemas.openxmlformats.org/officeDocument/2006/relationships/image" Target="../media/image322.wmf"/><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image" Target="../media/image319.wmf"/><Relationship Id="rId11" Type="http://schemas.openxmlformats.org/officeDocument/2006/relationships/oleObject" Target="../embeddings/oleObject306.bin"/><Relationship Id="rId5" Type="http://schemas.openxmlformats.org/officeDocument/2006/relationships/oleObject" Target="../embeddings/oleObject303.bin"/><Relationship Id="rId10" Type="http://schemas.openxmlformats.org/officeDocument/2006/relationships/image" Target="../media/image321.wmf"/><Relationship Id="rId4" Type="http://schemas.openxmlformats.org/officeDocument/2006/relationships/image" Target="../media/image318.wmf"/><Relationship Id="rId9" Type="http://schemas.openxmlformats.org/officeDocument/2006/relationships/oleObject" Target="../embeddings/oleObject305.bin"/></Relationships>
</file>

<file path=ppt/slides/_rels/slide77.xml.rels><?xml version="1.0" encoding="UTF-8" standalone="yes"?>
<Relationships xmlns="http://schemas.openxmlformats.org/package/2006/relationships"><Relationship Id="rId2" Type="http://schemas.openxmlformats.org/officeDocument/2006/relationships/image" Target="../media/image32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2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18.png"/><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2" Type="http://schemas.openxmlformats.org/officeDocument/2006/relationships/image" Target="../media/image32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2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07.bin"/><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image" Target="../media/image328.wmf"/></Relationships>
</file>

<file path=ppt/slides/_rels/slide83.xml.rels><?xml version="1.0" encoding="UTF-8" standalone="yes"?>
<Relationships xmlns="http://schemas.openxmlformats.org/package/2006/relationships"><Relationship Id="rId8" Type="http://schemas.openxmlformats.org/officeDocument/2006/relationships/image" Target="../media/image336.png"/><Relationship Id="rId13" Type="http://schemas.openxmlformats.org/officeDocument/2006/relationships/oleObject" Target="../embeddings/oleObject312.bin"/><Relationship Id="rId18" Type="http://schemas.openxmlformats.org/officeDocument/2006/relationships/image" Target="../media/image333.wmf"/><Relationship Id="rId3" Type="http://schemas.openxmlformats.org/officeDocument/2006/relationships/oleObject" Target="../embeddings/oleObject308.bin"/><Relationship Id="rId7" Type="http://schemas.openxmlformats.org/officeDocument/2006/relationships/image" Target="../media/image335.png"/><Relationship Id="rId12" Type="http://schemas.openxmlformats.org/officeDocument/2006/relationships/oleObject" Target="../embeddings/oleObject311.bin"/><Relationship Id="rId17" Type="http://schemas.openxmlformats.org/officeDocument/2006/relationships/oleObject" Target="../embeddings/oleObject314.bin"/><Relationship Id="rId2" Type="http://schemas.openxmlformats.org/officeDocument/2006/relationships/slideLayout" Target="../slideLayouts/slideLayout7.xml"/><Relationship Id="rId16" Type="http://schemas.openxmlformats.org/officeDocument/2006/relationships/image" Target="../media/image332.wmf"/><Relationship Id="rId1" Type="http://schemas.openxmlformats.org/officeDocument/2006/relationships/vmlDrawing" Target="../drawings/vmlDrawing52.vml"/><Relationship Id="rId6" Type="http://schemas.openxmlformats.org/officeDocument/2006/relationships/image" Target="../media/image334.png"/><Relationship Id="rId11" Type="http://schemas.openxmlformats.org/officeDocument/2006/relationships/oleObject" Target="../embeddings/oleObject310.bin"/><Relationship Id="rId5" Type="http://schemas.openxmlformats.org/officeDocument/2006/relationships/image" Target="../media/image319.png"/><Relationship Id="rId15" Type="http://schemas.openxmlformats.org/officeDocument/2006/relationships/oleObject" Target="../embeddings/oleObject313.bin"/><Relationship Id="rId10" Type="http://schemas.openxmlformats.org/officeDocument/2006/relationships/image" Target="../media/image330.wmf"/><Relationship Id="rId19" Type="http://schemas.openxmlformats.org/officeDocument/2006/relationships/oleObject" Target="../embeddings/oleObject315.bin"/><Relationship Id="rId4" Type="http://schemas.openxmlformats.org/officeDocument/2006/relationships/image" Target="../media/image329.wmf"/><Relationship Id="rId9" Type="http://schemas.openxmlformats.org/officeDocument/2006/relationships/oleObject" Target="../embeddings/oleObject309.bin"/><Relationship Id="rId14" Type="http://schemas.openxmlformats.org/officeDocument/2006/relationships/image" Target="../media/image331.wmf"/></Relationships>
</file>

<file path=ppt/slides/_rels/slide84.xml.rels><?xml version="1.0" encoding="UTF-8" standalone="yes"?>
<Relationships xmlns="http://schemas.openxmlformats.org/package/2006/relationships"><Relationship Id="rId8" Type="http://schemas.openxmlformats.org/officeDocument/2006/relationships/image" Target="../media/image337.wmf"/><Relationship Id="rId13" Type="http://schemas.openxmlformats.org/officeDocument/2006/relationships/oleObject" Target="../embeddings/oleObject320.bin"/><Relationship Id="rId18" Type="http://schemas.openxmlformats.org/officeDocument/2006/relationships/image" Target="../media/image347.png"/><Relationship Id="rId26" Type="http://schemas.openxmlformats.org/officeDocument/2006/relationships/image" Target="../media/image343.wmf"/><Relationship Id="rId3" Type="http://schemas.openxmlformats.org/officeDocument/2006/relationships/image" Target="../media/image3330.png"/><Relationship Id="rId21" Type="http://schemas.openxmlformats.org/officeDocument/2006/relationships/oleObject" Target="../embeddings/oleObject324.bin"/><Relationship Id="rId7" Type="http://schemas.openxmlformats.org/officeDocument/2006/relationships/oleObject" Target="../embeddings/oleObject316.bin"/><Relationship Id="rId12" Type="http://schemas.openxmlformats.org/officeDocument/2006/relationships/image" Target="../media/image333.wmf"/><Relationship Id="rId17" Type="http://schemas.openxmlformats.org/officeDocument/2006/relationships/image" Target="../media/image339.wmf"/><Relationship Id="rId25" Type="http://schemas.openxmlformats.org/officeDocument/2006/relationships/oleObject" Target="../embeddings/oleObject326.bin"/><Relationship Id="rId2" Type="http://schemas.openxmlformats.org/officeDocument/2006/relationships/slideLayout" Target="../slideLayouts/slideLayout7.xml"/><Relationship Id="rId16" Type="http://schemas.openxmlformats.org/officeDocument/2006/relationships/oleObject" Target="../embeddings/oleObject322.bin"/><Relationship Id="rId20" Type="http://schemas.openxmlformats.org/officeDocument/2006/relationships/image" Target="../media/image340.wmf"/><Relationship Id="rId29" Type="http://schemas.openxmlformats.org/officeDocument/2006/relationships/oleObject" Target="../embeddings/oleObject328.bin"/><Relationship Id="rId1" Type="http://schemas.openxmlformats.org/officeDocument/2006/relationships/vmlDrawing" Target="../drawings/vmlDrawing53.vml"/><Relationship Id="rId6" Type="http://schemas.openxmlformats.org/officeDocument/2006/relationships/image" Target="../media/image336.png"/><Relationship Id="rId11" Type="http://schemas.openxmlformats.org/officeDocument/2006/relationships/oleObject" Target="../embeddings/oleObject319.bin"/><Relationship Id="rId24" Type="http://schemas.openxmlformats.org/officeDocument/2006/relationships/image" Target="../media/image342.wmf"/><Relationship Id="rId32" Type="http://schemas.openxmlformats.org/officeDocument/2006/relationships/image" Target="../media/image346.wmf"/><Relationship Id="rId5" Type="http://schemas.openxmlformats.org/officeDocument/2006/relationships/image" Target="../media/image335.png"/><Relationship Id="rId15" Type="http://schemas.openxmlformats.org/officeDocument/2006/relationships/image" Target="../media/image338.wmf"/><Relationship Id="rId23" Type="http://schemas.openxmlformats.org/officeDocument/2006/relationships/oleObject" Target="../embeddings/oleObject325.bin"/><Relationship Id="rId28" Type="http://schemas.openxmlformats.org/officeDocument/2006/relationships/image" Target="../media/image344.wmf"/><Relationship Id="rId10" Type="http://schemas.openxmlformats.org/officeDocument/2006/relationships/oleObject" Target="../embeddings/oleObject318.bin"/><Relationship Id="rId19" Type="http://schemas.openxmlformats.org/officeDocument/2006/relationships/oleObject" Target="../embeddings/oleObject323.bin"/><Relationship Id="rId31" Type="http://schemas.openxmlformats.org/officeDocument/2006/relationships/oleObject" Target="../embeddings/oleObject329.bin"/><Relationship Id="rId4" Type="http://schemas.openxmlformats.org/officeDocument/2006/relationships/image" Target="../media/image334.png"/><Relationship Id="rId9" Type="http://schemas.openxmlformats.org/officeDocument/2006/relationships/oleObject" Target="../embeddings/oleObject317.bin"/><Relationship Id="rId14" Type="http://schemas.openxmlformats.org/officeDocument/2006/relationships/oleObject" Target="../embeddings/oleObject321.bin"/><Relationship Id="rId22" Type="http://schemas.openxmlformats.org/officeDocument/2006/relationships/image" Target="../media/image341.wmf"/><Relationship Id="rId27" Type="http://schemas.openxmlformats.org/officeDocument/2006/relationships/oleObject" Target="../embeddings/oleObject327.bin"/><Relationship Id="rId30" Type="http://schemas.openxmlformats.org/officeDocument/2006/relationships/image" Target="../media/image345.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30.bin"/><Relationship Id="rId2" Type="http://schemas.openxmlformats.org/officeDocument/2006/relationships/slideLayout" Target="../slideLayouts/slideLayout7.xml"/><Relationship Id="rId1" Type="http://schemas.openxmlformats.org/officeDocument/2006/relationships/vmlDrawing" Target="../drawings/vmlDrawing54.vml"/><Relationship Id="rId4" Type="http://schemas.openxmlformats.org/officeDocument/2006/relationships/image" Target="../media/image348.wmf"/></Relationships>
</file>

<file path=ppt/slides/_rels/slide86.xml.rels><?xml version="1.0" encoding="UTF-8" standalone="yes"?>
<Relationships xmlns="http://schemas.openxmlformats.org/package/2006/relationships"><Relationship Id="rId8" Type="http://schemas.openxmlformats.org/officeDocument/2006/relationships/image" Target="../media/image351.wmf"/><Relationship Id="rId3" Type="http://schemas.openxmlformats.org/officeDocument/2006/relationships/oleObject" Target="../embeddings/oleObject331.bin"/><Relationship Id="rId7" Type="http://schemas.openxmlformats.org/officeDocument/2006/relationships/oleObject" Target="../embeddings/oleObject333.bin"/><Relationship Id="rId2" Type="http://schemas.openxmlformats.org/officeDocument/2006/relationships/slideLayout" Target="../slideLayouts/slideLayout7.xml"/><Relationship Id="rId1" Type="http://schemas.openxmlformats.org/officeDocument/2006/relationships/vmlDrawing" Target="../drawings/vmlDrawing55.vml"/><Relationship Id="rId6" Type="http://schemas.openxmlformats.org/officeDocument/2006/relationships/image" Target="../media/image350.wmf"/><Relationship Id="rId5" Type="http://schemas.openxmlformats.org/officeDocument/2006/relationships/oleObject" Target="../embeddings/oleObject332.bin"/><Relationship Id="rId10" Type="http://schemas.openxmlformats.org/officeDocument/2006/relationships/image" Target="../media/image352.wmf"/><Relationship Id="rId4" Type="http://schemas.openxmlformats.org/officeDocument/2006/relationships/image" Target="../media/image349.wmf"/><Relationship Id="rId9" Type="http://schemas.openxmlformats.org/officeDocument/2006/relationships/oleObject" Target="../embeddings/oleObject334.bin"/></Relationships>
</file>

<file path=ppt/slides/_rels/slide87.xml.rels><?xml version="1.0" encoding="UTF-8" standalone="yes"?>
<Relationships xmlns="http://schemas.openxmlformats.org/package/2006/relationships"><Relationship Id="rId8" Type="http://schemas.openxmlformats.org/officeDocument/2006/relationships/image" Target="../media/image355.wmf"/><Relationship Id="rId13" Type="http://schemas.openxmlformats.org/officeDocument/2006/relationships/oleObject" Target="../embeddings/oleObject340.bin"/><Relationship Id="rId3" Type="http://schemas.openxmlformats.org/officeDocument/2006/relationships/oleObject" Target="../embeddings/oleObject335.bin"/><Relationship Id="rId7" Type="http://schemas.openxmlformats.org/officeDocument/2006/relationships/oleObject" Target="../embeddings/oleObject337.bin"/><Relationship Id="rId12" Type="http://schemas.openxmlformats.org/officeDocument/2006/relationships/image" Target="../media/image357.wmf"/><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image" Target="../media/image354.wmf"/><Relationship Id="rId11" Type="http://schemas.openxmlformats.org/officeDocument/2006/relationships/oleObject" Target="../embeddings/oleObject339.bin"/><Relationship Id="rId5" Type="http://schemas.openxmlformats.org/officeDocument/2006/relationships/oleObject" Target="../embeddings/oleObject336.bin"/><Relationship Id="rId10" Type="http://schemas.openxmlformats.org/officeDocument/2006/relationships/image" Target="../media/image356.wmf"/><Relationship Id="rId4" Type="http://schemas.openxmlformats.org/officeDocument/2006/relationships/image" Target="../media/image353.wmf"/><Relationship Id="rId9" Type="http://schemas.openxmlformats.org/officeDocument/2006/relationships/oleObject" Target="../embeddings/oleObject338.bin"/><Relationship Id="rId14" Type="http://schemas.openxmlformats.org/officeDocument/2006/relationships/image" Target="../media/image358.wmf"/></Relationships>
</file>

<file path=ppt/slides/_rels/slide88.xml.rels><?xml version="1.0" encoding="UTF-8" standalone="yes"?>
<Relationships xmlns="http://schemas.openxmlformats.org/package/2006/relationships"><Relationship Id="rId8" Type="http://schemas.openxmlformats.org/officeDocument/2006/relationships/image" Target="../media/image362.png"/><Relationship Id="rId3" Type="http://schemas.openxmlformats.org/officeDocument/2006/relationships/oleObject" Target="../embeddings/oleObject341.bin"/><Relationship Id="rId7" Type="http://schemas.openxmlformats.org/officeDocument/2006/relationships/image" Target="../media/image361.png"/><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image" Target="../media/image360.wmf"/><Relationship Id="rId5" Type="http://schemas.openxmlformats.org/officeDocument/2006/relationships/oleObject" Target="../embeddings/oleObject342.bin"/><Relationship Id="rId4" Type="http://schemas.openxmlformats.org/officeDocument/2006/relationships/image" Target="../media/image359.wmf"/><Relationship Id="rId9" Type="http://schemas.openxmlformats.org/officeDocument/2006/relationships/image" Target="../media/image363.png"/></Relationships>
</file>

<file path=ppt/slides/_rels/slide8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oleObject" Target="../embeddings/oleObject343.bin"/><Relationship Id="rId7" Type="http://schemas.openxmlformats.org/officeDocument/2006/relationships/oleObject" Target="../embeddings/oleObject345.bin"/><Relationship Id="rId2" Type="http://schemas.openxmlformats.org/officeDocument/2006/relationships/slideLayout" Target="../slideLayouts/slideLayout7.xml"/><Relationship Id="rId1" Type="http://schemas.openxmlformats.org/officeDocument/2006/relationships/vmlDrawing" Target="../drawings/vmlDrawing58.vml"/><Relationship Id="rId6" Type="http://schemas.openxmlformats.org/officeDocument/2006/relationships/image" Target="../media/image365.wmf"/><Relationship Id="rId5" Type="http://schemas.openxmlformats.org/officeDocument/2006/relationships/oleObject" Target="../embeddings/oleObject344.bin"/><Relationship Id="rId10" Type="http://schemas.openxmlformats.org/officeDocument/2006/relationships/image" Target="../media/image366.wmf"/><Relationship Id="rId4" Type="http://schemas.openxmlformats.org/officeDocument/2006/relationships/image" Target="../media/image364.wmf"/><Relationship Id="rId9" Type="http://schemas.openxmlformats.org/officeDocument/2006/relationships/oleObject" Target="../embeddings/oleObject34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90.xml.rels><?xml version="1.0" encoding="UTF-8" standalone="yes"?>
<Relationships xmlns="http://schemas.openxmlformats.org/package/2006/relationships"><Relationship Id="rId8" Type="http://schemas.openxmlformats.org/officeDocument/2006/relationships/image" Target="../media/image369.wmf"/><Relationship Id="rId13" Type="http://schemas.openxmlformats.org/officeDocument/2006/relationships/oleObject" Target="../embeddings/oleObject352.bin"/><Relationship Id="rId18" Type="http://schemas.openxmlformats.org/officeDocument/2006/relationships/image" Target="../media/image374.wmf"/><Relationship Id="rId26" Type="http://schemas.openxmlformats.org/officeDocument/2006/relationships/image" Target="NULL"/><Relationship Id="rId3" Type="http://schemas.openxmlformats.org/officeDocument/2006/relationships/oleObject" Target="../embeddings/oleObject347.bin"/><Relationship Id="rId21" Type="http://schemas.openxmlformats.org/officeDocument/2006/relationships/oleObject" Target="../embeddings/oleObject356.bin"/><Relationship Id="rId7" Type="http://schemas.openxmlformats.org/officeDocument/2006/relationships/oleObject" Target="../embeddings/oleObject349.bin"/><Relationship Id="rId12" Type="http://schemas.openxmlformats.org/officeDocument/2006/relationships/image" Target="../media/image371.wmf"/><Relationship Id="rId17" Type="http://schemas.openxmlformats.org/officeDocument/2006/relationships/oleObject" Target="../embeddings/oleObject354.bin"/><Relationship Id="rId25" Type="http://schemas.openxmlformats.org/officeDocument/2006/relationships/oleObject" Target="../embeddings/oleObject358.bin"/><Relationship Id="rId2" Type="http://schemas.openxmlformats.org/officeDocument/2006/relationships/slideLayout" Target="../slideLayouts/slideLayout7.xml"/><Relationship Id="rId16" Type="http://schemas.openxmlformats.org/officeDocument/2006/relationships/image" Target="../media/image373.wmf"/><Relationship Id="rId20" Type="http://schemas.openxmlformats.org/officeDocument/2006/relationships/image" Target="../media/image375.wmf"/><Relationship Id="rId1" Type="http://schemas.openxmlformats.org/officeDocument/2006/relationships/vmlDrawing" Target="../drawings/vmlDrawing59.vml"/><Relationship Id="rId6" Type="http://schemas.openxmlformats.org/officeDocument/2006/relationships/image" Target="../media/image368.wmf"/><Relationship Id="rId11" Type="http://schemas.openxmlformats.org/officeDocument/2006/relationships/oleObject" Target="../embeddings/oleObject351.bin"/><Relationship Id="rId24" Type="http://schemas.openxmlformats.org/officeDocument/2006/relationships/image" Target="../media/image377.wmf"/><Relationship Id="rId5" Type="http://schemas.openxmlformats.org/officeDocument/2006/relationships/oleObject" Target="../embeddings/oleObject348.bin"/><Relationship Id="rId15" Type="http://schemas.openxmlformats.org/officeDocument/2006/relationships/oleObject" Target="../embeddings/oleObject353.bin"/><Relationship Id="rId23" Type="http://schemas.openxmlformats.org/officeDocument/2006/relationships/oleObject" Target="../embeddings/oleObject357.bin"/><Relationship Id="rId28" Type="http://schemas.openxmlformats.org/officeDocument/2006/relationships/image" Target="../media/image378.wmf"/><Relationship Id="rId10" Type="http://schemas.openxmlformats.org/officeDocument/2006/relationships/image" Target="../media/image370.wmf"/><Relationship Id="rId19" Type="http://schemas.openxmlformats.org/officeDocument/2006/relationships/oleObject" Target="../embeddings/oleObject355.bin"/><Relationship Id="rId4" Type="http://schemas.openxmlformats.org/officeDocument/2006/relationships/image" Target="../media/image367.wmf"/><Relationship Id="rId9" Type="http://schemas.openxmlformats.org/officeDocument/2006/relationships/oleObject" Target="../embeddings/oleObject350.bin"/><Relationship Id="rId14" Type="http://schemas.openxmlformats.org/officeDocument/2006/relationships/image" Target="../media/image372.wmf"/><Relationship Id="rId22" Type="http://schemas.openxmlformats.org/officeDocument/2006/relationships/image" Target="../media/image376.wmf"/><Relationship Id="rId27" Type="http://schemas.openxmlformats.org/officeDocument/2006/relationships/oleObject" Target="../embeddings/oleObject359.bin"/></Relationships>
</file>

<file path=ppt/slides/_rels/slide91.xml.rels><?xml version="1.0" encoding="UTF-8" standalone="yes"?>
<Relationships xmlns="http://schemas.openxmlformats.org/package/2006/relationships"><Relationship Id="rId8" Type="http://schemas.openxmlformats.org/officeDocument/2006/relationships/image" Target="../media/image381.wmf"/><Relationship Id="rId3" Type="http://schemas.openxmlformats.org/officeDocument/2006/relationships/oleObject" Target="../embeddings/oleObject360.bin"/><Relationship Id="rId7" Type="http://schemas.openxmlformats.org/officeDocument/2006/relationships/oleObject" Target="../embeddings/oleObject362.bin"/><Relationship Id="rId12" Type="http://schemas.openxmlformats.org/officeDocument/2006/relationships/image" Target="../media/image383.wmf"/><Relationship Id="rId2" Type="http://schemas.openxmlformats.org/officeDocument/2006/relationships/slideLayout" Target="../slideLayouts/slideLayout7.xml"/><Relationship Id="rId1" Type="http://schemas.openxmlformats.org/officeDocument/2006/relationships/vmlDrawing" Target="../drawings/vmlDrawing60.vml"/><Relationship Id="rId6" Type="http://schemas.openxmlformats.org/officeDocument/2006/relationships/image" Target="../media/image380.wmf"/><Relationship Id="rId11" Type="http://schemas.openxmlformats.org/officeDocument/2006/relationships/oleObject" Target="../embeddings/oleObject364.bin"/><Relationship Id="rId5" Type="http://schemas.openxmlformats.org/officeDocument/2006/relationships/oleObject" Target="../embeddings/oleObject361.bin"/><Relationship Id="rId10" Type="http://schemas.openxmlformats.org/officeDocument/2006/relationships/image" Target="../media/image382.wmf"/><Relationship Id="rId4" Type="http://schemas.openxmlformats.org/officeDocument/2006/relationships/image" Target="../media/image379.wmf"/><Relationship Id="rId9" Type="http://schemas.openxmlformats.org/officeDocument/2006/relationships/oleObject" Target="../embeddings/oleObject363.bin"/></Relationships>
</file>

<file path=ppt/slides/_rels/slide92.xml.rels><?xml version="1.0" encoding="UTF-8" standalone="yes"?>
<Relationships xmlns="http://schemas.openxmlformats.org/package/2006/relationships"><Relationship Id="rId8" Type="http://schemas.openxmlformats.org/officeDocument/2006/relationships/image" Target="../media/image386.wmf"/><Relationship Id="rId13" Type="http://schemas.openxmlformats.org/officeDocument/2006/relationships/oleObject" Target="../embeddings/oleObject370.bin"/><Relationship Id="rId18" Type="http://schemas.openxmlformats.org/officeDocument/2006/relationships/image" Target="../media/image391.wmf"/><Relationship Id="rId3" Type="http://schemas.openxmlformats.org/officeDocument/2006/relationships/oleObject" Target="../embeddings/oleObject365.bin"/><Relationship Id="rId21" Type="http://schemas.openxmlformats.org/officeDocument/2006/relationships/oleObject" Target="../embeddings/oleObject374.bin"/><Relationship Id="rId7" Type="http://schemas.openxmlformats.org/officeDocument/2006/relationships/oleObject" Target="../embeddings/oleObject367.bin"/><Relationship Id="rId12" Type="http://schemas.openxmlformats.org/officeDocument/2006/relationships/image" Target="../media/image388.wmf"/><Relationship Id="rId17" Type="http://schemas.openxmlformats.org/officeDocument/2006/relationships/oleObject" Target="../embeddings/oleObject372.bin"/><Relationship Id="rId2" Type="http://schemas.openxmlformats.org/officeDocument/2006/relationships/slideLayout" Target="../slideLayouts/slideLayout7.xml"/><Relationship Id="rId16" Type="http://schemas.openxmlformats.org/officeDocument/2006/relationships/image" Target="../media/image390.wmf"/><Relationship Id="rId20" Type="http://schemas.openxmlformats.org/officeDocument/2006/relationships/image" Target="../media/image392.wmf"/><Relationship Id="rId1" Type="http://schemas.openxmlformats.org/officeDocument/2006/relationships/vmlDrawing" Target="../drawings/vmlDrawing61.vml"/><Relationship Id="rId6" Type="http://schemas.openxmlformats.org/officeDocument/2006/relationships/image" Target="../media/image385.wmf"/><Relationship Id="rId11" Type="http://schemas.openxmlformats.org/officeDocument/2006/relationships/oleObject" Target="../embeddings/oleObject369.bin"/><Relationship Id="rId24" Type="http://schemas.openxmlformats.org/officeDocument/2006/relationships/image" Target="../media/image394.wmf"/><Relationship Id="rId5" Type="http://schemas.openxmlformats.org/officeDocument/2006/relationships/oleObject" Target="../embeddings/oleObject366.bin"/><Relationship Id="rId15" Type="http://schemas.openxmlformats.org/officeDocument/2006/relationships/oleObject" Target="../embeddings/oleObject371.bin"/><Relationship Id="rId23" Type="http://schemas.openxmlformats.org/officeDocument/2006/relationships/oleObject" Target="../embeddings/oleObject375.bin"/><Relationship Id="rId10" Type="http://schemas.openxmlformats.org/officeDocument/2006/relationships/image" Target="../media/image387.wmf"/><Relationship Id="rId19" Type="http://schemas.openxmlformats.org/officeDocument/2006/relationships/oleObject" Target="../embeddings/oleObject373.bin"/><Relationship Id="rId4" Type="http://schemas.openxmlformats.org/officeDocument/2006/relationships/image" Target="../media/image384.wmf"/><Relationship Id="rId9" Type="http://schemas.openxmlformats.org/officeDocument/2006/relationships/oleObject" Target="../embeddings/oleObject368.bin"/><Relationship Id="rId14" Type="http://schemas.openxmlformats.org/officeDocument/2006/relationships/image" Target="../media/image389.wmf"/><Relationship Id="rId22" Type="http://schemas.openxmlformats.org/officeDocument/2006/relationships/image" Target="../media/image393.wmf"/></Relationships>
</file>

<file path=ppt/slides/_rels/slide93.xml.rels><?xml version="1.0" encoding="UTF-8" standalone="yes"?>
<Relationships xmlns="http://schemas.openxmlformats.org/package/2006/relationships"><Relationship Id="rId8" Type="http://schemas.openxmlformats.org/officeDocument/2006/relationships/image" Target="../media/image397.wmf"/><Relationship Id="rId13" Type="http://schemas.openxmlformats.org/officeDocument/2006/relationships/image" Target="../media/image399.wmf"/><Relationship Id="rId18" Type="http://schemas.openxmlformats.org/officeDocument/2006/relationships/image" Target="../media/image404.png"/><Relationship Id="rId3" Type="http://schemas.openxmlformats.org/officeDocument/2006/relationships/oleObject" Target="../embeddings/oleObject376.bin"/><Relationship Id="rId21" Type="http://schemas.openxmlformats.org/officeDocument/2006/relationships/oleObject" Target="../embeddings/oleObject384.bin"/><Relationship Id="rId7" Type="http://schemas.openxmlformats.org/officeDocument/2006/relationships/oleObject" Target="../embeddings/oleObject378.bin"/><Relationship Id="rId12" Type="http://schemas.openxmlformats.org/officeDocument/2006/relationships/oleObject" Target="../embeddings/oleObject380.bin"/><Relationship Id="rId17" Type="http://schemas.openxmlformats.org/officeDocument/2006/relationships/image" Target="../media/image401.wmf"/><Relationship Id="rId2" Type="http://schemas.openxmlformats.org/officeDocument/2006/relationships/slideLayout" Target="../slideLayouts/slideLayout7.xml"/><Relationship Id="rId16" Type="http://schemas.openxmlformats.org/officeDocument/2006/relationships/oleObject" Target="../embeddings/oleObject382.bin"/><Relationship Id="rId20" Type="http://schemas.openxmlformats.org/officeDocument/2006/relationships/image" Target="../media/image394.wmf"/><Relationship Id="rId1" Type="http://schemas.openxmlformats.org/officeDocument/2006/relationships/vmlDrawing" Target="../drawings/vmlDrawing62.vml"/><Relationship Id="rId6" Type="http://schemas.openxmlformats.org/officeDocument/2006/relationships/image" Target="../media/image396.wmf"/><Relationship Id="rId11" Type="http://schemas.openxmlformats.org/officeDocument/2006/relationships/image" Target="../media/image398.wmf"/><Relationship Id="rId5" Type="http://schemas.openxmlformats.org/officeDocument/2006/relationships/oleObject" Target="../embeddings/oleObject377.bin"/><Relationship Id="rId15" Type="http://schemas.openxmlformats.org/officeDocument/2006/relationships/image" Target="../media/image400.wmf"/><Relationship Id="rId10" Type="http://schemas.openxmlformats.org/officeDocument/2006/relationships/oleObject" Target="../embeddings/oleObject379.bin"/><Relationship Id="rId19" Type="http://schemas.openxmlformats.org/officeDocument/2006/relationships/oleObject" Target="../embeddings/oleObject383.bin"/><Relationship Id="rId4" Type="http://schemas.openxmlformats.org/officeDocument/2006/relationships/image" Target="../media/image395.wmf"/><Relationship Id="rId9" Type="http://schemas.openxmlformats.org/officeDocument/2006/relationships/image" Target="../media/image403.png"/><Relationship Id="rId14" Type="http://schemas.openxmlformats.org/officeDocument/2006/relationships/oleObject" Target="../embeddings/oleObject381.bin"/><Relationship Id="rId22" Type="http://schemas.openxmlformats.org/officeDocument/2006/relationships/image" Target="../media/image402.wmf"/></Relationships>
</file>

<file path=ppt/slides/_rels/slide94.xml.rels><?xml version="1.0" encoding="UTF-8" standalone="yes"?>
<Relationships xmlns="http://schemas.openxmlformats.org/package/2006/relationships"><Relationship Id="rId8" Type="http://schemas.openxmlformats.org/officeDocument/2006/relationships/image" Target="../media/image407.wmf"/><Relationship Id="rId3" Type="http://schemas.openxmlformats.org/officeDocument/2006/relationships/oleObject" Target="../embeddings/oleObject385.bin"/><Relationship Id="rId7" Type="http://schemas.openxmlformats.org/officeDocument/2006/relationships/oleObject" Target="../embeddings/oleObject387.bin"/><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image" Target="../media/image406.wmf"/><Relationship Id="rId5" Type="http://schemas.openxmlformats.org/officeDocument/2006/relationships/oleObject" Target="../embeddings/oleObject386.bin"/><Relationship Id="rId10" Type="http://schemas.openxmlformats.org/officeDocument/2006/relationships/image" Target="../media/image408.wmf"/><Relationship Id="rId4" Type="http://schemas.openxmlformats.org/officeDocument/2006/relationships/image" Target="../media/image405.wmf"/><Relationship Id="rId9" Type="http://schemas.openxmlformats.org/officeDocument/2006/relationships/oleObject" Target="../embeddings/oleObject388.bin"/></Relationships>
</file>

<file path=ppt/slides/_rels/slide95.xml.rels><?xml version="1.0" encoding="UTF-8" standalone="yes"?>
<Relationships xmlns="http://schemas.openxmlformats.org/package/2006/relationships"><Relationship Id="rId8" Type="http://schemas.openxmlformats.org/officeDocument/2006/relationships/image" Target="../media/image411.wmf"/><Relationship Id="rId13" Type="http://schemas.openxmlformats.org/officeDocument/2006/relationships/image" Target="../media/image414.jpeg"/><Relationship Id="rId3" Type="http://schemas.openxmlformats.org/officeDocument/2006/relationships/oleObject" Target="../embeddings/oleObject389.bin"/><Relationship Id="rId7" Type="http://schemas.openxmlformats.org/officeDocument/2006/relationships/oleObject" Target="../embeddings/oleObject391.bin"/><Relationship Id="rId12" Type="http://schemas.openxmlformats.org/officeDocument/2006/relationships/image" Target="../media/image413.wmf"/><Relationship Id="rId2" Type="http://schemas.openxmlformats.org/officeDocument/2006/relationships/slideLayout" Target="../slideLayouts/slideLayout7.xml"/><Relationship Id="rId1" Type="http://schemas.openxmlformats.org/officeDocument/2006/relationships/vmlDrawing" Target="../drawings/vmlDrawing64.vml"/><Relationship Id="rId6" Type="http://schemas.openxmlformats.org/officeDocument/2006/relationships/image" Target="../media/image410.wmf"/><Relationship Id="rId11" Type="http://schemas.openxmlformats.org/officeDocument/2006/relationships/oleObject" Target="../embeddings/oleObject393.bin"/><Relationship Id="rId5" Type="http://schemas.openxmlformats.org/officeDocument/2006/relationships/oleObject" Target="../embeddings/oleObject390.bin"/><Relationship Id="rId10" Type="http://schemas.openxmlformats.org/officeDocument/2006/relationships/image" Target="../media/image412.wmf"/><Relationship Id="rId4" Type="http://schemas.openxmlformats.org/officeDocument/2006/relationships/image" Target="../media/image409.wmf"/><Relationship Id="rId9" Type="http://schemas.openxmlformats.org/officeDocument/2006/relationships/oleObject" Target="../embeddings/oleObject392.bin"/></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394.bin"/><Relationship Id="rId2" Type="http://schemas.openxmlformats.org/officeDocument/2006/relationships/slideLayout" Target="../slideLayouts/slideLayout7.xml"/><Relationship Id="rId1" Type="http://schemas.openxmlformats.org/officeDocument/2006/relationships/vmlDrawing" Target="../drawings/vmlDrawing65.vml"/><Relationship Id="rId5" Type="http://schemas.openxmlformats.org/officeDocument/2006/relationships/image" Target="../media/image416.jpeg"/><Relationship Id="rId4" Type="http://schemas.openxmlformats.org/officeDocument/2006/relationships/image" Target="../media/image415.wmf"/></Relationships>
</file>

<file path=ppt/slides/_rels/slide97.xml.rels><?xml version="1.0" encoding="UTF-8" standalone="yes"?>
<Relationships xmlns="http://schemas.openxmlformats.org/package/2006/relationships"><Relationship Id="rId8" Type="http://schemas.openxmlformats.org/officeDocument/2006/relationships/image" Target="../media/image419.wmf"/><Relationship Id="rId13" Type="http://schemas.openxmlformats.org/officeDocument/2006/relationships/image" Target="../media/image421.wmf"/><Relationship Id="rId18" Type="http://schemas.openxmlformats.org/officeDocument/2006/relationships/oleObject" Target="../embeddings/oleObject402.bin"/><Relationship Id="rId3" Type="http://schemas.openxmlformats.org/officeDocument/2006/relationships/oleObject" Target="../embeddings/oleObject395.bin"/><Relationship Id="rId21" Type="http://schemas.openxmlformats.org/officeDocument/2006/relationships/image" Target="../media/image425.wmf"/><Relationship Id="rId7" Type="http://schemas.openxmlformats.org/officeDocument/2006/relationships/oleObject" Target="../embeddings/oleObject397.bin"/><Relationship Id="rId12" Type="http://schemas.openxmlformats.org/officeDocument/2006/relationships/oleObject" Target="../embeddings/oleObject399.bin"/><Relationship Id="rId17" Type="http://schemas.openxmlformats.org/officeDocument/2006/relationships/image" Target="../media/image423.wmf"/><Relationship Id="rId25" Type="http://schemas.openxmlformats.org/officeDocument/2006/relationships/image" Target="../media/image427.wmf"/><Relationship Id="rId2" Type="http://schemas.openxmlformats.org/officeDocument/2006/relationships/slideLayout" Target="../slideLayouts/slideLayout7.xml"/><Relationship Id="rId16" Type="http://schemas.openxmlformats.org/officeDocument/2006/relationships/oleObject" Target="../embeddings/oleObject401.bin"/><Relationship Id="rId20" Type="http://schemas.openxmlformats.org/officeDocument/2006/relationships/oleObject" Target="../embeddings/oleObject403.bin"/><Relationship Id="rId1" Type="http://schemas.openxmlformats.org/officeDocument/2006/relationships/vmlDrawing" Target="../drawings/vmlDrawing66.vml"/><Relationship Id="rId6" Type="http://schemas.openxmlformats.org/officeDocument/2006/relationships/image" Target="../media/image418.wmf"/><Relationship Id="rId11" Type="http://schemas.openxmlformats.org/officeDocument/2006/relationships/image" Target="../media/image420.wmf"/><Relationship Id="rId24" Type="http://schemas.openxmlformats.org/officeDocument/2006/relationships/oleObject" Target="../embeddings/oleObject405.bin"/><Relationship Id="rId5" Type="http://schemas.openxmlformats.org/officeDocument/2006/relationships/oleObject" Target="../embeddings/oleObject396.bin"/><Relationship Id="rId15" Type="http://schemas.openxmlformats.org/officeDocument/2006/relationships/image" Target="../media/image422.wmf"/><Relationship Id="rId23" Type="http://schemas.openxmlformats.org/officeDocument/2006/relationships/image" Target="../media/image426.wmf"/><Relationship Id="rId10" Type="http://schemas.openxmlformats.org/officeDocument/2006/relationships/oleObject" Target="../embeddings/oleObject398.bin"/><Relationship Id="rId19" Type="http://schemas.openxmlformats.org/officeDocument/2006/relationships/image" Target="../media/image424.wmf"/><Relationship Id="rId4" Type="http://schemas.openxmlformats.org/officeDocument/2006/relationships/image" Target="../media/image417.wmf"/><Relationship Id="rId9" Type="http://schemas.openxmlformats.org/officeDocument/2006/relationships/image" Target="../media/image428.png"/><Relationship Id="rId14" Type="http://schemas.openxmlformats.org/officeDocument/2006/relationships/oleObject" Target="../embeddings/oleObject400.bin"/><Relationship Id="rId22" Type="http://schemas.openxmlformats.org/officeDocument/2006/relationships/oleObject" Target="../embeddings/oleObject404.bin"/></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408.bin"/><Relationship Id="rId13" Type="http://schemas.openxmlformats.org/officeDocument/2006/relationships/image" Target="../media/image433.wmf"/><Relationship Id="rId3" Type="http://schemas.openxmlformats.org/officeDocument/2006/relationships/oleObject" Target="../embeddings/oleObject406.bin"/><Relationship Id="rId7" Type="http://schemas.openxmlformats.org/officeDocument/2006/relationships/image" Target="../media/image436.png"/><Relationship Id="rId12" Type="http://schemas.openxmlformats.org/officeDocument/2006/relationships/oleObject" Target="../embeddings/oleObject410.bin"/><Relationship Id="rId17" Type="http://schemas.openxmlformats.org/officeDocument/2006/relationships/image" Target="../media/image435.wmf"/><Relationship Id="rId2" Type="http://schemas.openxmlformats.org/officeDocument/2006/relationships/slideLayout" Target="../slideLayouts/slideLayout7.xml"/><Relationship Id="rId16" Type="http://schemas.openxmlformats.org/officeDocument/2006/relationships/oleObject" Target="../embeddings/oleObject412.bin"/><Relationship Id="rId1" Type="http://schemas.openxmlformats.org/officeDocument/2006/relationships/vmlDrawing" Target="../drawings/vmlDrawing67.vml"/><Relationship Id="rId6" Type="http://schemas.openxmlformats.org/officeDocument/2006/relationships/image" Target="../media/image430.wmf"/><Relationship Id="rId11" Type="http://schemas.openxmlformats.org/officeDocument/2006/relationships/image" Target="../media/image432.wmf"/><Relationship Id="rId5" Type="http://schemas.openxmlformats.org/officeDocument/2006/relationships/oleObject" Target="../embeddings/oleObject407.bin"/><Relationship Id="rId15" Type="http://schemas.openxmlformats.org/officeDocument/2006/relationships/image" Target="../media/image434.wmf"/><Relationship Id="rId10" Type="http://schemas.openxmlformats.org/officeDocument/2006/relationships/oleObject" Target="../embeddings/oleObject409.bin"/><Relationship Id="rId4" Type="http://schemas.openxmlformats.org/officeDocument/2006/relationships/image" Target="../media/image429.wmf"/><Relationship Id="rId9" Type="http://schemas.openxmlformats.org/officeDocument/2006/relationships/image" Target="../media/image431.wmf"/><Relationship Id="rId14" Type="http://schemas.openxmlformats.org/officeDocument/2006/relationships/oleObject" Target="../embeddings/oleObject411.bin"/></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413.bin"/><Relationship Id="rId2" Type="http://schemas.openxmlformats.org/officeDocument/2006/relationships/slideLayout" Target="../slideLayouts/slideLayout7.xml"/><Relationship Id="rId1" Type="http://schemas.openxmlformats.org/officeDocument/2006/relationships/vmlDrawing" Target="../drawings/vmlDrawing68.vml"/><Relationship Id="rId4" Type="http://schemas.openxmlformats.org/officeDocument/2006/relationships/image" Target="../media/image43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normAutofit fontScale="90000"/>
          </a:bodyPr>
          <a:lstStyle/>
          <a:p>
            <a:r>
              <a:rPr lang="ar-IQ" dirty="0"/>
              <a:t>محاضرات الكيمياء  الفيزيائية </a:t>
            </a:r>
            <a:br>
              <a:rPr lang="ar-IQ" dirty="0"/>
            </a:br>
            <a:r>
              <a:rPr lang="ar-IQ" dirty="0"/>
              <a:t>(</a:t>
            </a:r>
            <a:r>
              <a:rPr lang="en-US" dirty="0"/>
              <a:t>(Physical Chemistry</a:t>
            </a:r>
            <a:br>
              <a:rPr lang="en-US" dirty="0"/>
            </a:br>
            <a:r>
              <a:rPr lang="ar-IQ" dirty="0"/>
              <a:t>للمرحلة الثالثة</a:t>
            </a:r>
            <a:br>
              <a:rPr lang="ar-IQ" dirty="0"/>
            </a:br>
            <a:r>
              <a:rPr lang="ar-IQ" dirty="0"/>
              <a:t>الكيمياء الحركية</a:t>
            </a:r>
          </a:p>
        </p:txBody>
      </p:sp>
      <p:sp>
        <p:nvSpPr>
          <p:cNvPr id="3" name="Subtitle 2"/>
          <p:cNvSpPr>
            <a:spLocks noGrp="1"/>
          </p:cNvSpPr>
          <p:nvPr>
            <p:ph type="subTitle" idx="1"/>
          </p:nvPr>
        </p:nvSpPr>
        <p:spPr/>
        <p:txBody>
          <a:bodyPr>
            <a:normAutofit fontScale="55000" lnSpcReduction="20000"/>
          </a:bodyPr>
          <a:lstStyle/>
          <a:p>
            <a:r>
              <a:rPr lang="ar-IQ" b="1" dirty="0">
                <a:solidFill>
                  <a:schemeClr val="tx1"/>
                </a:solidFill>
              </a:rPr>
              <a:t>اعداد الاساتذة</a:t>
            </a:r>
          </a:p>
          <a:p>
            <a:r>
              <a:rPr lang="ar-IQ" b="1" dirty="0" err="1">
                <a:solidFill>
                  <a:schemeClr val="tx1"/>
                </a:solidFill>
              </a:rPr>
              <a:t>ا.د.ظافر</a:t>
            </a:r>
            <a:r>
              <a:rPr lang="ar-IQ" b="1" dirty="0">
                <a:solidFill>
                  <a:schemeClr val="tx1"/>
                </a:solidFill>
              </a:rPr>
              <a:t> تموين </a:t>
            </a:r>
          </a:p>
          <a:p>
            <a:r>
              <a:rPr lang="ar-IQ" b="1" dirty="0">
                <a:solidFill>
                  <a:schemeClr val="tx1"/>
                </a:solidFill>
              </a:rPr>
              <a:t> </a:t>
            </a:r>
            <a:r>
              <a:rPr lang="ar-IQ" b="1" dirty="0" err="1">
                <a:solidFill>
                  <a:schemeClr val="tx1"/>
                </a:solidFill>
              </a:rPr>
              <a:t>ا.د.احمد</a:t>
            </a:r>
            <a:r>
              <a:rPr lang="ar-IQ" b="1" dirty="0">
                <a:solidFill>
                  <a:schemeClr val="tx1"/>
                </a:solidFill>
              </a:rPr>
              <a:t> محمد عباس   </a:t>
            </a:r>
            <a:r>
              <a:rPr lang="ar-IQ" b="1" dirty="0" err="1">
                <a:solidFill>
                  <a:schemeClr val="tx1"/>
                </a:solidFill>
              </a:rPr>
              <a:t>ام.د.سندس</a:t>
            </a:r>
            <a:r>
              <a:rPr lang="ar-IQ" b="1" dirty="0">
                <a:solidFill>
                  <a:schemeClr val="tx1"/>
                </a:solidFill>
              </a:rPr>
              <a:t> هادي مرزا</a:t>
            </a:r>
          </a:p>
          <a:p>
            <a:r>
              <a:rPr lang="ar-IQ" b="1" dirty="0" err="1">
                <a:solidFill>
                  <a:schemeClr val="tx1"/>
                </a:solidFill>
              </a:rPr>
              <a:t>ا.م.د</a:t>
            </a:r>
            <a:r>
              <a:rPr lang="ar-IQ" b="1" dirty="0">
                <a:solidFill>
                  <a:schemeClr val="tx1"/>
                </a:solidFill>
              </a:rPr>
              <a:t>. </a:t>
            </a:r>
            <a:r>
              <a:rPr lang="ar-IQ" b="1">
                <a:solidFill>
                  <a:schemeClr val="tx1"/>
                </a:solidFill>
              </a:rPr>
              <a:t>منى عبد الرسول</a:t>
            </a:r>
            <a:endParaRPr lang="ar-IQ" b="1" dirty="0">
              <a:solidFill>
                <a:schemeClr val="tx1"/>
              </a:solidFill>
            </a:endParaRPr>
          </a:p>
          <a:p>
            <a:r>
              <a:rPr lang="ar-IQ" b="1" dirty="0">
                <a:solidFill>
                  <a:schemeClr val="tx1"/>
                </a:solidFill>
              </a:rPr>
              <a:t> </a:t>
            </a:r>
          </a:p>
          <a:p>
            <a:r>
              <a:rPr lang="ar-IQ" b="1" dirty="0">
                <a:solidFill>
                  <a:schemeClr val="tx1"/>
                </a:solidFill>
              </a:rPr>
              <a:t>2016-2017</a:t>
            </a:r>
          </a:p>
        </p:txBody>
      </p:sp>
    </p:spTree>
    <p:extLst>
      <p:ext uri="{BB962C8B-B14F-4D97-AF65-F5344CB8AC3E}">
        <p14:creationId xmlns:p14="http://schemas.microsoft.com/office/powerpoint/2010/main" val="245117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434" y="404664"/>
            <a:ext cx="8774193" cy="5509200"/>
          </a:xfrm>
          <a:prstGeom prst="rect">
            <a:avLst/>
          </a:prstGeom>
          <a:noFill/>
        </p:spPr>
        <p:txBody>
          <a:bodyPr wrap="square" rtlCol="1">
            <a:spAutoFit/>
          </a:bodyPr>
          <a:lstStyle/>
          <a:p>
            <a:pPr algn="ctr"/>
            <a:r>
              <a:rPr lang="ar-IQ" sz="2800" b="1" u="sng" dirty="0"/>
              <a:t>جزيئية التفاعل ( </a:t>
            </a:r>
            <a:r>
              <a:rPr lang="en-US" sz="2800" b="1" u="sng" dirty="0"/>
              <a:t> </a:t>
            </a:r>
            <a:r>
              <a:rPr lang="en-US" sz="2800" b="1" u="sng" dirty="0" err="1"/>
              <a:t>Molcularity</a:t>
            </a:r>
            <a:r>
              <a:rPr lang="ar-IQ" sz="2800" b="1" u="sng" dirty="0"/>
              <a:t>) ومرتبة التفاعل  (</a:t>
            </a:r>
            <a:r>
              <a:rPr lang="en-US" sz="2800" b="1" u="sng" dirty="0"/>
              <a:t>(Order reaction</a:t>
            </a:r>
            <a:endParaRPr lang="ar-IQ" sz="2800" b="1" u="sng" dirty="0"/>
          </a:p>
          <a:p>
            <a:r>
              <a:rPr lang="ar-IQ" sz="2400" b="1" u="sng" dirty="0"/>
              <a:t>جزيئة التفاعل : </a:t>
            </a:r>
            <a:r>
              <a:rPr lang="ar-IQ" sz="2400" b="1" dirty="0"/>
              <a:t>هي عدد الذرات او الايونات او الجزيئات الفعلية المشتركة في التفاعل الموزون عند بدايته مثل </a:t>
            </a:r>
          </a:p>
          <a:p>
            <a:endParaRPr lang="ar-IQ" sz="2400" b="1" dirty="0"/>
          </a:p>
          <a:p>
            <a:r>
              <a:rPr lang="ar-IQ" sz="2400" b="1" u="sng" dirty="0"/>
              <a:t>مرتبة التفاعل </a:t>
            </a:r>
            <a:r>
              <a:rPr lang="ar-IQ" sz="2400" b="1" dirty="0"/>
              <a:t>: هو مجموع الاسس لتراكيز الابتدائية او المتبقية مثل </a:t>
            </a:r>
          </a:p>
          <a:p>
            <a:endParaRPr lang="ar-IQ" sz="2400" b="1" dirty="0"/>
          </a:p>
          <a:p>
            <a:r>
              <a:rPr lang="ar-IQ" sz="2400" b="1" dirty="0"/>
              <a:t>س/ ما هو الفرق بين جزيئية التفاعل ومرتبة التفاعل ؟</a:t>
            </a:r>
          </a:p>
          <a:p>
            <a:r>
              <a:rPr lang="ar-IQ" sz="2400" b="1" dirty="0"/>
              <a:t>ج/1- جزيئية التفاعل تستنتج نظريا من المعادلة الموزونة ولها علاقة بعددالمولات بينما مرتبة التفاعل تستنبط بالتجربة وليس لها علاقة بعدد المولات .</a:t>
            </a:r>
          </a:p>
          <a:p>
            <a:r>
              <a:rPr lang="ar-IQ" sz="2400" b="1" dirty="0"/>
              <a:t>2- من الممكن مرتبة التفاعل ان تاخذ قيم الصف او اعداد صحيحة او كسور بينما جزيئية التفاعل تاخذ اعداد صحيحة .</a:t>
            </a:r>
          </a:p>
          <a:p>
            <a:r>
              <a:rPr lang="ar-IQ" sz="2400" b="1" dirty="0"/>
              <a:t>3- جزيئية التفاعل لتفاعل متعدد الخطوات تخص كل خطوة على حدة بينما مرتبة التفاعل يخص كل خطوة و مجمل التفاعل .</a:t>
            </a:r>
          </a:p>
          <a:p>
            <a:r>
              <a:rPr lang="ar-IQ" dirty="0"/>
              <a:t>  </a:t>
            </a:r>
          </a:p>
          <a:p>
            <a:endParaRPr lang="ar-IQ" dirty="0"/>
          </a:p>
        </p:txBody>
      </p:sp>
      <p:graphicFrame>
        <p:nvGraphicFramePr>
          <p:cNvPr id="3" name="Object 2"/>
          <p:cNvGraphicFramePr>
            <a:graphicFrameLocks noChangeAspect="1"/>
          </p:cNvGraphicFramePr>
          <p:nvPr>
            <p:extLst>
              <p:ext uri="{D42A27DB-BD31-4B8C-83A1-F6EECF244321}">
                <p14:modId xmlns:p14="http://schemas.microsoft.com/office/powerpoint/2010/main" val="3065439417"/>
              </p:ext>
            </p:extLst>
          </p:nvPr>
        </p:nvGraphicFramePr>
        <p:xfrm>
          <a:off x="1116013" y="1340768"/>
          <a:ext cx="1943100" cy="393700"/>
        </p:xfrm>
        <a:graphic>
          <a:graphicData uri="http://schemas.openxmlformats.org/presentationml/2006/ole">
            <mc:AlternateContent xmlns:mc="http://schemas.openxmlformats.org/markup-compatibility/2006">
              <mc:Choice xmlns:v="urn:schemas-microsoft-com:vml" Requires="v">
                <p:oleObj spid="_x0000_s6628" name="Equation" r:id="rId3" imgW="723272" imgH="177646" progId="Equation.3">
                  <p:embed/>
                </p:oleObj>
              </mc:Choice>
              <mc:Fallback>
                <p:oleObj name="Equation" r:id="rId3" imgW="723272" imgH="17764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340768"/>
                        <a:ext cx="1943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54663536"/>
              </p:ext>
            </p:extLst>
          </p:nvPr>
        </p:nvGraphicFramePr>
        <p:xfrm>
          <a:off x="179388" y="2119511"/>
          <a:ext cx="2232025" cy="733425"/>
        </p:xfrm>
        <a:graphic>
          <a:graphicData uri="http://schemas.openxmlformats.org/presentationml/2006/ole">
            <mc:AlternateContent xmlns:mc="http://schemas.openxmlformats.org/markup-compatibility/2006">
              <mc:Choice xmlns:v="urn:schemas-microsoft-com:vml" Requires="v">
                <p:oleObj spid="_x0000_s6629" name="Equation" r:id="rId5" imgW="1307532" imgH="393529" progId="Equation.3">
                  <p:embed/>
                </p:oleObj>
              </mc:Choice>
              <mc:Fallback>
                <p:oleObj name="Equation" r:id="rId5" imgW="1307532" imgH="393529"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2119511"/>
                        <a:ext cx="22320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8844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7856"/>
            <a:ext cx="9132520" cy="6740307"/>
          </a:xfrm>
          <a:prstGeom prst="rect">
            <a:avLst/>
          </a:prstGeom>
          <a:noFill/>
        </p:spPr>
        <p:txBody>
          <a:bodyPr wrap="square" rtlCol="1">
            <a:spAutoFit/>
          </a:bodyPr>
          <a:lstStyle/>
          <a:p>
            <a:r>
              <a:rPr lang="ar-IQ" sz="2400" b="1" u="sng" dirty="0"/>
              <a:t>2-قانون فك الثاني </a:t>
            </a:r>
          </a:p>
          <a:p>
            <a:r>
              <a:rPr lang="ar-IQ" sz="2400" b="1" dirty="0"/>
              <a:t>السرعة تتناسب تناسب طردي مع الشحنة الناشئة للتغيلر النسبي</a:t>
            </a:r>
          </a:p>
          <a:p>
            <a:endParaRPr lang="ar-IQ" sz="2400" b="1" dirty="0"/>
          </a:p>
          <a:p>
            <a:r>
              <a:rPr lang="ar-IQ" sz="2400" b="1" dirty="0"/>
              <a:t>يرتبط معامل الانتشار مع الانحراف القياسي من خلال العلاقة الاتية</a:t>
            </a:r>
          </a:p>
          <a:p>
            <a:endParaRPr lang="ar-IQ" sz="2400" b="1" dirty="0"/>
          </a:p>
          <a:p>
            <a:endParaRPr lang="ar-IQ" sz="2400" b="1" dirty="0"/>
          </a:p>
          <a:p>
            <a:r>
              <a:rPr lang="ar-IQ" sz="2400" b="1" u="sng" dirty="0"/>
              <a:t>من تطبيقات الانتشارهوايجاد الوزن الجزيئي للبوليمر  </a:t>
            </a:r>
          </a:p>
          <a:p>
            <a:r>
              <a:rPr lang="ar-IQ" sz="2400" b="1" dirty="0"/>
              <a:t> </a:t>
            </a:r>
            <a:r>
              <a:rPr lang="en-US" sz="2400" b="1" dirty="0"/>
              <a:t> </a:t>
            </a:r>
            <a:r>
              <a:rPr lang="ar-IQ" sz="2400" b="1" dirty="0"/>
              <a:t>العلاقة بين معامل الاحتكاك (</a:t>
            </a:r>
            <a:r>
              <a:rPr lang="en-US" sz="2400" b="1" dirty="0" err="1"/>
              <a:t>Fr</a:t>
            </a:r>
            <a:r>
              <a:rPr lang="ar-IQ" sz="2400" b="1" dirty="0"/>
              <a:t> )ومعامل الانتشار يمكن اعطائه بالعلاقة الاتية:</a:t>
            </a:r>
          </a:p>
          <a:p>
            <a:endParaRPr lang="ar-IQ" sz="2400" b="1" dirty="0"/>
          </a:p>
          <a:p>
            <a:endParaRPr lang="ar-IQ" sz="2400" b="1" dirty="0"/>
          </a:p>
          <a:p>
            <a:endParaRPr lang="ar-IQ" sz="2400" b="1" dirty="0"/>
          </a:p>
          <a:p>
            <a:endParaRPr lang="ar-IQ" sz="2400" b="1" dirty="0"/>
          </a:p>
          <a:p>
            <a:endParaRPr lang="ar-IQ" sz="2400" b="1" dirty="0"/>
          </a:p>
          <a:p>
            <a:endParaRPr lang="ar-IQ" sz="2400" b="1" dirty="0"/>
          </a:p>
          <a:p>
            <a:r>
              <a:rPr lang="ar-IQ" sz="2400" b="1" dirty="0"/>
              <a:t>مثال:اذا كان معامل الانتشار لاحد البروتينات في اناء </a:t>
            </a:r>
            <a:r>
              <a:rPr lang="en-US" sz="2400" b="1" dirty="0"/>
              <a:t>4×10-11</a:t>
            </a:r>
            <a:r>
              <a:rPr lang="ar-IQ" sz="2400" b="1" dirty="0"/>
              <a:t> م2/ثا والحجم الجزئي النوعي له </a:t>
            </a:r>
            <a:r>
              <a:rPr lang="en-US" sz="2400" b="1" dirty="0"/>
              <a:t>0.75</a:t>
            </a:r>
            <a:r>
              <a:rPr lang="ar-IQ" sz="2400" b="1" dirty="0"/>
              <a:t> م2/غم احسب الوزن الجزيئي للبروتينات اذا علمت ان معامل اللزوجة للماء </a:t>
            </a:r>
            <a:r>
              <a:rPr lang="en-US" sz="2400" b="1" dirty="0"/>
              <a:t>0.001</a:t>
            </a:r>
            <a:r>
              <a:rPr lang="ar-IQ" sz="2400" b="1" dirty="0"/>
              <a:t> بواز عند درجة حرارة </a:t>
            </a:r>
            <a:r>
              <a:rPr lang="en-US" sz="2400" b="1" dirty="0"/>
              <a:t>27</a:t>
            </a:r>
            <a:r>
              <a:rPr lang="ar-IQ" sz="2400" b="1" dirty="0"/>
              <a:t> درجة مئوية?</a:t>
            </a:r>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048154672"/>
              </p:ext>
            </p:extLst>
          </p:nvPr>
        </p:nvGraphicFramePr>
        <p:xfrm>
          <a:off x="611560" y="454968"/>
          <a:ext cx="1185267" cy="741784"/>
        </p:xfrm>
        <a:graphic>
          <a:graphicData uri="http://schemas.openxmlformats.org/presentationml/2006/ole">
            <mc:AlternateContent xmlns:mc="http://schemas.openxmlformats.org/markup-compatibility/2006">
              <mc:Choice xmlns:v="urn:schemas-microsoft-com:vml" Requires="v">
                <p:oleObj spid="_x0000_s92263" name="Equation" r:id="rId3" imgW="812520" imgH="419040" progId="Equation.3">
                  <p:embed/>
                </p:oleObj>
              </mc:Choice>
              <mc:Fallback>
                <p:oleObj name="Equation" r:id="rId3" imgW="81252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54968"/>
                        <a:ext cx="1185267" cy="741784"/>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576903536"/>
              </p:ext>
            </p:extLst>
          </p:nvPr>
        </p:nvGraphicFramePr>
        <p:xfrm>
          <a:off x="683568" y="1268760"/>
          <a:ext cx="1440160" cy="432048"/>
        </p:xfrm>
        <a:graphic>
          <a:graphicData uri="http://schemas.openxmlformats.org/presentationml/2006/ole">
            <mc:AlternateContent xmlns:mc="http://schemas.openxmlformats.org/markup-compatibility/2006">
              <mc:Choice xmlns:v="urn:schemas-microsoft-com:vml" Requires="v">
                <p:oleObj spid="_x0000_s92264" name="Equation" r:id="rId5" imgW="622080" imgH="203040" progId="Equation.3">
                  <p:embed/>
                </p:oleObj>
              </mc:Choice>
              <mc:Fallback>
                <p:oleObj name="Equation" r:id="rId5" imgW="622080" imgH="2030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1268760"/>
                        <a:ext cx="1440160" cy="432048"/>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51343129"/>
              </p:ext>
            </p:extLst>
          </p:nvPr>
        </p:nvGraphicFramePr>
        <p:xfrm>
          <a:off x="3779912" y="3068960"/>
          <a:ext cx="2592288" cy="1584176"/>
        </p:xfrm>
        <a:graphic>
          <a:graphicData uri="http://schemas.openxmlformats.org/presentationml/2006/ole">
            <mc:AlternateContent xmlns:mc="http://schemas.openxmlformats.org/markup-compatibility/2006">
              <mc:Choice xmlns:v="urn:schemas-microsoft-com:vml" Requires="v">
                <p:oleObj spid="_x0000_s92265" name="Equation" r:id="rId7" imgW="1625400" imgH="1117440" progId="Equation.3">
                  <p:embed/>
                </p:oleObj>
              </mc:Choice>
              <mc:Fallback>
                <p:oleObj name="Equation" r:id="rId7" imgW="1625400" imgH="11174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912" y="3068960"/>
                        <a:ext cx="2592288" cy="1584176"/>
                      </a:xfrm>
                      <a:prstGeom prst="rect">
                        <a:avLst/>
                      </a:prstGeom>
                      <a:noFill/>
                    </p:spPr>
                  </p:pic>
                </p:oleObj>
              </mc:Fallback>
            </mc:AlternateContent>
          </a:graphicData>
        </a:graphic>
      </p:graphicFrame>
    </p:spTree>
    <p:extLst>
      <p:ext uri="{BB962C8B-B14F-4D97-AF65-F5344CB8AC3E}">
        <p14:creationId xmlns:p14="http://schemas.microsoft.com/office/powerpoint/2010/main" val="28377440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03156"/>
            <a:ext cx="8928992" cy="1569660"/>
          </a:xfrm>
          <a:prstGeom prst="rect">
            <a:avLst/>
          </a:prstGeom>
          <a:noFill/>
        </p:spPr>
        <p:txBody>
          <a:bodyPr wrap="square" rtlCol="1">
            <a:spAutoFit/>
          </a:bodyPr>
          <a:lstStyle/>
          <a:p>
            <a:pPr algn="just"/>
            <a:r>
              <a:rPr lang="ar-IQ" sz="2400" b="1" dirty="0"/>
              <a:t>مثال:اذا علمت ان للهيموكلوبين وزن جزيئي </a:t>
            </a:r>
            <a:r>
              <a:rPr lang="en-US" sz="2400" b="1" dirty="0"/>
              <a:t>64500</a:t>
            </a:r>
            <a:r>
              <a:rPr lang="ar-IQ" sz="2400" b="1" dirty="0"/>
              <a:t> غم /مول وحجم نوعي </a:t>
            </a:r>
            <a:r>
              <a:rPr lang="en-US" sz="2400" b="1" dirty="0"/>
              <a:t>0.75</a:t>
            </a:r>
            <a:r>
              <a:rPr lang="ar-IQ" sz="2400" b="1" dirty="0"/>
              <a:t> م3/كغم افرض ان الجزيئات كروية الشكل احسب نصف قطر الجزيئات على اعتبار ان لزوجة الماء </a:t>
            </a:r>
            <a:r>
              <a:rPr lang="en-US" sz="2400" b="1" dirty="0"/>
              <a:t>0.001</a:t>
            </a:r>
            <a:r>
              <a:rPr lang="ar-IQ" sz="2400" b="1" dirty="0"/>
              <a:t> بواز في درجة 20 درجة مئوية اذا علمت ان قيمة معامل الانتشار لمحلول الهيموكلوبين في الماء هو </a:t>
            </a:r>
            <a:r>
              <a:rPr lang="en-US" sz="2400" b="1" dirty="0"/>
              <a:t>7×10-11</a:t>
            </a:r>
            <a:r>
              <a:rPr lang="ar-IQ" sz="2400" b="1" dirty="0"/>
              <a:t> م2/ثا?</a:t>
            </a:r>
          </a:p>
        </p:txBody>
      </p:sp>
    </p:spTree>
    <p:extLst>
      <p:ext uri="{BB962C8B-B14F-4D97-AF65-F5344CB8AC3E}">
        <p14:creationId xmlns:p14="http://schemas.microsoft.com/office/powerpoint/2010/main" val="363429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1" y="188640"/>
            <a:ext cx="8640961" cy="5539978"/>
          </a:xfrm>
          <a:prstGeom prst="rect">
            <a:avLst/>
          </a:prstGeom>
          <a:noFill/>
        </p:spPr>
        <p:txBody>
          <a:bodyPr wrap="square" rtlCol="1">
            <a:spAutoFit/>
          </a:bodyPr>
          <a:lstStyle/>
          <a:p>
            <a:r>
              <a:rPr lang="ar-IQ" sz="2400" dirty="0"/>
              <a:t>ولاجل توضيح ان ليس في كل الحالات الجزيئية تساوي مرتبة التفاعل نطبق المثال التالي </a:t>
            </a:r>
          </a:p>
          <a:p>
            <a:r>
              <a:rPr lang="ar-IQ" sz="2400" u="sng" dirty="0"/>
              <a:t>مثال</a:t>
            </a:r>
            <a:r>
              <a:rPr lang="ar-IQ" sz="2400" dirty="0"/>
              <a:t> </a:t>
            </a:r>
            <a:br>
              <a:rPr lang="ar-IQ" sz="2400" dirty="0"/>
            </a:br>
            <a:r>
              <a:rPr lang="ar-IQ" sz="2400" dirty="0"/>
              <a:t>حدث التفاعل التالي بين غاز اول اوكسيد النتروجين وغاز الهيدروجين وفق المعادلة الاتية</a:t>
            </a:r>
          </a:p>
          <a:p>
            <a:endParaRPr lang="ar-IQ" sz="2400" dirty="0"/>
          </a:p>
          <a:p>
            <a:r>
              <a:rPr lang="ar-IQ" sz="2400" dirty="0"/>
              <a:t>ومن خلال متابعة التغير الحاصل في الضغط  لمزيج التفاعل الغازي جمعت المعلومات الاتية </a:t>
            </a:r>
          </a:p>
          <a:p>
            <a:endParaRPr lang="ar-IQ" sz="2400" dirty="0"/>
          </a:p>
          <a:p>
            <a:endParaRPr lang="ar-IQ" sz="2400" dirty="0"/>
          </a:p>
          <a:p>
            <a:endParaRPr lang="ar-IQ" sz="2400" dirty="0"/>
          </a:p>
          <a:p>
            <a:endParaRPr lang="ar-IQ" sz="2400" dirty="0"/>
          </a:p>
          <a:p>
            <a:r>
              <a:rPr lang="ar-IQ" sz="2400" dirty="0"/>
              <a:t>ما هي مرتبة التفاعل بالنسبة للمواد المتفاعلة وللتفاعل العام ثم احسب القيمة العددية لثابت معدل سرعة التفاعل ؟</a:t>
            </a:r>
          </a:p>
          <a:p>
            <a:endParaRPr lang="ar-IQ" dirty="0"/>
          </a:p>
        </p:txBody>
      </p:sp>
      <p:graphicFrame>
        <p:nvGraphicFramePr>
          <p:cNvPr id="3" name="Object 2"/>
          <p:cNvGraphicFramePr>
            <a:graphicFrameLocks noChangeAspect="1"/>
          </p:cNvGraphicFramePr>
          <p:nvPr>
            <p:extLst>
              <p:ext uri="{D42A27DB-BD31-4B8C-83A1-F6EECF244321}">
                <p14:modId xmlns:p14="http://schemas.microsoft.com/office/powerpoint/2010/main" val="3702914669"/>
              </p:ext>
            </p:extLst>
          </p:nvPr>
        </p:nvGraphicFramePr>
        <p:xfrm>
          <a:off x="1047750" y="1844675"/>
          <a:ext cx="3735388" cy="504825"/>
        </p:xfrm>
        <a:graphic>
          <a:graphicData uri="http://schemas.openxmlformats.org/presentationml/2006/ole">
            <mc:AlternateContent xmlns:mc="http://schemas.openxmlformats.org/markup-compatibility/2006">
              <mc:Choice xmlns:v="urn:schemas-microsoft-com:vml" Requires="v">
                <p:oleObj spid="_x0000_s5364" name="Equation" r:id="rId3" imgW="2171520" imgH="241200" progId="Equation.3">
                  <p:embed/>
                </p:oleObj>
              </mc:Choice>
              <mc:Fallback>
                <p:oleObj name="Equation" r:id="rId3" imgW="2171520" imgH="241200" progId="Equation.3">
                  <p:embed/>
                  <p:pic>
                    <p:nvPicPr>
                      <p:cNvPr id="0" name="Object 10"/>
                      <p:cNvPicPr>
                        <a:picLocks noChangeAspect="1" noChangeArrowheads="1"/>
                      </p:cNvPicPr>
                      <p:nvPr/>
                    </p:nvPicPr>
                    <p:blipFill>
                      <a:blip r:embed="rId4"/>
                      <a:srcRect/>
                      <a:stretch>
                        <a:fillRect/>
                      </a:stretch>
                    </p:blipFill>
                    <p:spPr bwMode="auto">
                      <a:xfrm>
                        <a:off x="1047750" y="1844675"/>
                        <a:ext cx="3735388" cy="504825"/>
                      </a:xfrm>
                      <a:prstGeom prst="rect">
                        <a:avLst/>
                      </a:prstGeom>
                      <a:noFill/>
                      <a:ln>
                        <a:noFill/>
                      </a:ln>
                    </p:spPr>
                  </p:pic>
                </p:oleObj>
              </mc:Fallback>
            </mc:AlternateContent>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1851037"/>
              </p:ext>
            </p:extLst>
          </p:nvPr>
        </p:nvGraphicFramePr>
        <p:xfrm>
          <a:off x="467544" y="2924944"/>
          <a:ext cx="7488832" cy="1584176"/>
        </p:xfrm>
        <a:graphic>
          <a:graphicData uri="http://schemas.openxmlformats.org/drawingml/2006/table">
            <a:tbl>
              <a:tblPr rtl="1" firstRow="1" firstCol="1" bandRow="1">
                <a:tableStyleId>{5C22544A-7EE6-4342-B048-85BDC9FD1C3A}</a:tableStyleId>
              </a:tblPr>
              <a:tblGrid>
                <a:gridCol w="1551914">
                  <a:extLst>
                    <a:ext uri="{9D8B030D-6E8A-4147-A177-3AD203B41FA5}">
                      <a16:colId xmlns:a16="http://schemas.microsoft.com/office/drawing/2014/main" val="20000"/>
                    </a:ext>
                  </a:extLst>
                </a:gridCol>
                <a:gridCol w="1551914">
                  <a:extLst>
                    <a:ext uri="{9D8B030D-6E8A-4147-A177-3AD203B41FA5}">
                      <a16:colId xmlns:a16="http://schemas.microsoft.com/office/drawing/2014/main" val="20001"/>
                    </a:ext>
                  </a:extLst>
                </a:gridCol>
                <a:gridCol w="1552643">
                  <a:extLst>
                    <a:ext uri="{9D8B030D-6E8A-4147-A177-3AD203B41FA5}">
                      <a16:colId xmlns:a16="http://schemas.microsoft.com/office/drawing/2014/main" val="20002"/>
                    </a:ext>
                  </a:extLst>
                </a:gridCol>
                <a:gridCol w="2832361">
                  <a:extLst>
                    <a:ext uri="{9D8B030D-6E8A-4147-A177-3AD203B41FA5}">
                      <a16:colId xmlns:a16="http://schemas.microsoft.com/office/drawing/2014/main" val="20003"/>
                    </a:ext>
                  </a:extLst>
                </a:gridCol>
              </a:tblGrid>
              <a:tr h="396044">
                <a:tc>
                  <a:txBody>
                    <a:bodyPr/>
                    <a:lstStyle/>
                    <a:p>
                      <a:pPr algn="ctr" rtl="1">
                        <a:lnSpc>
                          <a:spcPct val="115000"/>
                        </a:lnSpc>
                        <a:spcAft>
                          <a:spcPts val="0"/>
                        </a:spcAft>
                        <a:tabLst>
                          <a:tab pos="1292860" algn="l"/>
                        </a:tabLst>
                      </a:pPr>
                      <a:r>
                        <a:rPr lang="en-US" sz="1600" b="1" dirty="0">
                          <a:effectLst/>
                        </a:rPr>
                        <a:t>Exp.3</a:t>
                      </a:r>
                      <a:endParaRPr lang="en-US" sz="1600" b="1" dirty="0">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Exp.2</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Exp.1</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a:effectLst/>
                        </a:rPr>
                        <a:t>Pressure/</a:t>
                      </a:r>
                      <a:r>
                        <a:rPr lang="en-US" sz="1600" b="1" dirty="0" err="1">
                          <a:effectLst/>
                        </a:rPr>
                        <a:t>atm</a:t>
                      </a:r>
                      <a:endParaRPr lang="en-US" sz="1600" b="1"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396044">
                <a:tc>
                  <a:txBody>
                    <a:bodyPr/>
                    <a:lstStyle/>
                    <a:p>
                      <a:pPr algn="ctr" rtl="1">
                        <a:lnSpc>
                          <a:spcPct val="115000"/>
                        </a:lnSpc>
                        <a:spcAft>
                          <a:spcPts val="0"/>
                        </a:spcAft>
                        <a:tabLst>
                          <a:tab pos="1292860" algn="l"/>
                        </a:tabLst>
                      </a:pPr>
                      <a:r>
                        <a:rPr lang="en-US" sz="1600" b="1">
                          <a:effectLst/>
                        </a:rPr>
                        <a:t>0.25</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0.5</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0.5</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a:effectLst/>
                        </a:rPr>
                        <a:t>P(NO)/</a:t>
                      </a:r>
                      <a:r>
                        <a:rPr lang="en-US" sz="1600" b="1" dirty="0" err="1">
                          <a:effectLst/>
                        </a:rPr>
                        <a:t>atm</a:t>
                      </a:r>
                      <a:endParaRPr lang="en-US" sz="1600" b="1"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396044">
                <a:tc>
                  <a:txBody>
                    <a:bodyPr/>
                    <a:lstStyle/>
                    <a:p>
                      <a:pPr algn="ctr" rtl="1">
                        <a:lnSpc>
                          <a:spcPct val="115000"/>
                        </a:lnSpc>
                        <a:spcAft>
                          <a:spcPts val="0"/>
                        </a:spcAft>
                        <a:tabLst>
                          <a:tab pos="1292860" algn="l"/>
                        </a:tabLst>
                      </a:pPr>
                      <a:r>
                        <a:rPr lang="en-US" sz="1600" b="1">
                          <a:effectLst/>
                        </a:rPr>
                        <a:t>0.2</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a:effectLst/>
                        </a:rPr>
                        <a:t>0.1</a:t>
                      </a:r>
                      <a:endParaRPr lang="en-US" sz="1600" b="1" dirty="0">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a:effectLst/>
                        </a:rPr>
                        <a:t>0.2</a:t>
                      </a:r>
                      <a:endParaRPr lang="en-US" sz="1600" b="1" dirty="0">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a:effectLst/>
                        </a:rPr>
                        <a:t>P(H</a:t>
                      </a:r>
                      <a:r>
                        <a:rPr lang="en-US" sz="1600" b="1" baseline="-25000" dirty="0">
                          <a:effectLst/>
                        </a:rPr>
                        <a:t>2</a:t>
                      </a:r>
                      <a:r>
                        <a:rPr lang="en-US" sz="1600" b="1" dirty="0">
                          <a:effectLst/>
                        </a:rPr>
                        <a:t>)/</a:t>
                      </a:r>
                      <a:r>
                        <a:rPr lang="en-US" sz="1600" b="1" dirty="0" err="1">
                          <a:effectLst/>
                        </a:rPr>
                        <a:t>atm</a:t>
                      </a:r>
                      <a:endParaRPr lang="en-US" sz="1600" b="1"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396044">
                <a:tc>
                  <a:txBody>
                    <a:bodyPr/>
                    <a:lstStyle/>
                    <a:p>
                      <a:pPr algn="ctr" rtl="1">
                        <a:lnSpc>
                          <a:spcPct val="115000"/>
                        </a:lnSpc>
                        <a:spcAft>
                          <a:spcPts val="0"/>
                        </a:spcAft>
                        <a:tabLst>
                          <a:tab pos="1292860" algn="l"/>
                        </a:tabLst>
                      </a:pPr>
                      <a:r>
                        <a:rPr lang="en-US" sz="1600" b="1">
                          <a:effectLst/>
                        </a:rPr>
                        <a:t>0.0012</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0.0024</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0.0048</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err="1">
                          <a:effectLst/>
                        </a:rPr>
                        <a:t>dp</a:t>
                      </a:r>
                      <a:r>
                        <a:rPr lang="en-US" sz="1600" b="1" dirty="0">
                          <a:effectLst/>
                        </a:rPr>
                        <a:t>/</a:t>
                      </a:r>
                      <a:r>
                        <a:rPr lang="en-US" sz="1600" b="1" dirty="0" err="1">
                          <a:effectLst/>
                        </a:rPr>
                        <a:t>dt</a:t>
                      </a:r>
                      <a:r>
                        <a:rPr lang="en-US" sz="1600" b="1" dirty="0">
                          <a:effectLst/>
                        </a:rPr>
                        <a:t>     /    </a:t>
                      </a:r>
                      <a:r>
                        <a:rPr lang="en-US" sz="1600" b="1" dirty="0" err="1">
                          <a:effectLst/>
                        </a:rPr>
                        <a:t>atm</a:t>
                      </a:r>
                      <a:r>
                        <a:rPr lang="en-US" sz="1600" b="1" dirty="0">
                          <a:effectLst/>
                        </a:rPr>
                        <a:t>/min</a:t>
                      </a:r>
                      <a:endParaRPr lang="en-US" sz="1600" b="1"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60883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640960" cy="2677656"/>
          </a:xfrm>
          <a:prstGeom prst="rect">
            <a:avLst/>
          </a:prstGeom>
          <a:noFill/>
        </p:spPr>
        <p:txBody>
          <a:bodyPr wrap="square" rtlCol="1">
            <a:spAutoFit/>
          </a:bodyPr>
          <a:lstStyle/>
          <a:p>
            <a:r>
              <a:rPr lang="ar-IQ" sz="2400" b="1" dirty="0"/>
              <a:t>توضيح الرموز </a:t>
            </a:r>
          </a:p>
          <a:p>
            <a:r>
              <a:rPr lang="ar-IQ" sz="2400" b="1" dirty="0"/>
              <a:t>1- </a:t>
            </a:r>
            <a:r>
              <a:rPr lang="en-US" sz="2400" b="1" dirty="0"/>
              <a:t>a </a:t>
            </a:r>
            <a:r>
              <a:rPr lang="ar-IQ" sz="2400" b="1" dirty="0"/>
              <a:t>  = التركيز الابتدائي     2- </a:t>
            </a:r>
            <a:r>
              <a:rPr lang="en-US" sz="2400" b="1" dirty="0"/>
              <a:t>x </a:t>
            </a:r>
            <a:r>
              <a:rPr lang="ar-IQ" sz="2400" b="1" dirty="0"/>
              <a:t>  = تركيز المتكون       3- </a:t>
            </a:r>
            <a:r>
              <a:rPr lang="en-US" sz="2400" b="1" dirty="0"/>
              <a:t>a-x</a:t>
            </a:r>
            <a:r>
              <a:rPr lang="ar-IQ" sz="2400" b="1" dirty="0"/>
              <a:t> = تركيز المتبقي </a:t>
            </a:r>
          </a:p>
          <a:p>
            <a:r>
              <a:rPr lang="ar-IQ" sz="2400" b="1" dirty="0"/>
              <a:t>4- </a:t>
            </a:r>
            <a:r>
              <a:rPr lang="en-US" sz="2400" b="1" dirty="0"/>
              <a:t>k</a:t>
            </a:r>
            <a:r>
              <a:rPr lang="ar-IQ" sz="2400" b="1" dirty="0"/>
              <a:t> = ثابت معدل السرعة    5- </a:t>
            </a:r>
            <a:r>
              <a:rPr lang="en-US" sz="2400" b="1" dirty="0"/>
              <a:t>d</a:t>
            </a:r>
            <a:r>
              <a:rPr lang="ar-IQ" sz="2400" b="1" dirty="0"/>
              <a:t> = التغير التناهي بالصغر او الغير محسوس </a:t>
            </a:r>
          </a:p>
          <a:p>
            <a:r>
              <a:rPr lang="ar-IQ" sz="2400" b="1" dirty="0"/>
              <a:t>6- ∆ = التغير المحسوس      7- </a:t>
            </a:r>
            <a:r>
              <a:rPr lang="en-US" sz="2400" b="1" dirty="0"/>
              <a:t>t</a:t>
            </a:r>
            <a:r>
              <a:rPr lang="ar-IQ" sz="2400" b="1" dirty="0"/>
              <a:t> = زمن التفاعل  8- </a:t>
            </a:r>
            <a:r>
              <a:rPr lang="en-US" sz="2400" b="1" dirty="0"/>
              <a:t>dx/</a:t>
            </a:r>
            <a:r>
              <a:rPr lang="en-US" sz="2400" b="1" dirty="0" err="1"/>
              <a:t>dt</a:t>
            </a:r>
            <a:r>
              <a:rPr lang="ar-IQ" sz="2400" b="1" dirty="0"/>
              <a:t> =معدل سرعة التفاعل</a:t>
            </a:r>
          </a:p>
          <a:p>
            <a:r>
              <a:rPr lang="ar-IQ" sz="2400" b="1" dirty="0"/>
              <a:t>9-     = هو الزمن اللازم لاستهلاك نصف التركيز الابتدائي للمادة المتفاعلة</a:t>
            </a:r>
          </a:p>
          <a:p>
            <a:endParaRPr lang="ar-IQ" sz="2400" b="1" u="sng" dirty="0"/>
          </a:p>
          <a:p>
            <a:pPr algn="ctr"/>
            <a:r>
              <a:rPr lang="ar-IQ" sz="2400" b="1" u="sng" dirty="0"/>
              <a:t>معادلة الخط المستقيم </a:t>
            </a:r>
          </a:p>
        </p:txBody>
      </p:sp>
      <p:graphicFrame>
        <p:nvGraphicFramePr>
          <p:cNvPr id="3" name="Object 2"/>
          <p:cNvGraphicFramePr>
            <a:graphicFrameLocks noChangeAspect="1"/>
          </p:cNvGraphicFramePr>
          <p:nvPr>
            <p:extLst>
              <p:ext uri="{D42A27DB-BD31-4B8C-83A1-F6EECF244321}">
                <p14:modId xmlns:p14="http://schemas.microsoft.com/office/powerpoint/2010/main" val="3977996142"/>
              </p:ext>
            </p:extLst>
          </p:nvPr>
        </p:nvGraphicFramePr>
        <p:xfrm>
          <a:off x="899592" y="3232541"/>
          <a:ext cx="1172319" cy="412483"/>
        </p:xfrm>
        <a:graphic>
          <a:graphicData uri="http://schemas.openxmlformats.org/presentationml/2006/ole">
            <mc:AlternateContent xmlns:mc="http://schemas.openxmlformats.org/markup-compatibility/2006">
              <mc:Choice xmlns:v="urn:schemas-microsoft-com:vml" Requires="v">
                <p:oleObj spid="_x0000_s90271" name="Equation" r:id="rId3" imgW="685800" imgH="241200" progId="Equation.3">
                  <p:embed/>
                </p:oleObj>
              </mc:Choice>
              <mc:Fallback>
                <p:oleObj name="Equation" r:id="rId3" imgW="685800" imgH="24120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232541"/>
                        <a:ext cx="1172319" cy="412483"/>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03176720"/>
              </p:ext>
            </p:extLst>
          </p:nvPr>
        </p:nvGraphicFramePr>
        <p:xfrm>
          <a:off x="859327" y="3717032"/>
          <a:ext cx="1480425" cy="385316"/>
        </p:xfrm>
        <a:graphic>
          <a:graphicData uri="http://schemas.openxmlformats.org/presentationml/2006/ole">
            <mc:AlternateContent xmlns:mc="http://schemas.openxmlformats.org/markup-compatibility/2006">
              <mc:Choice xmlns:v="urn:schemas-microsoft-com:vml" Requires="v">
                <p:oleObj spid="_x0000_s90272" name="Equation" r:id="rId5" imgW="927000" imgH="241200" progId="Equation.3">
                  <p:embed/>
                </p:oleObj>
              </mc:Choice>
              <mc:Fallback>
                <p:oleObj name="Equation" r:id="rId5" imgW="927000" imgH="2412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327" y="3717032"/>
                        <a:ext cx="1480425" cy="385316"/>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2590859"/>
              </p:ext>
            </p:extLst>
          </p:nvPr>
        </p:nvGraphicFramePr>
        <p:xfrm>
          <a:off x="827584" y="4207360"/>
          <a:ext cx="1512168" cy="399044"/>
        </p:xfrm>
        <a:graphic>
          <a:graphicData uri="http://schemas.openxmlformats.org/presentationml/2006/ole">
            <mc:AlternateContent xmlns:mc="http://schemas.openxmlformats.org/markup-compatibility/2006">
              <mc:Choice xmlns:v="urn:schemas-microsoft-com:vml" Requires="v">
                <p:oleObj spid="_x0000_s90273" name="Equation" r:id="rId7" imgW="914400" imgH="241200" progId="Equation.3">
                  <p:embed/>
                </p:oleObj>
              </mc:Choice>
              <mc:Fallback>
                <p:oleObj name="Equation" r:id="rId7" imgW="914400" imgH="2412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4207360"/>
                        <a:ext cx="1512168" cy="399044"/>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43004977"/>
              </p:ext>
            </p:extLst>
          </p:nvPr>
        </p:nvGraphicFramePr>
        <p:xfrm>
          <a:off x="789376" y="4725144"/>
          <a:ext cx="1622384" cy="385316"/>
        </p:xfrm>
        <a:graphic>
          <a:graphicData uri="http://schemas.openxmlformats.org/presentationml/2006/ole">
            <mc:AlternateContent xmlns:mc="http://schemas.openxmlformats.org/markup-compatibility/2006">
              <mc:Choice xmlns:v="urn:schemas-microsoft-com:vml" Requires="v">
                <p:oleObj spid="_x0000_s90274" name="Equation" r:id="rId9" imgW="1015920" imgH="241200" progId="Equation.3">
                  <p:embed/>
                </p:oleObj>
              </mc:Choice>
              <mc:Fallback>
                <p:oleObj name="Equation" r:id="rId9" imgW="1015920" imgH="2412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376" y="4725144"/>
                        <a:ext cx="1622384" cy="385316"/>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62853051"/>
              </p:ext>
            </p:extLst>
          </p:nvPr>
        </p:nvGraphicFramePr>
        <p:xfrm>
          <a:off x="8244408" y="1916832"/>
          <a:ext cx="360040" cy="588640"/>
        </p:xfrm>
        <a:graphic>
          <a:graphicData uri="http://schemas.openxmlformats.org/presentationml/2006/ole">
            <mc:AlternateContent xmlns:mc="http://schemas.openxmlformats.org/markup-compatibility/2006">
              <mc:Choice xmlns:v="urn:schemas-microsoft-com:vml" Requires="v">
                <p:oleObj spid="_x0000_s90275" name="Equation" r:id="rId11" imgW="228600" imgH="228600" progId="Equation.3">
                  <p:embed/>
                </p:oleObj>
              </mc:Choice>
              <mc:Fallback>
                <p:oleObj name="Equation" r:id="rId11" imgW="228600" imgH="228600"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44408" y="1916832"/>
                        <a:ext cx="360040" cy="58864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9244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234684"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02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8224" y="908720"/>
            <a:ext cx="184731" cy="369332"/>
          </a:xfrm>
          <a:prstGeom prst="rect">
            <a:avLst/>
          </a:prstGeom>
          <a:noFill/>
        </p:spPr>
        <p:txBody>
          <a:bodyPr wrap="none" rtlCol="1">
            <a:spAutoFit/>
          </a:bodyPr>
          <a:lstStyle/>
          <a:p>
            <a:endParaRPr lang="ar-IQ" dirty="0"/>
          </a:p>
        </p:txBody>
      </p:sp>
      <p:sp>
        <p:nvSpPr>
          <p:cNvPr id="3" name="TextBox 2"/>
          <p:cNvSpPr txBox="1"/>
          <p:nvPr/>
        </p:nvSpPr>
        <p:spPr>
          <a:xfrm>
            <a:off x="179512" y="294054"/>
            <a:ext cx="8929397" cy="2000548"/>
          </a:xfrm>
          <a:prstGeom prst="rect">
            <a:avLst/>
          </a:prstGeom>
          <a:noFill/>
        </p:spPr>
        <p:txBody>
          <a:bodyPr wrap="square" rtlCol="1">
            <a:spAutoFit/>
          </a:bodyPr>
          <a:lstStyle/>
          <a:p>
            <a:pPr algn="ctr"/>
            <a:r>
              <a:rPr lang="ar-IQ" sz="2800" b="1" u="sng" dirty="0">
                <a:cs typeface="+mj-cs"/>
              </a:rPr>
              <a:t>انواع التفاعلات حسب المرتبة </a:t>
            </a:r>
            <a:r>
              <a:rPr lang="en-US" sz="2800" b="1" u="sng" dirty="0">
                <a:cs typeface="+mj-cs"/>
              </a:rPr>
              <a:t> n</a:t>
            </a:r>
            <a:endParaRPr lang="ar-IQ" sz="2800" b="1" u="sng" dirty="0">
              <a:cs typeface="+mj-cs"/>
            </a:endParaRPr>
          </a:p>
          <a:p>
            <a:r>
              <a:rPr lang="ar-IQ" sz="2400" b="1" dirty="0">
                <a:cs typeface="+mj-cs"/>
              </a:rPr>
              <a:t>نقصد بالمرتبة </a:t>
            </a:r>
            <a:r>
              <a:rPr lang="en-US" sz="2400" b="1" dirty="0">
                <a:cs typeface="+mj-cs"/>
              </a:rPr>
              <a:t>n</a:t>
            </a:r>
            <a:r>
              <a:rPr lang="ar-IQ" sz="2400" b="1" dirty="0">
                <a:cs typeface="+mj-cs"/>
              </a:rPr>
              <a:t>   التفاعلات قد تكون اعداد صحيحة (</a:t>
            </a:r>
            <a:r>
              <a:rPr lang="en-US" sz="2400" b="1" dirty="0">
                <a:cs typeface="+mj-cs"/>
              </a:rPr>
              <a:t>3,2,1,0</a:t>
            </a:r>
            <a:r>
              <a:rPr lang="ar-IQ" sz="2400" b="1" dirty="0">
                <a:cs typeface="+mj-cs"/>
              </a:rPr>
              <a:t> ) وقد تكون كسرية  (</a:t>
            </a:r>
            <a:r>
              <a:rPr lang="en-US" sz="2400" b="1" dirty="0">
                <a:cs typeface="+mj-cs"/>
              </a:rPr>
              <a:t>2.5,1.5,0.5</a:t>
            </a:r>
            <a:r>
              <a:rPr lang="ar-IQ" sz="2400" b="1" dirty="0">
                <a:cs typeface="+mj-cs"/>
              </a:rPr>
              <a:t> )</a:t>
            </a:r>
          </a:p>
          <a:p>
            <a:r>
              <a:rPr lang="ar-IQ" sz="2400" b="1" dirty="0">
                <a:cs typeface="+mj-cs"/>
              </a:rPr>
              <a:t>وفيما يلي جدول يوضح التفاعلات حسب مراتب التفاعل ومعادلات سرعة التفاعل بشكلها التفاضلي </a:t>
            </a:r>
          </a:p>
        </p:txBody>
      </p:sp>
      <p:graphicFrame>
        <p:nvGraphicFramePr>
          <p:cNvPr id="5" name="Table 4"/>
          <p:cNvGraphicFramePr>
            <a:graphicFrameLocks noGrp="1"/>
          </p:cNvGraphicFramePr>
          <p:nvPr>
            <p:extLst>
              <p:ext uri="{D42A27DB-BD31-4B8C-83A1-F6EECF244321}">
                <p14:modId xmlns:p14="http://schemas.microsoft.com/office/powerpoint/2010/main" val="1384826940"/>
              </p:ext>
            </p:extLst>
          </p:nvPr>
        </p:nvGraphicFramePr>
        <p:xfrm>
          <a:off x="611560" y="2204861"/>
          <a:ext cx="7920879" cy="4392490"/>
        </p:xfrm>
        <a:graphic>
          <a:graphicData uri="http://schemas.openxmlformats.org/drawingml/2006/table">
            <a:tbl>
              <a:tblPr rtl="1" firstRow="1" firstCol="1" bandRow="1">
                <a:tableStyleId>{5C22544A-7EE6-4342-B048-85BDC9FD1C3A}</a:tableStyleId>
              </a:tblPr>
              <a:tblGrid>
                <a:gridCol w="2639674">
                  <a:extLst>
                    <a:ext uri="{9D8B030D-6E8A-4147-A177-3AD203B41FA5}">
                      <a16:colId xmlns:a16="http://schemas.microsoft.com/office/drawing/2014/main" val="20000"/>
                    </a:ext>
                  </a:extLst>
                </a:gridCol>
                <a:gridCol w="5281205">
                  <a:extLst>
                    <a:ext uri="{9D8B030D-6E8A-4147-A177-3AD203B41FA5}">
                      <a16:colId xmlns:a16="http://schemas.microsoft.com/office/drawing/2014/main" val="20001"/>
                    </a:ext>
                  </a:extLst>
                </a:gridCol>
              </a:tblGrid>
              <a:tr h="439249">
                <a:tc>
                  <a:txBody>
                    <a:bodyPr/>
                    <a:lstStyle/>
                    <a:p>
                      <a:pPr algn="ctr" rtl="1">
                        <a:lnSpc>
                          <a:spcPct val="115000"/>
                        </a:lnSpc>
                        <a:spcAft>
                          <a:spcPts val="0"/>
                        </a:spcAft>
                        <a:tabLst>
                          <a:tab pos="3331210" algn="l"/>
                        </a:tabLst>
                      </a:pPr>
                      <a:r>
                        <a:rPr lang="ar-IQ" sz="1100" dirty="0">
                          <a:effectLst/>
                        </a:rPr>
                        <a:t>اسم المرتبة</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a:effectLst/>
                        </a:rPr>
                        <a:t>معادلة سرعة التفاعل التفاضلية</a:t>
                      </a:r>
                      <a:endParaRPr lang="en-US" sz="1100">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439249">
                <a:tc>
                  <a:txBody>
                    <a:bodyPr/>
                    <a:lstStyle/>
                    <a:p>
                      <a:pPr algn="ctr" rtl="1">
                        <a:lnSpc>
                          <a:spcPct val="115000"/>
                        </a:lnSpc>
                        <a:spcAft>
                          <a:spcPts val="0"/>
                        </a:spcAft>
                        <a:tabLst>
                          <a:tab pos="3331210" algn="l"/>
                        </a:tabLst>
                      </a:pPr>
                      <a:r>
                        <a:rPr lang="ar-IQ" sz="1100">
                          <a:effectLst/>
                        </a:rPr>
                        <a:t>الصفرية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a:effectLst/>
                        </a:rPr>
                        <a:t> </a:t>
                      </a:r>
                      <a:endParaRPr lang="en-US" sz="1100">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r h="439249">
                <a:tc>
                  <a:txBody>
                    <a:bodyPr/>
                    <a:lstStyle/>
                    <a:p>
                      <a:pPr algn="ctr" rtl="1">
                        <a:lnSpc>
                          <a:spcPct val="115000"/>
                        </a:lnSpc>
                        <a:spcAft>
                          <a:spcPts val="0"/>
                        </a:spcAft>
                        <a:tabLst>
                          <a:tab pos="3331210" algn="l"/>
                        </a:tabLst>
                      </a:pPr>
                      <a:r>
                        <a:rPr lang="ar-IQ" sz="1100">
                          <a:effectLst/>
                        </a:rPr>
                        <a:t>الاحادية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dirty="0">
                          <a:effectLst/>
                        </a:rPr>
                        <a:t> </a:t>
                      </a:r>
                      <a:endParaRPr lang="en-US" sz="1100" dirty="0">
                        <a:effectLst/>
                        <a:latin typeface="Calibri"/>
                        <a:ea typeface="Calibri"/>
                        <a:cs typeface="Arial"/>
                      </a:endParaRPr>
                    </a:p>
                  </a:txBody>
                  <a:tcPr marL="68580" marR="68580" marT="0" marB="0" anchor="ctr"/>
                </a:tc>
                <a:extLst>
                  <a:ext uri="{0D108BD9-81ED-4DB2-BD59-A6C34878D82A}">
                    <a16:rowId xmlns:a16="http://schemas.microsoft.com/office/drawing/2014/main" val="10002"/>
                  </a:ext>
                </a:extLst>
              </a:tr>
              <a:tr h="439249">
                <a:tc>
                  <a:txBody>
                    <a:bodyPr/>
                    <a:lstStyle/>
                    <a:p>
                      <a:pPr algn="ctr" rtl="1">
                        <a:lnSpc>
                          <a:spcPct val="115000"/>
                        </a:lnSpc>
                        <a:spcAft>
                          <a:spcPts val="0"/>
                        </a:spcAft>
                        <a:tabLst>
                          <a:tab pos="3331210" algn="l"/>
                        </a:tabLst>
                      </a:pPr>
                      <a:r>
                        <a:rPr lang="ar-IQ" sz="1100">
                          <a:effectLst/>
                        </a:rPr>
                        <a:t>الثنائية متساوية التراكيز</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dirty="0">
                          <a:effectLst/>
                        </a:rPr>
                        <a:t> </a:t>
                      </a:r>
                      <a:endParaRPr lang="en-US" sz="1100" dirty="0">
                        <a:effectLst/>
                        <a:latin typeface="Calibri"/>
                        <a:ea typeface="Calibri"/>
                        <a:cs typeface="Arial"/>
                      </a:endParaRPr>
                    </a:p>
                  </a:txBody>
                  <a:tcPr marL="68580" marR="68580" marT="0" marB="0" anchor="ctr"/>
                </a:tc>
                <a:extLst>
                  <a:ext uri="{0D108BD9-81ED-4DB2-BD59-A6C34878D82A}">
                    <a16:rowId xmlns:a16="http://schemas.microsoft.com/office/drawing/2014/main" val="10003"/>
                  </a:ext>
                </a:extLst>
              </a:tr>
              <a:tr h="439249">
                <a:tc>
                  <a:txBody>
                    <a:bodyPr/>
                    <a:lstStyle/>
                    <a:p>
                      <a:pPr algn="ctr" rtl="1">
                        <a:lnSpc>
                          <a:spcPct val="115000"/>
                        </a:lnSpc>
                        <a:spcAft>
                          <a:spcPts val="0"/>
                        </a:spcAft>
                        <a:tabLst>
                          <a:tab pos="3331210" algn="l"/>
                        </a:tabLst>
                      </a:pPr>
                      <a:r>
                        <a:rPr lang="ar-IQ" sz="1100" dirty="0">
                          <a:effectLst/>
                        </a:rPr>
                        <a:t>الثنائية مختلفة التراكيز</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a:effectLst/>
                        </a:rPr>
                        <a:t> </a:t>
                      </a:r>
                      <a:endParaRPr lang="en-US" sz="1100">
                        <a:effectLst/>
                        <a:latin typeface="Calibri"/>
                        <a:ea typeface="Calibri"/>
                        <a:cs typeface="Arial"/>
                      </a:endParaRPr>
                    </a:p>
                  </a:txBody>
                  <a:tcPr marL="68580" marR="68580" marT="0" marB="0" anchor="ctr"/>
                </a:tc>
                <a:extLst>
                  <a:ext uri="{0D108BD9-81ED-4DB2-BD59-A6C34878D82A}">
                    <a16:rowId xmlns:a16="http://schemas.microsoft.com/office/drawing/2014/main" val="10004"/>
                  </a:ext>
                </a:extLst>
              </a:tr>
              <a:tr h="439249">
                <a:tc>
                  <a:txBody>
                    <a:bodyPr/>
                    <a:lstStyle/>
                    <a:p>
                      <a:pPr algn="ctr" rtl="1">
                        <a:lnSpc>
                          <a:spcPct val="115000"/>
                        </a:lnSpc>
                        <a:spcAft>
                          <a:spcPts val="0"/>
                        </a:spcAft>
                        <a:tabLst>
                          <a:tab pos="3331210" algn="l"/>
                        </a:tabLst>
                      </a:pPr>
                      <a:r>
                        <a:rPr lang="ar-IQ" sz="1100" dirty="0">
                          <a:effectLst/>
                        </a:rPr>
                        <a:t>الثلاثية متساوية التراكيز</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dirty="0">
                          <a:effectLst/>
                        </a:rPr>
                        <a:t> </a:t>
                      </a:r>
                      <a:endParaRPr lang="en-US" sz="1100" dirty="0">
                        <a:effectLst/>
                        <a:latin typeface="Calibri"/>
                        <a:ea typeface="Calibri"/>
                        <a:cs typeface="Arial"/>
                      </a:endParaRPr>
                    </a:p>
                  </a:txBody>
                  <a:tcPr marL="68580" marR="68580" marT="0" marB="0" anchor="ctr"/>
                </a:tc>
                <a:extLst>
                  <a:ext uri="{0D108BD9-81ED-4DB2-BD59-A6C34878D82A}">
                    <a16:rowId xmlns:a16="http://schemas.microsoft.com/office/drawing/2014/main" val="10005"/>
                  </a:ext>
                </a:extLst>
              </a:tr>
              <a:tr h="439249">
                <a:tc>
                  <a:txBody>
                    <a:bodyPr/>
                    <a:lstStyle/>
                    <a:p>
                      <a:pPr algn="ctr" rtl="1">
                        <a:lnSpc>
                          <a:spcPct val="115000"/>
                        </a:lnSpc>
                        <a:spcAft>
                          <a:spcPts val="0"/>
                        </a:spcAft>
                        <a:tabLst>
                          <a:tab pos="3331210" algn="l"/>
                        </a:tabLst>
                      </a:pPr>
                      <a:r>
                        <a:rPr lang="ar-IQ" sz="1100" dirty="0">
                          <a:effectLst/>
                        </a:rPr>
                        <a:t>الثلاثية مختلفة التراكيز</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dirty="0">
                          <a:effectLst/>
                        </a:rPr>
                        <a:t> </a:t>
                      </a:r>
                      <a:endParaRPr lang="en-US" sz="1100" dirty="0">
                        <a:effectLst/>
                        <a:latin typeface="Calibri"/>
                        <a:ea typeface="Calibri"/>
                        <a:cs typeface="Arial"/>
                      </a:endParaRPr>
                    </a:p>
                  </a:txBody>
                  <a:tcPr marL="68580" marR="68580" marT="0" marB="0" anchor="ctr"/>
                </a:tc>
                <a:extLst>
                  <a:ext uri="{0D108BD9-81ED-4DB2-BD59-A6C34878D82A}">
                    <a16:rowId xmlns:a16="http://schemas.microsoft.com/office/drawing/2014/main" val="10006"/>
                  </a:ext>
                </a:extLst>
              </a:tr>
              <a:tr h="439249">
                <a:tc>
                  <a:txBody>
                    <a:bodyPr/>
                    <a:lstStyle/>
                    <a:p>
                      <a:pPr algn="ctr" rtl="1">
                        <a:lnSpc>
                          <a:spcPct val="115000"/>
                        </a:lnSpc>
                        <a:spcAft>
                          <a:spcPts val="0"/>
                        </a:spcAft>
                        <a:tabLst>
                          <a:tab pos="3331210" algn="l"/>
                        </a:tabLst>
                      </a:pPr>
                      <a:r>
                        <a:rPr lang="ar-IQ" sz="1100" dirty="0">
                          <a:effectLst/>
                        </a:rPr>
                        <a:t>النصفية</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dirty="0">
                          <a:effectLst/>
                        </a:rPr>
                        <a:t> </a:t>
                      </a:r>
                      <a:endParaRPr lang="en-US" sz="1100" dirty="0">
                        <a:effectLst/>
                        <a:latin typeface="Calibri"/>
                        <a:ea typeface="Calibri"/>
                        <a:cs typeface="Arial"/>
                      </a:endParaRPr>
                    </a:p>
                  </a:txBody>
                  <a:tcPr marL="68580" marR="68580" marT="0" marB="0" anchor="ctr"/>
                </a:tc>
                <a:extLst>
                  <a:ext uri="{0D108BD9-81ED-4DB2-BD59-A6C34878D82A}">
                    <a16:rowId xmlns:a16="http://schemas.microsoft.com/office/drawing/2014/main" val="10007"/>
                  </a:ext>
                </a:extLst>
              </a:tr>
              <a:tr h="439249">
                <a:tc>
                  <a:txBody>
                    <a:bodyPr/>
                    <a:lstStyle/>
                    <a:p>
                      <a:pPr algn="ctr" rtl="1">
                        <a:lnSpc>
                          <a:spcPct val="115000"/>
                        </a:lnSpc>
                        <a:spcAft>
                          <a:spcPts val="0"/>
                        </a:spcAft>
                        <a:tabLst>
                          <a:tab pos="3331210" algn="l"/>
                        </a:tabLst>
                      </a:pPr>
                      <a:r>
                        <a:rPr lang="ar-IQ" sz="1100">
                          <a:effectLst/>
                        </a:rPr>
                        <a:t>الواحد والنصف</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a:effectLst/>
                        </a:rPr>
                        <a:t> </a:t>
                      </a:r>
                      <a:endParaRPr lang="en-US" sz="1100">
                        <a:effectLst/>
                        <a:latin typeface="Calibri"/>
                        <a:ea typeface="Calibri"/>
                        <a:cs typeface="Arial"/>
                      </a:endParaRPr>
                    </a:p>
                  </a:txBody>
                  <a:tcPr marL="68580" marR="68580" marT="0" marB="0" anchor="ctr"/>
                </a:tc>
                <a:extLst>
                  <a:ext uri="{0D108BD9-81ED-4DB2-BD59-A6C34878D82A}">
                    <a16:rowId xmlns:a16="http://schemas.microsoft.com/office/drawing/2014/main" val="10008"/>
                  </a:ext>
                </a:extLst>
              </a:tr>
              <a:tr h="439249">
                <a:tc>
                  <a:txBody>
                    <a:bodyPr/>
                    <a:lstStyle/>
                    <a:p>
                      <a:pPr algn="ctr" rtl="1">
                        <a:lnSpc>
                          <a:spcPct val="115000"/>
                        </a:lnSpc>
                        <a:spcAft>
                          <a:spcPts val="0"/>
                        </a:spcAft>
                        <a:tabLst>
                          <a:tab pos="3331210" algn="l"/>
                        </a:tabLst>
                      </a:pPr>
                      <a:r>
                        <a:rPr lang="ar-IQ" sz="1100">
                          <a:effectLst/>
                        </a:rPr>
                        <a:t>الاثنين والنصف</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dirty="0">
                          <a:effectLst/>
                        </a:rPr>
                        <a:t> </a:t>
                      </a:r>
                      <a:endParaRPr lang="en-US" sz="1100" dirty="0">
                        <a:effectLst/>
                        <a:latin typeface="Calibri"/>
                        <a:ea typeface="Calibri"/>
                        <a:cs typeface="Arial"/>
                      </a:endParaRPr>
                    </a:p>
                  </a:txBody>
                  <a:tcPr marL="68580" marR="68580" marT="0" marB="0" anchor="ctr"/>
                </a:tc>
                <a:extLst>
                  <a:ext uri="{0D108BD9-81ED-4DB2-BD59-A6C34878D82A}">
                    <a16:rowId xmlns:a16="http://schemas.microsoft.com/office/drawing/2014/main" val="10009"/>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26733552"/>
              </p:ext>
            </p:extLst>
          </p:nvPr>
        </p:nvGraphicFramePr>
        <p:xfrm>
          <a:off x="2480320" y="4005064"/>
          <a:ext cx="1371600" cy="393700"/>
        </p:xfrm>
        <a:graphic>
          <a:graphicData uri="http://schemas.openxmlformats.org/presentationml/2006/ole">
            <mc:AlternateContent xmlns:mc="http://schemas.openxmlformats.org/markup-compatibility/2006">
              <mc:Choice xmlns:v="urn:schemas-microsoft-com:vml" Requires="v">
                <p:oleObj spid="_x0000_s104550" name="Equation" r:id="rId4" imgW="1371600" imgH="393480" progId="Equation.3">
                  <p:embed/>
                </p:oleObj>
              </mc:Choice>
              <mc:Fallback>
                <p:oleObj name="Equation" r:id="rId4" imgW="1371600" imgH="39348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0320" y="4005064"/>
                        <a:ext cx="1371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42351084"/>
              </p:ext>
            </p:extLst>
          </p:nvPr>
        </p:nvGraphicFramePr>
        <p:xfrm>
          <a:off x="2657996" y="3501008"/>
          <a:ext cx="977900" cy="393700"/>
        </p:xfrm>
        <a:graphic>
          <a:graphicData uri="http://schemas.openxmlformats.org/presentationml/2006/ole">
            <mc:AlternateContent xmlns:mc="http://schemas.openxmlformats.org/markup-compatibility/2006">
              <mc:Choice xmlns:v="urn:schemas-microsoft-com:vml" Requires="v">
                <p:oleObj spid="_x0000_s104551" name="Equation" r:id="rId6" imgW="977760" imgH="393480" progId="Equation.3">
                  <p:embed/>
                </p:oleObj>
              </mc:Choice>
              <mc:Fallback>
                <p:oleObj name="Equation" r:id="rId6" imgW="977760" imgH="39348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7996" y="3501008"/>
                        <a:ext cx="977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7711458"/>
              </p:ext>
            </p:extLst>
          </p:nvPr>
        </p:nvGraphicFramePr>
        <p:xfrm>
          <a:off x="2683396" y="3068960"/>
          <a:ext cx="952500" cy="393700"/>
        </p:xfrm>
        <a:graphic>
          <a:graphicData uri="http://schemas.openxmlformats.org/presentationml/2006/ole">
            <mc:AlternateContent xmlns:mc="http://schemas.openxmlformats.org/markup-compatibility/2006">
              <mc:Choice xmlns:v="urn:schemas-microsoft-com:vml" Requires="v">
                <p:oleObj spid="_x0000_s104552" name="Equation" r:id="rId8" imgW="952200" imgH="393480" progId="Equation.3">
                  <p:embed/>
                </p:oleObj>
              </mc:Choice>
              <mc:Fallback>
                <p:oleObj name="Equation" r:id="rId8" imgW="952200" imgH="3934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3396" y="3068960"/>
                        <a:ext cx="952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64729378"/>
              </p:ext>
            </p:extLst>
          </p:nvPr>
        </p:nvGraphicFramePr>
        <p:xfrm>
          <a:off x="2699792" y="2636912"/>
          <a:ext cx="508000" cy="393700"/>
        </p:xfrm>
        <a:graphic>
          <a:graphicData uri="http://schemas.openxmlformats.org/presentationml/2006/ole">
            <mc:AlternateContent xmlns:mc="http://schemas.openxmlformats.org/markup-compatibility/2006">
              <mc:Choice xmlns:v="urn:schemas-microsoft-com:vml" Requires="v">
                <p:oleObj spid="_x0000_s104553" name="Equation" r:id="rId10" imgW="507960" imgH="393480" progId="Equation.3">
                  <p:embed/>
                </p:oleObj>
              </mc:Choice>
              <mc:Fallback>
                <p:oleObj name="Equation" r:id="rId10" imgW="507960" imgH="39348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9792" y="2636912"/>
                        <a:ext cx="508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62363447"/>
              </p:ext>
            </p:extLst>
          </p:nvPr>
        </p:nvGraphicFramePr>
        <p:xfrm>
          <a:off x="2433960" y="4835500"/>
          <a:ext cx="1778000" cy="393700"/>
        </p:xfrm>
        <a:graphic>
          <a:graphicData uri="http://schemas.openxmlformats.org/presentationml/2006/ole">
            <mc:AlternateContent xmlns:mc="http://schemas.openxmlformats.org/markup-compatibility/2006">
              <mc:Choice xmlns:v="urn:schemas-microsoft-com:vml" Requires="v">
                <p:oleObj spid="_x0000_s104554" name="Equation" r:id="rId12" imgW="1777680" imgH="393480" progId="Equation.3">
                  <p:embed/>
                </p:oleObj>
              </mc:Choice>
              <mc:Fallback>
                <p:oleObj name="Equation" r:id="rId12" imgW="1777680" imgH="39348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3960" y="4835500"/>
                        <a:ext cx="1778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82518865"/>
              </p:ext>
            </p:extLst>
          </p:nvPr>
        </p:nvGraphicFramePr>
        <p:xfrm>
          <a:off x="2670696" y="4403452"/>
          <a:ext cx="965200" cy="393700"/>
        </p:xfrm>
        <a:graphic>
          <a:graphicData uri="http://schemas.openxmlformats.org/presentationml/2006/ole">
            <mc:AlternateContent xmlns:mc="http://schemas.openxmlformats.org/markup-compatibility/2006">
              <mc:Choice xmlns:v="urn:schemas-microsoft-com:vml" Requires="v">
                <p:oleObj spid="_x0000_s104555" name="Equation" r:id="rId14" imgW="965160" imgH="393480" progId="Equation.3">
                  <p:embed/>
                </p:oleObj>
              </mc:Choice>
              <mc:Fallback>
                <p:oleObj name="Equation" r:id="rId14" imgW="965160" imgH="393480" progId="Equation.3">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70696" y="4403452"/>
                        <a:ext cx="965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43703632"/>
              </p:ext>
            </p:extLst>
          </p:nvPr>
        </p:nvGraphicFramePr>
        <p:xfrm>
          <a:off x="2699792" y="5267548"/>
          <a:ext cx="1104900" cy="393700"/>
        </p:xfrm>
        <a:graphic>
          <a:graphicData uri="http://schemas.openxmlformats.org/presentationml/2006/ole">
            <mc:AlternateContent xmlns:mc="http://schemas.openxmlformats.org/markup-compatibility/2006">
              <mc:Choice xmlns:v="urn:schemas-microsoft-com:vml" Requires="v">
                <p:oleObj spid="_x0000_s104556" name="Equation" r:id="rId16" imgW="1104840" imgH="393480" progId="Equation.3">
                  <p:embed/>
                </p:oleObj>
              </mc:Choice>
              <mc:Fallback>
                <p:oleObj name="Equation" r:id="rId16" imgW="1104840" imgH="393480" progId="Equation.3">
                  <p:embed/>
                  <p:pic>
                    <p:nvPicPr>
                      <p:cNvPr id="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99792" y="5267548"/>
                        <a:ext cx="1104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05829189"/>
              </p:ext>
            </p:extLst>
          </p:nvPr>
        </p:nvGraphicFramePr>
        <p:xfrm>
          <a:off x="2759720" y="5733256"/>
          <a:ext cx="1092200" cy="393700"/>
        </p:xfrm>
        <a:graphic>
          <a:graphicData uri="http://schemas.openxmlformats.org/presentationml/2006/ole">
            <mc:AlternateContent xmlns:mc="http://schemas.openxmlformats.org/markup-compatibility/2006">
              <mc:Choice xmlns:v="urn:schemas-microsoft-com:vml" Requires="v">
                <p:oleObj spid="_x0000_s104557" name="Equation" r:id="rId18" imgW="1091880" imgH="393480" progId="Equation.3">
                  <p:embed/>
                </p:oleObj>
              </mc:Choice>
              <mc:Fallback>
                <p:oleObj name="Equation" r:id="rId18" imgW="1091880" imgH="393480" progId="Equation.3">
                  <p:embed/>
                  <p:pic>
                    <p:nvPicPr>
                      <p:cNvPr id="0"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59720" y="5733256"/>
                        <a:ext cx="1092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37875329"/>
              </p:ext>
            </p:extLst>
          </p:nvPr>
        </p:nvGraphicFramePr>
        <p:xfrm>
          <a:off x="2747020" y="6203652"/>
          <a:ext cx="1104900" cy="393700"/>
        </p:xfrm>
        <a:graphic>
          <a:graphicData uri="http://schemas.openxmlformats.org/presentationml/2006/ole">
            <mc:AlternateContent xmlns:mc="http://schemas.openxmlformats.org/markup-compatibility/2006">
              <mc:Choice xmlns:v="urn:schemas-microsoft-com:vml" Requires="v">
                <p:oleObj spid="_x0000_s104558" name="Equation" r:id="rId20" imgW="1104840" imgH="393480" progId="Equation.3">
                  <p:embed/>
                </p:oleObj>
              </mc:Choice>
              <mc:Fallback>
                <p:oleObj name="Equation" r:id="rId20" imgW="1104840" imgH="39348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47020" y="6203652"/>
                        <a:ext cx="1104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558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188640"/>
            <a:ext cx="5355249" cy="461665"/>
          </a:xfrm>
          <a:prstGeom prst="rect">
            <a:avLst/>
          </a:prstGeom>
          <a:noFill/>
        </p:spPr>
        <p:txBody>
          <a:bodyPr wrap="none" rtlCol="1">
            <a:spAutoFit/>
          </a:bodyPr>
          <a:lstStyle/>
          <a:p>
            <a:r>
              <a:rPr lang="ar-IQ" sz="2400" b="1" dirty="0"/>
              <a:t>تفاعلات المرتبة الصفرية </a:t>
            </a:r>
            <a:r>
              <a:rPr lang="en-US" sz="2400" b="1" dirty="0"/>
              <a:t>zero order reactions</a:t>
            </a:r>
            <a:r>
              <a:rPr lang="en-US" dirty="0"/>
              <a:t> </a:t>
            </a:r>
            <a:endParaRPr lang="ar-IQ" dirty="0"/>
          </a:p>
        </p:txBody>
      </p:sp>
      <p:sp>
        <p:nvSpPr>
          <p:cNvPr id="3" name="TextBox 2"/>
          <p:cNvSpPr txBox="1"/>
          <p:nvPr/>
        </p:nvSpPr>
        <p:spPr>
          <a:xfrm>
            <a:off x="35496" y="980728"/>
            <a:ext cx="1813318" cy="461665"/>
          </a:xfrm>
          <a:prstGeom prst="rect">
            <a:avLst/>
          </a:prstGeom>
          <a:noFill/>
        </p:spPr>
        <p:txBody>
          <a:bodyPr wrap="none" rtlCol="1">
            <a:spAutoFit/>
          </a:bodyPr>
          <a:lstStyle/>
          <a:p>
            <a:r>
              <a:rPr lang="ar-IQ" sz="2400" b="1" dirty="0"/>
              <a:t>الشكل التفاضلي </a:t>
            </a:r>
          </a:p>
        </p:txBody>
      </p:sp>
      <p:graphicFrame>
        <p:nvGraphicFramePr>
          <p:cNvPr id="4" name="Object 3"/>
          <p:cNvGraphicFramePr>
            <a:graphicFrameLocks noChangeAspect="1"/>
          </p:cNvGraphicFramePr>
          <p:nvPr>
            <p:extLst>
              <p:ext uri="{D42A27DB-BD31-4B8C-83A1-F6EECF244321}">
                <p14:modId xmlns:p14="http://schemas.microsoft.com/office/powerpoint/2010/main" val="942705141"/>
              </p:ext>
            </p:extLst>
          </p:nvPr>
        </p:nvGraphicFramePr>
        <p:xfrm>
          <a:off x="323528" y="1700808"/>
          <a:ext cx="1223590" cy="720080"/>
        </p:xfrm>
        <a:graphic>
          <a:graphicData uri="http://schemas.openxmlformats.org/presentationml/2006/ole">
            <mc:AlternateContent xmlns:mc="http://schemas.openxmlformats.org/markup-compatibility/2006">
              <mc:Choice xmlns:v="urn:schemas-microsoft-com:vml" Requires="v">
                <p:oleObj spid="_x0000_s72486" name="Equation" r:id="rId3" imgW="507780" imgH="393529" progId="Equation.3">
                  <p:embed/>
                </p:oleObj>
              </mc:Choice>
              <mc:Fallback>
                <p:oleObj name="Equation" r:id="rId3" imgW="507780" imgH="393529"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700808"/>
                        <a:ext cx="1223590" cy="720080"/>
                      </a:xfrm>
                      <a:prstGeom prst="rect">
                        <a:avLst/>
                      </a:prstGeom>
                      <a:noFill/>
                      <a:ln>
                        <a:noFill/>
                      </a:ln>
                    </p:spPr>
                  </p:pic>
                </p:oleObj>
              </mc:Fallback>
            </mc:AlternateContent>
          </a:graphicData>
        </a:graphic>
      </p:graphicFrame>
      <p:sp>
        <p:nvSpPr>
          <p:cNvPr id="5" name="TextBox 4"/>
          <p:cNvSpPr txBox="1"/>
          <p:nvPr/>
        </p:nvSpPr>
        <p:spPr>
          <a:xfrm>
            <a:off x="2699792" y="1095127"/>
            <a:ext cx="1715534" cy="461665"/>
          </a:xfrm>
          <a:prstGeom prst="rect">
            <a:avLst/>
          </a:prstGeom>
          <a:noFill/>
        </p:spPr>
        <p:txBody>
          <a:bodyPr wrap="none" rtlCol="1">
            <a:spAutoFit/>
          </a:bodyPr>
          <a:lstStyle/>
          <a:p>
            <a:r>
              <a:rPr lang="ar-IQ" sz="2400" b="1" dirty="0"/>
              <a:t>الشكل التكاملي </a:t>
            </a:r>
          </a:p>
        </p:txBody>
      </p:sp>
      <p:graphicFrame>
        <p:nvGraphicFramePr>
          <p:cNvPr id="8" name="Object 7"/>
          <p:cNvGraphicFramePr>
            <a:graphicFrameLocks noChangeAspect="1"/>
          </p:cNvGraphicFramePr>
          <p:nvPr>
            <p:extLst>
              <p:ext uri="{D42A27DB-BD31-4B8C-83A1-F6EECF244321}">
                <p14:modId xmlns:p14="http://schemas.microsoft.com/office/powerpoint/2010/main" val="3431793869"/>
              </p:ext>
            </p:extLst>
          </p:nvPr>
        </p:nvGraphicFramePr>
        <p:xfrm>
          <a:off x="3158264" y="1772816"/>
          <a:ext cx="837671" cy="444723"/>
        </p:xfrm>
        <a:graphic>
          <a:graphicData uri="http://schemas.openxmlformats.org/presentationml/2006/ole">
            <mc:AlternateContent xmlns:mc="http://schemas.openxmlformats.org/markup-compatibility/2006">
              <mc:Choice xmlns:v="urn:schemas-microsoft-com:vml" Requires="v">
                <p:oleObj spid="_x0000_s72487" name="Equation" r:id="rId5" imgW="469800" imgH="228600" progId="Equation.3">
                  <p:embed/>
                </p:oleObj>
              </mc:Choice>
              <mc:Fallback>
                <p:oleObj name="Equation" r:id="rId5" imgW="469800" imgH="228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8264" y="1772816"/>
                        <a:ext cx="837671" cy="444723"/>
                      </a:xfrm>
                      <a:prstGeom prst="rect">
                        <a:avLst/>
                      </a:prstGeom>
                      <a:noFill/>
                    </p:spPr>
                  </p:pic>
                </p:oleObj>
              </mc:Fallback>
            </mc:AlternateContent>
          </a:graphicData>
        </a:graphic>
      </p:graphicFrame>
      <p:sp>
        <p:nvSpPr>
          <p:cNvPr id="9" name="TextBox 8"/>
          <p:cNvSpPr txBox="1"/>
          <p:nvPr/>
        </p:nvSpPr>
        <p:spPr>
          <a:xfrm>
            <a:off x="6572512" y="1052736"/>
            <a:ext cx="1904688" cy="461665"/>
          </a:xfrm>
          <a:prstGeom prst="rect">
            <a:avLst/>
          </a:prstGeom>
          <a:noFill/>
        </p:spPr>
        <p:txBody>
          <a:bodyPr wrap="none" rtlCol="1">
            <a:spAutoFit/>
          </a:bodyPr>
          <a:lstStyle/>
          <a:p>
            <a:r>
              <a:rPr lang="ar-IQ" sz="2400" b="1" dirty="0"/>
              <a:t>زمن عمر النصف</a:t>
            </a:r>
          </a:p>
        </p:txBody>
      </p:sp>
      <p:graphicFrame>
        <p:nvGraphicFramePr>
          <p:cNvPr id="10" name="Object 9"/>
          <p:cNvGraphicFramePr>
            <a:graphicFrameLocks noChangeAspect="1"/>
          </p:cNvGraphicFramePr>
          <p:nvPr>
            <p:extLst>
              <p:ext uri="{D42A27DB-BD31-4B8C-83A1-F6EECF244321}">
                <p14:modId xmlns:p14="http://schemas.microsoft.com/office/powerpoint/2010/main" val="3864496646"/>
              </p:ext>
            </p:extLst>
          </p:nvPr>
        </p:nvGraphicFramePr>
        <p:xfrm>
          <a:off x="6084168" y="980728"/>
          <a:ext cx="499219" cy="499219"/>
        </p:xfrm>
        <a:graphic>
          <a:graphicData uri="http://schemas.openxmlformats.org/presentationml/2006/ole">
            <mc:AlternateContent xmlns:mc="http://schemas.openxmlformats.org/markup-compatibility/2006">
              <mc:Choice xmlns:v="urn:schemas-microsoft-com:vml" Requires="v">
                <p:oleObj spid="_x0000_s72488" name="Equation" r:id="rId7" imgW="228600" imgH="228600" progId="Equation.3">
                  <p:embed/>
                </p:oleObj>
              </mc:Choice>
              <mc:Fallback>
                <p:oleObj name="Equation" r:id="rId7" imgW="2286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168" y="980728"/>
                        <a:ext cx="499219" cy="499219"/>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45300097"/>
              </p:ext>
            </p:extLst>
          </p:nvPr>
        </p:nvGraphicFramePr>
        <p:xfrm>
          <a:off x="6444208" y="1412776"/>
          <a:ext cx="1224136" cy="690694"/>
        </p:xfrm>
        <a:graphic>
          <a:graphicData uri="http://schemas.openxmlformats.org/presentationml/2006/ole">
            <mc:AlternateContent xmlns:mc="http://schemas.openxmlformats.org/markup-compatibility/2006">
              <mc:Choice xmlns:v="urn:schemas-microsoft-com:vml" Requires="v">
                <p:oleObj spid="_x0000_s72489" name="Equation" r:id="rId9" imgW="647640" imgH="431640" progId="Equation.3">
                  <p:embed/>
                </p:oleObj>
              </mc:Choice>
              <mc:Fallback>
                <p:oleObj name="Equation" r:id="rId9" imgW="647640" imgH="43164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4208" y="1412776"/>
                        <a:ext cx="1224136" cy="690694"/>
                      </a:xfrm>
                      <a:prstGeom prst="rect">
                        <a:avLst/>
                      </a:prstGeom>
                      <a:noFill/>
                    </p:spPr>
                  </p:pic>
                </p:oleObj>
              </mc:Fallback>
            </mc:AlternateContent>
          </a:graphicData>
        </a:graphic>
      </p:graphicFrame>
      <p:sp>
        <p:nvSpPr>
          <p:cNvPr id="12" name="TextBox 11"/>
          <p:cNvSpPr txBox="1"/>
          <p:nvPr/>
        </p:nvSpPr>
        <p:spPr>
          <a:xfrm>
            <a:off x="395536" y="2780928"/>
            <a:ext cx="3672408" cy="2808312"/>
          </a:xfrm>
          <a:prstGeom prst="rect">
            <a:avLst/>
          </a:prstGeom>
          <a:blipFill>
            <a:blip r:embed="rId11"/>
            <a:stretch>
              <a:fillRect/>
            </a:stretch>
          </a:blipFill>
        </p:spPr>
        <p:txBody>
          <a:bodyPr wrap="square" rtlCol="1">
            <a:spAutoFit/>
          </a:bodyPr>
          <a:lstStyle/>
          <a:p>
            <a:endParaRPr lang="ar-IQ" dirty="0"/>
          </a:p>
        </p:txBody>
      </p:sp>
      <p:graphicFrame>
        <p:nvGraphicFramePr>
          <p:cNvPr id="13" name="Object 12"/>
          <p:cNvGraphicFramePr>
            <a:graphicFrameLocks noChangeAspect="1"/>
          </p:cNvGraphicFramePr>
          <p:nvPr>
            <p:extLst>
              <p:ext uri="{D42A27DB-BD31-4B8C-83A1-F6EECF244321}">
                <p14:modId xmlns:p14="http://schemas.microsoft.com/office/powerpoint/2010/main" val="157970837"/>
              </p:ext>
            </p:extLst>
          </p:nvPr>
        </p:nvGraphicFramePr>
        <p:xfrm>
          <a:off x="1960166" y="5589240"/>
          <a:ext cx="379586" cy="432048"/>
        </p:xfrm>
        <a:graphic>
          <a:graphicData uri="http://schemas.openxmlformats.org/presentationml/2006/ole">
            <mc:AlternateContent xmlns:mc="http://schemas.openxmlformats.org/markup-compatibility/2006">
              <mc:Choice xmlns:v="urn:schemas-microsoft-com:vml" Requires="v">
                <p:oleObj spid="_x0000_s72490" name="Equation" r:id="rId12" imgW="88560" imgH="152280" progId="Equation.3">
                  <p:embed/>
                </p:oleObj>
              </mc:Choice>
              <mc:Fallback>
                <p:oleObj name="Equation" r:id="rId12" imgW="88560" imgH="152280" progId="Equation.3">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0166" y="5589240"/>
                        <a:ext cx="379586" cy="432048"/>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65683275"/>
              </p:ext>
            </p:extLst>
          </p:nvPr>
        </p:nvGraphicFramePr>
        <p:xfrm>
          <a:off x="251520" y="3861048"/>
          <a:ext cx="360040" cy="360040"/>
        </p:xfrm>
        <a:graphic>
          <a:graphicData uri="http://schemas.openxmlformats.org/presentationml/2006/ole">
            <mc:AlternateContent xmlns:mc="http://schemas.openxmlformats.org/markup-compatibility/2006">
              <mc:Choice xmlns:v="urn:schemas-microsoft-com:vml" Requires="v">
                <p:oleObj spid="_x0000_s72491" name="Equation" r:id="rId14" imgW="126720" imgH="139680" progId="Equation.3">
                  <p:embed/>
                </p:oleObj>
              </mc:Choice>
              <mc:Fallback>
                <p:oleObj name="Equation" r:id="rId14" imgW="126720" imgH="139680" progId="Equation.3">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520" y="3861048"/>
                        <a:ext cx="360040" cy="360040"/>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961629430"/>
              </p:ext>
            </p:extLst>
          </p:nvPr>
        </p:nvGraphicFramePr>
        <p:xfrm>
          <a:off x="2328590" y="4437112"/>
          <a:ext cx="1451322" cy="445914"/>
        </p:xfrm>
        <a:graphic>
          <a:graphicData uri="http://schemas.openxmlformats.org/presentationml/2006/ole">
            <mc:AlternateContent xmlns:mc="http://schemas.openxmlformats.org/markup-compatibility/2006">
              <mc:Choice xmlns:v="urn:schemas-microsoft-com:vml" Requires="v">
                <p:oleObj spid="_x0000_s72492" name="Equation" r:id="rId16" imgW="660240" imgH="228600" progId="Equation.3">
                  <p:embed/>
                </p:oleObj>
              </mc:Choice>
              <mc:Fallback>
                <p:oleObj name="Equation" r:id="rId16" imgW="660240" imgH="228600" progId="Equation.3">
                  <p:embed/>
                  <p:pic>
                    <p:nvPicPr>
                      <p:cNvPr id="0"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28590" y="4437112"/>
                        <a:ext cx="1451322" cy="445914"/>
                      </a:xfrm>
                      <a:prstGeom prst="rect">
                        <a:avLst/>
                      </a:prstGeom>
                      <a:noFill/>
                    </p:spPr>
                  </p:pic>
                </p:oleObj>
              </mc:Fallback>
            </mc:AlternateContent>
          </a:graphicData>
        </a:graphic>
      </p:graphicFrame>
      <p:sp>
        <p:nvSpPr>
          <p:cNvPr id="16" name="TextBox 15"/>
          <p:cNvSpPr txBox="1"/>
          <p:nvPr/>
        </p:nvSpPr>
        <p:spPr>
          <a:xfrm>
            <a:off x="5483716" y="2564904"/>
            <a:ext cx="2760692" cy="461665"/>
          </a:xfrm>
          <a:prstGeom prst="rect">
            <a:avLst/>
          </a:prstGeom>
          <a:noFill/>
        </p:spPr>
        <p:txBody>
          <a:bodyPr wrap="none" rtlCol="1">
            <a:spAutoFit/>
          </a:bodyPr>
          <a:lstStyle/>
          <a:p>
            <a:r>
              <a:rPr lang="ar-IQ" sz="2400" b="1" dirty="0"/>
              <a:t>شكل اخر للمرتبة الصفرية</a:t>
            </a:r>
          </a:p>
        </p:txBody>
      </p:sp>
      <p:graphicFrame>
        <p:nvGraphicFramePr>
          <p:cNvPr id="17" name="Object 16"/>
          <p:cNvGraphicFramePr>
            <a:graphicFrameLocks noChangeAspect="1"/>
          </p:cNvGraphicFramePr>
          <p:nvPr>
            <p:extLst>
              <p:ext uri="{D42A27DB-BD31-4B8C-83A1-F6EECF244321}">
                <p14:modId xmlns:p14="http://schemas.microsoft.com/office/powerpoint/2010/main" val="949432765"/>
              </p:ext>
            </p:extLst>
          </p:nvPr>
        </p:nvGraphicFramePr>
        <p:xfrm>
          <a:off x="5621867" y="3140968"/>
          <a:ext cx="2262501" cy="517922"/>
        </p:xfrm>
        <a:graphic>
          <a:graphicData uri="http://schemas.openxmlformats.org/presentationml/2006/ole">
            <mc:AlternateContent xmlns:mc="http://schemas.openxmlformats.org/markup-compatibility/2006">
              <mc:Choice xmlns:v="urn:schemas-microsoft-com:vml" Requires="v">
                <p:oleObj spid="_x0000_s72493" name="Equation" r:id="rId18" imgW="1054080" imgH="241200" progId="Equation.3">
                  <p:embed/>
                </p:oleObj>
              </mc:Choice>
              <mc:Fallback>
                <p:oleObj name="Equation" r:id="rId18" imgW="1054080" imgH="241200" progId="Equation.3">
                  <p:embed/>
                  <p:pic>
                    <p:nvPicPr>
                      <p:cNvPr id="0" name="Object 2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21867" y="3140968"/>
                        <a:ext cx="2262501" cy="517922"/>
                      </a:xfrm>
                      <a:prstGeom prst="rect">
                        <a:avLst/>
                      </a:prstGeom>
                      <a:noFill/>
                    </p:spPr>
                  </p:pic>
                </p:oleObj>
              </mc:Fallback>
            </mc:AlternateContent>
          </a:graphicData>
        </a:graphic>
      </p:graphicFrame>
      <p:sp>
        <p:nvSpPr>
          <p:cNvPr id="18" name="TextBox 17"/>
          <p:cNvSpPr txBox="1"/>
          <p:nvPr/>
        </p:nvSpPr>
        <p:spPr>
          <a:xfrm>
            <a:off x="5292080" y="3573016"/>
            <a:ext cx="3185120" cy="2160240"/>
          </a:xfrm>
          <a:prstGeom prst="rect">
            <a:avLst/>
          </a:prstGeom>
          <a:blipFill>
            <a:blip r:embed="rId20"/>
            <a:stretch>
              <a:fillRect/>
            </a:stretch>
          </a:blipFill>
        </p:spPr>
        <p:txBody>
          <a:bodyPr wrap="square" rtlCol="1">
            <a:spAutoFit/>
          </a:bodyPr>
          <a:lstStyle/>
          <a:p>
            <a:endParaRPr lang="ar-IQ" dirty="0"/>
          </a:p>
        </p:txBody>
      </p:sp>
      <p:graphicFrame>
        <p:nvGraphicFramePr>
          <p:cNvPr id="19" name="Object 18"/>
          <p:cNvGraphicFramePr>
            <a:graphicFrameLocks noChangeAspect="1"/>
          </p:cNvGraphicFramePr>
          <p:nvPr>
            <p:extLst>
              <p:ext uri="{D42A27DB-BD31-4B8C-83A1-F6EECF244321}">
                <p14:modId xmlns:p14="http://schemas.microsoft.com/office/powerpoint/2010/main" val="3936496005"/>
              </p:ext>
            </p:extLst>
          </p:nvPr>
        </p:nvGraphicFramePr>
        <p:xfrm>
          <a:off x="7072908" y="5589240"/>
          <a:ext cx="379412" cy="431800"/>
        </p:xfrm>
        <a:graphic>
          <a:graphicData uri="http://schemas.openxmlformats.org/presentationml/2006/ole">
            <mc:AlternateContent xmlns:mc="http://schemas.openxmlformats.org/markup-compatibility/2006">
              <mc:Choice xmlns:v="urn:schemas-microsoft-com:vml" Requires="v">
                <p:oleObj spid="_x0000_s72494" name="Equation" r:id="rId21" imgW="88746" imgH="152136" progId="Equation.3">
                  <p:embed/>
                </p:oleObj>
              </mc:Choice>
              <mc:Fallback>
                <p:oleObj name="Equation" r:id="rId21" imgW="88746" imgH="152136"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72908" y="5589240"/>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935761032"/>
              </p:ext>
            </p:extLst>
          </p:nvPr>
        </p:nvGraphicFramePr>
        <p:xfrm>
          <a:off x="4716016" y="4365104"/>
          <a:ext cx="792088" cy="373013"/>
        </p:xfrm>
        <a:graphic>
          <a:graphicData uri="http://schemas.openxmlformats.org/presentationml/2006/ole">
            <mc:AlternateContent xmlns:mc="http://schemas.openxmlformats.org/markup-compatibility/2006">
              <mc:Choice xmlns:v="urn:schemas-microsoft-com:vml" Requires="v">
                <p:oleObj spid="_x0000_s72495" name="Equation" r:id="rId22" imgW="355320" imgH="139680" progId="Equation.3">
                  <p:embed/>
                </p:oleObj>
              </mc:Choice>
              <mc:Fallback>
                <p:oleObj name="Equation" r:id="rId22" imgW="355320" imgH="139680" progId="Equation.3">
                  <p:embed/>
                  <p:pic>
                    <p:nvPicPr>
                      <p:cNvPr id="0" name="Object 4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16016" y="4365104"/>
                        <a:ext cx="792088" cy="373013"/>
                      </a:xfrm>
                      <a:prstGeom prst="rect">
                        <a:avLst/>
                      </a:prstGeom>
                      <a:noFill/>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642359321"/>
              </p:ext>
            </p:extLst>
          </p:nvPr>
        </p:nvGraphicFramePr>
        <p:xfrm>
          <a:off x="7207076" y="4365104"/>
          <a:ext cx="1270124" cy="444624"/>
        </p:xfrm>
        <a:graphic>
          <a:graphicData uri="http://schemas.openxmlformats.org/presentationml/2006/ole">
            <mc:AlternateContent xmlns:mc="http://schemas.openxmlformats.org/markup-compatibility/2006">
              <mc:Choice xmlns:v="urn:schemas-microsoft-com:vml" Requires="v">
                <p:oleObj spid="_x0000_s72496" name="Equation" r:id="rId24" imgW="749160" imgH="228600" progId="Equation.3">
                  <p:embed/>
                </p:oleObj>
              </mc:Choice>
              <mc:Fallback>
                <p:oleObj name="Equation" r:id="rId24" imgW="749160" imgH="228600" progId="Equation.3">
                  <p:embed/>
                  <p:pic>
                    <p:nvPicPr>
                      <p:cNvPr id="0" name="Object 4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207076" y="4365104"/>
                        <a:ext cx="1270124" cy="444624"/>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359170795"/>
              </p:ext>
            </p:extLst>
          </p:nvPr>
        </p:nvGraphicFramePr>
        <p:xfrm>
          <a:off x="5741143" y="4653136"/>
          <a:ext cx="329695" cy="280814"/>
        </p:xfrm>
        <a:graphic>
          <a:graphicData uri="http://schemas.openxmlformats.org/presentationml/2006/ole">
            <mc:AlternateContent xmlns:mc="http://schemas.openxmlformats.org/markup-compatibility/2006">
              <mc:Choice xmlns:v="urn:schemas-microsoft-com:vml" Requires="v">
                <p:oleObj spid="_x0000_s72497" name="Equation" r:id="rId26" imgW="126720" imgH="139680" progId="Equation.3">
                  <p:embed/>
                </p:oleObj>
              </mc:Choice>
              <mc:Fallback>
                <p:oleObj name="Equation" r:id="rId26" imgW="126720" imgH="139680" progId="Equation.3">
                  <p:embed/>
                  <p:pic>
                    <p:nvPicPr>
                      <p:cNvPr id="0" name="Object 4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41143" y="4653136"/>
                        <a:ext cx="329695" cy="280814"/>
                      </a:xfrm>
                      <a:prstGeom prst="rect">
                        <a:avLst/>
                      </a:prstGeom>
                      <a:noFill/>
                    </p:spPr>
                  </p:pic>
                </p:oleObj>
              </mc:Fallback>
            </mc:AlternateContent>
          </a:graphicData>
        </a:graphic>
      </p:graphicFrame>
      <p:sp>
        <p:nvSpPr>
          <p:cNvPr id="23" name="TextBox 22"/>
          <p:cNvSpPr txBox="1"/>
          <p:nvPr/>
        </p:nvSpPr>
        <p:spPr>
          <a:xfrm>
            <a:off x="979977" y="6237312"/>
            <a:ext cx="6904391" cy="461665"/>
          </a:xfrm>
          <a:prstGeom prst="rect">
            <a:avLst/>
          </a:prstGeom>
          <a:noFill/>
        </p:spPr>
        <p:txBody>
          <a:bodyPr wrap="none" rtlCol="1">
            <a:spAutoFit/>
          </a:bodyPr>
          <a:lstStyle/>
          <a:p>
            <a:r>
              <a:rPr lang="ar-IQ" sz="2400" b="1" dirty="0">
                <a:cs typeface="+mj-cs"/>
              </a:rPr>
              <a:t>وحدات ثابت معدل السرعة للمرتبة الصفرية = </a:t>
            </a:r>
            <a:r>
              <a:rPr lang="en-US" sz="2400" b="1" dirty="0">
                <a:cs typeface="+mj-cs"/>
              </a:rPr>
              <a:t>mol.liter</a:t>
            </a:r>
            <a:r>
              <a:rPr lang="en-US" sz="2400" b="1" baseline="30000" dirty="0">
                <a:cs typeface="+mj-cs"/>
              </a:rPr>
              <a:t>-1</a:t>
            </a:r>
            <a:r>
              <a:rPr lang="en-US" sz="2400" b="1" dirty="0">
                <a:cs typeface="+mj-cs"/>
              </a:rPr>
              <a:t> .time</a:t>
            </a:r>
            <a:r>
              <a:rPr lang="en-US" sz="2400" b="1" baseline="30000" dirty="0">
                <a:cs typeface="+mj-cs"/>
              </a:rPr>
              <a:t>-1</a:t>
            </a:r>
            <a:endParaRPr lang="en-US" sz="2400" b="1" dirty="0">
              <a:cs typeface="+mj-cs"/>
            </a:endParaRPr>
          </a:p>
        </p:txBody>
      </p:sp>
    </p:spTree>
    <p:extLst>
      <p:ext uri="{BB962C8B-B14F-4D97-AF65-F5344CB8AC3E}">
        <p14:creationId xmlns:p14="http://schemas.microsoft.com/office/powerpoint/2010/main" val="824408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562" y="260648"/>
            <a:ext cx="8670002" cy="5262979"/>
          </a:xfrm>
          <a:prstGeom prst="rect">
            <a:avLst/>
          </a:prstGeom>
          <a:noFill/>
        </p:spPr>
        <p:txBody>
          <a:bodyPr wrap="square" rtlCol="1">
            <a:spAutoFit/>
          </a:bodyPr>
          <a:lstStyle/>
          <a:p>
            <a:r>
              <a:rPr lang="ar-IQ" sz="2400" b="1" dirty="0">
                <a:cs typeface="+mj-cs"/>
              </a:rPr>
              <a:t>مثال 1: تفكك الامونيا فوق التنكستن (تفاعل من المرتبة الصفرية ) وجد ان </a:t>
            </a:r>
            <a:r>
              <a:rPr lang="en-US" sz="2400" b="1" dirty="0">
                <a:cs typeface="+mj-cs"/>
              </a:rPr>
              <a:t>20</a:t>
            </a:r>
            <a:r>
              <a:rPr lang="ar-IQ" sz="2400" b="1" dirty="0">
                <a:cs typeface="+mj-cs"/>
              </a:rPr>
              <a:t> % من الامونيا تفكك في زمن مقداره </a:t>
            </a:r>
            <a:r>
              <a:rPr lang="en-US" sz="2400" b="1" dirty="0">
                <a:cs typeface="+mj-cs"/>
              </a:rPr>
              <a:t>35</a:t>
            </a:r>
            <a:r>
              <a:rPr lang="ar-IQ" sz="2400" b="1" dirty="0">
                <a:cs typeface="+mj-cs"/>
              </a:rPr>
              <a:t> ثانية ما هو الزمن اللازم لتفكك </a:t>
            </a:r>
            <a:r>
              <a:rPr lang="en-US" sz="2400" b="1" dirty="0">
                <a:cs typeface="+mj-cs"/>
              </a:rPr>
              <a:t>85 </a:t>
            </a:r>
            <a:r>
              <a:rPr lang="ar-IQ" sz="2400" b="1" dirty="0">
                <a:cs typeface="+mj-cs"/>
              </a:rPr>
              <a:t> % من الامونيا?</a:t>
            </a:r>
          </a:p>
          <a:p>
            <a:endParaRPr lang="ar-IQ" sz="2400" b="1" dirty="0">
              <a:cs typeface="+mj-cs"/>
            </a:endParaRPr>
          </a:p>
          <a:p>
            <a:endParaRPr lang="ar-IQ" sz="2400" b="1" dirty="0">
              <a:cs typeface="+mj-cs"/>
            </a:endParaRPr>
          </a:p>
          <a:p>
            <a:endParaRPr lang="ar-IQ" sz="2400" b="1" dirty="0">
              <a:cs typeface="+mj-cs"/>
            </a:endParaRPr>
          </a:p>
          <a:p>
            <a:endParaRPr lang="ar-IQ" sz="2400" b="1" dirty="0">
              <a:cs typeface="+mj-cs"/>
            </a:endParaRPr>
          </a:p>
          <a:p>
            <a:pPr algn="just"/>
            <a:r>
              <a:rPr lang="ar-IQ" sz="2400" b="1" dirty="0">
                <a:cs typeface="+mj-cs"/>
              </a:rPr>
              <a:t>مثال 2: التفاعل التالي </a:t>
            </a:r>
            <a:r>
              <a:rPr lang="en-US" sz="2400" b="1" dirty="0">
                <a:cs typeface="+mj-cs"/>
              </a:rPr>
              <a:t>A→B</a:t>
            </a:r>
            <a:r>
              <a:rPr lang="ar-IQ" sz="2400" b="1" dirty="0"/>
              <a:t> </a:t>
            </a:r>
            <a:r>
              <a:rPr lang="en-US" sz="2400" b="1" dirty="0"/>
              <a:t> </a:t>
            </a:r>
            <a:r>
              <a:rPr lang="ar-IQ" sz="2400" b="1" dirty="0"/>
              <a:t> وجدت النتائج له </a:t>
            </a:r>
            <a:r>
              <a:rPr lang="en-US" sz="2400" b="1" dirty="0"/>
              <a:t>R=0.001,0.001   A=0.2,0.1</a:t>
            </a:r>
            <a:r>
              <a:rPr lang="ar-IQ" sz="2400" b="1" dirty="0"/>
              <a:t>  على التوالي جد مرتبة هذا التفاعل وقيمة  </a:t>
            </a:r>
            <a:r>
              <a:rPr lang="en-US" sz="2400" b="1" dirty="0"/>
              <a:t>k</a:t>
            </a:r>
            <a:endParaRPr lang="ar-IQ" sz="2400" b="1" dirty="0"/>
          </a:p>
          <a:p>
            <a:pPr algn="just"/>
            <a:endParaRPr lang="ar-IQ" sz="2400" b="1" dirty="0"/>
          </a:p>
          <a:p>
            <a:pPr algn="just"/>
            <a:endParaRPr lang="ar-IQ" sz="2400" b="1" dirty="0"/>
          </a:p>
          <a:p>
            <a:pPr algn="just"/>
            <a:endParaRPr lang="ar-IQ" sz="2400" b="1" dirty="0"/>
          </a:p>
          <a:p>
            <a:pPr algn="just"/>
            <a:endParaRPr lang="ar-IQ" sz="2400" b="1" dirty="0"/>
          </a:p>
          <a:p>
            <a:pPr algn="just"/>
            <a:r>
              <a:rPr lang="ar-IQ" sz="2400" b="1" dirty="0"/>
              <a:t>مثال 3: جد علاقة زمن      لتفاعلات المرتبة الصفرية ثم اوجد العلاقة بين زمن     و</a:t>
            </a:r>
          </a:p>
          <a:p>
            <a:pPr algn="just"/>
            <a:r>
              <a:rPr lang="ar-IQ" sz="2400" b="1" dirty="0"/>
              <a:t>        ?</a:t>
            </a:r>
          </a:p>
        </p:txBody>
      </p:sp>
      <p:graphicFrame>
        <p:nvGraphicFramePr>
          <p:cNvPr id="3" name="Object 2"/>
          <p:cNvGraphicFramePr>
            <a:graphicFrameLocks noChangeAspect="1"/>
          </p:cNvGraphicFramePr>
          <p:nvPr>
            <p:extLst>
              <p:ext uri="{D42A27DB-BD31-4B8C-83A1-F6EECF244321}">
                <p14:modId xmlns:p14="http://schemas.microsoft.com/office/powerpoint/2010/main" val="3904791237"/>
              </p:ext>
            </p:extLst>
          </p:nvPr>
        </p:nvGraphicFramePr>
        <p:xfrm>
          <a:off x="696789" y="4688401"/>
          <a:ext cx="418827" cy="396783"/>
        </p:xfrm>
        <a:graphic>
          <a:graphicData uri="http://schemas.openxmlformats.org/presentationml/2006/ole">
            <mc:AlternateContent xmlns:mc="http://schemas.openxmlformats.org/markup-compatibility/2006">
              <mc:Choice xmlns:v="urn:schemas-microsoft-com:vml" Requires="v">
                <p:oleObj spid="_x0000_s10932" name="Equation" r:id="rId3" imgW="241200" imgH="228600" progId="Equation.3">
                  <p:embed/>
                </p:oleObj>
              </mc:Choice>
              <mc:Fallback>
                <p:oleObj name="Equation" r:id="rId3" imgW="2412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789" y="4688401"/>
                        <a:ext cx="418827" cy="396783"/>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72067552"/>
              </p:ext>
            </p:extLst>
          </p:nvPr>
        </p:nvGraphicFramePr>
        <p:xfrm>
          <a:off x="6156176" y="4639667"/>
          <a:ext cx="470268" cy="445517"/>
        </p:xfrm>
        <a:graphic>
          <a:graphicData uri="http://schemas.openxmlformats.org/presentationml/2006/ole">
            <mc:AlternateContent xmlns:mc="http://schemas.openxmlformats.org/markup-compatibility/2006">
              <mc:Choice xmlns:v="urn:schemas-microsoft-com:vml" Requires="v">
                <p:oleObj spid="_x0000_s10933" name="Equation" r:id="rId5" imgW="241200" imgH="228600" progId="Equation.3">
                  <p:embed/>
                </p:oleObj>
              </mc:Choice>
              <mc:Fallback>
                <p:oleObj name="Equation" r:id="rId5" imgW="24120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639667"/>
                        <a:ext cx="470268" cy="445517"/>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00749959"/>
              </p:ext>
            </p:extLst>
          </p:nvPr>
        </p:nvGraphicFramePr>
        <p:xfrm>
          <a:off x="8321253" y="5013176"/>
          <a:ext cx="427211" cy="427211"/>
        </p:xfrm>
        <a:graphic>
          <a:graphicData uri="http://schemas.openxmlformats.org/presentationml/2006/ole">
            <mc:AlternateContent xmlns:mc="http://schemas.openxmlformats.org/markup-compatibility/2006">
              <mc:Choice xmlns:v="urn:schemas-microsoft-com:vml" Requires="v">
                <p:oleObj spid="_x0000_s10934" name="Equation" r:id="rId6" imgW="228600" imgH="228600" progId="Equation.3">
                  <p:embed/>
                </p:oleObj>
              </mc:Choice>
              <mc:Fallback>
                <p:oleObj name="Equation" r:id="rId6" imgW="228600" imgH="2286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1253" y="5013176"/>
                        <a:ext cx="427211" cy="427211"/>
                      </a:xfrm>
                      <a:prstGeom prst="rect">
                        <a:avLst/>
                      </a:prstGeom>
                      <a:noFill/>
                    </p:spPr>
                  </p:pic>
                </p:oleObj>
              </mc:Fallback>
            </mc:AlternateContent>
          </a:graphicData>
        </a:graphic>
      </p:graphicFrame>
    </p:spTree>
    <p:extLst>
      <p:ext uri="{BB962C8B-B14F-4D97-AF65-F5344CB8AC3E}">
        <p14:creationId xmlns:p14="http://schemas.microsoft.com/office/powerpoint/2010/main" val="229395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9828" y="188640"/>
            <a:ext cx="5165133" cy="461665"/>
          </a:xfrm>
          <a:prstGeom prst="rect">
            <a:avLst/>
          </a:prstGeom>
          <a:noFill/>
        </p:spPr>
        <p:txBody>
          <a:bodyPr wrap="none" rtlCol="1">
            <a:spAutoFit/>
          </a:bodyPr>
          <a:lstStyle/>
          <a:p>
            <a:r>
              <a:rPr lang="ar-IQ" sz="2400" b="1" dirty="0"/>
              <a:t>تفاعلات المرتبة الاولى </a:t>
            </a:r>
            <a:r>
              <a:rPr lang="en-US" sz="2400" b="1" dirty="0"/>
              <a:t> first order reactions</a:t>
            </a:r>
            <a:r>
              <a:rPr lang="en-US" dirty="0"/>
              <a:t> </a:t>
            </a:r>
            <a:endParaRPr lang="ar-IQ" dirty="0"/>
          </a:p>
        </p:txBody>
      </p:sp>
      <p:sp>
        <p:nvSpPr>
          <p:cNvPr id="3" name="TextBox 2"/>
          <p:cNvSpPr txBox="1"/>
          <p:nvPr/>
        </p:nvSpPr>
        <p:spPr>
          <a:xfrm>
            <a:off x="35496" y="980728"/>
            <a:ext cx="1813318" cy="461665"/>
          </a:xfrm>
          <a:prstGeom prst="rect">
            <a:avLst/>
          </a:prstGeom>
          <a:noFill/>
        </p:spPr>
        <p:txBody>
          <a:bodyPr wrap="none" rtlCol="1">
            <a:spAutoFit/>
          </a:bodyPr>
          <a:lstStyle/>
          <a:p>
            <a:r>
              <a:rPr lang="ar-IQ" sz="2400" b="1" dirty="0"/>
              <a:t>الشكل التفاضلي </a:t>
            </a:r>
          </a:p>
        </p:txBody>
      </p:sp>
      <p:sp>
        <p:nvSpPr>
          <p:cNvPr id="4" name="TextBox 3"/>
          <p:cNvSpPr txBox="1"/>
          <p:nvPr/>
        </p:nvSpPr>
        <p:spPr>
          <a:xfrm>
            <a:off x="2699792" y="980728"/>
            <a:ext cx="1715534" cy="461665"/>
          </a:xfrm>
          <a:prstGeom prst="rect">
            <a:avLst/>
          </a:prstGeom>
          <a:noFill/>
        </p:spPr>
        <p:txBody>
          <a:bodyPr wrap="none" rtlCol="1">
            <a:spAutoFit/>
          </a:bodyPr>
          <a:lstStyle/>
          <a:p>
            <a:r>
              <a:rPr lang="ar-IQ" sz="2400" b="1" dirty="0"/>
              <a:t>الشكل التكاملي </a:t>
            </a:r>
          </a:p>
        </p:txBody>
      </p:sp>
      <p:sp>
        <p:nvSpPr>
          <p:cNvPr id="5" name="TextBox 4"/>
          <p:cNvSpPr txBox="1"/>
          <p:nvPr/>
        </p:nvSpPr>
        <p:spPr>
          <a:xfrm>
            <a:off x="6572512" y="1052736"/>
            <a:ext cx="1904688" cy="461665"/>
          </a:xfrm>
          <a:prstGeom prst="rect">
            <a:avLst/>
          </a:prstGeom>
          <a:noFill/>
        </p:spPr>
        <p:txBody>
          <a:bodyPr wrap="none" rtlCol="1">
            <a:spAutoFit/>
          </a:bodyPr>
          <a:lstStyle/>
          <a:p>
            <a:r>
              <a:rPr lang="ar-IQ" sz="2400" b="1" dirty="0"/>
              <a:t>زمن عمر النصف</a:t>
            </a:r>
          </a:p>
        </p:txBody>
      </p:sp>
      <p:graphicFrame>
        <p:nvGraphicFramePr>
          <p:cNvPr id="6" name="Object 5"/>
          <p:cNvGraphicFramePr>
            <a:graphicFrameLocks noChangeAspect="1"/>
          </p:cNvGraphicFramePr>
          <p:nvPr>
            <p:extLst>
              <p:ext uri="{D42A27DB-BD31-4B8C-83A1-F6EECF244321}">
                <p14:modId xmlns:p14="http://schemas.microsoft.com/office/powerpoint/2010/main" val="3864496646"/>
              </p:ext>
            </p:extLst>
          </p:nvPr>
        </p:nvGraphicFramePr>
        <p:xfrm>
          <a:off x="6084888" y="981075"/>
          <a:ext cx="498475" cy="498475"/>
        </p:xfrm>
        <a:graphic>
          <a:graphicData uri="http://schemas.openxmlformats.org/presentationml/2006/ole">
            <mc:AlternateContent xmlns:mc="http://schemas.openxmlformats.org/markup-compatibility/2006">
              <mc:Choice xmlns:v="urn:schemas-microsoft-com:vml" Requires="v">
                <p:oleObj spid="_x0000_s82444" name="Equation" r:id="rId3" imgW="228600" imgH="228600" progId="Equation.3">
                  <p:embed/>
                </p:oleObj>
              </mc:Choice>
              <mc:Fallback>
                <p:oleObj name="Equation" r:id="rId3" imgW="228600" imgH="2286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981075"/>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57175752"/>
              </p:ext>
            </p:extLst>
          </p:nvPr>
        </p:nvGraphicFramePr>
        <p:xfrm>
          <a:off x="323528" y="1556792"/>
          <a:ext cx="1368152" cy="648072"/>
        </p:xfrm>
        <a:graphic>
          <a:graphicData uri="http://schemas.openxmlformats.org/presentationml/2006/ole">
            <mc:AlternateContent xmlns:mc="http://schemas.openxmlformats.org/markup-compatibility/2006">
              <mc:Choice xmlns:v="urn:schemas-microsoft-com:vml" Requires="v">
                <p:oleObj spid="_x0000_s82445" name="Equation" r:id="rId5" imgW="952087" imgH="393529" progId="Equation.3">
                  <p:embed/>
                </p:oleObj>
              </mc:Choice>
              <mc:Fallback>
                <p:oleObj name="Equation" r:id="rId5" imgW="952087" imgH="393529"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556792"/>
                        <a:ext cx="1368152" cy="64807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19528957"/>
              </p:ext>
            </p:extLst>
          </p:nvPr>
        </p:nvGraphicFramePr>
        <p:xfrm>
          <a:off x="2930178" y="1563737"/>
          <a:ext cx="1209774" cy="641127"/>
        </p:xfrm>
        <a:graphic>
          <a:graphicData uri="http://schemas.openxmlformats.org/presentationml/2006/ole">
            <mc:AlternateContent xmlns:mc="http://schemas.openxmlformats.org/markup-compatibility/2006">
              <mc:Choice xmlns:v="urn:schemas-microsoft-com:vml" Requires="v">
                <p:oleObj spid="_x0000_s82446" name="Equation" r:id="rId7" imgW="838080" imgH="393480" progId="Equation.3">
                  <p:embed/>
                </p:oleObj>
              </mc:Choice>
              <mc:Fallback>
                <p:oleObj name="Equation" r:id="rId7" imgW="838080" imgH="3934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0178" y="1563737"/>
                        <a:ext cx="1209774" cy="641127"/>
                      </a:xfrm>
                      <a:prstGeom prst="rect">
                        <a:avLst/>
                      </a:prstGeom>
                      <a:noFill/>
                    </p:spPr>
                  </p:pic>
                </p:oleObj>
              </mc:Fallback>
            </mc:AlternateContent>
          </a:graphicData>
        </a:graphic>
      </p:graphicFrame>
      <p:sp>
        <p:nvSpPr>
          <p:cNvPr id="9" name="TextBox 8"/>
          <p:cNvSpPr txBox="1"/>
          <p:nvPr/>
        </p:nvSpPr>
        <p:spPr>
          <a:xfrm>
            <a:off x="467544" y="2780928"/>
            <a:ext cx="3672408" cy="2808312"/>
          </a:xfrm>
          <a:prstGeom prst="rect">
            <a:avLst/>
          </a:prstGeom>
          <a:blipFill>
            <a:blip r:embed="rId9"/>
            <a:stretch>
              <a:fillRect/>
            </a:stretch>
          </a:blipFill>
        </p:spPr>
        <p:txBody>
          <a:bodyPr wrap="square" rtlCol="1">
            <a:spAutoFit/>
          </a:bodyPr>
          <a:lstStyle/>
          <a:p>
            <a:endParaRPr lang="ar-IQ" dirty="0"/>
          </a:p>
        </p:txBody>
      </p:sp>
      <p:graphicFrame>
        <p:nvGraphicFramePr>
          <p:cNvPr id="10" name="Object 9"/>
          <p:cNvGraphicFramePr>
            <a:graphicFrameLocks noChangeAspect="1"/>
          </p:cNvGraphicFramePr>
          <p:nvPr>
            <p:extLst>
              <p:ext uri="{D42A27DB-BD31-4B8C-83A1-F6EECF244321}">
                <p14:modId xmlns:p14="http://schemas.microsoft.com/office/powerpoint/2010/main" val="157970837"/>
              </p:ext>
            </p:extLst>
          </p:nvPr>
        </p:nvGraphicFramePr>
        <p:xfrm>
          <a:off x="1960563" y="5589588"/>
          <a:ext cx="379412" cy="431800"/>
        </p:xfrm>
        <a:graphic>
          <a:graphicData uri="http://schemas.openxmlformats.org/presentationml/2006/ole">
            <mc:AlternateContent xmlns:mc="http://schemas.openxmlformats.org/markup-compatibility/2006">
              <mc:Choice xmlns:v="urn:schemas-microsoft-com:vml" Requires="v">
                <p:oleObj spid="_x0000_s82447" name="Equation" r:id="rId10" imgW="88746" imgH="152136" progId="Equation.3">
                  <p:embed/>
                </p:oleObj>
              </mc:Choice>
              <mc:Fallback>
                <p:oleObj name="Equation" r:id="rId10" imgW="88746" imgH="152136"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0563" y="5589588"/>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4272461"/>
              </p:ext>
            </p:extLst>
          </p:nvPr>
        </p:nvGraphicFramePr>
        <p:xfrm>
          <a:off x="35496" y="3717032"/>
          <a:ext cx="648072" cy="504056"/>
        </p:xfrm>
        <a:graphic>
          <a:graphicData uri="http://schemas.openxmlformats.org/presentationml/2006/ole">
            <mc:AlternateContent xmlns:mc="http://schemas.openxmlformats.org/markup-compatibility/2006">
              <mc:Choice xmlns:v="urn:schemas-microsoft-com:vml" Requires="v">
                <p:oleObj spid="_x0000_s82448" name="Equation" r:id="rId12" imgW="520560" imgH="393480" progId="Equation.3">
                  <p:embed/>
                </p:oleObj>
              </mc:Choice>
              <mc:Fallback>
                <p:oleObj name="Equation" r:id="rId12" imgW="520560" imgH="39348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496" y="3717032"/>
                        <a:ext cx="648072" cy="504056"/>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997527993"/>
              </p:ext>
            </p:extLst>
          </p:nvPr>
        </p:nvGraphicFramePr>
        <p:xfrm>
          <a:off x="2988196" y="4077072"/>
          <a:ext cx="1079748" cy="360040"/>
        </p:xfrm>
        <a:graphic>
          <a:graphicData uri="http://schemas.openxmlformats.org/presentationml/2006/ole">
            <mc:AlternateContent xmlns:mc="http://schemas.openxmlformats.org/markup-compatibility/2006">
              <mc:Choice xmlns:v="urn:schemas-microsoft-com:vml" Requires="v">
                <p:oleObj spid="_x0000_s82449" name="Equation" r:id="rId14" imgW="647640" imgH="215640" progId="Equation.3">
                  <p:embed/>
                </p:oleObj>
              </mc:Choice>
              <mc:Fallback>
                <p:oleObj name="Equation" r:id="rId14" imgW="647640" imgH="21564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88196" y="4077072"/>
                        <a:ext cx="1079748" cy="360040"/>
                      </a:xfrm>
                      <a:prstGeom prst="rect">
                        <a:avLst/>
                      </a:prstGeom>
                      <a:noFill/>
                    </p:spPr>
                  </p:pic>
                </p:oleObj>
              </mc:Fallback>
            </mc:AlternateContent>
          </a:graphicData>
        </a:graphic>
      </p:graphicFrame>
      <p:sp>
        <p:nvSpPr>
          <p:cNvPr id="13" name="TextBox 12"/>
          <p:cNvSpPr txBox="1"/>
          <p:nvPr/>
        </p:nvSpPr>
        <p:spPr>
          <a:xfrm>
            <a:off x="5706534" y="2564904"/>
            <a:ext cx="2537874" cy="461665"/>
          </a:xfrm>
          <a:prstGeom prst="rect">
            <a:avLst/>
          </a:prstGeom>
          <a:noFill/>
        </p:spPr>
        <p:txBody>
          <a:bodyPr wrap="none" rtlCol="1">
            <a:spAutoFit/>
          </a:bodyPr>
          <a:lstStyle/>
          <a:p>
            <a:r>
              <a:rPr lang="ar-IQ" sz="2400" b="1" dirty="0"/>
              <a:t>شكل اخر للمرتبة الاولى</a:t>
            </a:r>
          </a:p>
        </p:txBody>
      </p:sp>
      <p:graphicFrame>
        <p:nvGraphicFramePr>
          <p:cNvPr id="14" name="Object 13"/>
          <p:cNvGraphicFramePr>
            <a:graphicFrameLocks noChangeAspect="1"/>
          </p:cNvGraphicFramePr>
          <p:nvPr>
            <p:extLst>
              <p:ext uri="{D42A27DB-BD31-4B8C-83A1-F6EECF244321}">
                <p14:modId xmlns:p14="http://schemas.microsoft.com/office/powerpoint/2010/main" val="2243350814"/>
              </p:ext>
            </p:extLst>
          </p:nvPr>
        </p:nvGraphicFramePr>
        <p:xfrm>
          <a:off x="5857156" y="2996952"/>
          <a:ext cx="2387252" cy="445914"/>
        </p:xfrm>
        <a:graphic>
          <a:graphicData uri="http://schemas.openxmlformats.org/presentationml/2006/ole">
            <mc:AlternateContent xmlns:mc="http://schemas.openxmlformats.org/markup-compatibility/2006">
              <mc:Choice xmlns:v="urn:schemas-microsoft-com:vml" Requires="v">
                <p:oleObj spid="_x0000_s82450" name="Equation" r:id="rId16" imgW="1396800" imgH="241200" progId="Equation.3">
                  <p:embed/>
                </p:oleObj>
              </mc:Choice>
              <mc:Fallback>
                <p:oleObj name="Equation" r:id="rId16" imgW="1396800" imgH="241200" progId="Equation.3">
                  <p:embed/>
                  <p:pic>
                    <p:nvPicPr>
                      <p:cNvPr id="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57156" y="2996952"/>
                        <a:ext cx="2387252" cy="445914"/>
                      </a:xfrm>
                      <a:prstGeom prst="rect">
                        <a:avLst/>
                      </a:prstGeom>
                      <a:noFill/>
                    </p:spPr>
                  </p:pic>
                </p:oleObj>
              </mc:Fallback>
            </mc:AlternateContent>
          </a:graphicData>
        </a:graphic>
      </p:graphicFrame>
      <p:sp>
        <p:nvSpPr>
          <p:cNvPr id="15" name="TextBox 14"/>
          <p:cNvSpPr txBox="1"/>
          <p:nvPr/>
        </p:nvSpPr>
        <p:spPr>
          <a:xfrm>
            <a:off x="5292080" y="3573016"/>
            <a:ext cx="3185120" cy="2160240"/>
          </a:xfrm>
          <a:prstGeom prst="rect">
            <a:avLst/>
          </a:prstGeom>
          <a:blipFill>
            <a:blip r:embed="rId18"/>
            <a:stretch>
              <a:fillRect/>
            </a:stretch>
          </a:blipFill>
        </p:spPr>
        <p:txBody>
          <a:bodyPr wrap="square" rtlCol="1">
            <a:spAutoFit/>
          </a:bodyPr>
          <a:lstStyle/>
          <a:p>
            <a:endParaRPr lang="ar-IQ" dirty="0"/>
          </a:p>
        </p:txBody>
      </p:sp>
      <p:graphicFrame>
        <p:nvGraphicFramePr>
          <p:cNvPr id="16" name="Object 15"/>
          <p:cNvGraphicFramePr>
            <a:graphicFrameLocks noChangeAspect="1"/>
          </p:cNvGraphicFramePr>
          <p:nvPr>
            <p:extLst>
              <p:ext uri="{D42A27DB-BD31-4B8C-83A1-F6EECF244321}">
                <p14:modId xmlns:p14="http://schemas.microsoft.com/office/powerpoint/2010/main" val="319575566"/>
              </p:ext>
            </p:extLst>
          </p:nvPr>
        </p:nvGraphicFramePr>
        <p:xfrm>
          <a:off x="6856884" y="5661248"/>
          <a:ext cx="379412" cy="431800"/>
        </p:xfrm>
        <a:graphic>
          <a:graphicData uri="http://schemas.openxmlformats.org/presentationml/2006/ole">
            <mc:AlternateContent xmlns:mc="http://schemas.openxmlformats.org/markup-compatibility/2006">
              <mc:Choice xmlns:v="urn:schemas-microsoft-com:vml" Requires="v">
                <p:oleObj spid="_x0000_s82451" name="Equation" r:id="rId19" imgW="88746" imgH="152136" progId="Equation.3">
                  <p:embed/>
                </p:oleObj>
              </mc:Choice>
              <mc:Fallback>
                <p:oleObj name="Equation" r:id="rId19" imgW="88746" imgH="152136"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6884" y="5661248"/>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5114247"/>
              </p:ext>
            </p:extLst>
          </p:nvPr>
        </p:nvGraphicFramePr>
        <p:xfrm>
          <a:off x="4572000" y="4365104"/>
          <a:ext cx="1005830" cy="288032"/>
        </p:xfrm>
        <a:graphic>
          <a:graphicData uri="http://schemas.openxmlformats.org/presentationml/2006/ole">
            <mc:AlternateContent xmlns:mc="http://schemas.openxmlformats.org/markup-compatibility/2006">
              <mc:Choice xmlns:v="urn:schemas-microsoft-com:vml" Requires="v">
                <p:oleObj spid="_x0000_s82452" name="Equation" r:id="rId20" imgW="571320" imgH="203040" progId="Equation.3">
                  <p:embed/>
                </p:oleObj>
              </mc:Choice>
              <mc:Fallback>
                <p:oleObj name="Equation" r:id="rId20" imgW="571320" imgH="203040" progId="Equation.3">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72000" y="4365104"/>
                        <a:ext cx="1005830" cy="288032"/>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597059383"/>
              </p:ext>
            </p:extLst>
          </p:nvPr>
        </p:nvGraphicFramePr>
        <p:xfrm>
          <a:off x="6975471" y="4293096"/>
          <a:ext cx="1412953" cy="359916"/>
        </p:xfrm>
        <a:graphic>
          <a:graphicData uri="http://schemas.openxmlformats.org/presentationml/2006/ole">
            <mc:AlternateContent xmlns:mc="http://schemas.openxmlformats.org/markup-compatibility/2006">
              <mc:Choice xmlns:v="urn:schemas-microsoft-com:vml" Requires="v">
                <p:oleObj spid="_x0000_s82453" name="Equation" r:id="rId22" imgW="736560" imgH="215640" progId="Equation.3">
                  <p:embed/>
                </p:oleObj>
              </mc:Choice>
              <mc:Fallback>
                <p:oleObj name="Equation" r:id="rId22" imgW="736560" imgH="215640" progId="Equation.3">
                  <p:embed/>
                  <p:pic>
                    <p:nvPicPr>
                      <p:cNvPr id="0" name="Object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75471" y="4293096"/>
                        <a:ext cx="1412953" cy="359916"/>
                      </a:xfrm>
                      <a:prstGeom prst="rect">
                        <a:avLst/>
                      </a:prstGeom>
                      <a:noFill/>
                    </p:spPr>
                  </p:pic>
                </p:oleObj>
              </mc:Fallback>
            </mc:AlternateContent>
          </a:graphicData>
        </a:graphic>
      </p:graphicFrame>
      <p:sp>
        <p:nvSpPr>
          <p:cNvPr id="19" name="TextBox 18"/>
          <p:cNvSpPr txBox="1"/>
          <p:nvPr/>
        </p:nvSpPr>
        <p:spPr>
          <a:xfrm>
            <a:off x="2579710" y="6237312"/>
            <a:ext cx="5304658" cy="461665"/>
          </a:xfrm>
          <a:prstGeom prst="rect">
            <a:avLst/>
          </a:prstGeom>
          <a:noFill/>
        </p:spPr>
        <p:txBody>
          <a:bodyPr wrap="none" rtlCol="1">
            <a:spAutoFit/>
          </a:bodyPr>
          <a:lstStyle/>
          <a:p>
            <a:r>
              <a:rPr lang="ar-IQ" sz="2400" b="1" dirty="0">
                <a:cs typeface="+mj-cs"/>
              </a:rPr>
              <a:t>وحدات ثابت معدل السرعة للمرتبة الاولى = </a:t>
            </a:r>
            <a:r>
              <a:rPr lang="en-US" sz="2400" b="1" dirty="0">
                <a:cs typeface="+mj-cs"/>
              </a:rPr>
              <a:t>time</a:t>
            </a:r>
            <a:r>
              <a:rPr lang="en-US" sz="2400" b="1" baseline="30000" dirty="0">
                <a:cs typeface="+mj-cs"/>
              </a:rPr>
              <a:t>-1</a:t>
            </a:r>
            <a:endParaRPr lang="en-US" sz="2400" b="1" dirty="0">
              <a:cs typeface="+mj-cs"/>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658815682"/>
              </p:ext>
            </p:extLst>
          </p:nvPr>
        </p:nvGraphicFramePr>
        <p:xfrm>
          <a:off x="6156176" y="1628800"/>
          <a:ext cx="1944216" cy="648072"/>
        </p:xfrm>
        <a:graphic>
          <a:graphicData uri="http://schemas.openxmlformats.org/presentationml/2006/ole">
            <mc:AlternateContent xmlns:mc="http://schemas.openxmlformats.org/markup-compatibility/2006">
              <mc:Choice xmlns:v="urn:schemas-microsoft-com:vml" Requires="v">
                <p:oleObj spid="_x0000_s82454" name="Equation" r:id="rId24" imgW="1168200" imgH="431640" progId="Equation.3">
                  <p:embed/>
                </p:oleObj>
              </mc:Choice>
              <mc:Fallback>
                <p:oleObj name="Equation" r:id="rId24" imgW="1168200" imgH="431640" progId="Equation.3">
                  <p:embed/>
                  <p:pic>
                    <p:nvPicPr>
                      <p:cNvPr id="0" name="Object 3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56176" y="1628800"/>
                        <a:ext cx="1944216" cy="648072"/>
                      </a:xfrm>
                      <a:prstGeom prst="rect">
                        <a:avLst/>
                      </a:prstGeom>
                      <a:noFill/>
                    </p:spPr>
                  </p:pic>
                </p:oleObj>
              </mc:Fallback>
            </mc:AlternateContent>
          </a:graphicData>
        </a:graphic>
      </p:graphicFrame>
    </p:spTree>
    <p:extLst>
      <p:ext uri="{BB962C8B-B14F-4D97-AF65-F5344CB8AC3E}">
        <p14:creationId xmlns:p14="http://schemas.microsoft.com/office/powerpoint/2010/main" val="3477301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84976" cy="3416320"/>
          </a:xfrm>
          <a:prstGeom prst="rect">
            <a:avLst/>
          </a:prstGeom>
          <a:noFill/>
        </p:spPr>
        <p:txBody>
          <a:bodyPr wrap="square" rtlCol="1">
            <a:spAutoFit/>
          </a:bodyPr>
          <a:lstStyle/>
          <a:p>
            <a:pPr algn="just"/>
            <a:r>
              <a:rPr lang="ar-IQ" sz="2400" b="1" dirty="0">
                <a:cs typeface="+mj-cs"/>
              </a:rPr>
              <a:t>مثال 1: تفاعل من المرتبة الاولى يجري بدرجة </a:t>
            </a:r>
            <a:r>
              <a:rPr lang="en-US" sz="2400" b="1" dirty="0">
                <a:cs typeface="+mj-cs"/>
              </a:rPr>
              <a:t>500K</a:t>
            </a:r>
            <a:r>
              <a:rPr lang="ar-IQ" sz="2400" b="1" dirty="0">
                <a:cs typeface="+mj-cs"/>
              </a:rPr>
              <a:t> وجد ان ما يتفكك منه </a:t>
            </a:r>
            <a:r>
              <a:rPr lang="en-US" sz="2400" b="1" dirty="0">
                <a:cs typeface="+mj-cs"/>
              </a:rPr>
              <a:t>0.50</a:t>
            </a:r>
            <a:r>
              <a:rPr lang="ar-IQ" sz="2400" b="1" dirty="0">
                <a:cs typeface="+mj-cs"/>
              </a:rPr>
              <a:t> خلال دقيقة واحدة اوجد ما يتفكك منه في ساعة واحدة ثم اوجد زمن عمر النصف لهذا    التفاعل ?</a:t>
            </a:r>
          </a:p>
          <a:p>
            <a:pPr algn="just"/>
            <a:endParaRPr lang="ar-IQ" sz="2400" b="1" dirty="0">
              <a:cs typeface="+mj-cs"/>
            </a:endParaRPr>
          </a:p>
          <a:p>
            <a:pPr algn="just"/>
            <a:r>
              <a:rPr lang="ar-IQ" sz="2400" b="1" dirty="0">
                <a:cs typeface="+mj-cs"/>
              </a:rPr>
              <a:t>مثال 2: تفاعل من المرتبة الاولى وجد ان زمن عمر النصف = </a:t>
            </a:r>
            <a:r>
              <a:rPr lang="en-US" sz="2400" b="1" dirty="0">
                <a:cs typeface="+mj-cs"/>
              </a:rPr>
              <a:t>100 sec</a:t>
            </a:r>
            <a:r>
              <a:rPr lang="ar-IQ" sz="2400" b="1" dirty="0">
                <a:cs typeface="+mj-cs"/>
              </a:rPr>
              <a:t> احسب ثابت السرعة وتركيز المادة المتفاعلة بعد مرور </a:t>
            </a:r>
            <a:r>
              <a:rPr lang="en-US" sz="2400" b="1" dirty="0">
                <a:cs typeface="+mj-cs"/>
              </a:rPr>
              <a:t>250 sec</a:t>
            </a:r>
            <a:r>
              <a:rPr lang="ar-IQ" sz="2400" b="1" dirty="0">
                <a:cs typeface="+mj-cs"/>
              </a:rPr>
              <a:t> ?</a:t>
            </a:r>
          </a:p>
          <a:p>
            <a:pPr algn="just"/>
            <a:endParaRPr lang="ar-IQ" sz="2400" b="1" dirty="0">
              <a:cs typeface="+mj-cs"/>
            </a:endParaRPr>
          </a:p>
          <a:p>
            <a:pPr algn="just"/>
            <a:r>
              <a:rPr lang="ar-IQ" sz="2400" b="1" dirty="0">
                <a:cs typeface="+mj-cs"/>
              </a:rPr>
              <a:t>يمكن التعبير عن قانون سرعة التفاعل للمرتبة الاولى بدلالة الحجوم بدلا من التراكيز :</a:t>
            </a:r>
          </a:p>
          <a:p>
            <a:pPr algn="just"/>
            <a:endParaRPr lang="ar-IQ" sz="2400" b="1" dirty="0">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17358412"/>
              </p:ext>
            </p:extLst>
          </p:nvPr>
        </p:nvGraphicFramePr>
        <p:xfrm>
          <a:off x="2771800" y="3812386"/>
          <a:ext cx="4392488" cy="480710"/>
        </p:xfrm>
        <a:graphic>
          <a:graphicData uri="http://schemas.openxmlformats.org/presentationml/2006/ole">
            <mc:AlternateContent xmlns:mc="http://schemas.openxmlformats.org/markup-compatibility/2006">
              <mc:Choice xmlns:v="urn:schemas-microsoft-com:vml" Requires="v">
                <p:oleObj spid="_x0000_s13198" name="Equation" r:id="rId3" imgW="1892160" imgH="253800" progId="Equation.3">
                  <p:embed/>
                </p:oleObj>
              </mc:Choice>
              <mc:Fallback>
                <p:oleObj name="Equation" r:id="rId3" imgW="1892160" imgH="253800" progId="Equation.3">
                  <p:embed/>
                  <p:pic>
                    <p:nvPicPr>
                      <p:cNvPr id="0" name="Object 2"/>
                      <p:cNvPicPr>
                        <a:picLocks noChangeAspect="1" noChangeArrowheads="1"/>
                      </p:cNvPicPr>
                      <p:nvPr/>
                    </p:nvPicPr>
                    <p:blipFill>
                      <a:blip r:embed="rId4"/>
                      <a:srcRect/>
                      <a:stretch>
                        <a:fillRect/>
                      </a:stretch>
                    </p:blipFill>
                    <p:spPr bwMode="auto">
                      <a:xfrm>
                        <a:off x="2771800" y="3812386"/>
                        <a:ext cx="4392488" cy="480710"/>
                      </a:xfrm>
                      <a:prstGeom prst="rect">
                        <a:avLst/>
                      </a:prstGeom>
                      <a:noFill/>
                    </p:spPr>
                  </p:pic>
                </p:oleObj>
              </mc:Fallback>
            </mc:AlternateContent>
          </a:graphicData>
        </a:graphic>
      </p:graphicFrame>
      <p:sp>
        <p:nvSpPr>
          <p:cNvPr id="4" name="TextBox 3"/>
          <p:cNvSpPr txBox="1"/>
          <p:nvPr/>
        </p:nvSpPr>
        <p:spPr>
          <a:xfrm>
            <a:off x="179512" y="4388911"/>
            <a:ext cx="8856984" cy="1200329"/>
          </a:xfrm>
          <a:prstGeom prst="rect">
            <a:avLst/>
          </a:prstGeom>
          <a:noFill/>
        </p:spPr>
        <p:txBody>
          <a:bodyPr wrap="square" rtlCol="1">
            <a:spAutoFit/>
          </a:bodyPr>
          <a:lstStyle/>
          <a:p>
            <a:pPr algn="just"/>
            <a:r>
              <a:rPr lang="ar-IQ" sz="2400" b="1" dirty="0"/>
              <a:t>مثال 3: تتحلل خلات المثيل في الماء في درجة حرارة </a:t>
            </a:r>
            <a:r>
              <a:rPr lang="en-US" sz="2400" b="1" dirty="0"/>
              <a:t>298 K</a:t>
            </a:r>
            <a:r>
              <a:rPr lang="ar-IQ" sz="2400" b="1" dirty="0"/>
              <a:t> ثم يسحح الناتج مع هيدروكسيد الصوديوم , احسب ثابت السرعة من الجدول التالي علما ان التفاعل من المرتبة الاولى ?</a:t>
            </a:r>
          </a:p>
        </p:txBody>
      </p:sp>
      <p:graphicFrame>
        <p:nvGraphicFramePr>
          <p:cNvPr id="5" name="Table 4"/>
          <p:cNvGraphicFramePr>
            <a:graphicFrameLocks noGrp="1"/>
          </p:cNvGraphicFramePr>
          <p:nvPr>
            <p:extLst>
              <p:ext uri="{D42A27DB-BD31-4B8C-83A1-F6EECF244321}">
                <p14:modId xmlns:p14="http://schemas.microsoft.com/office/powerpoint/2010/main" val="3935125449"/>
              </p:ext>
            </p:extLst>
          </p:nvPr>
        </p:nvGraphicFramePr>
        <p:xfrm>
          <a:off x="1331640" y="5373216"/>
          <a:ext cx="5976662" cy="959912"/>
        </p:xfrm>
        <a:graphic>
          <a:graphicData uri="http://schemas.openxmlformats.org/drawingml/2006/table">
            <a:tbl>
              <a:tblPr rtl="1" firstRow="1" firstCol="1" bandRow="1">
                <a:tableStyleId>{5C22544A-7EE6-4342-B048-85BDC9FD1C3A}</a:tableStyleId>
              </a:tblPr>
              <a:tblGrid>
                <a:gridCol w="995877">
                  <a:extLst>
                    <a:ext uri="{9D8B030D-6E8A-4147-A177-3AD203B41FA5}">
                      <a16:colId xmlns:a16="http://schemas.microsoft.com/office/drawing/2014/main" val="20000"/>
                    </a:ext>
                  </a:extLst>
                </a:gridCol>
                <a:gridCol w="995877">
                  <a:extLst>
                    <a:ext uri="{9D8B030D-6E8A-4147-A177-3AD203B41FA5}">
                      <a16:colId xmlns:a16="http://schemas.microsoft.com/office/drawing/2014/main" val="20001"/>
                    </a:ext>
                  </a:extLst>
                </a:gridCol>
                <a:gridCol w="995877">
                  <a:extLst>
                    <a:ext uri="{9D8B030D-6E8A-4147-A177-3AD203B41FA5}">
                      <a16:colId xmlns:a16="http://schemas.microsoft.com/office/drawing/2014/main" val="20002"/>
                    </a:ext>
                  </a:extLst>
                </a:gridCol>
                <a:gridCol w="995877">
                  <a:extLst>
                    <a:ext uri="{9D8B030D-6E8A-4147-A177-3AD203B41FA5}">
                      <a16:colId xmlns:a16="http://schemas.microsoft.com/office/drawing/2014/main" val="20003"/>
                    </a:ext>
                  </a:extLst>
                </a:gridCol>
                <a:gridCol w="996577">
                  <a:extLst>
                    <a:ext uri="{9D8B030D-6E8A-4147-A177-3AD203B41FA5}">
                      <a16:colId xmlns:a16="http://schemas.microsoft.com/office/drawing/2014/main" val="20004"/>
                    </a:ext>
                  </a:extLst>
                </a:gridCol>
                <a:gridCol w="996577">
                  <a:extLst>
                    <a:ext uri="{9D8B030D-6E8A-4147-A177-3AD203B41FA5}">
                      <a16:colId xmlns:a16="http://schemas.microsoft.com/office/drawing/2014/main" val="20005"/>
                    </a:ext>
                  </a:extLst>
                </a:gridCol>
              </a:tblGrid>
              <a:tr h="479956">
                <a:tc>
                  <a:txBody>
                    <a:bodyPr/>
                    <a:lstStyle/>
                    <a:p>
                      <a:pPr algn="ctr" rtl="1">
                        <a:lnSpc>
                          <a:spcPct val="115000"/>
                        </a:lnSpc>
                        <a:spcAft>
                          <a:spcPts val="0"/>
                        </a:spcAft>
                        <a:tabLst>
                          <a:tab pos="3331210" algn="l"/>
                        </a:tabLst>
                      </a:pPr>
                      <a:r>
                        <a:rPr lang="ar-IQ" sz="1200">
                          <a:effectLst/>
                        </a:rPr>
                        <a:t>∞</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tabLst>
                          <a:tab pos="3331210" algn="l"/>
                        </a:tabLst>
                      </a:pPr>
                      <a:r>
                        <a:rPr lang="en-US" sz="1200">
                          <a:effectLst/>
                        </a:rPr>
                        <a:t>4546</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2745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1242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339</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t/sec</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479956">
                <a:tc>
                  <a:txBody>
                    <a:bodyPr/>
                    <a:lstStyle/>
                    <a:p>
                      <a:pPr algn="ctr" rtl="1">
                        <a:lnSpc>
                          <a:spcPct val="115000"/>
                        </a:lnSpc>
                        <a:spcAft>
                          <a:spcPts val="0"/>
                        </a:spcAft>
                        <a:tabLst>
                          <a:tab pos="3331210" algn="l"/>
                        </a:tabLst>
                      </a:pPr>
                      <a:r>
                        <a:rPr lang="en-US" sz="1200">
                          <a:effectLst/>
                        </a:rPr>
                        <a:t>40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31.81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29.7</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27.8</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dirty="0">
                          <a:effectLst/>
                        </a:rPr>
                        <a:t>26.3</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dirty="0">
                          <a:effectLst/>
                        </a:rPr>
                        <a:t>V/ml</a:t>
                      </a: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44798523"/>
              </p:ext>
            </p:extLst>
          </p:nvPr>
        </p:nvGraphicFramePr>
        <p:xfrm>
          <a:off x="179512" y="3358848"/>
          <a:ext cx="1440160" cy="430192"/>
        </p:xfrm>
        <a:graphic>
          <a:graphicData uri="http://schemas.openxmlformats.org/presentationml/2006/ole">
            <mc:AlternateContent xmlns:mc="http://schemas.openxmlformats.org/markup-compatibility/2006">
              <mc:Choice xmlns:v="urn:schemas-microsoft-com:vml" Requires="v">
                <p:oleObj spid="_x0000_s13199" name="Equation" r:id="rId5" imgW="863280" imgH="228600" progId="Equation.3">
                  <p:embed/>
                </p:oleObj>
              </mc:Choice>
              <mc:Fallback>
                <p:oleObj name="Equation" r:id="rId5" imgW="863280" imgH="228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358848"/>
                        <a:ext cx="1440160" cy="43019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07304201"/>
              </p:ext>
            </p:extLst>
          </p:nvPr>
        </p:nvGraphicFramePr>
        <p:xfrm>
          <a:off x="2836615" y="3357563"/>
          <a:ext cx="1303337" cy="431800"/>
        </p:xfrm>
        <a:graphic>
          <a:graphicData uri="http://schemas.openxmlformats.org/presentationml/2006/ole">
            <mc:AlternateContent xmlns:mc="http://schemas.openxmlformats.org/markup-compatibility/2006">
              <mc:Choice xmlns:v="urn:schemas-microsoft-com:vml" Requires="v">
                <p:oleObj spid="_x0000_s13200" name="Equation" r:id="rId7" imgW="774360" imgH="228600" progId="Equation.3">
                  <p:embed/>
                </p:oleObj>
              </mc:Choice>
              <mc:Fallback>
                <p:oleObj name="Equation" r:id="rId7" imgW="774360" imgH="228600" progId="Equation.3">
                  <p:embed/>
                  <p:pic>
                    <p:nvPicPr>
                      <p:cNvPr id="0" name="Object 5"/>
                      <p:cNvPicPr>
                        <a:picLocks noChangeAspect="1" noChangeArrowheads="1"/>
                      </p:cNvPicPr>
                      <p:nvPr/>
                    </p:nvPicPr>
                    <p:blipFill>
                      <a:blip r:embed="rId8"/>
                      <a:srcRect/>
                      <a:stretch>
                        <a:fillRect/>
                      </a:stretch>
                    </p:blipFill>
                    <p:spPr bwMode="auto">
                      <a:xfrm>
                        <a:off x="2836615" y="3357563"/>
                        <a:ext cx="1303337" cy="43180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47743621"/>
              </p:ext>
            </p:extLst>
          </p:nvPr>
        </p:nvGraphicFramePr>
        <p:xfrm>
          <a:off x="5724128" y="3356992"/>
          <a:ext cx="1512168" cy="372616"/>
        </p:xfrm>
        <a:graphic>
          <a:graphicData uri="http://schemas.openxmlformats.org/presentationml/2006/ole">
            <mc:AlternateContent xmlns:mc="http://schemas.openxmlformats.org/markup-compatibility/2006">
              <mc:Choice xmlns:v="urn:schemas-microsoft-com:vml" Requires="v">
                <p:oleObj spid="_x0000_s13201" name="Equation" r:id="rId9" imgW="1054080" imgH="228600" progId="Equation.3">
                  <p:embed/>
                </p:oleObj>
              </mc:Choice>
              <mc:Fallback>
                <p:oleObj name="Equation" r:id="rId9" imgW="1054080" imgH="2286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4128" y="3356992"/>
                        <a:ext cx="1512168" cy="372616"/>
                      </a:xfrm>
                      <a:prstGeom prst="rect">
                        <a:avLst/>
                      </a:prstGeom>
                      <a:noFill/>
                    </p:spPr>
                  </p:pic>
                </p:oleObj>
              </mc:Fallback>
            </mc:AlternateContent>
          </a:graphicData>
        </a:graphic>
      </p:graphicFrame>
    </p:spTree>
    <p:extLst>
      <p:ext uri="{BB962C8B-B14F-4D97-AF65-F5344CB8AC3E}">
        <p14:creationId xmlns:p14="http://schemas.microsoft.com/office/powerpoint/2010/main" val="2834590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1" y="188640"/>
            <a:ext cx="8712969" cy="5109091"/>
          </a:xfrm>
          <a:prstGeom prst="rect">
            <a:avLst/>
          </a:prstGeom>
          <a:noFill/>
        </p:spPr>
        <p:txBody>
          <a:bodyPr wrap="square" rtlCol="1">
            <a:spAutoFit/>
          </a:bodyPr>
          <a:lstStyle/>
          <a:p>
            <a:pPr algn="just"/>
            <a:r>
              <a:rPr lang="ar-IQ" sz="2400" b="1" dirty="0">
                <a:cs typeface="+mj-cs"/>
              </a:rPr>
              <a:t>مثال 4 : التفاعل التالي </a:t>
            </a:r>
            <a:r>
              <a:rPr lang="en-US" sz="2400" b="1" dirty="0">
                <a:cs typeface="+mj-cs"/>
              </a:rPr>
              <a:t>SO</a:t>
            </a:r>
            <a:r>
              <a:rPr lang="en-US" sz="2400" b="1" baseline="-25000" dirty="0">
                <a:cs typeface="+mj-cs"/>
              </a:rPr>
              <a:t>2</a:t>
            </a:r>
            <a:r>
              <a:rPr lang="en-US" sz="2400" b="1" dirty="0">
                <a:cs typeface="+mj-cs"/>
              </a:rPr>
              <a:t>Cl</a:t>
            </a:r>
            <a:r>
              <a:rPr lang="en-US" sz="2400" b="1" baseline="-25000" dirty="0">
                <a:cs typeface="+mj-cs"/>
              </a:rPr>
              <a:t>2</a:t>
            </a:r>
            <a:r>
              <a:rPr lang="en-US" sz="2400" b="1" dirty="0">
                <a:cs typeface="+mj-cs"/>
              </a:rPr>
              <a:t>→SO</a:t>
            </a:r>
            <a:r>
              <a:rPr lang="en-US" sz="2400" b="1" baseline="-25000" dirty="0">
                <a:cs typeface="+mj-cs"/>
              </a:rPr>
              <a:t>2</a:t>
            </a:r>
            <a:r>
              <a:rPr lang="en-US" sz="2400" b="1" dirty="0">
                <a:cs typeface="+mj-cs"/>
              </a:rPr>
              <a:t>+Cl</a:t>
            </a:r>
            <a:r>
              <a:rPr lang="en-US" sz="2400" b="1" baseline="-25000" dirty="0">
                <a:cs typeface="+mj-cs"/>
              </a:rPr>
              <a:t>2</a:t>
            </a:r>
            <a:r>
              <a:rPr lang="en-US" sz="2400" b="1" dirty="0">
                <a:cs typeface="+mj-cs"/>
              </a:rPr>
              <a:t>                           </a:t>
            </a:r>
          </a:p>
          <a:p>
            <a:pPr algn="just"/>
            <a:r>
              <a:rPr lang="ar-IQ" sz="2400" b="1" dirty="0">
                <a:cs typeface="+mj-cs"/>
              </a:rPr>
              <a:t>وجد ان </a:t>
            </a:r>
            <a:r>
              <a:rPr lang="en-US" sz="2400" b="1" dirty="0">
                <a:cs typeface="+mj-cs"/>
              </a:rPr>
              <a:t>0.35</a:t>
            </a:r>
            <a:r>
              <a:rPr lang="ar-IQ" sz="2400" b="1" dirty="0">
                <a:cs typeface="+mj-cs"/>
              </a:rPr>
              <a:t> من </a:t>
            </a:r>
            <a:r>
              <a:rPr lang="en-US" sz="2400" b="1" dirty="0">
                <a:cs typeface="+mj-cs"/>
              </a:rPr>
              <a:t>SO</a:t>
            </a:r>
            <a:r>
              <a:rPr lang="en-US" sz="2400" b="1" baseline="-25000" dirty="0">
                <a:cs typeface="+mj-cs"/>
              </a:rPr>
              <a:t>2</a:t>
            </a:r>
            <a:r>
              <a:rPr lang="en-US" sz="2400" b="1" dirty="0">
                <a:cs typeface="+mj-cs"/>
              </a:rPr>
              <a:t>Cl</a:t>
            </a:r>
            <a:r>
              <a:rPr lang="en-US" sz="2400" b="1" baseline="-25000" dirty="0">
                <a:cs typeface="+mj-cs"/>
              </a:rPr>
              <a:t>2</a:t>
            </a:r>
            <a:r>
              <a:rPr lang="ar-IQ" sz="2400" b="1" dirty="0">
                <a:cs typeface="+mj-cs"/>
              </a:rPr>
              <a:t> يتفكك خلال </a:t>
            </a:r>
            <a:r>
              <a:rPr lang="en-US" sz="2400" b="1" dirty="0">
                <a:cs typeface="+mj-cs"/>
              </a:rPr>
              <a:t>12 min</a:t>
            </a:r>
            <a:r>
              <a:rPr lang="ar-IQ" sz="2400" b="1" dirty="0">
                <a:cs typeface="+mj-cs"/>
              </a:rPr>
              <a:t> اوجد الزمن اللازم لتفكك </a:t>
            </a:r>
            <a:r>
              <a:rPr lang="en-US" sz="2400" b="1" dirty="0">
                <a:cs typeface="+mj-cs"/>
              </a:rPr>
              <a:t>0.97</a:t>
            </a:r>
            <a:r>
              <a:rPr lang="ar-IQ" sz="2400" b="1" dirty="0">
                <a:cs typeface="+mj-cs"/>
              </a:rPr>
              <a:t> من هذه المادة ثم اوجد ما يتبقى خلال ساعة واحدة علما ان التفاعل من المرتبة الاولى ?  </a:t>
            </a:r>
            <a:endParaRPr lang="en-US" sz="2400" b="1" dirty="0">
              <a:cs typeface="+mj-cs"/>
            </a:endParaRPr>
          </a:p>
          <a:p>
            <a:pPr algn="ctr"/>
            <a:endParaRPr lang="ar-IQ" sz="2800" u="sng" dirty="0"/>
          </a:p>
          <a:p>
            <a:pPr algn="ctr"/>
            <a:endParaRPr lang="ar-IQ" sz="2800" u="sng" dirty="0"/>
          </a:p>
          <a:p>
            <a:pPr algn="ctr"/>
            <a:endParaRPr lang="ar-IQ" sz="2800" u="sng" dirty="0"/>
          </a:p>
          <a:p>
            <a:pPr algn="ctr"/>
            <a:endParaRPr lang="ar-IQ" sz="2800" u="sng" dirty="0"/>
          </a:p>
          <a:p>
            <a:pPr algn="ctr"/>
            <a:r>
              <a:rPr lang="ar-IQ" sz="2800" u="sng" dirty="0"/>
              <a:t>المرتبة الكاذبة </a:t>
            </a:r>
          </a:p>
          <a:p>
            <a:pPr algn="just"/>
            <a:r>
              <a:rPr lang="ar-SA" sz="2400" b="1" dirty="0"/>
              <a:t>هى تفاعلات تحقق معادلة الرتبة الأولى مع اعتبار ان اكثر من مادة </a:t>
            </a:r>
            <a:r>
              <a:rPr lang="ar-EG" sz="2400" b="1" dirty="0"/>
              <a:t> </a:t>
            </a:r>
            <a:r>
              <a:rPr lang="ar-SA" sz="2400" b="1" dirty="0"/>
              <a:t>متفاعلة تكون في التفاعل</a:t>
            </a:r>
            <a:r>
              <a:rPr lang="ar-EG" sz="2400" b="1" dirty="0"/>
              <a:t> وان وجود تركيز مادة أو أكثر من مواد التفاعل بكمية زائدة في حيز التفاعل يبقى تركيزها ثابتا تقريبا خلال التفاعل مما يؤدى إلى أن سرعة التفاعل لا تتأثر بشكل ملحوظ بهذا التركيز أو التراكيز</a:t>
            </a:r>
            <a:r>
              <a:rPr lang="ar-IQ" sz="2400" b="1" dirty="0"/>
              <a:t> ,مثال التحلل المائي لخلات المثيل </a:t>
            </a:r>
            <a:r>
              <a:rPr lang="ar-EG" sz="2400" b="1" dirty="0"/>
              <a:t> </a:t>
            </a:r>
          </a:p>
          <a:p>
            <a:endParaRPr lang="ar-IQ" dirty="0"/>
          </a:p>
        </p:txBody>
      </p:sp>
      <p:pic>
        <p:nvPicPr>
          <p:cNvPr id="3"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96963" y="5445224"/>
            <a:ext cx="52673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2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المصادر             </a:t>
            </a:r>
            <a:r>
              <a:rPr lang="en-US" dirty="0"/>
              <a:t>References</a:t>
            </a:r>
            <a:r>
              <a:rPr lang="ar-IQ" dirty="0"/>
              <a:t> </a:t>
            </a:r>
          </a:p>
        </p:txBody>
      </p:sp>
      <p:sp>
        <p:nvSpPr>
          <p:cNvPr id="3" name="Content Placeholder 2"/>
          <p:cNvSpPr>
            <a:spLocks noGrp="1"/>
          </p:cNvSpPr>
          <p:nvPr>
            <p:ph idx="1"/>
          </p:nvPr>
        </p:nvSpPr>
        <p:spPr>
          <a:xfrm>
            <a:off x="323528" y="1124744"/>
            <a:ext cx="8301608" cy="5112567"/>
          </a:xfrm>
        </p:spPr>
        <p:txBody>
          <a:bodyPr>
            <a:normAutofit fontScale="77500" lnSpcReduction="20000"/>
          </a:bodyPr>
          <a:lstStyle/>
          <a:p>
            <a:pPr lvl="0" algn="just">
              <a:lnSpc>
                <a:spcPct val="150000"/>
              </a:lnSpc>
              <a:buFont typeface="+mj-lt"/>
              <a:buAutoNum type="arabicPeriod"/>
              <a:tabLst>
                <a:tab pos="685800" algn="l"/>
              </a:tabLst>
            </a:pPr>
            <a:r>
              <a:rPr lang="ar-SA" b="1" dirty="0">
                <a:solidFill>
                  <a:schemeClr val="tx1"/>
                </a:solidFill>
                <a:latin typeface="Times New Roman"/>
                <a:ea typeface="Times New Roman"/>
                <a:cs typeface="Times New Roman"/>
              </a:rPr>
              <a:t>الكيمياء الفيزيائية الحركية تأليف علي الطيار وعلي الطائي جامعة بغداد (</a:t>
            </a:r>
            <a:r>
              <a:rPr lang="en-US" b="1" dirty="0">
                <a:solidFill>
                  <a:schemeClr val="tx1"/>
                </a:solidFill>
                <a:latin typeface="Times New Roman"/>
                <a:ea typeface="Times New Roman"/>
                <a:cs typeface="Times New Roman"/>
              </a:rPr>
              <a:t>1989</a:t>
            </a:r>
            <a:r>
              <a:rPr lang="ar-SA" b="1" dirty="0">
                <a:solidFill>
                  <a:schemeClr val="tx1"/>
                </a:solidFill>
                <a:latin typeface="Times New Roman"/>
                <a:ea typeface="Times New Roman"/>
                <a:cs typeface="Times New Roman"/>
              </a:rPr>
              <a:t>).</a:t>
            </a:r>
            <a:endParaRPr lang="en-US" b="1" dirty="0">
              <a:solidFill>
                <a:schemeClr val="tx1"/>
              </a:solidFill>
              <a:latin typeface="Times New Roman"/>
              <a:ea typeface="Times New Roman"/>
              <a:cs typeface="Simplified Arabic"/>
            </a:endParaRPr>
          </a:p>
          <a:p>
            <a:pPr lvl="0" algn="just">
              <a:lnSpc>
                <a:spcPct val="150000"/>
              </a:lnSpc>
              <a:buFont typeface="+mj-lt"/>
              <a:buAutoNum type="arabicPeriod"/>
              <a:tabLst>
                <a:tab pos="685800" algn="l"/>
              </a:tabLst>
            </a:pPr>
            <a:r>
              <a:rPr lang="ar-SA" b="1" dirty="0">
                <a:solidFill>
                  <a:schemeClr val="tx1"/>
                </a:solidFill>
                <a:latin typeface="Times New Roman"/>
                <a:ea typeface="Times New Roman"/>
                <a:cs typeface="Times New Roman"/>
              </a:rPr>
              <a:t>الكيمياء الفيزيائية الحركية تأليف محسن البيرماني وجماعته جامعة بغداد (</a:t>
            </a:r>
            <a:r>
              <a:rPr lang="en-US" b="1" dirty="0">
                <a:solidFill>
                  <a:schemeClr val="tx1"/>
                </a:solidFill>
                <a:latin typeface="Times New Roman"/>
                <a:ea typeface="Times New Roman"/>
                <a:cs typeface="Times New Roman"/>
              </a:rPr>
              <a:t>1984</a:t>
            </a:r>
            <a:r>
              <a:rPr lang="ar-SA" b="1" dirty="0">
                <a:solidFill>
                  <a:schemeClr val="tx1"/>
                </a:solidFill>
                <a:latin typeface="Times New Roman"/>
                <a:ea typeface="Times New Roman"/>
                <a:cs typeface="Times New Roman"/>
              </a:rPr>
              <a:t>).</a:t>
            </a:r>
            <a:endParaRPr lang="en-US" b="1" dirty="0">
              <a:solidFill>
                <a:schemeClr val="tx1"/>
              </a:solidFill>
              <a:latin typeface="Times New Roman"/>
              <a:ea typeface="Times New Roman"/>
              <a:cs typeface="Simplified Arabic"/>
            </a:endParaRPr>
          </a:p>
          <a:p>
            <a:pPr lvl="0" algn="just">
              <a:lnSpc>
                <a:spcPct val="150000"/>
              </a:lnSpc>
              <a:buFont typeface="+mj-lt"/>
              <a:buAutoNum type="arabicPeriod"/>
              <a:tabLst>
                <a:tab pos="685800" algn="l"/>
              </a:tabLst>
            </a:pPr>
            <a:r>
              <a:rPr lang="ar-SA" b="1" dirty="0">
                <a:solidFill>
                  <a:schemeClr val="tx1"/>
                </a:solidFill>
                <a:latin typeface="Times New Roman"/>
                <a:ea typeface="Times New Roman"/>
                <a:cs typeface="Times New Roman"/>
              </a:rPr>
              <a:t>مبادئ سرعة التفاعلات الكيميائية تأليف علي عبد الحسين سعيد جامعة البصرة (</a:t>
            </a:r>
            <a:r>
              <a:rPr lang="en-US" b="1" dirty="0">
                <a:solidFill>
                  <a:schemeClr val="tx1"/>
                </a:solidFill>
                <a:latin typeface="Times New Roman"/>
                <a:ea typeface="Times New Roman"/>
                <a:cs typeface="Times New Roman"/>
              </a:rPr>
              <a:t>1980</a:t>
            </a:r>
            <a:r>
              <a:rPr lang="ar-SA" b="1" dirty="0">
                <a:solidFill>
                  <a:schemeClr val="tx1"/>
                </a:solidFill>
                <a:latin typeface="Times New Roman"/>
                <a:ea typeface="Times New Roman"/>
                <a:cs typeface="Times New Roman"/>
              </a:rPr>
              <a:t>).</a:t>
            </a:r>
            <a:endParaRPr lang="en-US" b="1" dirty="0">
              <a:solidFill>
                <a:schemeClr val="tx1"/>
              </a:solidFill>
              <a:latin typeface="Times New Roman"/>
              <a:ea typeface="Times New Roman"/>
              <a:cs typeface="Simplified Arabic"/>
            </a:endParaRPr>
          </a:p>
          <a:p>
            <a:pPr lvl="0" algn="just">
              <a:lnSpc>
                <a:spcPct val="150000"/>
              </a:lnSpc>
              <a:buFont typeface="+mj-lt"/>
              <a:buAutoNum type="arabicPeriod"/>
              <a:tabLst>
                <a:tab pos="685800" algn="l"/>
              </a:tabLst>
            </a:pPr>
            <a:r>
              <a:rPr lang="ar-SA" b="1" dirty="0">
                <a:solidFill>
                  <a:schemeClr val="tx1"/>
                </a:solidFill>
                <a:latin typeface="Times New Roman"/>
                <a:ea typeface="Times New Roman"/>
                <a:cs typeface="Times New Roman"/>
              </a:rPr>
              <a:t>الكيمياء الفيزيائية تأليف كوردن بارو ترجمة أحمد عزام (</a:t>
            </a:r>
            <a:r>
              <a:rPr lang="en-US" b="1" dirty="0">
                <a:solidFill>
                  <a:schemeClr val="tx1"/>
                </a:solidFill>
                <a:latin typeface="Times New Roman"/>
                <a:ea typeface="Times New Roman"/>
                <a:cs typeface="Times New Roman"/>
              </a:rPr>
              <a:t>1982</a:t>
            </a:r>
            <a:r>
              <a:rPr lang="ar-SA" b="1" dirty="0">
                <a:solidFill>
                  <a:schemeClr val="tx1"/>
                </a:solidFill>
                <a:latin typeface="Times New Roman"/>
                <a:ea typeface="Times New Roman"/>
                <a:cs typeface="Times New Roman"/>
              </a:rPr>
              <a:t>) فص</a:t>
            </a:r>
            <a:r>
              <a:rPr lang="en-US" b="1" dirty="0">
                <a:solidFill>
                  <a:schemeClr val="tx1"/>
                </a:solidFill>
                <a:latin typeface="Times New Roman"/>
                <a:ea typeface="Times New Roman"/>
                <a:cs typeface="Times New Roman"/>
              </a:rPr>
              <a:t>19</a:t>
            </a:r>
            <a:r>
              <a:rPr lang="ar-SA" b="1" dirty="0">
                <a:solidFill>
                  <a:schemeClr val="tx1"/>
                </a:solidFill>
                <a:latin typeface="Times New Roman"/>
                <a:ea typeface="Times New Roman"/>
                <a:cs typeface="Times New Roman"/>
              </a:rPr>
              <a:t> ص</a:t>
            </a:r>
            <a:r>
              <a:rPr lang="en-US" b="1" dirty="0">
                <a:solidFill>
                  <a:schemeClr val="tx1"/>
                </a:solidFill>
                <a:latin typeface="Times New Roman"/>
                <a:ea typeface="Times New Roman"/>
                <a:cs typeface="Times New Roman"/>
              </a:rPr>
              <a:t>712</a:t>
            </a:r>
            <a:r>
              <a:rPr lang="ar-SA" b="1" dirty="0">
                <a:solidFill>
                  <a:schemeClr val="tx1"/>
                </a:solidFill>
                <a:latin typeface="Times New Roman"/>
                <a:ea typeface="Times New Roman"/>
                <a:cs typeface="Times New Roman"/>
              </a:rPr>
              <a:t>.</a:t>
            </a:r>
            <a:endParaRPr lang="ar-IQ" b="1" dirty="0">
              <a:solidFill>
                <a:schemeClr val="tx1"/>
              </a:solidFill>
              <a:latin typeface="Times New Roman"/>
              <a:ea typeface="Times New Roman"/>
              <a:cs typeface="Times New Roman"/>
            </a:endParaRPr>
          </a:p>
          <a:p>
            <a:pPr marL="0" indent="0">
              <a:buNone/>
            </a:pPr>
            <a:r>
              <a:rPr lang="ar-IQ" b="1" dirty="0">
                <a:latin typeface="Times New Roman"/>
                <a:ea typeface="Times New Roman"/>
                <a:cs typeface="Times New Roman"/>
              </a:rPr>
              <a:t>05</a:t>
            </a:r>
            <a:r>
              <a:rPr lang="ar-IQ" b="1" dirty="0">
                <a:solidFill>
                  <a:schemeClr val="tx1"/>
                </a:solidFill>
                <a:effectLst/>
                <a:ea typeface="Times New Roman"/>
                <a:cs typeface="Times New Roman"/>
              </a:rPr>
              <a:t> </a:t>
            </a:r>
            <a:r>
              <a:rPr lang="ar-SA" b="1" dirty="0">
                <a:solidFill>
                  <a:schemeClr val="tx1"/>
                </a:solidFill>
                <a:effectLst/>
                <a:ea typeface="Times New Roman"/>
                <a:cs typeface="Times New Roman"/>
              </a:rPr>
              <a:t>مسائل وحلول في الكيمياء الفيزيائية أنيس النجار وخالد العاني جامعة بغداد (</a:t>
            </a:r>
            <a:r>
              <a:rPr lang="en-US" b="1" dirty="0">
                <a:solidFill>
                  <a:schemeClr val="tx1"/>
                </a:solidFill>
                <a:effectLst/>
                <a:latin typeface="Times New Roman"/>
                <a:ea typeface="Times New Roman"/>
              </a:rPr>
              <a:t>1984</a:t>
            </a:r>
            <a:r>
              <a:rPr lang="ar-SA" b="1" dirty="0">
                <a:solidFill>
                  <a:schemeClr val="tx1"/>
                </a:solidFill>
                <a:effectLst/>
                <a:latin typeface="Times New Roman"/>
                <a:ea typeface="Times New Roman"/>
              </a:rPr>
              <a:t>).</a:t>
            </a:r>
            <a:endParaRPr lang="ar-IQ" b="1" dirty="0">
              <a:solidFill>
                <a:schemeClr val="tx1"/>
              </a:solidFill>
            </a:endParaRPr>
          </a:p>
          <a:p>
            <a:endParaRPr lang="ar-IQ" dirty="0"/>
          </a:p>
        </p:txBody>
      </p:sp>
    </p:spTree>
    <p:extLst>
      <p:ext uri="{BB962C8B-B14F-4D97-AF65-F5344CB8AC3E}">
        <p14:creationId xmlns:p14="http://schemas.microsoft.com/office/powerpoint/2010/main" val="2642209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1624" y="188640"/>
            <a:ext cx="7208768" cy="830997"/>
          </a:xfrm>
          <a:prstGeom prst="rect">
            <a:avLst/>
          </a:prstGeom>
          <a:noFill/>
        </p:spPr>
        <p:txBody>
          <a:bodyPr wrap="none" rtlCol="1">
            <a:spAutoFit/>
          </a:bodyPr>
          <a:lstStyle/>
          <a:p>
            <a:r>
              <a:rPr lang="ar-IQ" sz="2400" b="1" dirty="0"/>
              <a:t>تفاعلات المرتبة الثانية متساوية التراكيز</a:t>
            </a:r>
          </a:p>
          <a:p>
            <a:r>
              <a:rPr lang="ar-IQ" sz="2400" b="1" dirty="0"/>
              <a:t>                </a:t>
            </a:r>
            <a:r>
              <a:rPr lang="en-US" sz="2400" b="1" dirty="0"/>
              <a:t> equal concentration second order reactions</a:t>
            </a:r>
            <a:r>
              <a:rPr lang="en-US" dirty="0"/>
              <a:t> </a:t>
            </a:r>
            <a:endParaRPr lang="ar-IQ" dirty="0"/>
          </a:p>
        </p:txBody>
      </p:sp>
      <p:sp>
        <p:nvSpPr>
          <p:cNvPr id="3" name="TextBox 2"/>
          <p:cNvSpPr txBox="1"/>
          <p:nvPr/>
        </p:nvSpPr>
        <p:spPr>
          <a:xfrm>
            <a:off x="238402" y="980728"/>
            <a:ext cx="1813318" cy="461665"/>
          </a:xfrm>
          <a:prstGeom prst="rect">
            <a:avLst/>
          </a:prstGeom>
          <a:noFill/>
        </p:spPr>
        <p:txBody>
          <a:bodyPr wrap="none" rtlCol="1">
            <a:spAutoFit/>
          </a:bodyPr>
          <a:lstStyle/>
          <a:p>
            <a:r>
              <a:rPr lang="ar-IQ" sz="2400" b="1" dirty="0"/>
              <a:t>الشكل التفاضلي </a:t>
            </a:r>
          </a:p>
        </p:txBody>
      </p:sp>
      <p:sp>
        <p:nvSpPr>
          <p:cNvPr id="4" name="TextBox 3"/>
          <p:cNvSpPr txBox="1"/>
          <p:nvPr/>
        </p:nvSpPr>
        <p:spPr>
          <a:xfrm>
            <a:off x="2699792" y="980728"/>
            <a:ext cx="1715534" cy="461665"/>
          </a:xfrm>
          <a:prstGeom prst="rect">
            <a:avLst/>
          </a:prstGeom>
          <a:noFill/>
        </p:spPr>
        <p:txBody>
          <a:bodyPr wrap="none" rtlCol="1">
            <a:spAutoFit/>
          </a:bodyPr>
          <a:lstStyle/>
          <a:p>
            <a:r>
              <a:rPr lang="ar-IQ" sz="2400" b="1" dirty="0"/>
              <a:t>الشكل التكاملي </a:t>
            </a:r>
          </a:p>
        </p:txBody>
      </p:sp>
      <p:sp>
        <p:nvSpPr>
          <p:cNvPr id="5" name="TextBox 4"/>
          <p:cNvSpPr txBox="1"/>
          <p:nvPr/>
        </p:nvSpPr>
        <p:spPr>
          <a:xfrm>
            <a:off x="6572512" y="1052736"/>
            <a:ext cx="1904688" cy="461665"/>
          </a:xfrm>
          <a:prstGeom prst="rect">
            <a:avLst/>
          </a:prstGeom>
          <a:noFill/>
        </p:spPr>
        <p:txBody>
          <a:bodyPr wrap="none" rtlCol="1">
            <a:spAutoFit/>
          </a:bodyPr>
          <a:lstStyle/>
          <a:p>
            <a:r>
              <a:rPr lang="ar-IQ" sz="2400" b="1" dirty="0"/>
              <a:t>زمن عمر النصف</a:t>
            </a:r>
          </a:p>
        </p:txBody>
      </p:sp>
      <p:graphicFrame>
        <p:nvGraphicFramePr>
          <p:cNvPr id="6" name="Object 5"/>
          <p:cNvGraphicFramePr>
            <a:graphicFrameLocks noChangeAspect="1"/>
          </p:cNvGraphicFramePr>
          <p:nvPr>
            <p:extLst>
              <p:ext uri="{D42A27DB-BD31-4B8C-83A1-F6EECF244321}">
                <p14:modId xmlns:p14="http://schemas.microsoft.com/office/powerpoint/2010/main" val="3864496646"/>
              </p:ext>
            </p:extLst>
          </p:nvPr>
        </p:nvGraphicFramePr>
        <p:xfrm>
          <a:off x="6084888" y="981075"/>
          <a:ext cx="498475" cy="498475"/>
        </p:xfrm>
        <a:graphic>
          <a:graphicData uri="http://schemas.openxmlformats.org/presentationml/2006/ole">
            <mc:AlternateContent xmlns:mc="http://schemas.openxmlformats.org/markup-compatibility/2006">
              <mc:Choice xmlns:v="urn:schemas-microsoft-com:vml" Requires="v">
                <p:oleObj spid="_x0000_s78493" name="Equation" r:id="rId3" imgW="228600" imgH="228600" progId="Equation.3">
                  <p:embed/>
                </p:oleObj>
              </mc:Choice>
              <mc:Fallback>
                <p:oleObj name="Equation" r:id="rId3" imgW="2286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981075"/>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71245318"/>
              </p:ext>
            </p:extLst>
          </p:nvPr>
        </p:nvGraphicFramePr>
        <p:xfrm>
          <a:off x="179512" y="1340768"/>
          <a:ext cx="1866230" cy="577398"/>
        </p:xfrm>
        <a:graphic>
          <a:graphicData uri="http://schemas.openxmlformats.org/presentationml/2006/ole">
            <mc:AlternateContent xmlns:mc="http://schemas.openxmlformats.org/markup-compatibility/2006">
              <mc:Choice xmlns:v="urn:schemas-microsoft-com:vml" Requires="v">
                <p:oleObj spid="_x0000_s78494" name="Equation" r:id="rId5" imgW="977760" imgH="393480" progId="Equation.3">
                  <p:embed/>
                </p:oleObj>
              </mc:Choice>
              <mc:Fallback>
                <p:oleObj name="Equation" r:id="rId5" imgW="977760" imgH="393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340768"/>
                        <a:ext cx="1866230" cy="57739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05590131"/>
              </p:ext>
            </p:extLst>
          </p:nvPr>
        </p:nvGraphicFramePr>
        <p:xfrm>
          <a:off x="2866554" y="1340768"/>
          <a:ext cx="1345406" cy="558346"/>
        </p:xfrm>
        <a:graphic>
          <a:graphicData uri="http://schemas.openxmlformats.org/presentationml/2006/ole">
            <mc:AlternateContent xmlns:mc="http://schemas.openxmlformats.org/markup-compatibility/2006">
              <mc:Choice xmlns:v="urn:schemas-microsoft-com:vml" Requires="v">
                <p:oleObj spid="_x0000_s78495" name="Equation" r:id="rId7" imgW="901440" imgH="419040" progId="Equation.3">
                  <p:embed/>
                </p:oleObj>
              </mc:Choice>
              <mc:Fallback>
                <p:oleObj name="Equation" r:id="rId7" imgW="901440" imgH="4190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6554" y="1340768"/>
                        <a:ext cx="1345406" cy="558346"/>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1575593"/>
              </p:ext>
            </p:extLst>
          </p:nvPr>
        </p:nvGraphicFramePr>
        <p:xfrm>
          <a:off x="6718325" y="1484784"/>
          <a:ext cx="1267420" cy="576064"/>
        </p:xfrm>
        <a:graphic>
          <a:graphicData uri="http://schemas.openxmlformats.org/presentationml/2006/ole">
            <mc:AlternateContent xmlns:mc="http://schemas.openxmlformats.org/markup-compatibility/2006">
              <mc:Choice xmlns:v="urn:schemas-microsoft-com:vml" Requires="v">
                <p:oleObj spid="_x0000_s78496" name="Equation" r:id="rId9" imgW="660240" imgH="431640" progId="Equation.3">
                  <p:embed/>
                </p:oleObj>
              </mc:Choice>
              <mc:Fallback>
                <p:oleObj name="Equation" r:id="rId9" imgW="660240" imgH="4316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18325" y="1484784"/>
                        <a:ext cx="1267420" cy="576064"/>
                      </a:xfrm>
                      <a:prstGeom prst="rect">
                        <a:avLst/>
                      </a:prstGeom>
                      <a:noFill/>
                    </p:spPr>
                  </p:pic>
                </p:oleObj>
              </mc:Fallback>
            </mc:AlternateContent>
          </a:graphicData>
        </a:graphic>
      </p:graphicFrame>
      <p:sp>
        <p:nvSpPr>
          <p:cNvPr id="10" name="TextBox 9"/>
          <p:cNvSpPr txBox="1"/>
          <p:nvPr/>
        </p:nvSpPr>
        <p:spPr>
          <a:xfrm>
            <a:off x="467544" y="2780928"/>
            <a:ext cx="3672408" cy="2808312"/>
          </a:xfrm>
          <a:prstGeom prst="rect">
            <a:avLst/>
          </a:prstGeom>
          <a:blipFill>
            <a:blip r:embed="rId11"/>
            <a:stretch>
              <a:fillRect/>
            </a:stretch>
          </a:blipFill>
        </p:spPr>
        <p:txBody>
          <a:bodyPr wrap="square" rtlCol="1">
            <a:spAutoFit/>
          </a:bodyPr>
          <a:lstStyle/>
          <a:p>
            <a:endParaRPr lang="ar-IQ" dirty="0"/>
          </a:p>
        </p:txBody>
      </p:sp>
      <p:graphicFrame>
        <p:nvGraphicFramePr>
          <p:cNvPr id="11" name="Object 10"/>
          <p:cNvGraphicFramePr>
            <a:graphicFrameLocks noChangeAspect="1"/>
          </p:cNvGraphicFramePr>
          <p:nvPr>
            <p:extLst>
              <p:ext uri="{D42A27DB-BD31-4B8C-83A1-F6EECF244321}">
                <p14:modId xmlns:p14="http://schemas.microsoft.com/office/powerpoint/2010/main" val="157970837"/>
              </p:ext>
            </p:extLst>
          </p:nvPr>
        </p:nvGraphicFramePr>
        <p:xfrm>
          <a:off x="1960563" y="5589588"/>
          <a:ext cx="379412" cy="431800"/>
        </p:xfrm>
        <a:graphic>
          <a:graphicData uri="http://schemas.openxmlformats.org/presentationml/2006/ole">
            <mc:AlternateContent xmlns:mc="http://schemas.openxmlformats.org/markup-compatibility/2006">
              <mc:Choice xmlns:v="urn:schemas-microsoft-com:vml" Requires="v">
                <p:oleObj spid="_x0000_s78497" name="Equation" r:id="rId12" imgW="88746" imgH="152136" progId="Equation.3">
                  <p:embed/>
                </p:oleObj>
              </mc:Choice>
              <mc:Fallback>
                <p:oleObj name="Equation" r:id="rId12" imgW="88746" imgH="152136"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0563" y="5589588"/>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46460730"/>
              </p:ext>
            </p:extLst>
          </p:nvPr>
        </p:nvGraphicFramePr>
        <p:xfrm>
          <a:off x="35496" y="3801988"/>
          <a:ext cx="560387" cy="419100"/>
        </p:xfrm>
        <a:graphic>
          <a:graphicData uri="http://schemas.openxmlformats.org/presentationml/2006/ole">
            <mc:AlternateContent xmlns:mc="http://schemas.openxmlformats.org/markup-compatibility/2006">
              <mc:Choice xmlns:v="urn:schemas-microsoft-com:vml" Requires="v">
                <p:oleObj spid="_x0000_s78498" name="Equation" r:id="rId14" imgW="558720" imgH="419040" progId="Equation.3">
                  <p:embed/>
                </p:oleObj>
              </mc:Choice>
              <mc:Fallback>
                <p:oleObj name="Equation" r:id="rId14" imgW="558720" imgH="419040" progId="Equation.3">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496" y="3801988"/>
                        <a:ext cx="560387"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129326046"/>
              </p:ext>
            </p:extLst>
          </p:nvPr>
        </p:nvGraphicFramePr>
        <p:xfrm>
          <a:off x="2843808" y="4149080"/>
          <a:ext cx="1152128" cy="360040"/>
        </p:xfrm>
        <a:graphic>
          <a:graphicData uri="http://schemas.openxmlformats.org/presentationml/2006/ole">
            <mc:AlternateContent xmlns:mc="http://schemas.openxmlformats.org/markup-compatibility/2006">
              <mc:Choice xmlns:v="urn:schemas-microsoft-com:vml" Requires="v">
                <p:oleObj spid="_x0000_s78499" name="Equation" r:id="rId16" imgW="660240" imgH="215640" progId="Equation.3">
                  <p:embed/>
                </p:oleObj>
              </mc:Choice>
              <mc:Fallback>
                <p:oleObj name="Equation" r:id="rId16" imgW="660240" imgH="215640" progId="Equation.3">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43808" y="4149080"/>
                        <a:ext cx="1152128" cy="360040"/>
                      </a:xfrm>
                      <a:prstGeom prst="rect">
                        <a:avLst/>
                      </a:prstGeom>
                      <a:noFill/>
                    </p:spPr>
                  </p:pic>
                </p:oleObj>
              </mc:Fallback>
            </mc:AlternateContent>
          </a:graphicData>
        </a:graphic>
      </p:graphicFrame>
      <p:sp>
        <p:nvSpPr>
          <p:cNvPr id="14" name="TextBox 13"/>
          <p:cNvSpPr txBox="1"/>
          <p:nvPr/>
        </p:nvSpPr>
        <p:spPr>
          <a:xfrm>
            <a:off x="5714548" y="2564904"/>
            <a:ext cx="2529860" cy="461665"/>
          </a:xfrm>
          <a:prstGeom prst="rect">
            <a:avLst/>
          </a:prstGeom>
          <a:noFill/>
        </p:spPr>
        <p:txBody>
          <a:bodyPr wrap="none" rtlCol="1">
            <a:spAutoFit/>
          </a:bodyPr>
          <a:lstStyle/>
          <a:p>
            <a:r>
              <a:rPr lang="ar-IQ" sz="2400" b="1" dirty="0"/>
              <a:t>شكل اخر للمرتبة الثانية</a:t>
            </a:r>
          </a:p>
        </p:txBody>
      </p:sp>
      <p:sp>
        <p:nvSpPr>
          <p:cNvPr id="15" name="TextBox 14"/>
          <p:cNvSpPr txBox="1"/>
          <p:nvPr/>
        </p:nvSpPr>
        <p:spPr>
          <a:xfrm>
            <a:off x="5868144" y="3429000"/>
            <a:ext cx="2609056" cy="2664296"/>
          </a:xfrm>
          <a:prstGeom prst="rect">
            <a:avLst/>
          </a:prstGeom>
          <a:blipFill>
            <a:blip r:embed="rId18"/>
            <a:stretch>
              <a:fillRect/>
            </a:stretch>
          </a:blipFill>
        </p:spPr>
        <p:txBody>
          <a:bodyPr wrap="square" rtlCol="1">
            <a:spAutoFit/>
          </a:bodyPr>
          <a:lstStyle/>
          <a:p>
            <a:endParaRPr lang="ar-IQ" dirty="0"/>
          </a:p>
        </p:txBody>
      </p:sp>
      <p:graphicFrame>
        <p:nvGraphicFramePr>
          <p:cNvPr id="16" name="Object 15"/>
          <p:cNvGraphicFramePr>
            <a:graphicFrameLocks noChangeAspect="1"/>
          </p:cNvGraphicFramePr>
          <p:nvPr>
            <p:extLst>
              <p:ext uri="{D42A27DB-BD31-4B8C-83A1-F6EECF244321}">
                <p14:modId xmlns:p14="http://schemas.microsoft.com/office/powerpoint/2010/main" val="1860233417"/>
              </p:ext>
            </p:extLst>
          </p:nvPr>
        </p:nvGraphicFramePr>
        <p:xfrm>
          <a:off x="6156176" y="2924944"/>
          <a:ext cx="1800200" cy="504056"/>
        </p:xfrm>
        <a:graphic>
          <a:graphicData uri="http://schemas.openxmlformats.org/presentationml/2006/ole">
            <mc:AlternateContent xmlns:mc="http://schemas.openxmlformats.org/markup-compatibility/2006">
              <mc:Choice xmlns:v="urn:schemas-microsoft-com:vml" Requires="v">
                <p:oleObj spid="_x0000_s78500" name="Equation" r:id="rId19" imgW="965160" imgH="393480" progId="Equation.3">
                  <p:embed/>
                </p:oleObj>
              </mc:Choice>
              <mc:Fallback>
                <p:oleObj name="Equation" r:id="rId19" imgW="965160" imgH="393480" progId="Equation.3">
                  <p:embed/>
                  <p:pic>
                    <p:nvPicPr>
                      <p:cNvPr id="0"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56176" y="2924944"/>
                        <a:ext cx="1800200" cy="504056"/>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052512066"/>
              </p:ext>
            </p:extLst>
          </p:nvPr>
        </p:nvGraphicFramePr>
        <p:xfrm>
          <a:off x="7144916" y="5805512"/>
          <a:ext cx="379412" cy="431800"/>
        </p:xfrm>
        <a:graphic>
          <a:graphicData uri="http://schemas.openxmlformats.org/presentationml/2006/ole">
            <mc:AlternateContent xmlns:mc="http://schemas.openxmlformats.org/markup-compatibility/2006">
              <mc:Choice xmlns:v="urn:schemas-microsoft-com:vml" Requires="v">
                <p:oleObj spid="_x0000_s78501" name="Equation" r:id="rId21" imgW="88746" imgH="152136" progId="Equation.3">
                  <p:embed/>
                </p:oleObj>
              </mc:Choice>
              <mc:Fallback>
                <p:oleObj name="Equation" r:id="rId21" imgW="88746" imgH="152136"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4916" y="5805512"/>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893375319"/>
              </p:ext>
            </p:extLst>
          </p:nvPr>
        </p:nvGraphicFramePr>
        <p:xfrm>
          <a:off x="5436096" y="4077072"/>
          <a:ext cx="576064" cy="576064"/>
        </p:xfrm>
        <a:graphic>
          <a:graphicData uri="http://schemas.openxmlformats.org/presentationml/2006/ole">
            <mc:AlternateContent xmlns:mc="http://schemas.openxmlformats.org/markup-compatibility/2006">
              <mc:Choice xmlns:v="urn:schemas-microsoft-com:vml" Requires="v">
                <p:oleObj spid="_x0000_s78502" name="Equation" r:id="rId22" imgW="380880" imgH="393480" progId="Equation.3">
                  <p:embed/>
                </p:oleObj>
              </mc:Choice>
              <mc:Fallback>
                <p:oleObj name="Equation" r:id="rId22" imgW="380880" imgH="393480" progId="Equation.3">
                  <p:embed/>
                  <p:pic>
                    <p:nvPicPr>
                      <p:cNvPr id="0" name="Object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36096" y="4077072"/>
                        <a:ext cx="576064" cy="576064"/>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27033705"/>
              </p:ext>
            </p:extLst>
          </p:nvPr>
        </p:nvGraphicFramePr>
        <p:xfrm>
          <a:off x="6219800" y="5123532"/>
          <a:ext cx="152400" cy="393700"/>
        </p:xfrm>
        <a:graphic>
          <a:graphicData uri="http://schemas.openxmlformats.org/presentationml/2006/ole">
            <mc:AlternateContent xmlns:mc="http://schemas.openxmlformats.org/markup-compatibility/2006">
              <mc:Choice xmlns:v="urn:schemas-microsoft-com:vml" Requires="v">
                <p:oleObj spid="_x0000_s78503" name="Equation" r:id="rId24" imgW="152280" imgH="393480" progId="Equation.3">
                  <p:embed/>
                </p:oleObj>
              </mc:Choice>
              <mc:Fallback>
                <p:oleObj name="Equation" r:id="rId24" imgW="152280" imgH="393480" progId="Equation.3">
                  <p:embed/>
                  <p:pic>
                    <p:nvPicPr>
                      <p:cNvPr id="0" name="Object 2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19800" y="5123532"/>
                        <a:ext cx="152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199718340"/>
              </p:ext>
            </p:extLst>
          </p:nvPr>
        </p:nvGraphicFramePr>
        <p:xfrm>
          <a:off x="6947867" y="4366369"/>
          <a:ext cx="1152525" cy="358775"/>
        </p:xfrm>
        <a:graphic>
          <a:graphicData uri="http://schemas.openxmlformats.org/presentationml/2006/ole">
            <mc:AlternateContent xmlns:mc="http://schemas.openxmlformats.org/markup-compatibility/2006">
              <mc:Choice xmlns:v="urn:schemas-microsoft-com:vml" Requires="v">
                <p:oleObj spid="_x0000_s78504" name="Equation" r:id="rId26" imgW="660113" imgH="215806" progId="Equation.3">
                  <p:embed/>
                </p:oleObj>
              </mc:Choice>
              <mc:Fallback>
                <p:oleObj name="Equation" r:id="rId26" imgW="660113" imgH="215806" progId="Equation.3">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47867" y="4366369"/>
                        <a:ext cx="11525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90891" y="6237312"/>
            <a:ext cx="8385565" cy="461665"/>
          </a:xfrm>
          <a:prstGeom prst="rect">
            <a:avLst/>
          </a:prstGeom>
          <a:noFill/>
        </p:spPr>
        <p:txBody>
          <a:bodyPr wrap="none" rtlCol="1">
            <a:spAutoFit/>
          </a:bodyPr>
          <a:lstStyle/>
          <a:p>
            <a:r>
              <a:rPr lang="ar-IQ" sz="2400" b="1" dirty="0">
                <a:cs typeface="+mj-cs"/>
              </a:rPr>
              <a:t>وحدات ثابت معدل السرعة للمرتبة الثانية متساوية التراكيز = </a:t>
            </a:r>
            <a:r>
              <a:rPr lang="en-US" sz="2400" b="1" dirty="0"/>
              <a:t>mol</a:t>
            </a:r>
            <a:r>
              <a:rPr lang="en-US" sz="2400" b="1" baseline="30000" dirty="0"/>
              <a:t>-1</a:t>
            </a:r>
            <a:r>
              <a:rPr lang="en-US" sz="2400" b="1" dirty="0"/>
              <a:t>.liter .time</a:t>
            </a:r>
            <a:r>
              <a:rPr lang="en-US" sz="2400" b="1" baseline="30000" dirty="0"/>
              <a:t>-1</a:t>
            </a:r>
            <a:endParaRPr lang="en-US" sz="2400" b="1" dirty="0"/>
          </a:p>
        </p:txBody>
      </p:sp>
    </p:spTree>
    <p:extLst>
      <p:ext uri="{BB962C8B-B14F-4D97-AF65-F5344CB8AC3E}">
        <p14:creationId xmlns:p14="http://schemas.microsoft.com/office/powerpoint/2010/main" val="1767558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56984" cy="6617196"/>
          </a:xfrm>
          <a:prstGeom prst="rect">
            <a:avLst/>
          </a:prstGeom>
          <a:noFill/>
        </p:spPr>
        <p:txBody>
          <a:bodyPr wrap="square" rtlCol="1">
            <a:spAutoFit/>
          </a:bodyPr>
          <a:lstStyle/>
          <a:p>
            <a:pPr algn="just"/>
            <a:r>
              <a:rPr lang="ar-IQ" sz="2400" dirty="0">
                <a:cs typeface="+mj-cs"/>
              </a:rPr>
              <a:t>مثال 1 : تحلل خلات الاثيل تفاعل من المرتبة الثانية مع </a:t>
            </a:r>
            <a:r>
              <a:rPr lang="en-US" sz="2400" dirty="0">
                <a:cs typeface="+mj-cs"/>
              </a:rPr>
              <a:t>0.1M</a:t>
            </a:r>
            <a:r>
              <a:rPr lang="ar-IQ" sz="2400" dirty="0">
                <a:cs typeface="+mj-cs"/>
              </a:rPr>
              <a:t> من الاستر والقاعدة وجد بعد مرور</a:t>
            </a:r>
            <a:r>
              <a:rPr lang="en-US" sz="2400" dirty="0">
                <a:cs typeface="+mj-cs"/>
              </a:rPr>
              <a:t>35 sec</a:t>
            </a:r>
            <a:r>
              <a:rPr lang="ar-IQ" sz="2400" dirty="0">
                <a:cs typeface="+mj-cs"/>
              </a:rPr>
              <a:t> ان تحلل من الاستر </a:t>
            </a:r>
            <a:r>
              <a:rPr lang="en-US" sz="2400" dirty="0">
                <a:cs typeface="+mj-cs"/>
              </a:rPr>
              <a:t>17</a:t>
            </a:r>
            <a:r>
              <a:rPr lang="ar-IQ" sz="2400" dirty="0">
                <a:cs typeface="+mj-cs"/>
              </a:rPr>
              <a:t> % ,جد ا) ثابت السرعة ب)  الزمن اللازم لتحلل </a:t>
            </a:r>
            <a:r>
              <a:rPr lang="en-US" sz="2400" dirty="0">
                <a:cs typeface="+mj-cs"/>
              </a:rPr>
              <a:t>50</a:t>
            </a:r>
            <a:r>
              <a:rPr lang="ar-IQ" sz="2400" dirty="0">
                <a:cs typeface="+mj-cs"/>
              </a:rPr>
              <a:t> % من الاستر  ج) كمية الغير متحللة بعد مرور </a:t>
            </a:r>
            <a:r>
              <a:rPr lang="en-US" sz="2400" dirty="0">
                <a:cs typeface="+mj-cs"/>
              </a:rPr>
              <a:t>30 min </a:t>
            </a:r>
            <a:r>
              <a:rPr lang="ar-IQ" sz="2400" dirty="0">
                <a:cs typeface="+mj-cs"/>
              </a:rPr>
              <a:t>  ?  </a:t>
            </a:r>
          </a:p>
          <a:p>
            <a:pPr algn="just"/>
            <a:endParaRPr lang="ar-IQ" sz="2400" dirty="0">
              <a:cs typeface="+mj-cs"/>
            </a:endParaRPr>
          </a:p>
          <a:p>
            <a:pPr algn="just"/>
            <a:endParaRPr lang="ar-IQ" sz="2400" dirty="0">
              <a:cs typeface="+mj-cs"/>
            </a:endParaRPr>
          </a:p>
          <a:p>
            <a:pPr algn="just"/>
            <a:endParaRPr lang="ar-IQ" sz="2400" dirty="0">
              <a:cs typeface="+mj-cs"/>
            </a:endParaRPr>
          </a:p>
          <a:p>
            <a:pPr algn="just"/>
            <a:endParaRPr lang="ar-IQ" sz="2400" dirty="0">
              <a:cs typeface="+mj-cs"/>
            </a:endParaRPr>
          </a:p>
          <a:p>
            <a:pPr algn="just"/>
            <a:endParaRPr lang="ar-IQ" sz="2400" dirty="0">
              <a:cs typeface="+mj-cs"/>
            </a:endParaRPr>
          </a:p>
          <a:p>
            <a:pPr algn="just"/>
            <a:r>
              <a:rPr lang="ar-IQ" sz="2400" dirty="0">
                <a:cs typeface="+mj-cs"/>
              </a:rPr>
              <a:t>مثال 2 : ما هو الزمن اللازم لاستهلاك </a:t>
            </a:r>
            <a:r>
              <a:rPr lang="en-US" sz="2400" dirty="0">
                <a:cs typeface="+mj-cs"/>
              </a:rPr>
              <a:t>20%</a:t>
            </a:r>
            <a:r>
              <a:rPr lang="ar-IQ" sz="2400" dirty="0">
                <a:cs typeface="+mj-cs"/>
              </a:rPr>
              <a:t>  من متفاعلات التفاعل التالي </a:t>
            </a:r>
            <a:r>
              <a:rPr lang="en-US" sz="2400" dirty="0">
                <a:cs typeface="+mj-cs"/>
              </a:rPr>
              <a:t>A+B→P</a:t>
            </a:r>
            <a:r>
              <a:rPr lang="ar-IQ" sz="2400" dirty="0">
                <a:cs typeface="+mj-cs"/>
              </a:rPr>
              <a:t> حيث تم خلط حجوم متساوية من </a:t>
            </a:r>
            <a:r>
              <a:rPr lang="en-US" sz="2400" dirty="0">
                <a:cs typeface="+mj-cs"/>
              </a:rPr>
              <a:t>0.01 M</a:t>
            </a:r>
            <a:r>
              <a:rPr lang="ar-IQ" sz="2400" dirty="0">
                <a:cs typeface="+mj-cs"/>
              </a:rPr>
              <a:t> من كل </a:t>
            </a:r>
            <a:r>
              <a:rPr lang="en-US" sz="2400" dirty="0">
                <a:cs typeface="+mj-cs"/>
              </a:rPr>
              <a:t>A</a:t>
            </a:r>
            <a:r>
              <a:rPr lang="ar-IQ" sz="2400" dirty="0">
                <a:cs typeface="+mj-cs"/>
              </a:rPr>
              <a:t>و</a:t>
            </a:r>
            <a:r>
              <a:rPr lang="en-US" sz="2400" dirty="0">
                <a:cs typeface="+mj-cs"/>
              </a:rPr>
              <a:t>B</a:t>
            </a:r>
            <a:r>
              <a:rPr lang="ar-IQ" sz="2400" dirty="0">
                <a:cs typeface="+mj-cs"/>
              </a:rPr>
              <a:t> علما ان  </a:t>
            </a:r>
            <a:r>
              <a:rPr lang="en-US" sz="2400" dirty="0"/>
              <a:t>K</a:t>
            </a:r>
            <a:r>
              <a:rPr lang="en-US" sz="2400" baseline="-25000" dirty="0"/>
              <a:t>2</a:t>
            </a:r>
            <a:r>
              <a:rPr lang="en-US" sz="2400" dirty="0"/>
              <a:t> =10</a:t>
            </a:r>
            <a:r>
              <a:rPr lang="en-US" sz="2400" baseline="30000" dirty="0"/>
              <a:t>-5</a:t>
            </a:r>
            <a:r>
              <a:rPr lang="en-US" sz="2400" dirty="0"/>
              <a:t> M</a:t>
            </a:r>
            <a:r>
              <a:rPr lang="en-US" sz="2400" baseline="30000" dirty="0"/>
              <a:t>-1</a:t>
            </a:r>
            <a:r>
              <a:rPr lang="en-US" sz="2400" dirty="0"/>
              <a:t> .sec</a:t>
            </a:r>
            <a:r>
              <a:rPr lang="en-US" sz="2400" baseline="30000" dirty="0"/>
              <a:t>-1</a:t>
            </a:r>
            <a:r>
              <a:rPr lang="ar-IQ" sz="2400" baseline="30000" dirty="0"/>
              <a:t>  ?</a:t>
            </a:r>
          </a:p>
          <a:p>
            <a:pPr algn="just"/>
            <a:endParaRPr lang="ar-IQ" sz="2400" baseline="30000" dirty="0"/>
          </a:p>
          <a:p>
            <a:pPr algn="just"/>
            <a:endParaRPr lang="ar-IQ" sz="2400" baseline="30000" dirty="0"/>
          </a:p>
          <a:p>
            <a:pPr algn="just"/>
            <a:endParaRPr lang="ar-IQ" sz="2400" baseline="30000" dirty="0"/>
          </a:p>
          <a:p>
            <a:pPr algn="just"/>
            <a:endParaRPr lang="ar-IQ" sz="2400" baseline="30000" dirty="0"/>
          </a:p>
          <a:p>
            <a:pPr algn="just"/>
            <a:endParaRPr lang="ar-IQ" sz="2400" baseline="30000" dirty="0"/>
          </a:p>
          <a:p>
            <a:pPr algn="just"/>
            <a:endParaRPr lang="ar-IQ" sz="2400" baseline="30000" dirty="0"/>
          </a:p>
          <a:p>
            <a:pPr algn="just"/>
            <a:r>
              <a:rPr lang="ar-IQ" sz="2400" dirty="0">
                <a:cs typeface="+mj-cs"/>
              </a:rPr>
              <a:t>مثال 3: جد الزمن اللازم لاستهلاك </a:t>
            </a:r>
            <a:r>
              <a:rPr lang="en-US" sz="2400" dirty="0">
                <a:cs typeface="+mj-cs"/>
              </a:rPr>
              <a:t>¾</a:t>
            </a:r>
            <a:r>
              <a:rPr lang="ar-IQ" sz="2400" dirty="0">
                <a:cs typeface="+mj-cs"/>
              </a:rPr>
              <a:t> من التركيز الابتدائي في تفاعلات المرتبة الثانية متساوية التراكيز ثم جد العلاقة بين </a:t>
            </a:r>
            <a:r>
              <a:rPr lang="en-US" sz="2400" dirty="0">
                <a:cs typeface="+mj-cs"/>
              </a:rPr>
              <a:t>t1/2</a:t>
            </a:r>
            <a:r>
              <a:rPr lang="ar-IQ" sz="2400" dirty="0">
                <a:cs typeface="+mj-cs"/>
              </a:rPr>
              <a:t> و</a:t>
            </a:r>
            <a:r>
              <a:rPr lang="en-US" sz="2400" dirty="0">
                <a:cs typeface="+mj-cs"/>
              </a:rPr>
              <a:t> t3/4</a:t>
            </a:r>
            <a:r>
              <a:rPr lang="ar-IQ" sz="2400" dirty="0">
                <a:cs typeface="+mj-cs"/>
              </a:rPr>
              <a:t>  لتفاعلات المرتبة الثانية متساوية التراكيز?</a:t>
            </a:r>
          </a:p>
        </p:txBody>
      </p:sp>
    </p:spTree>
    <p:extLst>
      <p:ext uri="{BB962C8B-B14F-4D97-AF65-F5344CB8AC3E}">
        <p14:creationId xmlns:p14="http://schemas.microsoft.com/office/powerpoint/2010/main" val="2487113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180" y="188640"/>
            <a:ext cx="7612212" cy="830997"/>
          </a:xfrm>
          <a:prstGeom prst="rect">
            <a:avLst/>
          </a:prstGeom>
          <a:noFill/>
        </p:spPr>
        <p:txBody>
          <a:bodyPr wrap="none" rtlCol="1">
            <a:spAutoFit/>
          </a:bodyPr>
          <a:lstStyle/>
          <a:p>
            <a:r>
              <a:rPr lang="ar-IQ" sz="2400" b="1" dirty="0"/>
              <a:t>تفاعلات المرتبة الثانية مختلفة التراكيز</a:t>
            </a:r>
          </a:p>
          <a:p>
            <a:r>
              <a:rPr lang="ar-IQ" sz="2400" b="1" dirty="0"/>
              <a:t>                </a:t>
            </a:r>
            <a:r>
              <a:rPr lang="en-US" sz="2400" b="1" dirty="0"/>
              <a:t> different concentration second order reactions</a:t>
            </a:r>
            <a:r>
              <a:rPr lang="en-US" dirty="0"/>
              <a:t> </a:t>
            </a:r>
            <a:endParaRPr lang="ar-IQ" dirty="0"/>
          </a:p>
        </p:txBody>
      </p:sp>
      <p:sp>
        <p:nvSpPr>
          <p:cNvPr id="3" name="TextBox 2"/>
          <p:cNvSpPr txBox="1"/>
          <p:nvPr/>
        </p:nvSpPr>
        <p:spPr>
          <a:xfrm>
            <a:off x="238402" y="980728"/>
            <a:ext cx="1813318" cy="461665"/>
          </a:xfrm>
          <a:prstGeom prst="rect">
            <a:avLst/>
          </a:prstGeom>
          <a:noFill/>
        </p:spPr>
        <p:txBody>
          <a:bodyPr wrap="none" rtlCol="1">
            <a:spAutoFit/>
          </a:bodyPr>
          <a:lstStyle/>
          <a:p>
            <a:r>
              <a:rPr lang="ar-IQ" sz="2400" b="1" dirty="0"/>
              <a:t>الشكل التفاضلي </a:t>
            </a:r>
          </a:p>
        </p:txBody>
      </p:sp>
      <p:sp>
        <p:nvSpPr>
          <p:cNvPr id="4" name="TextBox 3"/>
          <p:cNvSpPr txBox="1"/>
          <p:nvPr/>
        </p:nvSpPr>
        <p:spPr>
          <a:xfrm>
            <a:off x="3360522" y="1311151"/>
            <a:ext cx="1715534" cy="461665"/>
          </a:xfrm>
          <a:prstGeom prst="rect">
            <a:avLst/>
          </a:prstGeom>
          <a:noFill/>
        </p:spPr>
        <p:txBody>
          <a:bodyPr wrap="none" rtlCol="1">
            <a:spAutoFit/>
          </a:bodyPr>
          <a:lstStyle/>
          <a:p>
            <a:r>
              <a:rPr lang="ar-IQ" sz="2400" b="1" dirty="0"/>
              <a:t>الشكل التكاملي </a:t>
            </a:r>
          </a:p>
        </p:txBody>
      </p:sp>
      <p:sp>
        <p:nvSpPr>
          <p:cNvPr id="5" name="TextBox 4"/>
          <p:cNvSpPr txBox="1"/>
          <p:nvPr/>
        </p:nvSpPr>
        <p:spPr>
          <a:xfrm>
            <a:off x="6572512" y="1052736"/>
            <a:ext cx="1904688" cy="461665"/>
          </a:xfrm>
          <a:prstGeom prst="rect">
            <a:avLst/>
          </a:prstGeom>
          <a:noFill/>
        </p:spPr>
        <p:txBody>
          <a:bodyPr wrap="none" rtlCol="1">
            <a:spAutoFit/>
          </a:bodyPr>
          <a:lstStyle/>
          <a:p>
            <a:r>
              <a:rPr lang="ar-IQ" sz="2400" b="1" dirty="0"/>
              <a:t>زمن عمر النصف</a:t>
            </a:r>
          </a:p>
        </p:txBody>
      </p:sp>
      <p:graphicFrame>
        <p:nvGraphicFramePr>
          <p:cNvPr id="6" name="Object 5"/>
          <p:cNvGraphicFramePr>
            <a:graphicFrameLocks noChangeAspect="1"/>
          </p:cNvGraphicFramePr>
          <p:nvPr>
            <p:extLst>
              <p:ext uri="{D42A27DB-BD31-4B8C-83A1-F6EECF244321}">
                <p14:modId xmlns:p14="http://schemas.microsoft.com/office/powerpoint/2010/main" val="3864496646"/>
              </p:ext>
            </p:extLst>
          </p:nvPr>
        </p:nvGraphicFramePr>
        <p:xfrm>
          <a:off x="6084888" y="981075"/>
          <a:ext cx="498475" cy="498475"/>
        </p:xfrm>
        <a:graphic>
          <a:graphicData uri="http://schemas.openxmlformats.org/presentationml/2006/ole">
            <mc:AlternateContent xmlns:mc="http://schemas.openxmlformats.org/markup-compatibility/2006">
              <mc:Choice xmlns:v="urn:schemas-microsoft-com:vml" Requires="v">
                <p:oleObj spid="_x0000_s101580" name="Equation" r:id="rId3" imgW="228600" imgH="228600" progId="Equation.3">
                  <p:embed/>
                </p:oleObj>
              </mc:Choice>
              <mc:Fallback>
                <p:oleObj name="Equation" r:id="rId3" imgW="2286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981075"/>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39550" y="3068960"/>
            <a:ext cx="3528393" cy="2736304"/>
          </a:xfrm>
          <a:prstGeom prst="rect">
            <a:avLst/>
          </a:prstGeom>
          <a:blipFill>
            <a:blip r:embed="rId5"/>
            <a:stretch>
              <a:fillRect/>
            </a:stretch>
          </a:blipFill>
        </p:spPr>
        <p:txBody>
          <a:bodyPr wrap="square" rtlCol="1">
            <a:spAutoFit/>
          </a:bodyPr>
          <a:lstStyle/>
          <a:p>
            <a:endParaRPr lang="ar-IQ" dirty="0"/>
          </a:p>
        </p:txBody>
      </p:sp>
      <p:graphicFrame>
        <p:nvGraphicFramePr>
          <p:cNvPr id="8" name="Object 7"/>
          <p:cNvGraphicFramePr>
            <a:graphicFrameLocks noChangeAspect="1"/>
          </p:cNvGraphicFramePr>
          <p:nvPr>
            <p:extLst>
              <p:ext uri="{D42A27DB-BD31-4B8C-83A1-F6EECF244321}">
                <p14:modId xmlns:p14="http://schemas.microsoft.com/office/powerpoint/2010/main" val="1970572178"/>
              </p:ext>
            </p:extLst>
          </p:nvPr>
        </p:nvGraphicFramePr>
        <p:xfrm>
          <a:off x="104056" y="1412776"/>
          <a:ext cx="2091680" cy="576064"/>
        </p:xfrm>
        <a:graphic>
          <a:graphicData uri="http://schemas.openxmlformats.org/presentationml/2006/ole">
            <mc:AlternateContent xmlns:mc="http://schemas.openxmlformats.org/markup-compatibility/2006">
              <mc:Choice xmlns:v="urn:schemas-microsoft-com:vml" Requires="v">
                <p:oleObj spid="_x0000_s101581" name="Equation" r:id="rId6" imgW="1371600" imgH="393480" progId="Equation.3">
                  <p:embed/>
                </p:oleObj>
              </mc:Choice>
              <mc:Fallback>
                <p:oleObj name="Equation" r:id="rId6" imgW="1371600" imgH="39348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056" y="1412776"/>
                        <a:ext cx="2091680" cy="576064"/>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7286462"/>
              </p:ext>
            </p:extLst>
          </p:nvPr>
        </p:nvGraphicFramePr>
        <p:xfrm>
          <a:off x="2915815" y="1916832"/>
          <a:ext cx="3074103" cy="792088"/>
        </p:xfrm>
        <a:graphic>
          <a:graphicData uri="http://schemas.openxmlformats.org/presentationml/2006/ole">
            <mc:AlternateContent xmlns:mc="http://schemas.openxmlformats.org/markup-compatibility/2006">
              <mc:Choice xmlns:v="urn:schemas-microsoft-com:vml" Requires="v">
                <p:oleObj spid="_x0000_s101582" name="Equation" r:id="rId8" imgW="1384200" imgH="419040" progId="Equation.3">
                  <p:embed/>
                </p:oleObj>
              </mc:Choice>
              <mc:Fallback>
                <p:oleObj name="Equation" r:id="rId8" imgW="1384200" imgH="41904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5815" y="1916832"/>
                        <a:ext cx="3074103" cy="792088"/>
                      </a:xfrm>
                      <a:prstGeom prst="rect">
                        <a:avLst/>
                      </a:prstGeom>
                      <a:noFill/>
                    </p:spPr>
                  </p:pic>
                </p:oleObj>
              </mc:Fallback>
            </mc:AlternateContent>
          </a:graphicData>
        </a:graphic>
      </p:graphicFrame>
      <p:sp>
        <p:nvSpPr>
          <p:cNvPr id="10" name="TextBox 9"/>
          <p:cNvSpPr txBox="1"/>
          <p:nvPr/>
        </p:nvSpPr>
        <p:spPr>
          <a:xfrm>
            <a:off x="5292080" y="3068960"/>
            <a:ext cx="3672408" cy="2808312"/>
          </a:xfrm>
          <a:prstGeom prst="rect">
            <a:avLst/>
          </a:prstGeom>
          <a:blipFill>
            <a:blip r:embed="rId10"/>
            <a:stretch>
              <a:fillRect/>
            </a:stretch>
          </a:blipFill>
        </p:spPr>
        <p:txBody>
          <a:bodyPr wrap="square" rtlCol="1">
            <a:spAutoFit/>
          </a:bodyPr>
          <a:lstStyle/>
          <a:p>
            <a:endParaRPr lang="ar-IQ" dirty="0"/>
          </a:p>
        </p:txBody>
      </p:sp>
      <p:graphicFrame>
        <p:nvGraphicFramePr>
          <p:cNvPr id="11" name="Object 10"/>
          <p:cNvGraphicFramePr>
            <a:graphicFrameLocks noChangeAspect="1"/>
          </p:cNvGraphicFramePr>
          <p:nvPr>
            <p:extLst>
              <p:ext uri="{D42A27DB-BD31-4B8C-83A1-F6EECF244321}">
                <p14:modId xmlns:p14="http://schemas.microsoft.com/office/powerpoint/2010/main" val="232931990"/>
              </p:ext>
            </p:extLst>
          </p:nvPr>
        </p:nvGraphicFramePr>
        <p:xfrm>
          <a:off x="107504" y="3873996"/>
          <a:ext cx="622300" cy="419100"/>
        </p:xfrm>
        <a:graphic>
          <a:graphicData uri="http://schemas.openxmlformats.org/presentationml/2006/ole">
            <mc:AlternateContent xmlns:mc="http://schemas.openxmlformats.org/markup-compatibility/2006">
              <mc:Choice xmlns:v="urn:schemas-microsoft-com:vml" Requires="v">
                <p:oleObj spid="_x0000_s101583" name="Equation" r:id="rId11" imgW="622080" imgH="419040" progId="Equation.3">
                  <p:embed/>
                </p:oleObj>
              </mc:Choice>
              <mc:Fallback>
                <p:oleObj name="Equation" r:id="rId11" imgW="622080" imgH="41904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504" y="3873996"/>
                        <a:ext cx="622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89343955"/>
              </p:ext>
            </p:extLst>
          </p:nvPr>
        </p:nvGraphicFramePr>
        <p:xfrm>
          <a:off x="4737596" y="4005064"/>
          <a:ext cx="698500" cy="419100"/>
        </p:xfrm>
        <a:graphic>
          <a:graphicData uri="http://schemas.openxmlformats.org/presentationml/2006/ole">
            <mc:AlternateContent xmlns:mc="http://schemas.openxmlformats.org/markup-compatibility/2006">
              <mc:Choice xmlns:v="urn:schemas-microsoft-com:vml" Requires="v">
                <p:oleObj spid="_x0000_s101584" name="Equation" r:id="rId13" imgW="698400" imgH="419040" progId="Equation.3">
                  <p:embed/>
                </p:oleObj>
              </mc:Choice>
              <mc:Fallback>
                <p:oleObj name="Equation" r:id="rId13" imgW="698400" imgH="41904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7596" y="4005064"/>
                        <a:ext cx="6985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57970837"/>
              </p:ext>
            </p:extLst>
          </p:nvPr>
        </p:nvGraphicFramePr>
        <p:xfrm>
          <a:off x="1960563" y="5589588"/>
          <a:ext cx="379412" cy="431800"/>
        </p:xfrm>
        <a:graphic>
          <a:graphicData uri="http://schemas.openxmlformats.org/presentationml/2006/ole">
            <mc:AlternateContent xmlns:mc="http://schemas.openxmlformats.org/markup-compatibility/2006">
              <mc:Choice xmlns:v="urn:schemas-microsoft-com:vml" Requires="v">
                <p:oleObj spid="_x0000_s101585" name="Equation" r:id="rId15" imgW="88746" imgH="152136" progId="Equation.3">
                  <p:embed/>
                </p:oleObj>
              </mc:Choice>
              <mc:Fallback>
                <p:oleObj name="Equation" r:id="rId15" imgW="88746" imgH="152136" progId="Equation.3">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60563" y="5589588"/>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17289064"/>
              </p:ext>
            </p:extLst>
          </p:nvPr>
        </p:nvGraphicFramePr>
        <p:xfrm>
          <a:off x="7000900" y="5733504"/>
          <a:ext cx="379412" cy="431800"/>
        </p:xfrm>
        <a:graphic>
          <a:graphicData uri="http://schemas.openxmlformats.org/presentationml/2006/ole">
            <mc:AlternateContent xmlns:mc="http://schemas.openxmlformats.org/markup-compatibility/2006">
              <mc:Choice xmlns:v="urn:schemas-microsoft-com:vml" Requires="v">
                <p:oleObj spid="_x0000_s101586" name="Equation" r:id="rId17" imgW="88746" imgH="152136" progId="Equation.3">
                  <p:embed/>
                </p:oleObj>
              </mc:Choice>
              <mc:Fallback>
                <p:oleObj name="Equation" r:id="rId17" imgW="88746" imgH="152136" progId="Equation.3">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00900" y="5733504"/>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935419060"/>
              </p:ext>
            </p:extLst>
          </p:nvPr>
        </p:nvGraphicFramePr>
        <p:xfrm>
          <a:off x="1043608" y="4835500"/>
          <a:ext cx="292100" cy="393700"/>
        </p:xfrm>
        <a:graphic>
          <a:graphicData uri="http://schemas.openxmlformats.org/presentationml/2006/ole">
            <mc:AlternateContent xmlns:mc="http://schemas.openxmlformats.org/markup-compatibility/2006">
              <mc:Choice xmlns:v="urn:schemas-microsoft-com:vml" Requires="v">
                <p:oleObj spid="_x0000_s101587" name="Equation" r:id="rId18" imgW="291960" imgH="393480" progId="Equation.3">
                  <p:embed/>
                </p:oleObj>
              </mc:Choice>
              <mc:Fallback>
                <p:oleObj name="Equation" r:id="rId18" imgW="291960" imgH="393480" progId="Equation.3">
                  <p:embed/>
                  <p:pic>
                    <p:nvPicPr>
                      <p:cNvPr id="0" name="Object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43608" y="4835500"/>
                        <a:ext cx="2921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605398863"/>
              </p:ext>
            </p:extLst>
          </p:nvPr>
        </p:nvGraphicFramePr>
        <p:xfrm>
          <a:off x="7020272" y="4797276"/>
          <a:ext cx="1799580" cy="359916"/>
        </p:xfrm>
        <a:graphic>
          <a:graphicData uri="http://schemas.openxmlformats.org/presentationml/2006/ole">
            <mc:AlternateContent xmlns:mc="http://schemas.openxmlformats.org/markup-compatibility/2006">
              <mc:Choice xmlns:v="urn:schemas-microsoft-com:vml" Requires="v">
                <p:oleObj spid="_x0000_s101588" name="Equation" r:id="rId20" imgW="1079280" imgH="215640" progId="Equation.3">
                  <p:embed/>
                </p:oleObj>
              </mc:Choice>
              <mc:Fallback>
                <p:oleObj name="Equation" r:id="rId20" imgW="1079280" imgH="215640" progId="Equation.3">
                  <p:embed/>
                  <p:pic>
                    <p:nvPicPr>
                      <p:cNvPr id="0" name="Object 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20272" y="4797276"/>
                        <a:ext cx="1799580" cy="359916"/>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050277110"/>
              </p:ext>
            </p:extLst>
          </p:nvPr>
        </p:nvGraphicFramePr>
        <p:xfrm>
          <a:off x="2123728" y="4221212"/>
          <a:ext cx="1799580" cy="359916"/>
        </p:xfrm>
        <a:graphic>
          <a:graphicData uri="http://schemas.openxmlformats.org/presentationml/2006/ole">
            <mc:AlternateContent xmlns:mc="http://schemas.openxmlformats.org/markup-compatibility/2006">
              <mc:Choice xmlns:v="urn:schemas-microsoft-com:vml" Requires="v">
                <p:oleObj spid="_x0000_s101589" name="Equation" r:id="rId22" imgW="1079280" imgH="215640" progId="Equation.3">
                  <p:embed/>
                </p:oleObj>
              </mc:Choice>
              <mc:Fallback>
                <p:oleObj name="Equation" r:id="rId22" imgW="1079280" imgH="215640" progId="Equation.3">
                  <p:embed/>
                  <p:pic>
                    <p:nvPicPr>
                      <p:cNvPr id="0" name="Object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23728" y="4221212"/>
                        <a:ext cx="1799580" cy="359916"/>
                      </a:xfrm>
                      <a:prstGeom prst="rect">
                        <a:avLst/>
                      </a:prstGeom>
                      <a:noFill/>
                    </p:spPr>
                  </p:pic>
                </p:oleObj>
              </mc:Fallback>
            </mc:AlternateContent>
          </a:graphicData>
        </a:graphic>
      </p:graphicFrame>
      <p:sp>
        <p:nvSpPr>
          <p:cNvPr id="18" name="TextBox 17"/>
          <p:cNvSpPr txBox="1"/>
          <p:nvPr/>
        </p:nvSpPr>
        <p:spPr>
          <a:xfrm>
            <a:off x="395086" y="6237312"/>
            <a:ext cx="8281370" cy="461665"/>
          </a:xfrm>
          <a:prstGeom prst="rect">
            <a:avLst/>
          </a:prstGeom>
          <a:noFill/>
        </p:spPr>
        <p:txBody>
          <a:bodyPr wrap="none" rtlCol="1">
            <a:spAutoFit/>
          </a:bodyPr>
          <a:lstStyle/>
          <a:p>
            <a:r>
              <a:rPr lang="ar-IQ" sz="2400" b="1" dirty="0">
                <a:cs typeface="+mj-cs"/>
              </a:rPr>
              <a:t>وحدات ثابت معدل السرعة للمرتبة الثانية مختلفة التراكيز = </a:t>
            </a:r>
            <a:r>
              <a:rPr lang="en-US" sz="2400" b="1" dirty="0"/>
              <a:t>mol</a:t>
            </a:r>
            <a:r>
              <a:rPr lang="en-US" sz="2400" b="1" baseline="30000" dirty="0"/>
              <a:t>-1</a:t>
            </a:r>
            <a:r>
              <a:rPr lang="en-US" sz="2400" b="1" dirty="0"/>
              <a:t>.liter .time</a:t>
            </a:r>
            <a:r>
              <a:rPr lang="en-US" sz="2400" b="1" baseline="30000" dirty="0"/>
              <a:t>-1</a:t>
            </a:r>
            <a:endParaRPr lang="en-US" sz="2400" b="1" dirty="0"/>
          </a:p>
        </p:txBody>
      </p:sp>
    </p:spTree>
    <p:extLst>
      <p:ext uri="{BB962C8B-B14F-4D97-AF65-F5344CB8AC3E}">
        <p14:creationId xmlns:p14="http://schemas.microsoft.com/office/powerpoint/2010/main" val="304946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12968" cy="6370975"/>
          </a:xfrm>
          <a:prstGeom prst="rect">
            <a:avLst/>
          </a:prstGeom>
          <a:noFill/>
        </p:spPr>
        <p:txBody>
          <a:bodyPr wrap="square" rtlCol="1">
            <a:spAutoFit/>
          </a:bodyPr>
          <a:lstStyle/>
          <a:p>
            <a:r>
              <a:rPr lang="ar-IQ" sz="2400" b="1" dirty="0">
                <a:cs typeface="+mj-cs"/>
              </a:rPr>
              <a:t>مثال 1: التحلل المائي لخلات الاثيل بوجود قاعدة قوية كعامل مساعد </a:t>
            </a:r>
            <a:r>
              <a:rPr lang="en-US" sz="2400" b="1" dirty="0">
                <a:cs typeface="+mj-cs"/>
              </a:rPr>
              <a:t> </a:t>
            </a:r>
            <a:endParaRPr lang="ar-IQ" sz="2400" b="1" dirty="0">
              <a:cs typeface="+mj-cs"/>
            </a:endParaRPr>
          </a:p>
          <a:p>
            <a:pPr algn="ctr"/>
            <a:r>
              <a:rPr lang="en-US" sz="2400" b="1" dirty="0">
                <a:cs typeface="+mj-cs"/>
              </a:rPr>
              <a:t>CH</a:t>
            </a:r>
            <a:r>
              <a:rPr lang="en-US" sz="2400" b="1" baseline="-25000" dirty="0">
                <a:cs typeface="+mj-cs"/>
              </a:rPr>
              <a:t>3</a:t>
            </a:r>
            <a:r>
              <a:rPr lang="en-US" sz="2400" b="1" dirty="0">
                <a:cs typeface="+mj-cs"/>
              </a:rPr>
              <a:t>COOC</a:t>
            </a:r>
            <a:r>
              <a:rPr lang="en-US" sz="2400" b="1" baseline="-25000" dirty="0">
                <a:cs typeface="+mj-cs"/>
              </a:rPr>
              <a:t>2</a:t>
            </a:r>
            <a:r>
              <a:rPr lang="en-US" sz="2400" b="1" dirty="0">
                <a:cs typeface="+mj-cs"/>
              </a:rPr>
              <a:t>H</a:t>
            </a:r>
            <a:r>
              <a:rPr lang="en-US" sz="2400" b="1" baseline="-25000" dirty="0">
                <a:cs typeface="+mj-cs"/>
              </a:rPr>
              <a:t>5</a:t>
            </a:r>
            <a:r>
              <a:rPr lang="en-US" sz="2400" b="1" dirty="0">
                <a:cs typeface="+mj-cs"/>
              </a:rPr>
              <a:t>+ </a:t>
            </a:r>
            <a:r>
              <a:rPr lang="en-US" sz="2400" b="1" dirty="0" err="1">
                <a:cs typeface="+mj-cs"/>
              </a:rPr>
              <a:t>NaOH</a:t>
            </a:r>
            <a:r>
              <a:rPr lang="en-US" sz="2400" b="1" dirty="0">
                <a:cs typeface="+mj-cs"/>
              </a:rPr>
              <a:t> →CH</a:t>
            </a:r>
            <a:r>
              <a:rPr lang="en-US" sz="2400" b="1" baseline="-25000" dirty="0">
                <a:cs typeface="+mj-cs"/>
              </a:rPr>
              <a:t>3</a:t>
            </a:r>
            <a:r>
              <a:rPr lang="en-US" sz="2400" b="1" dirty="0">
                <a:cs typeface="+mj-cs"/>
              </a:rPr>
              <a:t>COONa+C</a:t>
            </a:r>
            <a:r>
              <a:rPr lang="en-US" sz="2400" b="1" baseline="-25000" dirty="0">
                <a:cs typeface="+mj-cs"/>
              </a:rPr>
              <a:t>2</a:t>
            </a:r>
            <a:r>
              <a:rPr lang="en-US" sz="2400" b="1" dirty="0">
                <a:cs typeface="+mj-cs"/>
              </a:rPr>
              <a:t>H</a:t>
            </a:r>
            <a:r>
              <a:rPr lang="en-US" sz="2400" b="1" baseline="-25000" dirty="0">
                <a:cs typeface="+mj-cs"/>
              </a:rPr>
              <a:t>5</a:t>
            </a:r>
            <a:r>
              <a:rPr lang="en-US" sz="2400" b="1" dirty="0">
                <a:cs typeface="+mj-cs"/>
              </a:rPr>
              <a:t>OH</a:t>
            </a:r>
          </a:p>
          <a:p>
            <a:r>
              <a:rPr lang="ar-IQ" sz="2400" b="1" dirty="0">
                <a:cs typeface="+mj-cs"/>
              </a:rPr>
              <a:t>في هذا التفاعل وضع  </a:t>
            </a:r>
            <a:r>
              <a:rPr lang="en-US" sz="2400" b="1" dirty="0">
                <a:cs typeface="+mj-cs"/>
              </a:rPr>
              <a:t>0.05 M</a:t>
            </a:r>
            <a:r>
              <a:rPr lang="ar-IQ" sz="2400" b="1" dirty="0">
                <a:cs typeface="+mj-cs"/>
              </a:rPr>
              <a:t> من خلات الاثيل و </a:t>
            </a:r>
            <a:r>
              <a:rPr lang="en-US" sz="2400" b="1" dirty="0">
                <a:cs typeface="+mj-cs"/>
              </a:rPr>
              <a:t>0.06M</a:t>
            </a:r>
            <a:r>
              <a:rPr lang="ar-IQ" sz="2400" b="1" dirty="0">
                <a:cs typeface="+mj-cs"/>
              </a:rPr>
              <a:t> من القاعدة وبعد مرور </a:t>
            </a:r>
            <a:r>
              <a:rPr lang="en-US" sz="2400" b="1" dirty="0">
                <a:cs typeface="+mj-cs"/>
              </a:rPr>
              <a:t>20 sec</a:t>
            </a:r>
            <a:r>
              <a:rPr lang="ar-IQ" sz="2400" b="1" dirty="0">
                <a:cs typeface="+mj-cs"/>
              </a:rPr>
              <a:t> وجد ان ما تحلل كان بمقدار</a:t>
            </a:r>
            <a:r>
              <a:rPr lang="en-US" sz="2400" b="1" dirty="0">
                <a:cs typeface="+mj-cs"/>
              </a:rPr>
              <a:t> </a:t>
            </a:r>
            <a:r>
              <a:rPr lang="ar-IQ" sz="2400" b="1" dirty="0">
                <a:cs typeface="+mj-cs"/>
              </a:rPr>
              <a:t> </a:t>
            </a:r>
            <a:r>
              <a:rPr lang="en-US" sz="2400" b="1" dirty="0">
                <a:cs typeface="+mj-cs"/>
              </a:rPr>
              <a:t>30</a:t>
            </a:r>
            <a:r>
              <a:rPr lang="ar-IQ" sz="2400" b="1" dirty="0">
                <a:cs typeface="+mj-cs"/>
              </a:rPr>
              <a:t> %جد الزمن اللازم لتحلل </a:t>
            </a:r>
            <a:r>
              <a:rPr lang="en-US" sz="2400" b="1" dirty="0">
                <a:cs typeface="+mj-cs"/>
              </a:rPr>
              <a:t>5</a:t>
            </a:r>
            <a:r>
              <a:rPr lang="ar-IQ" sz="2400" b="1" dirty="0">
                <a:cs typeface="+mj-cs"/>
              </a:rPr>
              <a:t> % من الاستر ?</a:t>
            </a:r>
          </a:p>
          <a:p>
            <a:r>
              <a:rPr lang="en-US" sz="2400" b="1" dirty="0">
                <a:cs typeface="+mj-cs"/>
              </a:rPr>
              <a:t> </a:t>
            </a:r>
            <a:endParaRPr lang="ar-IQ" sz="2400" b="1" dirty="0">
              <a:cs typeface="+mj-cs"/>
            </a:endParaRPr>
          </a:p>
          <a:p>
            <a:endParaRPr lang="ar-IQ" sz="2400" b="1" dirty="0">
              <a:cs typeface="+mj-cs"/>
            </a:endParaRPr>
          </a:p>
          <a:p>
            <a:endParaRPr lang="ar-IQ" sz="2400" b="1" dirty="0">
              <a:cs typeface="+mj-cs"/>
            </a:endParaRPr>
          </a:p>
          <a:p>
            <a:pPr algn="just"/>
            <a:r>
              <a:rPr lang="ar-IQ" sz="2400" b="1" dirty="0">
                <a:cs typeface="+mj-cs"/>
              </a:rPr>
              <a:t>مثال 2 : برهن رياضيا بان التفاعل السابق (تحلل الخلات بوجود القاعدة ) ينتحل صفة تفاعل مرتبة اولى كاذبة عندما تكون قيمة ( </a:t>
            </a:r>
            <a:r>
              <a:rPr lang="en-US" sz="2400" b="1" dirty="0">
                <a:cs typeface="+mj-cs"/>
              </a:rPr>
              <a:t>b</a:t>
            </a:r>
            <a:r>
              <a:rPr lang="ar-IQ" sz="2400" b="1" dirty="0">
                <a:cs typeface="+mj-cs"/>
              </a:rPr>
              <a:t> ) كبيرة جدا ?</a:t>
            </a:r>
          </a:p>
          <a:p>
            <a:endParaRPr lang="ar-IQ" sz="2400" b="1" dirty="0">
              <a:cs typeface="+mj-cs"/>
            </a:endParaRPr>
          </a:p>
          <a:p>
            <a:endParaRPr lang="ar-IQ" sz="2400" b="1" dirty="0">
              <a:cs typeface="+mj-cs"/>
            </a:endParaRPr>
          </a:p>
          <a:p>
            <a:endParaRPr lang="ar-IQ" sz="2400" b="1" dirty="0">
              <a:cs typeface="+mj-cs"/>
            </a:endParaRPr>
          </a:p>
          <a:p>
            <a:endParaRPr lang="ar-IQ" sz="2400" b="1" dirty="0">
              <a:cs typeface="+mj-cs"/>
            </a:endParaRPr>
          </a:p>
          <a:p>
            <a:pPr algn="just"/>
            <a:r>
              <a:rPr lang="ar-IQ" sz="2400" b="1" dirty="0">
                <a:cs typeface="+mj-cs"/>
              </a:rPr>
              <a:t>مثال 3 : التفاعل الاتي </a:t>
            </a:r>
            <a:r>
              <a:rPr lang="en-US" sz="2400" b="1" dirty="0"/>
              <a:t>A+B→P</a:t>
            </a:r>
            <a:r>
              <a:rPr lang="ar-IQ" sz="2400" b="1" dirty="0"/>
              <a:t> حيث تم مزج </a:t>
            </a:r>
            <a:r>
              <a:rPr lang="en-US" sz="2400" b="1" dirty="0"/>
              <a:t>0.05M</a:t>
            </a:r>
            <a:r>
              <a:rPr lang="ar-IQ" sz="2400" b="1" dirty="0"/>
              <a:t> من </a:t>
            </a:r>
            <a:r>
              <a:rPr lang="en-US" sz="2400" b="1" dirty="0"/>
              <a:t>A</a:t>
            </a:r>
            <a:r>
              <a:rPr lang="ar-IQ" sz="2400" b="1" dirty="0"/>
              <a:t> و </a:t>
            </a:r>
            <a:r>
              <a:rPr lang="en-US" sz="2400" b="1" dirty="0"/>
              <a:t>0.08M</a:t>
            </a:r>
            <a:r>
              <a:rPr lang="ar-IQ" sz="2400" b="1" dirty="0"/>
              <a:t> من </a:t>
            </a:r>
            <a:r>
              <a:rPr lang="en-US" sz="2400" b="1" dirty="0"/>
              <a:t>B</a:t>
            </a:r>
            <a:r>
              <a:rPr lang="ar-IQ" sz="2400" b="1" dirty="0"/>
              <a:t> ولقد وجد ان ما تبقى من </a:t>
            </a:r>
            <a:r>
              <a:rPr lang="en-US" sz="2400" b="1" dirty="0"/>
              <a:t>A</a:t>
            </a:r>
            <a:r>
              <a:rPr lang="ar-IQ" sz="2400" b="1" dirty="0"/>
              <a:t> </a:t>
            </a:r>
            <a:r>
              <a:rPr lang="en-US" sz="2400" b="1" dirty="0"/>
              <a:t>0.02M</a:t>
            </a:r>
            <a:r>
              <a:rPr lang="ar-IQ" sz="2400" b="1" dirty="0"/>
              <a:t> بعد مرور ساعة واحدة ,احسب ا) ثابت سرعة التفاعل ب) ما هي كمية المتفاعلة من </a:t>
            </a:r>
            <a:r>
              <a:rPr lang="en-US" sz="2400" b="1" dirty="0"/>
              <a:t>A</a:t>
            </a:r>
            <a:r>
              <a:rPr lang="ar-IQ" sz="2400" b="1" dirty="0"/>
              <a:t> بعد مرور ساعتين</a:t>
            </a:r>
            <a:r>
              <a:rPr lang="en-US" sz="2400" b="1" dirty="0"/>
              <a:t>  </a:t>
            </a:r>
            <a:r>
              <a:rPr lang="ar-IQ" sz="2400" b="1" dirty="0"/>
              <a:t>ج) ما هو الزمن اللازم لتفاعل </a:t>
            </a:r>
            <a:r>
              <a:rPr lang="en-US" sz="2400" b="1" dirty="0"/>
              <a:t>75</a:t>
            </a:r>
            <a:r>
              <a:rPr lang="ar-IQ" sz="2400" b="1" dirty="0"/>
              <a:t> % من </a:t>
            </a:r>
            <a:r>
              <a:rPr lang="en-US" sz="2400" b="1" dirty="0"/>
              <a:t>A</a:t>
            </a:r>
            <a:r>
              <a:rPr lang="ar-IQ" sz="2400" b="1" dirty="0"/>
              <a:t> ? </a:t>
            </a:r>
            <a:endParaRPr lang="ar-IQ" sz="2400" b="1" dirty="0">
              <a:cs typeface="+mj-cs"/>
            </a:endParaRPr>
          </a:p>
        </p:txBody>
      </p:sp>
    </p:spTree>
    <p:extLst>
      <p:ext uri="{BB962C8B-B14F-4D97-AF65-F5344CB8AC3E}">
        <p14:creationId xmlns:p14="http://schemas.microsoft.com/office/powerpoint/2010/main" val="2073188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642" y="188640"/>
            <a:ext cx="6532750" cy="461665"/>
          </a:xfrm>
          <a:prstGeom prst="rect">
            <a:avLst/>
          </a:prstGeom>
          <a:noFill/>
        </p:spPr>
        <p:txBody>
          <a:bodyPr wrap="none" rtlCol="1">
            <a:spAutoFit/>
          </a:bodyPr>
          <a:lstStyle/>
          <a:p>
            <a:r>
              <a:rPr lang="ar-IQ" sz="2400" b="1" dirty="0"/>
              <a:t>تفاعلات المرتبة الثالثة                </a:t>
            </a:r>
            <a:r>
              <a:rPr lang="en-US" sz="2400" b="1" dirty="0"/>
              <a:t> third order reactions</a:t>
            </a:r>
            <a:r>
              <a:rPr lang="en-US" dirty="0"/>
              <a:t> </a:t>
            </a:r>
            <a:endParaRPr lang="ar-IQ" dirty="0"/>
          </a:p>
        </p:txBody>
      </p:sp>
      <p:sp>
        <p:nvSpPr>
          <p:cNvPr id="3" name="TextBox 2"/>
          <p:cNvSpPr txBox="1"/>
          <p:nvPr/>
        </p:nvSpPr>
        <p:spPr>
          <a:xfrm>
            <a:off x="238402" y="836712"/>
            <a:ext cx="1813318" cy="461665"/>
          </a:xfrm>
          <a:prstGeom prst="rect">
            <a:avLst/>
          </a:prstGeom>
          <a:noFill/>
        </p:spPr>
        <p:txBody>
          <a:bodyPr wrap="none" rtlCol="1">
            <a:spAutoFit/>
          </a:bodyPr>
          <a:lstStyle/>
          <a:p>
            <a:r>
              <a:rPr lang="ar-IQ" sz="2400" b="1" dirty="0"/>
              <a:t>الشكل التفاضلي </a:t>
            </a:r>
          </a:p>
        </p:txBody>
      </p:sp>
      <p:sp>
        <p:nvSpPr>
          <p:cNvPr id="4" name="TextBox 3"/>
          <p:cNvSpPr txBox="1"/>
          <p:nvPr/>
        </p:nvSpPr>
        <p:spPr>
          <a:xfrm>
            <a:off x="3360522" y="764704"/>
            <a:ext cx="1715534" cy="461665"/>
          </a:xfrm>
          <a:prstGeom prst="rect">
            <a:avLst/>
          </a:prstGeom>
          <a:noFill/>
        </p:spPr>
        <p:txBody>
          <a:bodyPr wrap="none" rtlCol="1">
            <a:spAutoFit/>
          </a:bodyPr>
          <a:lstStyle/>
          <a:p>
            <a:r>
              <a:rPr lang="ar-IQ" sz="2400" b="1" dirty="0"/>
              <a:t>الشكل التكاملي </a:t>
            </a:r>
          </a:p>
        </p:txBody>
      </p:sp>
      <p:sp>
        <p:nvSpPr>
          <p:cNvPr id="5" name="TextBox 4"/>
          <p:cNvSpPr txBox="1"/>
          <p:nvPr/>
        </p:nvSpPr>
        <p:spPr>
          <a:xfrm>
            <a:off x="6572512" y="692696"/>
            <a:ext cx="1904688" cy="461665"/>
          </a:xfrm>
          <a:prstGeom prst="rect">
            <a:avLst/>
          </a:prstGeom>
          <a:noFill/>
        </p:spPr>
        <p:txBody>
          <a:bodyPr wrap="none" rtlCol="1">
            <a:spAutoFit/>
          </a:bodyPr>
          <a:lstStyle/>
          <a:p>
            <a:r>
              <a:rPr lang="ar-IQ" sz="2400" b="1" dirty="0"/>
              <a:t>زمن عمر النصف</a:t>
            </a:r>
          </a:p>
        </p:txBody>
      </p:sp>
      <p:graphicFrame>
        <p:nvGraphicFramePr>
          <p:cNvPr id="6" name="Object 5"/>
          <p:cNvGraphicFramePr>
            <a:graphicFrameLocks noChangeAspect="1"/>
          </p:cNvGraphicFramePr>
          <p:nvPr>
            <p:extLst>
              <p:ext uri="{D42A27DB-BD31-4B8C-83A1-F6EECF244321}">
                <p14:modId xmlns:p14="http://schemas.microsoft.com/office/powerpoint/2010/main" val="1902119170"/>
              </p:ext>
            </p:extLst>
          </p:nvPr>
        </p:nvGraphicFramePr>
        <p:xfrm>
          <a:off x="6084888" y="620688"/>
          <a:ext cx="498475" cy="498475"/>
        </p:xfrm>
        <a:graphic>
          <a:graphicData uri="http://schemas.openxmlformats.org/presentationml/2006/ole">
            <mc:AlternateContent xmlns:mc="http://schemas.openxmlformats.org/markup-compatibility/2006">
              <mc:Choice xmlns:v="urn:schemas-microsoft-com:vml" Requires="v">
                <p:oleObj spid="_x0000_s93504" name="Equation" r:id="rId3" imgW="228600" imgH="228600" progId="Equation.3">
                  <p:embed/>
                </p:oleObj>
              </mc:Choice>
              <mc:Fallback>
                <p:oleObj name="Equation" r:id="rId3" imgW="2286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620688"/>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78522955"/>
              </p:ext>
            </p:extLst>
          </p:nvPr>
        </p:nvGraphicFramePr>
        <p:xfrm>
          <a:off x="323528" y="1340768"/>
          <a:ext cx="1728192" cy="576064"/>
        </p:xfrm>
        <a:graphic>
          <a:graphicData uri="http://schemas.openxmlformats.org/presentationml/2006/ole">
            <mc:AlternateContent xmlns:mc="http://schemas.openxmlformats.org/markup-compatibility/2006">
              <mc:Choice xmlns:v="urn:schemas-microsoft-com:vml" Requires="v">
                <p:oleObj spid="_x0000_s93505" name="Equation" r:id="rId5" imgW="965160" imgH="393480" progId="Equation.3">
                  <p:embed/>
                </p:oleObj>
              </mc:Choice>
              <mc:Fallback>
                <p:oleObj name="Equation" r:id="rId5" imgW="965160" imgH="3934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340768"/>
                        <a:ext cx="1728192" cy="576064"/>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92218149"/>
              </p:ext>
            </p:extLst>
          </p:nvPr>
        </p:nvGraphicFramePr>
        <p:xfrm>
          <a:off x="3403724" y="1269008"/>
          <a:ext cx="1960364" cy="575816"/>
        </p:xfrm>
        <a:graphic>
          <a:graphicData uri="http://schemas.openxmlformats.org/presentationml/2006/ole">
            <mc:AlternateContent xmlns:mc="http://schemas.openxmlformats.org/markup-compatibility/2006">
              <mc:Choice xmlns:v="urn:schemas-microsoft-com:vml" Requires="v">
                <p:oleObj spid="_x0000_s93506" name="Equation" r:id="rId7" imgW="1384200" imgH="431640" progId="Equation.3">
                  <p:embed/>
                </p:oleObj>
              </mc:Choice>
              <mc:Fallback>
                <p:oleObj name="Equation" r:id="rId7" imgW="1384200" imgH="4316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3724" y="1269008"/>
                        <a:ext cx="1960364" cy="575816"/>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0868422"/>
              </p:ext>
            </p:extLst>
          </p:nvPr>
        </p:nvGraphicFramePr>
        <p:xfrm>
          <a:off x="3375596" y="1988840"/>
          <a:ext cx="2060500" cy="576064"/>
        </p:xfrm>
        <a:graphic>
          <a:graphicData uri="http://schemas.openxmlformats.org/presentationml/2006/ole">
            <mc:AlternateContent xmlns:mc="http://schemas.openxmlformats.org/markup-compatibility/2006">
              <mc:Choice xmlns:v="urn:schemas-microsoft-com:vml" Requires="v">
                <p:oleObj spid="_x0000_s93507" name="Equation" r:id="rId9" imgW="1307880" imgH="431640" progId="Equation.3">
                  <p:embed/>
                </p:oleObj>
              </mc:Choice>
              <mc:Fallback>
                <p:oleObj name="Equation" r:id="rId9" imgW="1307880" imgH="43164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5596" y="1988840"/>
                        <a:ext cx="2060500" cy="576064"/>
                      </a:xfrm>
                      <a:prstGeom prst="rect">
                        <a:avLst/>
                      </a:prstGeom>
                      <a:noFill/>
                    </p:spPr>
                  </p:pic>
                </p:oleObj>
              </mc:Fallback>
            </mc:AlternateContent>
          </a:graphicData>
        </a:graphic>
      </p:graphicFrame>
      <p:sp>
        <p:nvSpPr>
          <p:cNvPr id="10" name="TextBox 9"/>
          <p:cNvSpPr txBox="1"/>
          <p:nvPr/>
        </p:nvSpPr>
        <p:spPr>
          <a:xfrm>
            <a:off x="251520" y="3068960"/>
            <a:ext cx="3528393" cy="2736304"/>
          </a:xfrm>
          <a:prstGeom prst="rect">
            <a:avLst/>
          </a:prstGeom>
          <a:blipFill>
            <a:blip r:embed="rId11"/>
            <a:stretch>
              <a:fillRect/>
            </a:stretch>
          </a:blipFill>
        </p:spPr>
        <p:txBody>
          <a:bodyPr wrap="square" rtlCol="1">
            <a:spAutoFit/>
          </a:bodyPr>
          <a:lstStyle/>
          <a:p>
            <a:endParaRPr lang="ar-IQ" dirty="0"/>
          </a:p>
        </p:txBody>
      </p:sp>
      <p:graphicFrame>
        <p:nvGraphicFramePr>
          <p:cNvPr id="11" name="Object 10"/>
          <p:cNvGraphicFramePr>
            <a:graphicFrameLocks noChangeAspect="1"/>
          </p:cNvGraphicFramePr>
          <p:nvPr>
            <p:extLst>
              <p:ext uri="{D42A27DB-BD31-4B8C-83A1-F6EECF244321}">
                <p14:modId xmlns:p14="http://schemas.microsoft.com/office/powerpoint/2010/main" val="157970837"/>
              </p:ext>
            </p:extLst>
          </p:nvPr>
        </p:nvGraphicFramePr>
        <p:xfrm>
          <a:off x="1960563" y="5589588"/>
          <a:ext cx="379412" cy="431800"/>
        </p:xfrm>
        <a:graphic>
          <a:graphicData uri="http://schemas.openxmlformats.org/presentationml/2006/ole">
            <mc:AlternateContent xmlns:mc="http://schemas.openxmlformats.org/markup-compatibility/2006">
              <mc:Choice xmlns:v="urn:schemas-microsoft-com:vml" Requires="v">
                <p:oleObj spid="_x0000_s93508" name="Equation" r:id="rId12" imgW="88746" imgH="152136" progId="Equation.3">
                  <p:embed/>
                </p:oleObj>
              </mc:Choice>
              <mc:Fallback>
                <p:oleObj name="Equation" r:id="rId12" imgW="88746" imgH="152136"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0563" y="5589588"/>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64486289"/>
              </p:ext>
            </p:extLst>
          </p:nvPr>
        </p:nvGraphicFramePr>
        <p:xfrm>
          <a:off x="-36512" y="3789040"/>
          <a:ext cx="558800" cy="431800"/>
        </p:xfrm>
        <a:graphic>
          <a:graphicData uri="http://schemas.openxmlformats.org/presentationml/2006/ole">
            <mc:AlternateContent xmlns:mc="http://schemas.openxmlformats.org/markup-compatibility/2006">
              <mc:Choice xmlns:v="urn:schemas-microsoft-com:vml" Requires="v">
                <p:oleObj spid="_x0000_s93509" name="Equation" r:id="rId14" imgW="558720" imgH="431640" progId="Equation.3">
                  <p:embed/>
                </p:oleObj>
              </mc:Choice>
              <mc:Fallback>
                <p:oleObj name="Equation" r:id="rId14" imgW="558720" imgH="431640" progId="Equation.3">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2" y="3789040"/>
                        <a:ext cx="558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336671403"/>
              </p:ext>
            </p:extLst>
          </p:nvPr>
        </p:nvGraphicFramePr>
        <p:xfrm>
          <a:off x="683568" y="4797152"/>
          <a:ext cx="228600" cy="393700"/>
        </p:xfrm>
        <a:graphic>
          <a:graphicData uri="http://schemas.openxmlformats.org/presentationml/2006/ole">
            <mc:AlternateContent xmlns:mc="http://schemas.openxmlformats.org/markup-compatibility/2006">
              <mc:Choice xmlns:v="urn:schemas-microsoft-com:vml" Requires="v">
                <p:oleObj spid="_x0000_s93510" name="Equation" r:id="rId16" imgW="228600" imgH="393480" progId="Equation.3">
                  <p:embed/>
                </p:oleObj>
              </mc:Choice>
              <mc:Fallback>
                <p:oleObj name="Equation" r:id="rId16" imgW="228600" imgH="393480" progId="Equation.3">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3568" y="4797152"/>
                        <a:ext cx="2286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31862037"/>
              </p:ext>
            </p:extLst>
          </p:nvPr>
        </p:nvGraphicFramePr>
        <p:xfrm>
          <a:off x="2123728" y="4293096"/>
          <a:ext cx="1368152" cy="432048"/>
        </p:xfrm>
        <a:graphic>
          <a:graphicData uri="http://schemas.openxmlformats.org/presentationml/2006/ole">
            <mc:AlternateContent xmlns:mc="http://schemas.openxmlformats.org/markup-compatibility/2006">
              <mc:Choice xmlns:v="urn:schemas-microsoft-com:vml" Requires="v">
                <p:oleObj spid="_x0000_s93511" name="Equation" r:id="rId18" imgW="736560" imgH="228600" progId="Equation.3">
                  <p:embed/>
                </p:oleObj>
              </mc:Choice>
              <mc:Fallback>
                <p:oleObj name="Equation" r:id="rId18" imgW="736560" imgH="228600" progId="Equation.3">
                  <p:embed/>
                  <p:pic>
                    <p:nvPicPr>
                      <p:cNvPr id="0" name="Object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23728" y="4293096"/>
                        <a:ext cx="1368152" cy="432048"/>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839549"/>
              </p:ext>
            </p:extLst>
          </p:nvPr>
        </p:nvGraphicFramePr>
        <p:xfrm>
          <a:off x="6799213" y="1196752"/>
          <a:ext cx="1229171" cy="662049"/>
        </p:xfrm>
        <a:graphic>
          <a:graphicData uri="http://schemas.openxmlformats.org/presentationml/2006/ole">
            <mc:AlternateContent xmlns:mc="http://schemas.openxmlformats.org/markup-compatibility/2006">
              <mc:Choice xmlns:v="urn:schemas-microsoft-com:vml" Requires="v">
                <p:oleObj spid="_x0000_s93512" name="Equation" r:id="rId20" imgW="799920" imgH="431640" progId="Equation.3">
                  <p:embed/>
                </p:oleObj>
              </mc:Choice>
              <mc:Fallback>
                <p:oleObj name="Equation" r:id="rId20" imgW="799920" imgH="431640" progId="Equation.3">
                  <p:embed/>
                  <p:pic>
                    <p:nvPicPr>
                      <p:cNvPr id="0" name="Object 3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99213" y="1196752"/>
                        <a:ext cx="1229171" cy="662049"/>
                      </a:xfrm>
                      <a:prstGeom prst="rect">
                        <a:avLst/>
                      </a:prstGeom>
                      <a:noFill/>
                    </p:spPr>
                  </p:pic>
                </p:oleObj>
              </mc:Fallback>
            </mc:AlternateContent>
          </a:graphicData>
        </a:graphic>
      </p:graphicFrame>
      <p:sp>
        <p:nvSpPr>
          <p:cNvPr id="16" name="TextBox 15"/>
          <p:cNvSpPr txBox="1"/>
          <p:nvPr/>
        </p:nvSpPr>
        <p:spPr>
          <a:xfrm>
            <a:off x="6259237" y="2103239"/>
            <a:ext cx="1265091" cy="461665"/>
          </a:xfrm>
          <a:prstGeom prst="rect">
            <a:avLst/>
          </a:prstGeom>
          <a:noFill/>
        </p:spPr>
        <p:txBody>
          <a:bodyPr wrap="none" rtlCol="1">
            <a:spAutoFit/>
          </a:bodyPr>
          <a:lstStyle/>
          <a:p>
            <a:r>
              <a:rPr lang="en-US" sz="2400" b="1" dirty="0"/>
              <a:t>A=B=C-1</a:t>
            </a:r>
            <a:endParaRPr lang="ar-IQ" sz="2400" b="1" dirty="0"/>
          </a:p>
        </p:txBody>
      </p:sp>
      <p:sp>
        <p:nvSpPr>
          <p:cNvPr id="17" name="TextBox 16"/>
          <p:cNvSpPr txBox="1"/>
          <p:nvPr/>
        </p:nvSpPr>
        <p:spPr>
          <a:xfrm>
            <a:off x="6156176" y="2780928"/>
            <a:ext cx="1334020" cy="461665"/>
          </a:xfrm>
          <a:prstGeom prst="rect">
            <a:avLst/>
          </a:prstGeom>
          <a:noFill/>
        </p:spPr>
        <p:txBody>
          <a:bodyPr wrap="none" rtlCol="1">
            <a:spAutoFit/>
          </a:bodyPr>
          <a:lstStyle/>
          <a:p>
            <a:r>
              <a:rPr lang="en-US" sz="2400" b="1" dirty="0"/>
              <a:t>A≠B≠C -2</a:t>
            </a:r>
            <a:endParaRPr lang="ar-IQ" sz="2400" b="1" dirty="0"/>
          </a:p>
        </p:txBody>
      </p:sp>
      <p:graphicFrame>
        <p:nvGraphicFramePr>
          <p:cNvPr id="18" name="Object 17"/>
          <p:cNvGraphicFramePr>
            <a:graphicFrameLocks noChangeAspect="1"/>
          </p:cNvGraphicFramePr>
          <p:nvPr>
            <p:extLst>
              <p:ext uri="{D42A27DB-BD31-4B8C-83A1-F6EECF244321}">
                <p14:modId xmlns:p14="http://schemas.microsoft.com/office/powerpoint/2010/main" val="4000779396"/>
              </p:ext>
            </p:extLst>
          </p:nvPr>
        </p:nvGraphicFramePr>
        <p:xfrm>
          <a:off x="3995936" y="3357240"/>
          <a:ext cx="5112568" cy="575816"/>
        </p:xfrm>
        <a:graphic>
          <a:graphicData uri="http://schemas.openxmlformats.org/presentationml/2006/ole">
            <mc:AlternateContent xmlns:mc="http://schemas.openxmlformats.org/markup-compatibility/2006">
              <mc:Choice xmlns:v="urn:schemas-microsoft-com:vml" Requires="v">
                <p:oleObj spid="_x0000_s93513" name="Equation" r:id="rId22" imgW="4965480" imgH="431640" progId="Equation.3">
                  <p:embed/>
                </p:oleObj>
              </mc:Choice>
              <mc:Fallback>
                <p:oleObj name="Equation" r:id="rId22" imgW="4965480" imgH="431640" progId="Equation.3">
                  <p:embed/>
                  <p:pic>
                    <p:nvPicPr>
                      <p:cNvPr id="0" name="Object 4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95936" y="3357240"/>
                        <a:ext cx="5112568" cy="575816"/>
                      </a:xfrm>
                      <a:prstGeom prst="rect">
                        <a:avLst/>
                      </a:prstGeom>
                      <a:noFill/>
                    </p:spPr>
                  </p:pic>
                </p:oleObj>
              </mc:Fallback>
            </mc:AlternateContent>
          </a:graphicData>
        </a:graphic>
      </p:graphicFrame>
      <p:sp>
        <p:nvSpPr>
          <p:cNvPr id="19" name="TextBox 18"/>
          <p:cNvSpPr txBox="1"/>
          <p:nvPr/>
        </p:nvSpPr>
        <p:spPr>
          <a:xfrm>
            <a:off x="6156176" y="4191471"/>
            <a:ext cx="1334020" cy="461665"/>
          </a:xfrm>
          <a:prstGeom prst="rect">
            <a:avLst/>
          </a:prstGeom>
          <a:noFill/>
        </p:spPr>
        <p:txBody>
          <a:bodyPr wrap="none" rtlCol="1">
            <a:spAutoFit/>
          </a:bodyPr>
          <a:lstStyle/>
          <a:p>
            <a:r>
              <a:rPr lang="en-US" sz="2400" b="1" dirty="0"/>
              <a:t>A=B≠C -3</a:t>
            </a:r>
            <a:endParaRPr lang="ar-IQ" sz="2400" b="1" dirty="0"/>
          </a:p>
        </p:txBody>
      </p:sp>
      <p:graphicFrame>
        <p:nvGraphicFramePr>
          <p:cNvPr id="20" name="Object 19"/>
          <p:cNvGraphicFramePr>
            <a:graphicFrameLocks noChangeAspect="1"/>
          </p:cNvGraphicFramePr>
          <p:nvPr>
            <p:extLst>
              <p:ext uri="{D42A27DB-BD31-4B8C-83A1-F6EECF244321}">
                <p14:modId xmlns:p14="http://schemas.microsoft.com/office/powerpoint/2010/main" val="3800083804"/>
              </p:ext>
            </p:extLst>
          </p:nvPr>
        </p:nvGraphicFramePr>
        <p:xfrm>
          <a:off x="5064844" y="4797152"/>
          <a:ext cx="3179564" cy="583531"/>
        </p:xfrm>
        <a:graphic>
          <a:graphicData uri="http://schemas.openxmlformats.org/presentationml/2006/ole">
            <mc:AlternateContent xmlns:mc="http://schemas.openxmlformats.org/markup-compatibility/2006">
              <mc:Choice xmlns:v="urn:schemas-microsoft-com:vml" Requires="v">
                <p:oleObj spid="_x0000_s93514" name="Equation" r:id="rId24" imgW="2603160" imgH="431640" progId="Equation.3">
                  <p:embed/>
                </p:oleObj>
              </mc:Choice>
              <mc:Fallback>
                <p:oleObj name="Equation" r:id="rId24" imgW="2603160" imgH="431640" progId="Equation.3">
                  <p:embed/>
                  <p:pic>
                    <p:nvPicPr>
                      <p:cNvPr id="0" name="Object 4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64844" y="4797152"/>
                        <a:ext cx="3179564" cy="583531"/>
                      </a:xfrm>
                      <a:prstGeom prst="rect">
                        <a:avLst/>
                      </a:prstGeom>
                      <a:noFill/>
                    </p:spPr>
                  </p:pic>
                </p:oleObj>
              </mc:Fallback>
            </mc:AlternateContent>
          </a:graphicData>
        </a:graphic>
      </p:graphicFrame>
      <p:sp>
        <p:nvSpPr>
          <p:cNvPr id="21" name="TextBox 20"/>
          <p:cNvSpPr txBox="1"/>
          <p:nvPr/>
        </p:nvSpPr>
        <p:spPr>
          <a:xfrm>
            <a:off x="418812" y="6237312"/>
            <a:ext cx="8401660" cy="830997"/>
          </a:xfrm>
          <a:prstGeom prst="rect">
            <a:avLst/>
          </a:prstGeom>
          <a:noFill/>
        </p:spPr>
        <p:txBody>
          <a:bodyPr wrap="none" rtlCol="1">
            <a:spAutoFit/>
          </a:bodyPr>
          <a:lstStyle/>
          <a:p>
            <a:r>
              <a:rPr lang="ar-IQ" sz="2400" b="1" dirty="0">
                <a:cs typeface="+mj-cs"/>
              </a:rPr>
              <a:t>وحدات ثابت معدل السرعة للمرتبة الثالثة متساوية التراكيز= </a:t>
            </a:r>
            <a:r>
              <a:rPr lang="en-US" sz="2400" b="1" dirty="0"/>
              <a:t>mol</a:t>
            </a:r>
            <a:r>
              <a:rPr lang="en-US" sz="2400" b="1" baseline="30000" dirty="0"/>
              <a:t>-2</a:t>
            </a:r>
            <a:r>
              <a:rPr lang="en-US" sz="2400" b="1" dirty="0"/>
              <a:t>.liter</a:t>
            </a:r>
            <a:r>
              <a:rPr lang="en-US" sz="2400" b="1" baseline="30000" dirty="0"/>
              <a:t>2</a:t>
            </a:r>
            <a:r>
              <a:rPr lang="en-US" sz="2400" b="1" dirty="0"/>
              <a:t> .time</a:t>
            </a:r>
            <a:r>
              <a:rPr lang="en-US" sz="2400" b="1" baseline="30000" dirty="0"/>
              <a:t>-1</a:t>
            </a:r>
            <a:endParaRPr lang="en-US" sz="2400" dirty="0"/>
          </a:p>
          <a:p>
            <a:endParaRPr lang="en-US" sz="2400" b="1" dirty="0"/>
          </a:p>
        </p:txBody>
      </p:sp>
    </p:spTree>
    <p:extLst>
      <p:ext uri="{BB962C8B-B14F-4D97-AF65-F5344CB8AC3E}">
        <p14:creationId xmlns:p14="http://schemas.microsoft.com/office/powerpoint/2010/main" val="3913897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907794" cy="5632311"/>
          </a:xfrm>
          <a:prstGeom prst="rect">
            <a:avLst/>
          </a:prstGeom>
          <a:noFill/>
        </p:spPr>
        <p:txBody>
          <a:bodyPr wrap="square" rtlCol="1">
            <a:spAutoFit/>
          </a:bodyPr>
          <a:lstStyle/>
          <a:p>
            <a:pPr algn="just"/>
            <a:r>
              <a:rPr lang="ar-IQ" sz="2400" b="1" dirty="0">
                <a:cs typeface="+mj-cs"/>
              </a:rPr>
              <a:t>مثال 1 : تفاعل ثلاثي الجزيئات تشترك فيه كل المواد المشاركة بالتفاعل بتركيز </a:t>
            </a:r>
            <a:r>
              <a:rPr lang="en-US" sz="2400" b="1" dirty="0">
                <a:cs typeface="+mj-cs"/>
              </a:rPr>
              <a:t>0.02 M</a:t>
            </a:r>
            <a:r>
              <a:rPr lang="ar-IQ" sz="2400" b="1" dirty="0">
                <a:cs typeface="+mj-cs"/>
              </a:rPr>
              <a:t> وبعد مرور </a:t>
            </a:r>
            <a:r>
              <a:rPr lang="en-US" sz="2400" b="1" dirty="0">
                <a:cs typeface="+mj-cs"/>
              </a:rPr>
              <a:t>10 min</a:t>
            </a:r>
            <a:r>
              <a:rPr lang="ar-IQ" sz="2400" b="1" dirty="0">
                <a:cs typeface="+mj-cs"/>
              </a:rPr>
              <a:t> وجد ان تركيز المواد الناتجة (</a:t>
            </a:r>
            <a:r>
              <a:rPr lang="en-US" sz="2400" b="1" dirty="0">
                <a:cs typeface="+mj-cs"/>
              </a:rPr>
              <a:t>0.005 M</a:t>
            </a:r>
            <a:r>
              <a:rPr lang="ar-IQ" sz="2400" b="1" dirty="0">
                <a:cs typeface="+mj-cs"/>
              </a:rPr>
              <a:t> ) اوجد تركيز المواد المتبقية بعد مرور </a:t>
            </a:r>
            <a:r>
              <a:rPr lang="en-US" sz="2400" b="1" dirty="0">
                <a:cs typeface="+mj-cs"/>
              </a:rPr>
              <a:t>100min</a:t>
            </a:r>
            <a:r>
              <a:rPr lang="ar-IQ" sz="2400" b="1" dirty="0">
                <a:cs typeface="+mj-cs"/>
              </a:rPr>
              <a:t> ?</a:t>
            </a:r>
          </a:p>
          <a:p>
            <a:pPr algn="just"/>
            <a:endParaRPr lang="ar-IQ" sz="2400" b="1" dirty="0">
              <a:cs typeface="+mj-cs"/>
            </a:endParaRPr>
          </a:p>
          <a:p>
            <a:pPr algn="just"/>
            <a:endParaRPr lang="ar-IQ" sz="2400" b="1" dirty="0">
              <a:cs typeface="+mj-cs"/>
            </a:endParaRPr>
          </a:p>
          <a:p>
            <a:pPr algn="just"/>
            <a:endParaRPr lang="ar-IQ" sz="2400" b="1" dirty="0">
              <a:cs typeface="+mj-cs"/>
            </a:endParaRPr>
          </a:p>
          <a:p>
            <a:pPr algn="just"/>
            <a:r>
              <a:rPr lang="ar-IQ" sz="2400" b="1" dirty="0">
                <a:cs typeface="+mj-cs"/>
              </a:rPr>
              <a:t>مثال 2: اوجد زمن </a:t>
            </a:r>
            <a:r>
              <a:rPr lang="en-US" sz="2400" b="1" dirty="0">
                <a:cs typeface="+mj-cs"/>
              </a:rPr>
              <a:t>t3/4</a:t>
            </a:r>
            <a:r>
              <a:rPr lang="ar-IQ" sz="2400" b="1" dirty="0">
                <a:cs typeface="+mj-cs"/>
              </a:rPr>
              <a:t> لتفاعلات المرتبة الثالثة وما علاقته مع زمن </a:t>
            </a:r>
            <a:r>
              <a:rPr lang="en-US" sz="2400" b="1" dirty="0">
                <a:cs typeface="+mj-cs"/>
              </a:rPr>
              <a:t>t1/2</a:t>
            </a:r>
            <a:r>
              <a:rPr lang="ar-IQ" sz="2400" b="1" dirty="0">
                <a:cs typeface="+mj-cs"/>
              </a:rPr>
              <a:t> انفس المرتبة ?</a:t>
            </a:r>
          </a:p>
          <a:p>
            <a:pPr algn="just"/>
            <a:endParaRPr lang="ar-IQ" sz="2400" b="1" dirty="0">
              <a:cs typeface="+mj-cs"/>
            </a:endParaRPr>
          </a:p>
          <a:p>
            <a:pPr algn="just"/>
            <a:endParaRPr lang="ar-IQ" sz="2400" b="1" dirty="0">
              <a:cs typeface="+mj-cs"/>
            </a:endParaRPr>
          </a:p>
          <a:p>
            <a:pPr algn="just"/>
            <a:endParaRPr lang="ar-IQ" sz="2400" b="1" dirty="0">
              <a:cs typeface="+mj-cs"/>
            </a:endParaRPr>
          </a:p>
          <a:p>
            <a:pPr algn="just"/>
            <a:endParaRPr lang="ar-IQ" sz="2400" b="1" dirty="0">
              <a:cs typeface="+mj-cs"/>
            </a:endParaRPr>
          </a:p>
          <a:p>
            <a:pPr algn="just"/>
            <a:endParaRPr lang="ar-IQ" sz="2400" b="1" dirty="0">
              <a:cs typeface="+mj-cs"/>
            </a:endParaRPr>
          </a:p>
          <a:p>
            <a:pPr algn="just"/>
            <a:r>
              <a:rPr lang="ar-IQ" sz="2400" b="1" dirty="0">
                <a:cs typeface="+mj-cs"/>
              </a:rPr>
              <a:t>مثال 3: اشتق المعدلة التكاملية لتفاعل المرتبة النصفية ( </a:t>
            </a:r>
            <a:r>
              <a:rPr lang="en-US" sz="2400" b="1" dirty="0">
                <a:cs typeface="+mj-cs"/>
              </a:rPr>
              <a:t>( ½</a:t>
            </a:r>
            <a:r>
              <a:rPr lang="ar-IQ" sz="2400" b="1" dirty="0">
                <a:cs typeface="+mj-cs"/>
              </a:rPr>
              <a:t> واوجد طريقة بيانية لايجاد ئابت السرعة وزمن عمر النصف لها ( اعد السؤال للمراتب (</a:t>
            </a:r>
            <a:r>
              <a:rPr lang="en-US" sz="2400" b="1" dirty="0">
                <a:cs typeface="+mj-cs"/>
              </a:rPr>
              <a:t>  ( 3/2</a:t>
            </a:r>
            <a:r>
              <a:rPr lang="ar-IQ" sz="2400" b="1" dirty="0">
                <a:cs typeface="+mj-cs"/>
              </a:rPr>
              <a:t>و ( </a:t>
            </a:r>
            <a:r>
              <a:rPr lang="en-US" sz="2400" b="1" dirty="0">
                <a:cs typeface="+mj-cs"/>
              </a:rPr>
              <a:t>5/2</a:t>
            </a:r>
            <a:r>
              <a:rPr lang="ar-IQ" sz="2400" b="1" dirty="0">
                <a:cs typeface="+mj-cs"/>
              </a:rPr>
              <a:t> ) ?</a:t>
            </a:r>
          </a:p>
        </p:txBody>
      </p:sp>
    </p:spTree>
    <p:extLst>
      <p:ext uri="{BB962C8B-B14F-4D97-AF65-F5344CB8AC3E}">
        <p14:creationId xmlns:p14="http://schemas.microsoft.com/office/powerpoint/2010/main" val="1905273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875"/>
            <a:ext cx="8784976" cy="6889750"/>
          </a:xfrm>
          <a:prstGeom prst="rect">
            <a:avLst/>
          </a:prstGeom>
          <a:ln/>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876945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8873" y="332656"/>
            <a:ext cx="5269391" cy="523220"/>
          </a:xfrm>
          <a:prstGeom prst="rect">
            <a:avLst/>
          </a:prstGeom>
          <a:noFill/>
        </p:spPr>
        <p:txBody>
          <a:bodyPr wrap="none" rtlCol="1">
            <a:spAutoFit/>
          </a:bodyPr>
          <a:lstStyle/>
          <a:p>
            <a:r>
              <a:rPr lang="ar-IQ" sz="2800" b="1" u="sng" dirty="0"/>
              <a:t>اشتقاق معادلة سرعة التفاعل للمرتبة (</a:t>
            </a:r>
            <a:r>
              <a:rPr lang="en-US" sz="2800" b="1" u="sng" dirty="0"/>
              <a:t>n</a:t>
            </a:r>
            <a:r>
              <a:rPr lang="ar-IQ" sz="2800" b="1" u="sng" dirty="0"/>
              <a:t>) </a:t>
            </a:r>
          </a:p>
        </p:txBody>
      </p:sp>
      <p:sp>
        <p:nvSpPr>
          <p:cNvPr id="3" name="TextBox 2"/>
          <p:cNvSpPr txBox="1"/>
          <p:nvPr/>
        </p:nvSpPr>
        <p:spPr>
          <a:xfrm>
            <a:off x="3275856" y="836712"/>
            <a:ext cx="1813318" cy="461665"/>
          </a:xfrm>
          <a:prstGeom prst="rect">
            <a:avLst/>
          </a:prstGeom>
          <a:noFill/>
        </p:spPr>
        <p:txBody>
          <a:bodyPr wrap="none" rtlCol="1">
            <a:spAutoFit/>
          </a:bodyPr>
          <a:lstStyle/>
          <a:p>
            <a:r>
              <a:rPr lang="ar-IQ" sz="2400" b="1" dirty="0"/>
              <a:t>الشكل التفاضلي </a:t>
            </a:r>
          </a:p>
        </p:txBody>
      </p:sp>
      <p:sp>
        <p:nvSpPr>
          <p:cNvPr id="4" name="TextBox 3"/>
          <p:cNvSpPr txBox="1"/>
          <p:nvPr/>
        </p:nvSpPr>
        <p:spPr>
          <a:xfrm>
            <a:off x="3275856" y="2391271"/>
            <a:ext cx="1715534" cy="461665"/>
          </a:xfrm>
          <a:prstGeom prst="rect">
            <a:avLst/>
          </a:prstGeom>
          <a:noFill/>
        </p:spPr>
        <p:txBody>
          <a:bodyPr wrap="none" rtlCol="1">
            <a:spAutoFit/>
          </a:bodyPr>
          <a:lstStyle/>
          <a:p>
            <a:r>
              <a:rPr lang="ar-IQ" sz="2400" b="1" dirty="0"/>
              <a:t>الشكل التكاملي </a:t>
            </a:r>
          </a:p>
        </p:txBody>
      </p:sp>
      <p:graphicFrame>
        <p:nvGraphicFramePr>
          <p:cNvPr id="7" name="Object 6"/>
          <p:cNvGraphicFramePr>
            <a:graphicFrameLocks noChangeAspect="1"/>
          </p:cNvGraphicFramePr>
          <p:nvPr>
            <p:extLst>
              <p:ext uri="{D42A27DB-BD31-4B8C-83A1-F6EECF244321}">
                <p14:modId xmlns:p14="http://schemas.microsoft.com/office/powerpoint/2010/main" val="1442347249"/>
              </p:ext>
            </p:extLst>
          </p:nvPr>
        </p:nvGraphicFramePr>
        <p:xfrm>
          <a:off x="2951820" y="1268760"/>
          <a:ext cx="2340260" cy="936104"/>
        </p:xfrm>
        <a:graphic>
          <a:graphicData uri="http://schemas.openxmlformats.org/presentationml/2006/ole">
            <mc:AlternateContent xmlns:mc="http://schemas.openxmlformats.org/markup-compatibility/2006">
              <mc:Choice xmlns:v="urn:schemas-microsoft-com:vml" Requires="v">
                <p:oleObj spid="_x0000_s16802" name="Equation" r:id="rId3" imgW="977760" imgH="393480" progId="Equation.3">
                  <p:embed/>
                </p:oleObj>
              </mc:Choice>
              <mc:Fallback>
                <p:oleObj name="Equation" r:id="rId3" imgW="97776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820" y="1268760"/>
                        <a:ext cx="2340260" cy="936104"/>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16942277"/>
              </p:ext>
            </p:extLst>
          </p:nvPr>
        </p:nvGraphicFramePr>
        <p:xfrm>
          <a:off x="2267744" y="2852936"/>
          <a:ext cx="3744416" cy="864096"/>
        </p:xfrm>
        <a:graphic>
          <a:graphicData uri="http://schemas.openxmlformats.org/presentationml/2006/ole">
            <mc:AlternateContent xmlns:mc="http://schemas.openxmlformats.org/markup-compatibility/2006">
              <mc:Choice xmlns:v="urn:schemas-microsoft-com:vml" Requires="v">
                <p:oleObj spid="_x0000_s16803" name="Equation" r:id="rId5" imgW="2158920" imgH="431640" progId="Equation.3">
                  <p:embed/>
                </p:oleObj>
              </mc:Choice>
              <mc:Fallback>
                <p:oleObj name="Equation" r:id="rId5" imgW="2158920" imgH="4316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2852936"/>
                        <a:ext cx="3744416" cy="864096"/>
                      </a:xfrm>
                      <a:prstGeom prst="rect">
                        <a:avLst/>
                      </a:prstGeom>
                      <a:noFill/>
                    </p:spPr>
                  </p:pic>
                </p:oleObj>
              </mc:Fallback>
            </mc:AlternateContent>
          </a:graphicData>
        </a:graphic>
      </p:graphicFrame>
      <p:sp>
        <p:nvSpPr>
          <p:cNvPr id="9" name="TextBox 8"/>
          <p:cNvSpPr txBox="1"/>
          <p:nvPr/>
        </p:nvSpPr>
        <p:spPr>
          <a:xfrm>
            <a:off x="182853" y="4307612"/>
            <a:ext cx="8781635" cy="1569660"/>
          </a:xfrm>
          <a:prstGeom prst="rect">
            <a:avLst/>
          </a:prstGeom>
          <a:noFill/>
        </p:spPr>
        <p:txBody>
          <a:bodyPr wrap="none" rtlCol="1">
            <a:spAutoFit/>
          </a:bodyPr>
          <a:lstStyle/>
          <a:p>
            <a:r>
              <a:rPr lang="ar-IQ" sz="2400" b="1" dirty="0"/>
              <a:t>مثال 1 : اشتق علاقة لايجاد ثابت السرعة وعمر النصف لتفاعل ذو مرتبة (</a:t>
            </a:r>
            <a:r>
              <a:rPr lang="en-US" sz="2400" b="1" dirty="0"/>
              <a:t>n=3/2</a:t>
            </a:r>
            <a:r>
              <a:rPr lang="ar-IQ" sz="2400" b="1" dirty="0"/>
              <a:t> ) ?</a:t>
            </a:r>
          </a:p>
          <a:p>
            <a:endParaRPr lang="ar-IQ" sz="2400" b="1" dirty="0"/>
          </a:p>
          <a:p>
            <a:endParaRPr lang="ar-IQ" sz="2400" b="1" dirty="0"/>
          </a:p>
          <a:p>
            <a:r>
              <a:rPr lang="ar-IQ" sz="2400" b="1" dirty="0"/>
              <a:t>مثال 2: اوجد معادلة تفاعل المرتبة الثانية والثالثة من المعادلة ذو المرتبة (</a:t>
            </a:r>
            <a:r>
              <a:rPr lang="en-US" sz="2400" b="1" dirty="0"/>
              <a:t>n </a:t>
            </a:r>
            <a:r>
              <a:rPr lang="ar-IQ" sz="2400" b="1" dirty="0"/>
              <a:t> )?</a:t>
            </a:r>
          </a:p>
        </p:txBody>
      </p:sp>
    </p:spTree>
    <p:extLst>
      <p:ext uri="{BB962C8B-B14F-4D97-AF65-F5344CB8AC3E}">
        <p14:creationId xmlns:p14="http://schemas.microsoft.com/office/powerpoint/2010/main" val="2035913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196752"/>
            <a:ext cx="8928992" cy="458587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IQ" sz="2000" dirty="0"/>
              <a:t> </a:t>
            </a:r>
            <a:r>
              <a:rPr lang="ar-IQ" sz="3200" dirty="0"/>
              <a:t>المعادلات التكاملية بدلالة الضغوط الجزئية:</a:t>
            </a:r>
          </a:p>
          <a:p>
            <a:endParaRPr lang="ar-IQ" sz="2000" dirty="0"/>
          </a:p>
          <a:p>
            <a:endParaRPr lang="ar-IQ" sz="2000" dirty="0"/>
          </a:p>
          <a:p>
            <a:pPr marL="342900" indent="-342900">
              <a:buFont typeface="Arial" pitchFamily="34" charset="0"/>
              <a:buChar char="•"/>
            </a:pPr>
            <a:endParaRPr lang="ar-IQ" sz="2000" dirty="0"/>
          </a:p>
          <a:p>
            <a:r>
              <a:rPr lang="ar-IQ" sz="2000" dirty="0"/>
              <a:t> </a:t>
            </a:r>
          </a:p>
          <a:p>
            <a:r>
              <a:rPr lang="ar-IQ" sz="2000" dirty="0"/>
              <a:t>بثبوت درجة الحرارة يتناسب الضغط مع التركيزأي عندما نتكلم عن التركيز كأنما نتكلم عن الضغط لذلك يمكن التعبيرعن معدل السرعة بدلالة تغيرالضغط </a:t>
            </a:r>
            <a:r>
              <a:rPr lang="en-GB" sz="2000" dirty="0"/>
              <a:t>P) </a:t>
            </a:r>
            <a:r>
              <a:rPr lang="ar-IQ" sz="2000" dirty="0"/>
              <a:t> ) في وحدة الزمن.</a:t>
            </a:r>
          </a:p>
          <a:p>
            <a:endParaRPr lang="ar-IQ" sz="2000" dirty="0"/>
          </a:p>
          <a:p>
            <a:r>
              <a:rPr lang="ar-IQ" sz="2000" dirty="0"/>
              <a:t>اذا فرضنا ان الضغط الجزئي الابتدائي للمادة المتفاعلة في </a:t>
            </a:r>
            <a:r>
              <a:rPr lang="en-US" sz="2000" dirty="0"/>
              <a:t>t=0</a:t>
            </a:r>
            <a:r>
              <a:rPr lang="ar-IQ" sz="2000" dirty="0"/>
              <a:t> هو </a:t>
            </a:r>
            <a:r>
              <a:rPr lang="en-US" sz="2000" dirty="0"/>
              <a:t>P</a:t>
            </a:r>
            <a:r>
              <a:rPr lang="en-US" sz="2000" baseline="-25000" dirty="0"/>
              <a:t>i</a:t>
            </a:r>
            <a:r>
              <a:rPr lang="ar-IQ" sz="2000" dirty="0"/>
              <a:t>.فيكون الضغط الجزي الابتدائي للمادة الناتجة 0</a:t>
            </a:r>
            <a:endParaRPr lang="en-US" sz="2000" dirty="0"/>
          </a:p>
          <a:p>
            <a:r>
              <a:rPr lang="ar-IQ" sz="2000" dirty="0"/>
              <a:t>فيكون بعد مرور </a:t>
            </a:r>
            <a:r>
              <a:rPr lang="en-US" sz="2000" dirty="0"/>
              <a:t> t = t</a:t>
            </a:r>
            <a:r>
              <a:rPr lang="ar-IQ" sz="2000" dirty="0"/>
              <a:t>يكون الضغط الجزئي الابتدائي للناتج من المادة المتفاعلة في هو </a:t>
            </a:r>
            <a:r>
              <a:rPr lang="en-US" sz="2000" dirty="0"/>
              <a:t>P</a:t>
            </a:r>
            <a:r>
              <a:rPr lang="ar-IQ" sz="2000" dirty="0"/>
              <a:t> ومقدار المستهلك من المادة المتفاعلة هو </a:t>
            </a:r>
            <a:r>
              <a:rPr lang="en-US" sz="2000" dirty="0"/>
              <a:t>-P</a:t>
            </a:r>
            <a:r>
              <a:rPr lang="ar-IQ" sz="2000" dirty="0"/>
              <a:t> </a:t>
            </a:r>
            <a:endParaRPr lang="en-US" sz="2000" dirty="0"/>
          </a:p>
          <a:p>
            <a:r>
              <a:rPr lang="en-US" sz="2000" dirty="0">
                <a:sym typeface="Symbol"/>
              </a:rPr>
              <a:t></a:t>
            </a:r>
            <a:r>
              <a:rPr lang="ar-IQ" sz="2000" dirty="0"/>
              <a:t> الضغط الجزئي المتبقي هو (</a:t>
            </a:r>
            <a:r>
              <a:rPr lang="en-US" sz="2000" dirty="0"/>
              <a:t>P</a:t>
            </a:r>
            <a:r>
              <a:rPr lang="en-US" sz="2000" baseline="-25000" dirty="0"/>
              <a:t>i</a:t>
            </a:r>
            <a:r>
              <a:rPr lang="en-US" sz="2000" dirty="0"/>
              <a:t> –P</a:t>
            </a:r>
            <a:r>
              <a:rPr lang="ar-IQ" sz="2000" dirty="0"/>
              <a:t>) ويكافئ (</a:t>
            </a:r>
            <a:r>
              <a:rPr lang="en-US" sz="2000" dirty="0"/>
              <a:t>a-x</a:t>
            </a:r>
            <a:r>
              <a:rPr lang="ar-IQ" sz="2000" dirty="0"/>
              <a:t>)</a:t>
            </a:r>
            <a:endParaRPr lang="en-US" sz="2000" dirty="0"/>
          </a:p>
          <a:p>
            <a:endParaRPr lang="ar-IQ"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408" y="2173793"/>
            <a:ext cx="2556123" cy="80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215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1268760"/>
            <a:ext cx="7848872" cy="3847207"/>
          </a:xfrm>
          <a:prstGeom prst="rect">
            <a:avLst/>
          </a:prstGeom>
        </p:spPr>
        <p:txBody>
          <a:bodyPr wrap="square">
            <a:spAutoFit/>
          </a:bodyPr>
          <a:lstStyle/>
          <a:p>
            <a:pPr rtl="0"/>
            <a:endParaRPr lang="en-US" sz="3000" b="1" dirty="0"/>
          </a:p>
          <a:p>
            <a:pPr rtl="0"/>
            <a:r>
              <a:rPr lang="ar-IQ" sz="3000" b="1" dirty="0"/>
              <a:t>وحدات الضغط حسب النظام الدولي للوحدات </a:t>
            </a:r>
          </a:p>
          <a:p>
            <a:pPr rtl="0"/>
            <a:r>
              <a:rPr lang="en-US" sz="3000" b="1" dirty="0"/>
              <a:t>1 bar =10^5 Pa</a:t>
            </a:r>
          </a:p>
          <a:p>
            <a:pPr rtl="0"/>
            <a:r>
              <a:rPr lang="en-US" sz="3000" b="1" dirty="0"/>
              <a:t>1atm = 760 mmHg or </a:t>
            </a:r>
            <a:r>
              <a:rPr lang="en-US" sz="3000" b="1" dirty="0" err="1"/>
              <a:t>Torr</a:t>
            </a:r>
            <a:endParaRPr lang="en-US" sz="3000" b="1" dirty="0"/>
          </a:p>
          <a:p>
            <a:pPr rtl="0"/>
            <a:r>
              <a:rPr lang="en-US" sz="3000" b="1" dirty="0"/>
              <a:t> 1atm= 101325 Pa</a:t>
            </a:r>
          </a:p>
          <a:p>
            <a:pPr rtl="0"/>
            <a:endParaRPr lang="en-US" sz="3000" b="1" dirty="0"/>
          </a:p>
          <a:p>
            <a:pPr rtl="0"/>
            <a:r>
              <a:rPr lang="ar-IQ" sz="3200" b="1" dirty="0"/>
              <a:t> و يعبرعن وحدات ثابت معدل السرعة بوحدات الضغط/ الزمن</a:t>
            </a:r>
            <a:endParaRPr lang="en-US" sz="3000" b="1" dirty="0"/>
          </a:p>
        </p:txBody>
      </p:sp>
    </p:spTree>
    <p:extLst>
      <p:ext uri="{BB962C8B-B14F-4D97-AF65-F5344CB8AC3E}">
        <p14:creationId xmlns:p14="http://schemas.microsoft.com/office/powerpoint/2010/main" val="187744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84784"/>
            <a:ext cx="8229600" cy="4641379"/>
          </a:xfrm>
          <a:prstGeom prst="rect">
            <a:avLst/>
          </a:prstGeom>
          <a:noFill/>
        </p:spPr>
        <p:style>
          <a:lnRef idx="0">
            <a:schemeClr val="accent2"/>
          </a:lnRef>
          <a:fillRef idx="3">
            <a:schemeClr val="accent2"/>
          </a:fillRef>
          <a:effectRef idx="3">
            <a:schemeClr val="accent2"/>
          </a:effectRef>
          <a:fontRef idx="minor">
            <a:schemeClr val="lt1"/>
          </a:fontRef>
        </p:style>
        <p:txBody>
          <a:bodyPr vert="horz" lIns="91440" tIns="45720" rIns="91440" bIns="45720" rtlCol="1">
            <a:normAutofit fontScale="85000" lnSpcReduction="10000"/>
          </a:bodyPr>
          <a:lstStyle>
            <a:lvl1pPr marL="342900" indent="-342900" algn="r" defTabSz="914400" rtl="1"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just" rtl="0">
              <a:lnSpc>
                <a:spcPct val="150000"/>
              </a:lnSpc>
              <a:buFont typeface="+mj-lt"/>
              <a:buAutoNum type="arabicPeriod"/>
              <a:tabLst>
                <a:tab pos="685800" algn="l"/>
              </a:tabLst>
            </a:pPr>
            <a:r>
              <a:rPr lang="en-US" dirty="0" err="1">
                <a:solidFill>
                  <a:schemeClr val="tx1"/>
                </a:solidFill>
                <a:latin typeface="Times New Roman"/>
                <a:ea typeface="Times New Roman"/>
                <a:cs typeface="Times New Roman"/>
              </a:rPr>
              <a:t>Danils</a:t>
            </a:r>
            <a:r>
              <a:rPr lang="en-US" dirty="0">
                <a:solidFill>
                  <a:schemeClr val="tx1"/>
                </a:solidFill>
                <a:latin typeface="Times New Roman"/>
                <a:ea typeface="Times New Roman"/>
                <a:cs typeface="Times New Roman"/>
              </a:rPr>
              <a:t> and </a:t>
            </a:r>
            <a:r>
              <a:rPr lang="en-US" dirty="0" err="1">
                <a:solidFill>
                  <a:schemeClr val="tx1"/>
                </a:solidFill>
                <a:latin typeface="Times New Roman"/>
                <a:ea typeface="Times New Roman"/>
                <a:cs typeface="Times New Roman"/>
              </a:rPr>
              <a:t>Alberty</a:t>
            </a:r>
            <a:r>
              <a:rPr lang="en-US" dirty="0">
                <a:solidFill>
                  <a:schemeClr val="tx1"/>
                </a:solidFill>
                <a:latin typeface="Times New Roman"/>
                <a:ea typeface="Times New Roman"/>
                <a:cs typeface="Times New Roman"/>
              </a:rPr>
              <a:t> "physical Chemistry" John </a:t>
            </a:r>
            <a:r>
              <a:rPr lang="en-US" dirty="0" err="1">
                <a:solidFill>
                  <a:schemeClr val="tx1"/>
                </a:solidFill>
                <a:latin typeface="Times New Roman"/>
                <a:ea typeface="Times New Roman"/>
                <a:cs typeface="Times New Roman"/>
              </a:rPr>
              <a:t>wiley</a:t>
            </a:r>
            <a:r>
              <a:rPr lang="en-US" dirty="0">
                <a:solidFill>
                  <a:schemeClr val="tx1"/>
                </a:solidFill>
                <a:latin typeface="Times New Roman"/>
                <a:ea typeface="Times New Roman"/>
                <a:cs typeface="Times New Roman"/>
              </a:rPr>
              <a:t> </a:t>
            </a:r>
            <a:r>
              <a:rPr lang="en-US" dirty="0" err="1">
                <a:solidFill>
                  <a:schemeClr val="tx1"/>
                </a:solidFill>
                <a:latin typeface="Times New Roman"/>
                <a:ea typeface="Times New Roman"/>
                <a:cs typeface="Times New Roman"/>
              </a:rPr>
              <a:t>adson</a:t>
            </a:r>
            <a:r>
              <a:rPr lang="en-US" dirty="0">
                <a:solidFill>
                  <a:schemeClr val="tx1"/>
                </a:solidFill>
                <a:latin typeface="Times New Roman"/>
                <a:ea typeface="Times New Roman"/>
                <a:cs typeface="Times New Roman"/>
              </a:rPr>
              <a:t> New York (1984) (ch.10) P.300.</a:t>
            </a:r>
            <a:endParaRPr lang="en-US" dirty="0">
              <a:solidFill>
                <a:schemeClr val="tx1"/>
              </a:solidFill>
              <a:latin typeface="Times New Roman"/>
              <a:ea typeface="Times New Roman"/>
              <a:cs typeface="Simplified Arabic"/>
            </a:endParaRPr>
          </a:p>
          <a:p>
            <a:pPr algn="just" rtl="0">
              <a:lnSpc>
                <a:spcPct val="150000"/>
              </a:lnSpc>
              <a:buFont typeface="+mj-lt"/>
              <a:buAutoNum type="arabicPeriod"/>
              <a:tabLst>
                <a:tab pos="685800" algn="l"/>
              </a:tabLst>
            </a:pPr>
            <a:r>
              <a:rPr lang="en-US" dirty="0">
                <a:solidFill>
                  <a:schemeClr val="tx1"/>
                </a:solidFill>
                <a:latin typeface="Times New Roman"/>
                <a:ea typeface="Times New Roman"/>
                <a:cs typeface="Times New Roman"/>
              </a:rPr>
              <a:t>Robert and </a:t>
            </a:r>
            <a:r>
              <a:rPr lang="en-US" dirty="0" err="1">
                <a:solidFill>
                  <a:schemeClr val="tx1"/>
                </a:solidFill>
                <a:latin typeface="Times New Roman"/>
                <a:ea typeface="Times New Roman"/>
                <a:cs typeface="Times New Roman"/>
              </a:rPr>
              <a:t>Alberty</a:t>
            </a:r>
            <a:r>
              <a:rPr lang="en-US" dirty="0">
                <a:solidFill>
                  <a:schemeClr val="tx1"/>
                </a:solidFill>
                <a:latin typeface="Times New Roman"/>
                <a:ea typeface="Times New Roman"/>
                <a:cs typeface="Times New Roman"/>
              </a:rPr>
              <a:t> 3th edition (2001) chapter (18).</a:t>
            </a:r>
            <a:endParaRPr lang="en-US" dirty="0">
              <a:solidFill>
                <a:schemeClr val="tx1"/>
              </a:solidFill>
              <a:latin typeface="Times New Roman"/>
              <a:ea typeface="Times New Roman"/>
              <a:cs typeface="Simplified Arabic"/>
            </a:endParaRPr>
          </a:p>
          <a:p>
            <a:pPr algn="just" rtl="0">
              <a:lnSpc>
                <a:spcPct val="150000"/>
              </a:lnSpc>
              <a:buFont typeface="+mj-lt"/>
              <a:buAutoNum type="arabicPeriod"/>
              <a:tabLst>
                <a:tab pos="685800" algn="l"/>
              </a:tabLst>
            </a:pPr>
            <a:r>
              <a:rPr lang="en-US" dirty="0">
                <a:solidFill>
                  <a:schemeClr val="tx1"/>
                </a:solidFill>
                <a:latin typeface="Times New Roman"/>
                <a:ea typeface="Times New Roman"/>
                <a:cs typeface="Times New Roman"/>
              </a:rPr>
              <a:t>P.W. Atkins Physical chemistry sixth edition 1998 chapter 25-26.</a:t>
            </a:r>
            <a:endParaRPr lang="en-US" dirty="0">
              <a:solidFill>
                <a:schemeClr val="tx1"/>
              </a:solidFill>
              <a:latin typeface="Times New Roman"/>
              <a:ea typeface="Times New Roman"/>
              <a:cs typeface="Simplified Arabic"/>
            </a:endParaRPr>
          </a:p>
          <a:p>
            <a:pPr algn="just" rtl="0">
              <a:lnSpc>
                <a:spcPct val="150000"/>
              </a:lnSpc>
              <a:buFont typeface="+mj-lt"/>
              <a:buAutoNum type="arabicPeriod"/>
              <a:tabLst>
                <a:tab pos="685800" algn="l"/>
              </a:tabLst>
            </a:pPr>
            <a:r>
              <a:rPr lang="en-US" dirty="0">
                <a:solidFill>
                  <a:schemeClr val="tx1"/>
                </a:solidFill>
                <a:latin typeface="Times New Roman"/>
                <a:ea typeface="Times New Roman"/>
                <a:cs typeface="Times New Roman"/>
              </a:rPr>
              <a:t>Essentials of physical chemistry A Run </a:t>
            </a:r>
            <a:r>
              <a:rPr lang="en-US" dirty="0" err="1">
                <a:solidFill>
                  <a:schemeClr val="tx1"/>
                </a:solidFill>
                <a:latin typeface="Times New Roman"/>
                <a:ea typeface="Times New Roman"/>
                <a:cs typeface="Times New Roman"/>
              </a:rPr>
              <a:t>Bahl</a:t>
            </a:r>
            <a:r>
              <a:rPr lang="en-US" dirty="0">
                <a:solidFill>
                  <a:schemeClr val="tx1"/>
                </a:solidFill>
                <a:latin typeface="Times New Roman"/>
                <a:ea typeface="Times New Roman"/>
                <a:cs typeface="Times New Roman"/>
              </a:rPr>
              <a:t> B.S. </a:t>
            </a:r>
            <a:r>
              <a:rPr lang="en-US" dirty="0" err="1">
                <a:solidFill>
                  <a:schemeClr val="tx1"/>
                </a:solidFill>
                <a:latin typeface="Times New Roman"/>
                <a:ea typeface="Times New Roman"/>
                <a:cs typeface="Times New Roman"/>
              </a:rPr>
              <a:t>Bahl</a:t>
            </a:r>
            <a:r>
              <a:rPr lang="en-US" dirty="0">
                <a:solidFill>
                  <a:schemeClr val="tx1"/>
                </a:solidFill>
                <a:latin typeface="Times New Roman"/>
                <a:ea typeface="Times New Roman"/>
                <a:cs typeface="Times New Roman"/>
              </a:rPr>
              <a:t> G.D. </a:t>
            </a:r>
            <a:r>
              <a:rPr lang="en-US" dirty="0" err="1">
                <a:solidFill>
                  <a:schemeClr val="tx1"/>
                </a:solidFill>
                <a:latin typeface="Times New Roman"/>
                <a:ea typeface="Times New Roman"/>
                <a:cs typeface="Times New Roman"/>
              </a:rPr>
              <a:t>Tull</a:t>
            </a:r>
            <a:r>
              <a:rPr lang="en-US" dirty="0">
                <a:solidFill>
                  <a:schemeClr val="tx1"/>
                </a:solidFill>
                <a:latin typeface="Times New Roman"/>
                <a:ea typeface="Times New Roman"/>
                <a:cs typeface="Times New Roman"/>
              </a:rPr>
              <a:t> S. Chan company LTD. 2000.</a:t>
            </a:r>
            <a:r>
              <a:rPr lang="ar-SA" dirty="0">
                <a:solidFill>
                  <a:schemeClr val="tx1"/>
                </a:solidFill>
                <a:latin typeface="Times New Roman"/>
                <a:ea typeface="Times New Roman"/>
                <a:cs typeface="Times New Roman"/>
              </a:rPr>
              <a:t> </a:t>
            </a:r>
            <a:endParaRPr lang="en-US" dirty="0">
              <a:solidFill>
                <a:schemeClr val="tx1"/>
              </a:solidFill>
              <a:latin typeface="Times New Roman"/>
              <a:ea typeface="Times New Roman"/>
              <a:cs typeface="Simplified Arabic"/>
            </a:endParaRPr>
          </a:p>
          <a:p>
            <a:endParaRPr lang="ar-IQ" dirty="0"/>
          </a:p>
        </p:txBody>
      </p:sp>
      <p:sp>
        <p:nvSpPr>
          <p:cNvPr id="5" name="Title 1"/>
          <p:cNvSpPr>
            <a:spLocks noGrp="1"/>
          </p:cNvSpPr>
          <p:nvPr>
            <p:ph type="title"/>
          </p:nvPr>
        </p:nvSpPr>
        <p:spPr>
          <a:xfrm>
            <a:off x="457200" y="274638"/>
            <a:ext cx="8229600" cy="1143000"/>
          </a:xfrm>
        </p:spPr>
        <p:txBody>
          <a:bodyPr/>
          <a:lstStyle/>
          <a:p>
            <a:r>
              <a:rPr lang="ar-IQ" dirty="0"/>
              <a:t>المصادر             </a:t>
            </a:r>
            <a:r>
              <a:rPr lang="en-US" dirty="0"/>
              <a:t>References</a:t>
            </a:r>
            <a:r>
              <a:rPr lang="ar-IQ" dirty="0"/>
              <a:t> </a:t>
            </a:r>
          </a:p>
        </p:txBody>
      </p:sp>
    </p:spTree>
    <p:extLst>
      <p:ext uri="{BB962C8B-B14F-4D97-AF65-F5344CB8AC3E}">
        <p14:creationId xmlns:p14="http://schemas.microsoft.com/office/powerpoint/2010/main" val="18533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992" y="188640"/>
            <a:ext cx="8350426" cy="1785104"/>
          </a:xfrm>
          <a:prstGeom prst="rect">
            <a:avLst/>
          </a:prstGeom>
          <a:noFill/>
        </p:spPr>
        <p:txBody>
          <a:bodyPr wrap="none" rtlCol="1">
            <a:spAutoFit/>
          </a:bodyPr>
          <a:lstStyle/>
          <a:p>
            <a:r>
              <a:rPr lang="ar-IQ" sz="2200" b="1" dirty="0"/>
              <a:t>وعلى هذا الاساس ما هي معادلة المرتبة الصفرية والاولى والثانية والثالثة بدلالة الضغوط?</a:t>
            </a:r>
          </a:p>
          <a:p>
            <a:endParaRPr lang="ar-IQ" sz="2200" b="1" dirty="0"/>
          </a:p>
          <a:p>
            <a:r>
              <a:rPr lang="ar-IQ" sz="2200" b="1" dirty="0"/>
              <a:t> </a:t>
            </a:r>
          </a:p>
          <a:p>
            <a:endParaRPr lang="ar-IQ" sz="2200" b="1" dirty="0"/>
          </a:p>
          <a:p>
            <a:endParaRPr lang="ar-IQ" sz="2200" b="1" dirty="0"/>
          </a:p>
        </p:txBody>
      </p:sp>
      <p:sp>
        <p:nvSpPr>
          <p:cNvPr id="4" name="TextBox 3"/>
          <p:cNvSpPr txBox="1"/>
          <p:nvPr/>
        </p:nvSpPr>
        <p:spPr>
          <a:xfrm>
            <a:off x="245889" y="650305"/>
            <a:ext cx="8892480" cy="1323439"/>
          </a:xfrm>
          <a:prstGeom prst="rect">
            <a:avLst/>
          </a:prstGeom>
          <a:noFill/>
        </p:spPr>
        <p:txBody>
          <a:bodyPr wrap="square" rtlCol="1">
            <a:spAutoFit/>
          </a:bodyPr>
          <a:lstStyle/>
          <a:p>
            <a:pPr algn="ctr"/>
            <a:r>
              <a:rPr lang="ar-IQ" sz="2400" b="1" dirty="0">
                <a:cs typeface="+mj-cs"/>
              </a:rPr>
              <a:t>مثال 1: لدينا التفاعل الغازي التالي من المرتبة الاولى</a:t>
            </a:r>
            <a:r>
              <a:rPr lang="ar-IQ" sz="2800" b="1" dirty="0">
                <a:cs typeface="+mj-cs"/>
              </a:rPr>
              <a:t> </a:t>
            </a:r>
          </a:p>
          <a:p>
            <a:pPr algn="ctr"/>
            <a:r>
              <a:rPr lang="en-US" sz="2400" b="1" dirty="0">
                <a:cs typeface="+mj-cs"/>
              </a:rPr>
              <a:t>SO</a:t>
            </a:r>
            <a:r>
              <a:rPr lang="en-US" sz="2400" b="1" baseline="-25000" dirty="0">
                <a:cs typeface="+mj-cs"/>
              </a:rPr>
              <a:t>2</a:t>
            </a:r>
            <a:r>
              <a:rPr lang="en-US" sz="2400" b="1" dirty="0">
                <a:cs typeface="+mj-cs"/>
              </a:rPr>
              <a:t>Cl</a:t>
            </a:r>
            <a:r>
              <a:rPr lang="en-US" sz="2400" b="1" baseline="-25000" dirty="0">
                <a:cs typeface="+mj-cs"/>
              </a:rPr>
              <a:t>2 </a:t>
            </a:r>
            <a:r>
              <a:rPr lang="en-US" sz="2400" b="1" dirty="0">
                <a:cs typeface="+mj-cs"/>
              </a:rPr>
              <a:t>→ SO</a:t>
            </a:r>
            <a:r>
              <a:rPr lang="en-US" sz="2400" b="1" baseline="-25000" dirty="0">
                <a:cs typeface="+mj-cs"/>
              </a:rPr>
              <a:t>2 </a:t>
            </a:r>
            <a:r>
              <a:rPr lang="en-US" sz="2400" b="1" dirty="0">
                <a:cs typeface="+mj-cs"/>
              </a:rPr>
              <a:t>+ Cl</a:t>
            </a:r>
            <a:r>
              <a:rPr lang="en-US" sz="2400" b="1" baseline="-25000" dirty="0">
                <a:cs typeface="+mj-cs"/>
              </a:rPr>
              <a:t>2</a:t>
            </a:r>
          </a:p>
          <a:p>
            <a:r>
              <a:rPr lang="en-US" sz="2800" dirty="0">
                <a:cs typeface="+mj-cs"/>
              </a:rPr>
              <a:t>                                                                                    </a:t>
            </a:r>
            <a:r>
              <a:rPr lang="ar-IQ" sz="2800" dirty="0">
                <a:cs typeface="+mj-cs"/>
              </a:rPr>
              <a:t>          </a:t>
            </a:r>
            <a:endParaRPr lang="en-US" sz="2800" dirty="0">
              <a:cs typeface="+mj-cs"/>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725122072"/>
              </p:ext>
            </p:extLst>
          </p:nvPr>
        </p:nvGraphicFramePr>
        <p:xfrm>
          <a:off x="6156176" y="5013176"/>
          <a:ext cx="1901825" cy="630238"/>
        </p:xfrm>
        <a:graphic>
          <a:graphicData uri="http://schemas.openxmlformats.org/presentationml/2006/ole">
            <mc:AlternateContent xmlns:mc="http://schemas.openxmlformats.org/markup-compatibility/2006">
              <mc:Choice xmlns:v="urn:schemas-microsoft-com:vml" Requires="v">
                <p:oleObj spid="_x0000_s65168" name="Equation" r:id="rId3" imgW="1307880" imgH="431640" progId="Equation.3">
                  <p:embed/>
                </p:oleObj>
              </mc:Choice>
              <mc:Fallback>
                <p:oleObj name="Equation" r:id="rId3" imgW="1307880" imgH="431640" progId="Equation.3">
                  <p:embed/>
                  <p:pic>
                    <p:nvPicPr>
                      <p:cNvPr id="0" name="Object 9"/>
                      <p:cNvPicPr>
                        <a:picLocks noChangeAspect="1" noChangeArrowheads="1"/>
                      </p:cNvPicPr>
                      <p:nvPr/>
                    </p:nvPicPr>
                    <p:blipFill>
                      <a:blip r:embed="rId4"/>
                      <a:srcRect/>
                      <a:stretch>
                        <a:fillRect/>
                      </a:stretch>
                    </p:blipFill>
                    <p:spPr bwMode="auto">
                      <a:xfrm>
                        <a:off x="6156176" y="5013176"/>
                        <a:ext cx="1901825" cy="630238"/>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91216463"/>
              </p:ext>
            </p:extLst>
          </p:nvPr>
        </p:nvGraphicFramePr>
        <p:xfrm>
          <a:off x="3696576" y="1556792"/>
          <a:ext cx="1285875" cy="623887"/>
        </p:xfrm>
        <a:graphic>
          <a:graphicData uri="http://schemas.openxmlformats.org/presentationml/2006/ole">
            <mc:AlternateContent xmlns:mc="http://schemas.openxmlformats.org/markup-compatibility/2006">
              <mc:Choice xmlns:v="urn:schemas-microsoft-com:vml" Requires="v">
                <p:oleObj spid="_x0000_s65169" name="Equation" r:id="rId5" imgW="1002960" imgH="419040" progId="Equation.3">
                  <p:embed/>
                </p:oleObj>
              </mc:Choice>
              <mc:Fallback>
                <p:oleObj name="Equation" r:id="rId5" imgW="1002960" imgH="41904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576" y="1556792"/>
                        <a:ext cx="12858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34721" y="2281835"/>
            <a:ext cx="7787708" cy="1569660"/>
          </a:xfrm>
          <a:prstGeom prst="rect">
            <a:avLst/>
          </a:prstGeom>
          <a:noFill/>
        </p:spPr>
        <p:txBody>
          <a:bodyPr wrap="none" rtlCol="1">
            <a:spAutoFit/>
          </a:bodyPr>
          <a:lstStyle/>
          <a:p>
            <a:r>
              <a:rPr lang="ar-IQ" sz="2400" dirty="0"/>
              <a:t> واعطى بالسؤال ضغط كلي نطبق  قانون دالتون للضغوط: الذي ينص على</a:t>
            </a:r>
          </a:p>
          <a:p>
            <a:r>
              <a:rPr lang="ar-IQ" sz="2400" dirty="0"/>
              <a:t> ان الضغط الكلي يساوي مجموع  الضغوط الجزيية  للمواد الداخلة  في التفاعل</a:t>
            </a:r>
          </a:p>
          <a:p>
            <a:r>
              <a:rPr lang="ar-IQ" sz="2400" dirty="0"/>
              <a:t>  وعليه فان الضغط الكلي للتفاعل اعلاه يساوي</a:t>
            </a:r>
          </a:p>
          <a:p>
            <a:r>
              <a:rPr lang="ar-IQ" sz="2400" dirty="0"/>
              <a:t> </a:t>
            </a:r>
          </a:p>
        </p:txBody>
      </p:sp>
      <p:graphicFrame>
        <p:nvGraphicFramePr>
          <p:cNvPr id="19" name="Object 18"/>
          <p:cNvGraphicFramePr>
            <a:graphicFrameLocks noChangeAspect="1"/>
          </p:cNvGraphicFramePr>
          <p:nvPr>
            <p:extLst>
              <p:ext uri="{D42A27DB-BD31-4B8C-83A1-F6EECF244321}">
                <p14:modId xmlns:p14="http://schemas.microsoft.com/office/powerpoint/2010/main" val="2868392227"/>
              </p:ext>
            </p:extLst>
          </p:nvPr>
        </p:nvGraphicFramePr>
        <p:xfrm>
          <a:off x="3563888" y="3406995"/>
          <a:ext cx="1906587" cy="444500"/>
        </p:xfrm>
        <a:graphic>
          <a:graphicData uri="http://schemas.openxmlformats.org/presentationml/2006/ole">
            <mc:AlternateContent xmlns:mc="http://schemas.openxmlformats.org/markup-compatibility/2006">
              <mc:Choice xmlns:v="urn:schemas-microsoft-com:vml" Requires="v">
                <p:oleObj spid="_x0000_s65170" name="Equation" r:id="rId7" imgW="1295280" imgH="228600" progId="Equation.3">
                  <p:embed/>
                </p:oleObj>
              </mc:Choice>
              <mc:Fallback>
                <p:oleObj name="Equation" r:id="rId7" imgW="1295280" imgH="228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3406995"/>
                        <a:ext cx="19065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0" name="TextBox 19"/>
              <p:cNvSpPr txBox="1"/>
              <p:nvPr/>
            </p:nvSpPr>
            <p:spPr>
              <a:xfrm>
                <a:off x="981177" y="3854479"/>
                <a:ext cx="6958829" cy="430887"/>
              </a:xfrm>
              <a:prstGeom prst="rect">
                <a:avLst/>
              </a:prstGeom>
              <a:noFill/>
            </p:spPr>
            <p:txBody>
              <a:bodyPr wrap="none" rtlCol="1">
                <a:spAutoFit/>
              </a:bodyPr>
              <a:lstStyle/>
              <a:p>
                <a:r>
                  <a:rPr lang="ar-IQ" sz="2200" dirty="0"/>
                  <a:t>ومنه نجد  قيمة الضغط الناتج او المستهلك </a:t>
                </a:r>
                <a:r>
                  <a:rPr lang="en-US" sz="2200" dirty="0"/>
                  <a:t>P </a:t>
                </a:r>
                <a:r>
                  <a:rPr lang="ar-IQ" sz="2200" dirty="0"/>
                  <a:t> ويساوي الى  </a:t>
                </a:r>
                <a14:m>
                  <m:oMath xmlns:m="http://schemas.openxmlformats.org/officeDocument/2006/math">
                    <m:r>
                      <a:rPr lang="en-US" sz="2200" b="0" i="0" smtClean="0">
                        <a:latin typeface="Cambria Math"/>
                      </a:rPr>
                      <m:t>  </m:t>
                    </m:r>
                    <m:r>
                      <a:rPr lang="en-US" sz="2200" b="0" i="1" smtClean="0">
                        <a:latin typeface="Cambria Math"/>
                      </a:rPr>
                      <m:t>𝑃</m:t>
                    </m:r>
                    <m:r>
                      <a:rPr lang="en-US" sz="2200" b="0" i="1" smtClean="0">
                        <a:latin typeface="Cambria Math"/>
                      </a:rPr>
                      <m:t>=</m:t>
                    </m:r>
                    <m:sSub>
                      <m:sSubPr>
                        <m:ctrlPr>
                          <a:rPr lang="en-US" sz="2200" b="0" i="1" smtClean="0">
                            <a:latin typeface="Cambria Math" panose="02040503050406030204" pitchFamily="18" charset="0"/>
                          </a:rPr>
                        </m:ctrlPr>
                      </m:sSubPr>
                      <m:e>
                        <m:r>
                          <a:rPr lang="en-US" sz="2200" b="0" i="1" smtClean="0">
                            <a:latin typeface="Cambria Math"/>
                          </a:rPr>
                          <m:t>𝑃</m:t>
                        </m:r>
                      </m:e>
                      <m:sub>
                        <m:r>
                          <a:rPr lang="en-US" sz="2200" b="0" i="1" smtClean="0">
                            <a:latin typeface="Cambria Math"/>
                          </a:rPr>
                          <m:t>𝑡</m:t>
                        </m:r>
                      </m:sub>
                    </m:sSub>
                    <m:r>
                      <a:rPr lang="en-US" sz="2200" b="0" i="1" smtClean="0">
                        <a:latin typeface="Cambria Math"/>
                      </a:rPr>
                      <m:t>−</m:t>
                    </m:r>
                    <m:sSub>
                      <m:sSubPr>
                        <m:ctrlPr>
                          <a:rPr lang="en-US" sz="2200" b="0" i="1" smtClean="0">
                            <a:latin typeface="Cambria Math" panose="02040503050406030204" pitchFamily="18" charset="0"/>
                          </a:rPr>
                        </m:ctrlPr>
                      </m:sSubPr>
                      <m:e>
                        <m:r>
                          <a:rPr lang="en-US" sz="2200" b="0" i="1" smtClean="0">
                            <a:latin typeface="Cambria Math"/>
                          </a:rPr>
                          <m:t>𝑃</m:t>
                        </m:r>
                      </m:e>
                      <m:sub>
                        <m:r>
                          <a:rPr lang="en-US" sz="2200" b="0" i="1" smtClean="0">
                            <a:latin typeface="Cambria Math"/>
                          </a:rPr>
                          <m:t>𝑖</m:t>
                        </m:r>
                      </m:sub>
                    </m:sSub>
                  </m:oMath>
                </a14:m>
                <a:endParaRPr lang="ar-IQ" sz="2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981177" y="3854479"/>
                <a:ext cx="6958829" cy="430887"/>
              </a:xfrm>
              <a:prstGeom prst="rect">
                <a:avLst/>
              </a:prstGeom>
              <a:blipFill rotWithShape="1">
                <a:blip r:embed="rId9"/>
                <a:stretch>
                  <a:fillRect t="-9859" r="-1139" b="-26761"/>
                </a:stretch>
              </a:blipFill>
            </p:spPr>
            <p:txBody>
              <a:bodyPr/>
              <a:lstStyle/>
              <a:p>
                <a:r>
                  <a:rPr lang="ar-IQ">
                    <a:noFill/>
                  </a:rPr>
                  <a:t> </a:t>
                </a:r>
              </a:p>
            </p:txBody>
          </p:sp>
        </mc:Fallback>
      </mc:AlternateContent>
      <p:sp>
        <p:nvSpPr>
          <p:cNvPr id="21" name="TextBox 20"/>
          <p:cNvSpPr txBox="1"/>
          <p:nvPr/>
        </p:nvSpPr>
        <p:spPr>
          <a:xfrm>
            <a:off x="2147201" y="4285366"/>
            <a:ext cx="5089856" cy="430887"/>
          </a:xfrm>
          <a:prstGeom prst="rect">
            <a:avLst/>
          </a:prstGeom>
          <a:noFill/>
        </p:spPr>
        <p:txBody>
          <a:bodyPr wrap="none" rtlCol="1">
            <a:spAutoFit/>
          </a:bodyPr>
          <a:lstStyle/>
          <a:p>
            <a:r>
              <a:rPr lang="ar-IQ" sz="2200" dirty="0"/>
              <a:t>وتعوض قيمته في المعادلة للمرتبة الاولى فنحصل على </a:t>
            </a:r>
          </a:p>
        </p:txBody>
      </p:sp>
      <p:sp>
        <p:nvSpPr>
          <p:cNvPr id="22" name="TextBox 21"/>
          <p:cNvSpPr txBox="1"/>
          <p:nvPr/>
        </p:nvSpPr>
        <p:spPr>
          <a:xfrm>
            <a:off x="3500905" y="4941168"/>
            <a:ext cx="2382448" cy="769441"/>
          </a:xfrm>
          <a:prstGeom prst="rect">
            <a:avLst/>
          </a:prstGeom>
          <a:noFill/>
        </p:spPr>
        <p:txBody>
          <a:bodyPr wrap="none" rtlCol="1">
            <a:spAutoFit/>
          </a:bodyPr>
          <a:lstStyle/>
          <a:p>
            <a:r>
              <a:rPr lang="ar-IQ" sz="2200" dirty="0"/>
              <a:t>وبالتبسيط نحصل على   </a:t>
            </a:r>
          </a:p>
          <a:p>
            <a:endParaRPr lang="ar-IQ" sz="2200" dirty="0"/>
          </a:p>
        </p:txBody>
      </p:sp>
      <p:graphicFrame>
        <p:nvGraphicFramePr>
          <p:cNvPr id="23" name="Object 22"/>
          <p:cNvGraphicFramePr>
            <a:graphicFrameLocks noChangeAspect="1"/>
          </p:cNvGraphicFramePr>
          <p:nvPr>
            <p:extLst>
              <p:ext uri="{D42A27DB-BD31-4B8C-83A1-F6EECF244321}">
                <p14:modId xmlns:p14="http://schemas.microsoft.com/office/powerpoint/2010/main" val="1084963241"/>
              </p:ext>
            </p:extLst>
          </p:nvPr>
        </p:nvGraphicFramePr>
        <p:xfrm>
          <a:off x="1003747" y="4941168"/>
          <a:ext cx="2020888" cy="631825"/>
        </p:xfrm>
        <a:graphic>
          <a:graphicData uri="http://schemas.openxmlformats.org/presentationml/2006/ole">
            <mc:AlternateContent xmlns:mc="http://schemas.openxmlformats.org/markup-compatibility/2006">
              <mc:Choice xmlns:v="urn:schemas-microsoft-com:vml" Requires="v">
                <p:oleObj spid="_x0000_s65171" name="Equation" r:id="rId10" imgW="1015920" imgH="431640" progId="Equation.3">
                  <p:embed/>
                </p:oleObj>
              </mc:Choice>
              <mc:Fallback>
                <p:oleObj name="Equation" r:id="rId10" imgW="1015920" imgH="43164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3747" y="4941168"/>
                        <a:ext cx="20208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23812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886552518"/>
              </p:ext>
            </p:extLst>
          </p:nvPr>
        </p:nvGraphicFramePr>
        <p:xfrm>
          <a:off x="1259632" y="434529"/>
          <a:ext cx="836612" cy="431800"/>
        </p:xfrm>
        <a:graphic>
          <a:graphicData uri="http://schemas.openxmlformats.org/presentationml/2006/ole">
            <mc:AlternateContent xmlns:mc="http://schemas.openxmlformats.org/markup-compatibility/2006">
              <mc:Choice xmlns:v="urn:schemas-microsoft-com:vml" Requires="v">
                <p:oleObj spid="_x0000_s107526" name="Equation" r:id="rId3" imgW="444307" imgH="228501" progId="Equation.3">
                  <p:embed/>
                </p:oleObj>
              </mc:Choice>
              <mc:Fallback>
                <p:oleObj name="Equation" r:id="rId3" imgW="444307" imgH="228501"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34529"/>
                        <a:ext cx="8366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2549219" y="404664"/>
            <a:ext cx="6207148" cy="461665"/>
          </a:xfrm>
          <a:prstGeom prst="rect">
            <a:avLst/>
          </a:prstGeom>
          <a:noFill/>
        </p:spPr>
        <p:txBody>
          <a:bodyPr wrap="none" rtlCol="1">
            <a:spAutoFit/>
          </a:bodyPr>
          <a:lstStyle/>
          <a:p>
            <a:r>
              <a:rPr lang="ar-IQ" sz="2400" dirty="0"/>
              <a:t>وحدة ثابت السرعة بدلالة الضغوط تكون حسب المعادلة الاتية </a:t>
            </a:r>
          </a:p>
        </p:txBody>
      </p:sp>
      <p:sp>
        <p:nvSpPr>
          <p:cNvPr id="4" name="TextBox 3"/>
          <p:cNvSpPr txBox="1"/>
          <p:nvPr/>
        </p:nvSpPr>
        <p:spPr>
          <a:xfrm>
            <a:off x="596528" y="905890"/>
            <a:ext cx="8392042" cy="830997"/>
          </a:xfrm>
          <a:prstGeom prst="rect">
            <a:avLst/>
          </a:prstGeom>
          <a:noFill/>
        </p:spPr>
        <p:txBody>
          <a:bodyPr wrap="none" rtlCol="1">
            <a:spAutoFit/>
          </a:bodyPr>
          <a:lstStyle/>
          <a:p>
            <a:r>
              <a:rPr lang="ar-IQ" sz="2400" dirty="0"/>
              <a:t>حيث </a:t>
            </a:r>
            <a:r>
              <a:rPr lang="en-US" sz="2400" dirty="0"/>
              <a:t>p</a:t>
            </a:r>
            <a:r>
              <a:rPr lang="ar-IQ" sz="2400" dirty="0"/>
              <a:t> هو اي وحدة من وحدات الضغط المعطاة فلتفاعل من المرتبة الصفرية  تكون</a:t>
            </a:r>
          </a:p>
          <a:p>
            <a:r>
              <a:rPr lang="ar-IQ" sz="2400" dirty="0"/>
              <a:t> وحدة الثابت في حالة كانت وحدة الضغط جو والزمن بوحدة الثانية </a:t>
            </a:r>
          </a:p>
        </p:txBody>
      </p:sp>
      <mc:AlternateContent xmlns:mc="http://schemas.openxmlformats.org/markup-compatibility/2006" xmlns:a14="http://schemas.microsoft.com/office/drawing/2010/main">
        <mc:Choice Requires="a14">
          <p:sp>
            <p:nvSpPr>
              <p:cNvPr id="5" name="TextBox 4"/>
              <p:cNvSpPr txBox="1"/>
              <p:nvPr/>
            </p:nvSpPr>
            <p:spPr>
              <a:xfrm>
                <a:off x="3011192" y="1736887"/>
                <a:ext cx="1718997" cy="461665"/>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p>
                        <m:sSupPr>
                          <m:ctrlPr>
                            <a:rPr lang="ar-IQ" sz="2400" i="1" smtClean="0">
                              <a:latin typeface="Cambria Math" panose="02040503050406030204" pitchFamily="18" charset="0"/>
                            </a:rPr>
                          </m:ctrlPr>
                        </m:sSupPr>
                        <m:e>
                          <m:r>
                            <a:rPr lang="en-US" sz="2400" b="0" i="1" smtClean="0">
                              <a:latin typeface="Cambria Math"/>
                            </a:rPr>
                            <m:t>𝑎𝑡𝑚</m:t>
                          </m:r>
                        </m:e>
                        <m:sup>
                          <m:r>
                            <a:rPr lang="ar-IQ" sz="2400" b="0" i="1" smtClean="0">
                              <a:latin typeface="Cambria Math"/>
                            </a:rPr>
                            <m:t>1</m:t>
                          </m:r>
                          <m:r>
                            <a:rPr lang="ar-IQ" sz="2400" b="0" i="1" smtClean="0">
                              <a:latin typeface="Cambria Math"/>
                            </a:rPr>
                            <m:t>−</m:t>
                          </m:r>
                          <m:r>
                            <a:rPr lang="ar-IQ" sz="2400" b="0" i="1" smtClean="0">
                              <a:latin typeface="Cambria Math"/>
                            </a:rPr>
                            <m:t>0</m:t>
                          </m:r>
                        </m:sup>
                      </m:sSup>
                      <m:sSup>
                        <m:sSupPr>
                          <m:ctrlPr>
                            <a:rPr lang="ar-IQ" sz="2400" i="1" smtClean="0">
                              <a:latin typeface="Cambria Math" panose="02040503050406030204" pitchFamily="18" charset="0"/>
                            </a:rPr>
                          </m:ctrlPr>
                        </m:sSupPr>
                        <m:e>
                          <m:r>
                            <a:rPr lang="en-US" sz="2400" b="0" i="1" smtClean="0">
                              <a:latin typeface="Cambria Math"/>
                            </a:rPr>
                            <m:t>𝑠</m:t>
                          </m:r>
                        </m:e>
                        <m:sup>
                          <m:r>
                            <a:rPr lang="ar-IQ" sz="2400" b="0" i="1" smtClean="0">
                              <a:latin typeface="Cambria Math"/>
                            </a:rPr>
                            <m:t>−</m:t>
                          </m:r>
                          <m:r>
                            <a:rPr lang="ar-IQ" sz="2400" b="0" i="1" smtClean="0">
                              <a:latin typeface="Cambria Math"/>
                            </a:rPr>
                            <m:t>1</m:t>
                          </m:r>
                        </m:sup>
                      </m:sSup>
                    </m:oMath>
                  </m:oMathPara>
                </a14:m>
                <a:endParaRPr lang="ar-IQ"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011192" y="1736887"/>
                <a:ext cx="1718997" cy="461665"/>
              </a:xfrm>
              <a:prstGeom prst="rect">
                <a:avLst/>
              </a:prstGeom>
              <a:blipFill rotWithShape="1">
                <a:blip r:embed="rId5"/>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16571" y="2198552"/>
                <a:ext cx="14256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ar-IQ" sz="2400" i="1">
                              <a:latin typeface="Cambria Math" panose="02040503050406030204" pitchFamily="18" charset="0"/>
                            </a:rPr>
                          </m:ctrlPr>
                        </m:sSupPr>
                        <m:e>
                          <m:r>
                            <a:rPr lang="en-US" sz="2400" i="1">
                              <a:latin typeface="Cambria Math"/>
                            </a:rPr>
                            <m:t>𝑎𝑡𝑚</m:t>
                          </m:r>
                        </m:e>
                        <m:sup>
                          <m:r>
                            <a:rPr lang="ar-IQ" sz="2400" i="1">
                              <a:latin typeface="Cambria Math"/>
                            </a:rPr>
                            <m:t>1</m:t>
                          </m:r>
                        </m:sup>
                      </m:sSup>
                      <m:sSup>
                        <m:sSupPr>
                          <m:ctrlPr>
                            <a:rPr lang="ar-IQ" sz="2400" i="1">
                              <a:latin typeface="Cambria Math" panose="02040503050406030204" pitchFamily="18" charset="0"/>
                            </a:rPr>
                          </m:ctrlPr>
                        </m:sSupPr>
                        <m:e>
                          <m:r>
                            <a:rPr lang="en-US" sz="2400" i="1">
                              <a:latin typeface="Cambria Math"/>
                            </a:rPr>
                            <m:t>𝑠</m:t>
                          </m:r>
                        </m:e>
                        <m:sup>
                          <m:r>
                            <a:rPr lang="ar-IQ" sz="2400" i="1">
                              <a:latin typeface="Cambria Math"/>
                            </a:rPr>
                            <m:t>−</m:t>
                          </m:r>
                          <m:r>
                            <a:rPr lang="ar-IQ" sz="2400" i="1">
                              <a:latin typeface="Cambria Math"/>
                            </a:rPr>
                            <m:t>1</m:t>
                          </m:r>
                        </m:sup>
                      </m:sSup>
                    </m:oMath>
                  </m:oMathPara>
                </a14:m>
                <a:endParaRPr lang="ar-IQ" sz="2400" dirty="0"/>
              </a:p>
            </p:txBody>
          </p:sp>
        </mc:Choice>
        <mc:Fallback xmlns="">
          <p:sp>
            <p:nvSpPr>
              <p:cNvPr id="6" name="Rectangle 5"/>
              <p:cNvSpPr>
                <a:spLocks noRot="1" noChangeAspect="1" noMove="1" noResize="1" noEditPoints="1" noAdjustHandles="1" noChangeArrowheads="1" noChangeShapeType="1" noTextEdit="1"/>
              </p:cNvSpPr>
              <p:nvPr/>
            </p:nvSpPr>
            <p:spPr>
              <a:xfrm>
                <a:off x="3216571" y="2198552"/>
                <a:ext cx="1425647" cy="461665"/>
              </a:xfrm>
              <a:prstGeom prst="rect">
                <a:avLst/>
              </a:prstGeom>
              <a:blipFill rotWithShape="1">
                <a:blip r:embed="rId6"/>
                <a:stretch>
                  <a:fillRect/>
                </a:stretch>
              </a:blipFill>
            </p:spPr>
            <p:txBody>
              <a:bodyPr/>
              <a:lstStyle/>
              <a:p>
                <a:r>
                  <a:rPr lang="ar-IQ">
                    <a:noFill/>
                  </a:rPr>
                  <a:t> </a:t>
                </a:r>
              </a:p>
            </p:txBody>
          </p:sp>
        </mc:Fallback>
      </mc:AlternateContent>
      <p:sp>
        <p:nvSpPr>
          <p:cNvPr id="7" name="TextBox 6"/>
          <p:cNvSpPr txBox="1"/>
          <p:nvPr/>
        </p:nvSpPr>
        <p:spPr>
          <a:xfrm>
            <a:off x="123811" y="2660217"/>
            <a:ext cx="8632556" cy="830997"/>
          </a:xfrm>
          <a:prstGeom prst="rect">
            <a:avLst/>
          </a:prstGeom>
          <a:noFill/>
        </p:spPr>
        <p:txBody>
          <a:bodyPr wrap="none" rtlCol="1">
            <a:spAutoFit/>
          </a:bodyPr>
          <a:lstStyle/>
          <a:p>
            <a:r>
              <a:rPr lang="ar-IQ" sz="2400" dirty="0"/>
              <a:t>ووحدة الثابت لتفاعل  من المرتبة الاولى  فيه الضغط بوحدة الباسكال والزمن بالساعات </a:t>
            </a:r>
          </a:p>
          <a:p>
            <a:endParaRPr lang="ar-IQ" sz="2400" dirty="0"/>
          </a:p>
        </p:txBody>
      </p:sp>
      <mc:AlternateContent xmlns:mc="http://schemas.openxmlformats.org/markup-compatibility/2006" xmlns:a14="http://schemas.microsoft.com/office/drawing/2010/main">
        <mc:Choice Requires="a14">
          <p:sp>
            <p:nvSpPr>
              <p:cNvPr id="8" name="TextBox 7"/>
              <p:cNvSpPr txBox="1"/>
              <p:nvPr/>
            </p:nvSpPr>
            <p:spPr>
              <a:xfrm>
                <a:off x="3729670" y="3087150"/>
                <a:ext cx="1420838" cy="430887"/>
              </a:xfrm>
              <a:prstGeom prst="rect">
                <a:avLst/>
              </a:prstGeom>
              <a:noFill/>
            </p:spPr>
            <p:txBody>
              <a:bodyPr wrap="none" rtlCol="1">
                <a:spAutoFit/>
              </a:bodyPr>
              <a:lstStyle/>
              <a:p>
                <a14:m>
                  <m:oMath xmlns:m="http://schemas.openxmlformats.org/officeDocument/2006/math">
                    <m:sSup>
                      <m:sSupPr>
                        <m:ctrlPr>
                          <a:rPr lang="en-US" sz="2200" b="0" i="1" smtClean="0">
                            <a:latin typeface="Cambria Math" panose="02040503050406030204" pitchFamily="18" charset="0"/>
                          </a:rPr>
                        </m:ctrlPr>
                      </m:sSupPr>
                      <m:e>
                        <m:r>
                          <a:rPr lang="en-US" sz="2200" i="1">
                            <a:latin typeface="Cambria Math"/>
                          </a:rPr>
                          <m:t>𝑃𝑎</m:t>
                        </m:r>
                      </m:e>
                      <m:sup>
                        <m:r>
                          <a:rPr lang="en-US" sz="2200" b="0" i="1" smtClean="0">
                            <a:latin typeface="Cambria Math"/>
                          </a:rPr>
                          <m:t>1</m:t>
                        </m:r>
                        <m:r>
                          <a:rPr lang="en-US" sz="2200" b="0" i="1" smtClean="0">
                            <a:latin typeface="Cambria Math"/>
                          </a:rPr>
                          <m:t>−</m:t>
                        </m:r>
                        <m:r>
                          <a:rPr lang="en-US" sz="2200" b="0" i="1" smtClean="0">
                            <a:latin typeface="Cambria Math"/>
                          </a:rPr>
                          <m:t>1</m:t>
                        </m:r>
                      </m:sup>
                    </m:sSup>
                  </m:oMath>
                </a14:m>
                <a:r>
                  <a:rPr lang="en-US" sz="2200" dirty="0"/>
                  <a:t> </a:t>
                </a:r>
                <a14:m>
                  <m:oMath xmlns:m="http://schemas.openxmlformats.org/officeDocument/2006/math">
                    <m:sSup>
                      <m:sSupPr>
                        <m:ctrlPr>
                          <a:rPr lang="en-US" sz="2200" i="1" dirty="0" smtClean="0">
                            <a:latin typeface="Cambria Math" panose="02040503050406030204" pitchFamily="18" charset="0"/>
                          </a:rPr>
                        </m:ctrlPr>
                      </m:sSupPr>
                      <m:e>
                        <m:r>
                          <a:rPr lang="en-US" sz="2200" b="0" i="1" dirty="0" smtClean="0">
                            <a:latin typeface="Cambria Math"/>
                          </a:rPr>
                          <m:t>h</m:t>
                        </m:r>
                      </m:e>
                      <m:sup>
                        <m:r>
                          <a:rPr lang="en-US" sz="2200" b="0" i="1" dirty="0" smtClean="0">
                            <a:latin typeface="Cambria Math"/>
                          </a:rPr>
                          <m:t>−</m:t>
                        </m:r>
                        <m:r>
                          <a:rPr lang="en-US" sz="2200" b="0" i="1" dirty="0" smtClean="0">
                            <a:latin typeface="Cambria Math"/>
                          </a:rPr>
                          <m:t>1</m:t>
                        </m:r>
                      </m:sup>
                    </m:sSup>
                  </m:oMath>
                </a14:m>
                <a:endParaRPr lang="ar-IQ" sz="2200" dirty="0"/>
              </a:p>
            </p:txBody>
          </p:sp>
        </mc:Choice>
        <mc:Fallback xmlns="">
          <p:sp>
            <p:nvSpPr>
              <p:cNvPr id="8" name="TextBox 7"/>
              <p:cNvSpPr txBox="1">
                <a:spLocks noRot="1" noChangeAspect="1" noMove="1" noResize="1" noEditPoints="1" noAdjustHandles="1" noChangeArrowheads="1" noChangeShapeType="1" noTextEdit="1"/>
              </p:cNvSpPr>
              <p:nvPr/>
            </p:nvSpPr>
            <p:spPr>
              <a:xfrm>
                <a:off x="3729670" y="3087150"/>
                <a:ext cx="1420838" cy="430887"/>
              </a:xfrm>
              <a:prstGeom prst="rect">
                <a:avLst/>
              </a:prstGeom>
              <a:blipFill rotWithShape="1">
                <a:blip r:embed="rId7"/>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929394" y="3497971"/>
                <a:ext cx="1159163" cy="430887"/>
              </a:xfrm>
              <a:prstGeom prst="rect">
                <a:avLst/>
              </a:prstGeom>
            </p:spPr>
            <p:txBody>
              <a:bodyPr wrap="none">
                <a:spAutoFit/>
              </a:bodyPr>
              <a:lstStyle/>
              <a:p>
                <a14:m>
                  <m:oMath xmlns:m="http://schemas.openxmlformats.org/officeDocument/2006/math">
                    <m:sSup>
                      <m:sSupPr>
                        <m:ctrlPr>
                          <a:rPr lang="en-US" sz="2200" i="1" smtClean="0">
                            <a:latin typeface="Cambria Math" panose="02040503050406030204" pitchFamily="18" charset="0"/>
                          </a:rPr>
                        </m:ctrlPr>
                      </m:sSupPr>
                      <m:e>
                        <m:r>
                          <a:rPr lang="en-US" sz="2200" i="1">
                            <a:latin typeface="Cambria Math"/>
                          </a:rPr>
                          <m:t>𝑃𝑎</m:t>
                        </m:r>
                      </m:e>
                      <m:sup>
                        <m:r>
                          <a:rPr lang="en-US" sz="2200" b="0" i="1" smtClean="0">
                            <a:latin typeface="Cambria Math"/>
                          </a:rPr>
                          <m:t>0</m:t>
                        </m:r>
                      </m:sup>
                    </m:sSup>
                  </m:oMath>
                </a14:m>
                <a:r>
                  <a:rPr lang="en-US" sz="2200" dirty="0"/>
                  <a:t> </a:t>
                </a:r>
                <a14:m>
                  <m:oMath xmlns:m="http://schemas.openxmlformats.org/officeDocument/2006/math">
                    <m:sSup>
                      <m:sSupPr>
                        <m:ctrlPr>
                          <a:rPr lang="en-US" sz="2200" i="1" dirty="0">
                            <a:latin typeface="Cambria Math" panose="02040503050406030204" pitchFamily="18" charset="0"/>
                          </a:rPr>
                        </m:ctrlPr>
                      </m:sSupPr>
                      <m:e>
                        <m:r>
                          <a:rPr lang="en-US" sz="2200" i="1" dirty="0">
                            <a:latin typeface="Cambria Math"/>
                          </a:rPr>
                          <m:t>h</m:t>
                        </m:r>
                      </m:e>
                      <m:sup>
                        <m:r>
                          <a:rPr lang="en-US" sz="2200" i="1" dirty="0">
                            <a:latin typeface="Cambria Math"/>
                          </a:rPr>
                          <m:t>−</m:t>
                        </m:r>
                        <m:r>
                          <a:rPr lang="en-US" sz="2200" i="1" dirty="0">
                            <a:latin typeface="Cambria Math"/>
                          </a:rPr>
                          <m:t>1</m:t>
                        </m:r>
                      </m:sup>
                    </m:sSup>
                  </m:oMath>
                </a14:m>
                <a:endParaRPr lang="ar-IQ" sz="2200" dirty="0"/>
              </a:p>
            </p:txBody>
          </p:sp>
        </mc:Choice>
        <mc:Fallback xmlns="">
          <p:sp>
            <p:nvSpPr>
              <p:cNvPr id="9" name="Rectangle 8"/>
              <p:cNvSpPr>
                <a:spLocks noRot="1" noChangeAspect="1" noMove="1" noResize="1" noEditPoints="1" noAdjustHandles="1" noChangeArrowheads="1" noChangeShapeType="1" noTextEdit="1"/>
              </p:cNvSpPr>
              <p:nvPr/>
            </p:nvSpPr>
            <p:spPr>
              <a:xfrm>
                <a:off x="3929394" y="3497971"/>
                <a:ext cx="1159163" cy="430887"/>
              </a:xfrm>
              <a:prstGeom prst="rect">
                <a:avLst/>
              </a:prstGeom>
              <a:blipFill rotWithShape="1">
                <a:blip r:embed="rId8"/>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087997" y="3928858"/>
                <a:ext cx="704552"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200" i="1" dirty="0">
                              <a:latin typeface="Cambria Math" panose="02040503050406030204" pitchFamily="18" charset="0"/>
                            </a:rPr>
                          </m:ctrlPr>
                        </m:sSupPr>
                        <m:e>
                          <m:r>
                            <a:rPr lang="en-US" sz="2200" i="1" dirty="0">
                              <a:latin typeface="Cambria Math"/>
                            </a:rPr>
                            <m:t>h</m:t>
                          </m:r>
                        </m:e>
                        <m:sup>
                          <m:r>
                            <a:rPr lang="en-US" sz="2200" i="1" dirty="0">
                              <a:latin typeface="Cambria Math"/>
                            </a:rPr>
                            <m:t>−</m:t>
                          </m:r>
                          <m:r>
                            <a:rPr lang="en-US" sz="2200" i="1" dirty="0">
                              <a:latin typeface="Cambria Math"/>
                            </a:rPr>
                            <m:t>1</m:t>
                          </m:r>
                        </m:sup>
                      </m:sSup>
                    </m:oMath>
                  </m:oMathPara>
                </a14:m>
                <a:endParaRPr lang="ar-IQ" sz="2200" dirty="0"/>
              </a:p>
            </p:txBody>
          </p:sp>
        </mc:Choice>
        <mc:Fallback xmlns="">
          <p:sp>
            <p:nvSpPr>
              <p:cNvPr id="10" name="Rectangle 9"/>
              <p:cNvSpPr>
                <a:spLocks noRot="1" noChangeAspect="1" noMove="1" noResize="1" noEditPoints="1" noAdjustHandles="1" noChangeArrowheads="1" noChangeShapeType="1" noTextEdit="1"/>
              </p:cNvSpPr>
              <p:nvPr/>
            </p:nvSpPr>
            <p:spPr>
              <a:xfrm>
                <a:off x="4087997" y="3928858"/>
                <a:ext cx="704552" cy="430887"/>
              </a:xfrm>
              <a:prstGeom prst="rect">
                <a:avLst/>
              </a:prstGeom>
              <a:blipFill rotWithShape="1">
                <a:blip r:embed="rId9"/>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3137504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928992" cy="5632311"/>
          </a:xfrm>
          <a:prstGeom prst="rect">
            <a:avLst/>
          </a:prstGeom>
          <a:noFill/>
        </p:spPr>
        <p:txBody>
          <a:bodyPr wrap="square" rtlCol="1">
            <a:spAutoFit/>
          </a:bodyPr>
          <a:lstStyle/>
          <a:p>
            <a:r>
              <a:rPr lang="ar-IQ" sz="2400" b="1" dirty="0"/>
              <a:t>مثال 2: عند تفكك </a:t>
            </a:r>
            <a:r>
              <a:rPr lang="en-US" sz="2400" b="1" dirty="0"/>
              <a:t>N</a:t>
            </a:r>
            <a:r>
              <a:rPr lang="en-US" sz="2400" b="1" baseline="-25000" dirty="0"/>
              <a:t>2</a:t>
            </a:r>
            <a:r>
              <a:rPr lang="en-US" sz="2400" b="1" dirty="0"/>
              <a:t>O</a:t>
            </a:r>
            <a:r>
              <a:rPr lang="en-US" sz="2400" b="1" baseline="-25000" dirty="0"/>
              <a:t>5</a:t>
            </a:r>
            <a:r>
              <a:rPr lang="ar-IQ" sz="2400" b="1" dirty="0"/>
              <a:t> وجد ان الضغط الابتدائي في بداية التفاعل </a:t>
            </a:r>
            <a:r>
              <a:rPr lang="en-US" sz="2400" b="1" dirty="0"/>
              <a:t>600 </a:t>
            </a:r>
            <a:r>
              <a:rPr lang="en-US" sz="2400" b="1" dirty="0" err="1"/>
              <a:t>torr</a:t>
            </a:r>
            <a:r>
              <a:rPr lang="ar-IQ" sz="2400" b="1" dirty="0"/>
              <a:t> وبعد مرور </a:t>
            </a:r>
            <a:r>
              <a:rPr lang="en-US" sz="2400" b="1" dirty="0"/>
              <a:t>20 sec</a:t>
            </a:r>
            <a:r>
              <a:rPr lang="ar-IQ" sz="2400" b="1" dirty="0"/>
              <a:t> اصبح الضغط الكلي للمزيج </a:t>
            </a:r>
            <a:r>
              <a:rPr lang="en-US" sz="2400" b="1" dirty="0"/>
              <a:t>800torr</a:t>
            </a:r>
            <a:r>
              <a:rPr lang="ar-IQ" sz="2400" b="1" dirty="0"/>
              <a:t> اوجد ثابت السرعة التفاعل وكم سيصبح الضغط الكلي بعد مرور  ساعة واحدة ?</a:t>
            </a:r>
            <a:r>
              <a:rPr lang="en-US" sz="2400" b="1" dirty="0"/>
              <a:t> N</a:t>
            </a:r>
            <a:r>
              <a:rPr lang="en-US" sz="2400" b="1" baseline="-25000" dirty="0"/>
              <a:t>2</a:t>
            </a:r>
            <a:r>
              <a:rPr lang="en-US" sz="2400" b="1" dirty="0"/>
              <a:t>O</a:t>
            </a:r>
            <a:r>
              <a:rPr lang="en-US" sz="2400" b="1" baseline="-25000" dirty="0"/>
              <a:t>5</a:t>
            </a:r>
            <a:r>
              <a:rPr lang="en-US" sz="2400" b="1" dirty="0"/>
              <a:t>→N</a:t>
            </a:r>
            <a:r>
              <a:rPr lang="en-US" sz="2400" b="1" baseline="-25000" dirty="0"/>
              <a:t>2</a:t>
            </a:r>
            <a:r>
              <a:rPr lang="en-US" sz="2400" b="1" dirty="0"/>
              <a:t>O+1/2O</a:t>
            </a:r>
            <a:r>
              <a:rPr lang="en-US" sz="2400" b="1" baseline="-25000" dirty="0"/>
              <a:t>2</a:t>
            </a:r>
            <a:r>
              <a:rPr lang="en-US" sz="2400" b="1" dirty="0"/>
              <a:t>     </a:t>
            </a:r>
            <a:endParaRPr lang="en-US" sz="2400" dirty="0"/>
          </a:p>
          <a:p>
            <a:pPr algn="just"/>
            <a:endParaRPr lang="ar-IQ" sz="2400" b="1" dirty="0"/>
          </a:p>
          <a:p>
            <a:pPr algn="just"/>
            <a:endParaRPr lang="ar-IQ" sz="2400" b="1" dirty="0"/>
          </a:p>
          <a:p>
            <a:pPr algn="just"/>
            <a:r>
              <a:rPr lang="ar-IQ" sz="2400" b="1" dirty="0"/>
              <a:t>مثال 3: جد ثابت سرعة التفاعل الاتي              </a:t>
            </a:r>
            <a:r>
              <a:rPr lang="en-US" sz="2400" b="1" dirty="0"/>
              <a:t>SO</a:t>
            </a:r>
            <a:r>
              <a:rPr lang="en-US" sz="2400" b="1" baseline="-25000" dirty="0"/>
              <a:t>2</a:t>
            </a:r>
            <a:r>
              <a:rPr lang="en-US" sz="2400" b="1" dirty="0"/>
              <a:t>Cl</a:t>
            </a:r>
            <a:r>
              <a:rPr lang="en-US" sz="2400" b="1" baseline="-25000" dirty="0"/>
              <a:t>2 </a:t>
            </a:r>
            <a:r>
              <a:rPr lang="en-US" sz="2400" b="1" dirty="0"/>
              <a:t>→ SO</a:t>
            </a:r>
            <a:r>
              <a:rPr lang="en-US" sz="2400" b="1" baseline="-25000" dirty="0"/>
              <a:t>2 </a:t>
            </a:r>
            <a:r>
              <a:rPr lang="en-US" sz="2400" b="1" dirty="0"/>
              <a:t>+ Cl</a:t>
            </a:r>
            <a:r>
              <a:rPr lang="en-US" sz="2400" b="1" baseline="-25000" dirty="0"/>
              <a:t>2</a:t>
            </a:r>
          </a:p>
          <a:p>
            <a:pPr algn="just"/>
            <a:r>
              <a:rPr lang="ar-IQ" sz="2400" b="1" dirty="0"/>
              <a:t>اذا علمت ان الضغط الكلي </a:t>
            </a:r>
            <a:r>
              <a:rPr lang="en-US" sz="2400" b="1" dirty="0"/>
              <a:t>5 </a:t>
            </a:r>
            <a:r>
              <a:rPr lang="en-US" sz="2400" b="1" dirty="0" err="1"/>
              <a:t>torr</a:t>
            </a:r>
            <a:r>
              <a:rPr lang="ar-IQ" sz="2400" b="1" dirty="0"/>
              <a:t> والضغط الابتدائي </a:t>
            </a:r>
            <a:r>
              <a:rPr lang="en-US" sz="2400" b="1" dirty="0"/>
              <a:t>3 </a:t>
            </a:r>
            <a:r>
              <a:rPr lang="en-US" sz="2400" b="1" dirty="0" err="1"/>
              <a:t>torr</a:t>
            </a:r>
            <a:r>
              <a:rPr lang="ar-IQ" sz="2400" b="1" dirty="0"/>
              <a:t> علما ان التفاعل من المرتبة الاولى بعد مرور </a:t>
            </a:r>
            <a:r>
              <a:rPr lang="en-US" sz="2400" b="1" dirty="0"/>
              <a:t>100 sec</a:t>
            </a:r>
            <a:r>
              <a:rPr lang="ar-IQ" sz="2400" b="1" dirty="0"/>
              <a:t> على بدء التفاعل?</a:t>
            </a:r>
          </a:p>
          <a:p>
            <a:pPr algn="just"/>
            <a:endParaRPr lang="ar-IQ" sz="2400" b="1" dirty="0"/>
          </a:p>
          <a:p>
            <a:pPr algn="just"/>
            <a:endParaRPr lang="ar-IQ" sz="2400" b="1" dirty="0"/>
          </a:p>
          <a:p>
            <a:pPr algn="just"/>
            <a:endParaRPr lang="ar-IQ" sz="2400" b="1" dirty="0"/>
          </a:p>
          <a:p>
            <a:pPr algn="just"/>
            <a:r>
              <a:rPr lang="ar-IQ" sz="2400" b="1" dirty="0"/>
              <a:t>مثال 4: في التفاعل التالي الذي يتضمن تفكك داي مثيل ايثر حسب المعادلة الاتية:</a:t>
            </a:r>
          </a:p>
          <a:p>
            <a:pPr algn="just"/>
            <a:r>
              <a:rPr lang="en-US" sz="2400" b="1" dirty="0"/>
              <a:t>(CH</a:t>
            </a:r>
            <a:r>
              <a:rPr lang="en-US" sz="2400" b="1" baseline="-25000" dirty="0"/>
              <a:t>3</a:t>
            </a:r>
            <a:r>
              <a:rPr lang="en-US" sz="2400" b="1" dirty="0"/>
              <a:t>)</a:t>
            </a:r>
            <a:r>
              <a:rPr lang="en-US" sz="2400" b="1" baseline="-25000" dirty="0"/>
              <a:t>2</a:t>
            </a:r>
            <a:r>
              <a:rPr lang="en-US" sz="2400" b="1" dirty="0"/>
              <a:t>O→CH</a:t>
            </a:r>
            <a:r>
              <a:rPr lang="en-US" sz="2400" b="1" baseline="-25000" dirty="0"/>
              <a:t>4</a:t>
            </a:r>
            <a:r>
              <a:rPr lang="en-US" sz="2400" b="1" dirty="0"/>
              <a:t>+CO+H</a:t>
            </a:r>
            <a:r>
              <a:rPr lang="en-US" sz="2400" b="1" baseline="-25000" dirty="0"/>
              <a:t>2                                        </a:t>
            </a:r>
            <a:endParaRPr lang="ar-IQ" sz="2400" b="1" dirty="0"/>
          </a:p>
          <a:p>
            <a:pPr algn="just"/>
            <a:r>
              <a:rPr lang="ar-IQ" sz="2400" b="1" dirty="0"/>
              <a:t>وجد الضغط يزداد طبقا للنتائج التالية:</a:t>
            </a:r>
          </a:p>
          <a:p>
            <a:pPr algn="just"/>
            <a:r>
              <a:rPr lang="ar-IQ" sz="2400" b="1" dirty="0"/>
              <a:t>اوجد مرتبة وثابت معدل السرعة </a:t>
            </a:r>
          </a:p>
        </p:txBody>
      </p:sp>
      <p:graphicFrame>
        <p:nvGraphicFramePr>
          <p:cNvPr id="3" name="Table 2"/>
          <p:cNvGraphicFramePr>
            <a:graphicFrameLocks noGrp="1"/>
          </p:cNvGraphicFramePr>
          <p:nvPr>
            <p:extLst>
              <p:ext uri="{D42A27DB-BD31-4B8C-83A1-F6EECF244321}">
                <p14:modId xmlns:p14="http://schemas.microsoft.com/office/powerpoint/2010/main" val="2603323355"/>
              </p:ext>
            </p:extLst>
          </p:nvPr>
        </p:nvGraphicFramePr>
        <p:xfrm>
          <a:off x="35496" y="5301208"/>
          <a:ext cx="5256583" cy="1008112"/>
        </p:xfrm>
        <a:graphic>
          <a:graphicData uri="http://schemas.openxmlformats.org/drawingml/2006/table">
            <a:tbl>
              <a:tblPr rtl="1" firstRow="1" firstCol="1" bandRow="1">
                <a:tableStyleId>{5C22544A-7EE6-4342-B048-85BDC9FD1C3A}</a:tableStyleId>
              </a:tblPr>
              <a:tblGrid>
                <a:gridCol w="750676">
                  <a:extLst>
                    <a:ext uri="{9D8B030D-6E8A-4147-A177-3AD203B41FA5}">
                      <a16:colId xmlns:a16="http://schemas.microsoft.com/office/drawing/2014/main" val="20000"/>
                    </a:ext>
                  </a:extLst>
                </a:gridCol>
                <a:gridCol w="750676">
                  <a:extLst>
                    <a:ext uri="{9D8B030D-6E8A-4147-A177-3AD203B41FA5}">
                      <a16:colId xmlns:a16="http://schemas.microsoft.com/office/drawing/2014/main" val="20001"/>
                    </a:ext>
                  </a:extLst>
                </a:gridCol>
                <a:gridCol w="750676">
                  <a:extLst>
                    <a:ext uri="{9D8B030D-6E8A-4147-A177-3AD203B41FA5}">
                      <a16:colId xmlns:a16="http://schemas.microsoft.com/office/drawing/2014/main" val="20002"/>
                    </a:ext>
                  </a:extLst>
                </a:gridCol>
                <a:gridCol w="750676">
                  <a:extLst>
                    <a:ext uri="{9D8B030D-6E8A-4147-A177-3AD203B41FA5}">
                      <a16:colId xmlns:a16="http://schemas.microsoft.com/office/drawing/2014/main" val="20003"/>
                    </a:ext>
                  </a:extLst>
                </a:gridCol>
                <a:gridCol w="751293">
                  <a:extLst>
                    <a:ext uri="{9D8B030D-6E8A-4147-A177-3AD203B41FA5}">
                      <a16:colId xmlns:a16="http://schemas.microsoft.com/office/drawing/2014/main" val="20004"/>
                    </a:ext>
                  </a:extLst>
                </a:gridCol>
                <a:gridCol w="751293">
                  <a:extLst>
                    <a:ext uri="{9D8B030D-6E8A-4147-A177-3AD203B41FA5}">
                      <a16:colId xmlns:a16="http://schemas.microsoft.com/office/drawing/2014/main" val="20005"/>
                    </a:ext>
                  </a:extLst>
                </a:gridCol>
                <a:gridCol w="751293">
                  <a:extLst>
                    <a:ext uri="{9D8B030D-6E8A-4147-A177-3AD203B41FA5}">
                      <a16:colId xmlns:a16="http://schemas.microsoft.com/office/drawing/2014/main" val="20006"/>
                    </a:ext>
                  </a:extLst>
                </a:gridCol>
              </a:tblGrid>
              <a:tr h="504056">
                <a:tc>
                  <a:txBody>
                    <a:bodyPr/>
                    <a:lstStyle/>
                    <a:p>
                      <a:pPr algn="ctr" rtl="1">
                        <a:lnSpc>
                          <a:spcPct val="115000"/>
                        </a:lnSpc>
                        <a:spcAft>
                          <a:spcPts val="0"/>
                        </a:spcAft>
                      </a:pPr>
                      <a:r>
                        <a:rPr lang="en-US" sz="1100">
                          <a:effectLst/>
                        </a:rPr>
                        <a:t>3155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2246</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1195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665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390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T/SEC</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504056">
                <a:tc>
                  <a:txBody>
                    <a:bodyPr/>
                    <a:lstStyle/>
                    <a:p>
                      <a:pPr algn="ctr" rtl="0">
                        <a:lnSpc>
                          <a:spcPct val="115000"/>
                        </a:lnSpc>
                        <a:spcAft>
                          <a:spcPts val="0"/>
                        </a:spcAft>
                      </a:pPr>
                      <a:r>
                        <a:rPr lang="en-US" sz="1100">
                          <a:effectLst/>
                        </a:rPr>
                        <a:t>779</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714</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562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468</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408</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312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dirty="0">
                          <a:effectLst/>
                        </a:rPr>
                        <a:t>p/dine</a:t>
                      </a: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5518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786" y="188640"/>
            <a:ext cx="7857344" cy="954107"/>
          </a:xfrm>
          <a:prstGeom prst="rect">
            <a:avLst/>
          </a:prstGeom>
          <a:noFill/>
        </p:spPr>
        <p:txBody>
          <a:bodyPr wrap="none" rtlCol="1">
            <a:spAutoFit/>
          </a:bodyPr>
          <a:lstStyle/>
          <a:p>
            <a:pPr algn="ctr"/>
            <a:r>
              <a:rPr lang="ar-IQ" sz="2800" b="1" u="sng" dirty="0">
                <a:cs typeface="+mj-cs"/>
              </a:rPr>
              <a:t>الفصل الثاني </a:t>
            </a:r>
          </a:p>
          <a:p>
            <a:pPr algn="ctr"/>
            <a:r>
              <a:rPr lang="ar-IQ" sz="2800" b="1" dirty="0">
                <a:cs typeface="+mj-cs"/>
              </a:rPr>
              <a:t> تعيين مرتبة التفاعل  </a:t>
            </a:r>
            <a:r>
              <a:rPr lang="en-US" sz="2800" b="1" dirty="0">
                <a:cs typeface="+mj-cs"/>
              </a:rPr>
              <a:t>Determination of reaction order</a:t>
            </a:r>
            <a:r>
              <a:rPr lang="ar-IQ" sz="2800" b="1" dirty="0">
                <a:cs typeface="+mj-cs"/>
              </a:rPr>
              <a:t>   </a:t>
            </a:r>
          </a:p>
        </p:txBody>
      </p:sp>
      <p:sp>
        <p:nvSpPr>
          <p:cNvPr id="3" name="Rectangle 2"/>
          <p:cNvSpPr/>
          <p:nvPr/>
        </p:nvSpPr>
        <p:spPr>
          <a:xfrm>
            <a:off x="179512" y="1124744"/>
            <a:ext cx="878497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b="1" dirty="0">
                <a:latin typeface="Times New Roman" pitchFamily="18" charset="0"/>
                <a:cs typeface="Times New Roman" pitchFamily="18" charset="0"/>
              </a:rPr>
              <a:t>يمكننا باستخدام علاقة بسيطة وهي وحدات الـ </a:t>
            </a:r>
            <a:r>
              <a:rPr lang="en-US" sz="2400" b="1" dirty="0">
                <a:latin typeface="Times New Roman" pitchFamily="18" charset="0"/>
                <a:cs typeface="Times New Roman" pitchFamily="18" charset="0"/>
              </a:rPr>
              <a:t>K</a:t>
            </a:r>
            <a:r>
              <a:rPr lang="ar-SA" sz="2400" b="1" dirty="0">
                <a:latin typeface="Times New Roman" pitchFamily="18" charset="0"/>
                <a:cs typeface="Times New Roman" pitchFamily="18" charset="0"/>
              </a:rPr>
              <a:t> لايجاد مرتبة التفاعل وهي ليست طريقة انما استنتاج او فكرة.</a:t>
            </a:r>
            <a:endParaRPr lang="ar-IQ" sz="2400" dirty="0">
              <a:latin typeface="Times New Roman" pitchFamily="18" charset="0"/>
              <a:cs typeface="Times New Roman" pitchFamily="18" charset="0"/>
            </a:endParaRPr>
          </a:p>
          <a:p>
            <a:endParaRPr lang="ar-IQ" sz="2400" b="1"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51729490"/>
              </p:ext>
            </p:extLst>
          </p:nvPr>
        </p:nvGraphicFramePr>
        <p:xfrm>
          <a:off x="3059832" y="1628800"/>
          <a:ext cx="2520280" cy="432048"/>
        </p:xfrm>
        <a:graphic>
          <a:graphicData uri="http://schemas.openxmlformats.org/presentationml/2006/ole">
            <mc:AlternateContent xmlns:mc="http://schemas.openxmlformats.org/markup-compatibility/2006">
              <mc:Choice xmlns:v="urn:schemas-microsoft-com:vml" Requires="v">
                <p:oleObj spid="_x0000_s19656" name="Equation" r:id="rId3" imgW="1282680" imgH="228600" progId="Equation.3">
                  <p:embed/>
                </p:oleObj>
              </mc:Choice>
              <mc:Fallback>
                <p:oleObj name="Equation" r:id="rId3" imgW="128268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628800"/>
                        <a:ext cx="2520280" cy="432048"/>
                      </a:xfrm>
                      <a:prstGeom prst="rect">
                        <a:avLst/>
                      </a:prstGeom>
                      <a:noFill/>
                    </p:spPr>
                  </p:pic>
                </p:oleObj>
              </mc:Fallback>
            </mc:AlternateContent>
          </a:graphicData>
        </a:graphic>
      </p:graphicFrame>
      <p:sp>
        <p:nvSpPr>
          <p:cNvPr id="5" name="TextBox 4"/>
          <p:cNvSpPr txBox="1"/>
          <p:nvPr/>
        </p:nvSpPr>
        <p:spPr>
          <a:xfrm>
            <a:off x="179512" y="2636912"/>
            <a:ext cx="8784975" cy="4524315"/>
          </a:xfrm>
          <a:prstGeom prst="rect">
            <a:avLst/>
          </a:prstGeom>
          <a:noFill/>
        </p:spPr>
        <p:txBody>
          <a:bodyPr wrap="square" rtlCol="1">
            <a:spAutoFit/>
          </a:bodyPr>
          <a:lstStyle/>
          <a:p>
            <a:r>
              <a:rPr lang="ar-IQ" sz="2400" b="1" dirty="0">
                <a:latin typeface="Times New Roman" pitchFamily="18" charset="0"/>
                <a:cs typeface="Times New Roman" pitchFamily="18" charset="0"/>
              </a:rPr>
              <a:t>الطريقة الاولى: طريقة المحاولة والخطأ </a:t>
            </a:r>
            <a:endParaRPr lang="en-US" sz="24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Trial and Error Method(Integration method)                                </a:t>
            </a:r>
          </a:p>
          <a:p>
            <a:r>
              <a:rPr lang="en-US" sz="2400" dirty="0">
                <a:latin typeface="Times New Roman" pitchFamily="18" charset="0"/>
                <a:cs typeface="Times New Roman" pitchFamily="18" charset="0"/>
              </a:rPr>
              <a:t> </a:t>
            </a:r>
            <a:r>
              <a:rPr lang="ar-IQ" sz="2400" dirty="0">
                <a:latin typeface="Times New Roman" pitchFamily="18" charset="0"/>
                <a:cs typeface="Times New Roman" pitchFamily="18" charset="0"/>
              </a:rPr>
              <a:t>وهذه الطريقة يمكن استخدامها بطريقتين فرعية:</a:t>
            </a:r>
            <a:endParaRPr lang="en-US" sz="2400" dirty="0">
              <a:latin typeface="Times New Roman" pitchFamily="18" charset="0"/>
              <a:cs typeface="Times New Roman" pitchFamily="18" charset="0"/>
            </a:endParaRPr>
          </a:p>
          <a:p>
            <a:pPr lvl="0"/>
            <a:r>
              <a:rPr lang="ar-IQ" sz="2400" dirty="0">
                <a:latin typeface="Times New Roman" pitchFamily="18" charset="0"/>
                <a:cs typeface="Times New Roman" pitchFamily="18" charset="0"/>
              </a:rPr>
              <a:t>1- </a:t>
            </a:r>
            <a:r>
              <a:rPr lang="ar-SA" sz="2400" dirty="0">
                <a:latin typeface="Times New Roman" pitchFamily="18" charset="0"/>
                <a:cs typeface="Times New Roman" pitchFamily="18" charset="0"/>
              </a:rPr>
              <a:t>طريقة التعويض: </a:t>
            </a:r>
            <a:r>
              <a:rPr lang="en-US" sz="2400" dirty="0">
                <a:latin typeface="Times New Roman" pitchFamily="18" charset="0"/>
                <a:cs typeface="Times New Roman" pitchFamily="18" charset="0"/>
              </a:rPr>
              <a:t>substitution method           </a:t>
            </a:r>
          </a:p>
          <a:p>
            <a:r>
              <a:rPr lang="ar-IQ" sz="2400" dirty="0">
                <a:latin typeface="Times New Roman" pitchFamily="18" charset="0"/>
                <a:cs typeface="Times New Roman" pitchFamily="18" charset="0"/>
              </a:rPr>
              <a:t>تستخدم هذه الطريقة عندما نعطي قيمتين لـ </a:t>
            </a:r>
            <a:r>
              <a:rPr lang="en-US" sz="2400" dirty="0">
                <a:latin typeface="Times New Roman" pitchFamily="18" charset="0"/>
                <a:cs typeface="Times New Roman" pitchFamily="18" charset="0"/>
              </a:rPr>
              <a:t>x</a:t>
            </a:r>
            <a:r>
              <a:rPr lang="ar-IQ" sz="2400" dirty="0">
                <a:latin typeface="Times New Roman" pitchFamily="18" charset="0"/>
                <a:cs typeface="Times New Roman" pitchFamily="18" charset="0"/>
              </a:rPr>
              <a:t> وقيمتين لـ </a:t>
            </a:r>
            <a:r>
              <a:rPr lang="en-US" sz="2400" dirty="0">
                <a:latin typeface="Times New Roman" pitchFamily="18" charset="0"/>
                <a:cs typeface="Times New Roman" pitchFamily="18" charset="0"/>
              </a:rPr>
              <a:t>t</a:t>
            </a:r>
            <a:r>
              <a:rPr lang="ar-IQ" sz="2400" dirty="0">
                <a:latin typeface="Times New Roman" pitchFamily="18" charset="0"/>
                <a:cs typeface="Times New Roman" pitchFamily="18" charset="0"/>
              </a:rPr>
              <a:t> كيف؟</a:t>
            </a:r>
            <a:endParaRPr lang="en-US" sz="2400" dirty="0">
              <a:latin typeface="Times New Roman" pitchFamily="18" charset="0"/>
              <a:cs typeface="Times New Roman" pitchFamily="18" charset="0"/>
            </a:endParaRPr>
          </a:p>
          <a:p>
            <a:r>
              <a:rPr lang="ar-IQ" sz="2400" dirty="0">
                <a:latin typeface="Times New Roman" pitchFamily="18" charset="0"/>
                <a:cs typeface="Times New Roman" pitchFamily="18" charset="0"/>
              </a:rPr>
              <a:t>هذه الطريقة تنطبق على مرتبة التفاعل ذات الاعداد الصحيحة (صفر، 1، 2، 3).</a:t>
            </a:r>
          </a:p>
          <a:p>
            <a:endParaRPr lang="ar-IQ" sz="2400" dirty="0">
              <a:latin typeface="Times New Roman" pitchFamily="18" charset="0"/>
              <a:cs typeface="Times New Roman" pitchFamily="18" charset="0"/>
            </a:endParaRPr>
          </a:p>
          <a:p>
            <a:pPr algn="just"/>
            <a:r>
              <a:rPr lang="ar-IQ" sz="2400" dirty="0">
                <a:latin typeface="Times New Roman" pitchFamily="18" charset="0"/>
                <a:cs typeface="Times New Roman" pitchFamily="18" charset="0"/>
              </a:rPr>
              <a:t>مثال: التفاعل ماوجد ان الزمن اللازم لتفاعل </a:t>
            </a:r>
            <a:r>
              <a:rPr lang="en-US" sz="2400" dirty="0">
                <a:latin typeface="Times New Roman" pitchFamily="18" charset="0"/>
                <a:cs typeface="Times New Roman" pitchFamily="18" charset="0"/>
              </a:rPr>
              <a:t>50%</a:t>
            </a:r>
            <a:r>
              <a:rPr lang="ar-IQ" sz="2400" dirty="0">
                <a:latin typeface="Times New Roman" pitchFamily="18" charset="0"/>
                <a:cs typeface="Times New Roman" pitchFamily="18" charset="0"/>
              </a:rPr>
              <a:t> من متفاعلات يساوي </a:t>
            </a:r>
            <a:r>
              <a:rPr lang="en-US" sz="2400" dirty="0">
                <a:latin typeface="Times New Roman" pitchFamily="18" charset="0"/>
                <a:cs typeface="Times New Roman" pitchFamily="18" charset="0"/>
              </a:rPr>
              <a:t>2</a:t>
            </a:r>
            <a:r>
              <a:rPr lang="ar-IQ" sz="2400" dirty="0">
                <a:latin typeface="Times New Roman" pitchFamily="18" charset="0"/>
                <a:cs typeface="Times New Roman" pitchFamily="18" charset="0"/>
              </a:rPr>
              <a:t> ثانية بينما يستغرق تفاعل </a:t>
            </a:r>
            <a:r>
              <a:rPr lang="en-US" sz="2400" dirty="0">
                <a:latin typeface="Times New Roman" pitchFamily="18" charset="0"/>
                <a:cs typeface="Times New Roman" pitchFamily="18" charset="0"/>
              </a:rPr>
              <a:t>75</a:t>
            </a:r>
            <a:r>
              <a:rPr lang="ar-IQ" sz="2400" dirty="0">
                <a:latin typeface="Times New Roman" pitchFamily="18" charset="0"/>
                <a:cs typeface="Times New Roman" pitchFamily="18" charset="0"/>
              </a:rPr>
              <a:t>%  من متفاعلاته زمن يساوي 4 ثواني جد مرتبة هذا التفاعل وثابت سرعته؟</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465965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9001000" cy="6447919"/>
          </a:xfrm>
          <a:prstGeom prst="rect">
            <a:avLst/>
          </a:prstGeom>
          <a:noFill/>
        </p:spPr>
        <p:txBody>
          <a:bodyPr wrap="square" rtlCol="1">
            <a:spAutoFit/>
          </a:bodyPr>
          <a:lstStyle/>
          <a:p>
            <a:pPr algn="just"/>
            <a:r>
              <a:rPr lang="ar-IQ" sz="2400" b="1" dirty="0">
                <a:cs typeface="+mj-cs"/>
              </a:rPr>
              <a:t>مثال 2: يتفكك غاز اثيل الامين في درجة حرارة (</a:t>
            </a:r>
            <a:r>
              <a:rPr lang="en-US" sz="2400" b="1" dirty="0">
                <a:cs typeface="+mj-cs"/>
              </a:rPr>
              <a:t>773K</a:t>
            </a:r>
            <a:r>
              <a:rPr lang="ar-IQ" sz="2400" b="1" dirty="0">
                <a:cs typeface="+mj-cs"/>
              </a:rPr>
              <a:t> ) الى الامونيا والاثيلين وفق المعادلة الاتية :                        </a:t>
            </a:r>
            <a:r>
              <a:rPr lang="en-US" sz="2400" b="1" dirty="0">
                <a:cs typeface="+mj-cs"/>
              </a:rPr>
              <a:t>C</a:t>
            </a:r>
            <a:r>
              <a:rPr lang="en-US" sz="2400" b="1" baseline="-25000" dirty="0">
                <a:cs typeface="+mj-cs"/>
              </a:rPr>
              <a:t>2</a:t>
            </a:r>
            <a:r>
              <a:rPr lang="en-US" sz="2400" b="1" dirty="0">
                <a:cs typeface="+mj-cs"/>
              </a:rPr>
              <a:t>H</a:t>
            </a:r>
            <a:r>
              <a:rPr lang="en-US" sz="2400" b="1" baseline="-25000" dirty="0">
                <a:cs typeface="+mj-cs"/>
              </a:rPr>
              <a:t>5</a:t>
            </a:r>
            <a:r>
              <a:rPr lang="en-US" sz="2400" b="1" dirty="0">
                <a:cs typeface="+mj-cs"/>
              </a:rPr>
              <a:t>NH</a:t>
            </a:r>
            <a:r>
              <a:rPr lang="en-US" sz="2400" b="1" baseline="-25000" dirty="0">
                <a:cs typeface="+mj-cs"/>
              </a:rPr>
              <a:t>2(g)</a:t>
            </a:r>
            <a:r>
              <a:rPr lang="en-US" sz="2400" b="1" dirty="0">
                <a:cs typeface="+mj-cs"/>
              </a:rPr>
              <a:t> →C</a:t>
            </a:r>
            <a:r>
              <a:rPr lang="en-US" sz="2400" b="1" baseline="-25000" dirty="0">
                <a:cs typeface="+mj-cs"/>
              </a:rPr>
              <a:t>2</a:t>
            </a:r>
            <a:r>
              <a:rPr lang="en-US" sz="2400" b="1" dirty="0">
                <a:cs typeface="+mj-cs"/>
              </a:rPr>
              <a:t>H</a:t>
            </a:r>
            <a:r>
              <a:rPr lang="en-US" sz="2400" b="1" baseline="-25000" dirty="0">
                <a:cs typeface="+mj-cs"/>
              </a:rPr>
              <a:t>4(g)</a:t>
            </a:r>
            <a:r>
              <a:rPr lang="en-US" sz="2400" b="1" dirty="0">
                <a:cs typeface="+mj-cs"/>
              </a:rPr>
              <a:t> +NH</a:t>
            </a:r>
            <a:r>
              <a:rPr lang="en-US" sz="2400" b="1" baseline="-25000" dirty="0">
                <a:cs typeface="+mj-cs"/>
              </a:rPr>
              <a:t>3</a:t>
            </a:r>
          </a:p>
          <a:p>
            <a:pPr algn="just"/>
            <a:r>
              <a:rPr lang="ar-IQ" sz="2400" b="1" dirty="0">
                <a:cs typeface="+mj-cs"/>
              </a:rPr>
              <a:t>فكان الضغط الابتدائي للغاز (</a:t>
            </a:r>
            <a:r>
              <a:rPr lang="en-US" sz="2400" b="1" dirty="0">
                <a:cs typeface="+mj-cs"/>
              </a:rPr>
              <a:t>55 mmHg</a:t>
            </a:r>
            <a:r>
              <a:rPr lang="ar-IQ" sz="2400" b="1" dirty="0">
                <a:cs typeface="+mj-cs"/>
              </a:rPr>
              <a:t> ) وبقاء حجم منظومة التفاعل ثابتا حصلنا على النتائج التالية:</a:t>
            </a:r>
            <a:endParaRPr lang="en-US" sz="2400" b="1" dirty="0">
              <a:cs typeface="+mj-cs"/>
            </a:endParaRPr>
          </a:p>
          <a:p>
            <a:r>
              <a:rPr lang="ar-IQ" sz="2400" b="1" dirty="0"/>
              <a:t>جد مرتبة التفاعل اعلاه ?</a:t>
            </a:r>
          </a:p>
          <a:p>
            <a:endParaRPr lang="ar-IQ" sz="2400" b="1" dirty="0"/>
          </a:p>
          <a:p>
            <a:pPr lvl="0" algn="just">
              <a:lnSpc>
                <a:spcPct val="150000"/>
              </a:lnSpc>
              <a:spcAft>
                <a:spcPts val="600"/>
              </a:spcAft>
              <a:tabLst>
                <a:tab pos="228600" algn="l"/>
                <a:tab pos="457200" algn="l"/>
              </a:tabLst>
            </a:pPr>
            <a:r>
              <a:rPr lang="ar-IQ" sz="4000" dirty="0">
                <a:latin typeface="Times New Roman"/>
                <a:ea typeface="Times New Roman"/>
                <a:cs typeface="Times New Roman"/>
              </a:rPr>
              <a:t>2- </a:t>
            </a:r>
            <a:r>
              <a:rPr lang="ar-SA" sz="4000" dirty="0">
                <a:latin typeface="Times New Roman"/>
                <a:ea typeface="Times New Roman"/>
                <a:cs typeface="Times New Roman"/>
              </a:rPr>
              <a:t>طريقة الرسوم البيانية:</a:t>
            </a:r>
            <a:endParaRPr lang="en-US" sz="4000" dirty="0">
              <a:latin typeface="Times New Roman"/>
              <a:ea typeface="Times New Roman"/>
              <a:cs typeface="Times New Roman"/>
            </a:endParaRPr>
          </a:p>
          <a:p>
            <a:pPr algn="justLow">
              <a:lnSpc>
                <a:spcPct val="150000"/>
              </a:lnSpc>
            </a:pPr>
            <a:r>
              <a:rPr lang="ar-IQ" sz="2400" dirty="0">
                <a:latin typeface="Times New Roman"/>
                <a:ea typeface="Times New Roman"/>
                <a:cs typeface="Simplified Arabic"/>
              </a:rPr>
              <a:t>في هذه الطريقة نحتاج الى قيم مختلفة لـ </a:t>
            </a:r>
            <a:r>
              <a:rPr lang="en-US" sz="2400" dirty="0">
                <a:latin typeface="Times New Roman"/>
                <a:ea typeface="Times New Roman"/>
                <a:cs typeface="Simplified Arabic"/>
              </a:rPr>
              <a:t>a- X</a:t>
            </a:r>
            <a:r>
              <a:rPr lang="ar-IQ" sz="2400" dirty="0">
                <a:latin typeface="Times New Roman"/>
                <a:ea typeface="Times New Roman"/>
                <a:cs typeface="Simplified Arabic"/>
              </a:rPr>
              <a:t> و </a:t>
            </a:r>
            <a:r>
              <a:rPr lang="en-US" sz="2400" dirty="0">
                <a:latin typeface="Times New Roman"/>
                <a:ea typeface="Times New Roman"/>
                <a:cs typeface="Simplified Arabic"/>
              </a:rPr>
              <a:t>t</a:t>
            </a:r>
            <a:r>
              <a:rPr lang="ar-IQ" sz="2400" dirty="0">
                <a:latin typeface="Times New Roman"/>
                <a:ea typeface="Times New Roman"/>
                <a:cs typeface="Simplified Arabic"/>
              </a:rPr>
              <a:t> وتكون هذه القيم اكثر من أثنين (أي ثلاثة قيم على الاقل):</a:t>
            </a:r>
          </a:p>
          <a:p>
            <a:pPr algn="justLow">
              <a:lnSpc>
                <a:spcPct val="150000"/>
              </a:lnSpc>
            </a:pPr>
            <a:r>
              <a:rPr lang="ar-IQ" sz="2400" dirty="0">
                <a:latin typeface="Times New Roman"/>
                <a:ea typeface="Times New Roman"/>
                <a:cs typeface="Simplified Arabic"/>
              </a:rPr>
              <a:t>مثال 3: لتفاعل تفكك خماسي اوكسيد النتروجين من خلال المعادلة الاتية : </a:t>
            </a:r>
            <a:endParaRPr lang="en-US" sz="2400" dirty="0">
              <a:latin typeface="Times New Roman"/>
              <a:ea typeface="Times New Roman"/>
              <a:cs typeface="Simplified Arabic"/>
            </a:endParaRPr>
          </a:p>
          <a:p>
            <a:r>
              <a:rPr lang="en-US" sz="2400" b="1" dirty="0"/>
              <a:t>N</a:t>
            </a:r>
            <a:r>
              <a:rPr lang="en-US" sz="2400" b="1" baseline="-25000" dirty="0"/>
              <a:t>2</a:t>
            </a:r>
            <a:r>
              <a:rPr lang="en-US" sz="2400" b="1" dirty="0"/>
              <a:t>O</a:t>
            </a:r>
            <a:r>
              <a:rPr lang="en-US" sz="2400" b="1" baseline="-25000" dirty="0"/>
              <a:t>5</a:t>
            </a:r>
            <a:r>
              <a:rPr lang="en-US" sz="2400" b="1" dirty="0"/>
              <a:t>→N</a:t>
            </a:r>
            <a:r>
              <a:rPr lang="en-US" sz="2400" b="1" baseline="-25000" dirty="0"/>
              <a:t>2</a:t>
            </a:r>
            <a:r>
              <a:rPr lang="en-US" sz="2400" b="1" dirty="0"/>
              <a:t>O+2O</a:t>
            </a:r>
            <a:r>
              <a:rPr lang="en-US" sz="2400" b="1" baseline="-25000" dirty="0"/>
              <a:t>2                                                                </a:t>
            </a:r>
            <a:r>
              <a:rPr lang="en-US" sz="2400" b="1" dirty="0"/>
              <a:t>     </a:t>
            </a:r>
            <a:endParaRPr lang="en-US" sz="2400" dirty="0"/>
          </a:p>
          <a:p>
            <a:r>
              <a:rPr lang="ar-IQ" sz="2400" dirty="0"/>
              <a:t>حصلنا على النتائج التالية : </a:t>
            </a:r>
          </a:p>
          <a:p>
            <a:endParaRPr lang="ar-IQ" sz="2400" dirty="0"/>
          </a:p>
          <a:p>
            <a:r>
              <a:rPr lang="ar-IQ" sz="2400" dirty="0"/>
              <a:t>جد مرتبة هذا التفاعل وثابت سرعته?</a:t>
            </a:r>
            <a:endParaRPr lang="ar-IQ" sz="2400" b="1" dirty="0"/>
          </a:p>
        </p:txBody>
      </p:sp>
      <p:graphicFrame>
        <p:nvGraphicFramePr>
          <p:cNvPr id="3" name="Table 2"/>
          <p:cNvGraphicFramePr>
            <a:graphicFrameLocks noGrp="1"/>
          </p:cNvGraphicFramePr>
          <p:nvPr>
            <p:extLst>
              <p:ext uri="{D42A27DB-BD31-4B8C-83A1-F6EECF244321}">
                <p14:modId xmlns:p14="http://schemas.microsoft.com/office/powerpoint/2010/main" val="903906434"/>
              </p:ext>
            </p:extLst>
          </p:nvPr>
        </p:nvGraphicFramePr>
        <p:xfrm>
          <a:off x="611560" y="1384478"/>
          <a:ext cx="5514049" cy="820386"/>
        </p:xfrm>
        <a:graphic>
          <a:graphicData uri="http://schemas.openxmlformats.org/drawingml/2006/table">
            <a:tbl>
              <a:tblPr rtl="1" firstRow="1" firstCol="1" bandRow="1">
                <a:tableStyleId>{5C22544A-7EE6-4342-B048-85BDC9FD1C3A}</a:tableStyleId>
              </a:tblPr>
              <a:tblGrid>
                <a:gridCol w="573275">
                  <a:extLst>
                    <a:ext uri="{9D8B030D-6E8A-4147-A177-3AD203B41FA5}">
                      <a16:colId xmlns:a16="http://schemas.microsoft.com/office/drawing/2014/main" val="20000"/>
                    </a:ext>
                  </a:extLst>
                </a:gridCol>
                <a:gridCol w="572628">
                  <a:extLst>
                    <a:ext uri="{9D8B030D-6E8A-4147-A177-3AD203B41FA5}">
                      <a16:colId xmlns:a16="http://schemas.microsoft.com/office/drawing/2014/main" val="20001"/>
                    </a:ext>
                  </a:extLst>
                </a:gridCol>
                <a:gridCol w="619861">
                  <a:extLst>
                    <a:ext uri="{9D8B030D-6E8A-4147-A177-3AD203B41FA5}">
                      <a16:colId xmlns:a16="http://schemas.microsoft.com/office/drawing/2014/main" val="20002"/>
                    </a:ext>
                  </a:extLst>
                </a:gridCol>
                <a:gridCol w="619861">
                  <a:extLst>
                    <a:ext uri="{9D8B030D-6E8A-4147-A177-3AD203B41FA5}">
                      <a16:colId xmlns:a16="http://schemas.microsoft.com/office/drawing/2014/main" val="20003"/>
                    </a:ext>
                  </a:extLst>
                </a:gridCol>
                <a:gridCol w="595921">
                  <a:extLst>
                    <a:ext uri="{9D8B030D-6E8A-4147-A177-3AD203B41FA5}">
                      <a16:colId xmlns:a16="http://schemas.microsoft.com/office/drawing/2014/main" val="20004"/>
                    </a:ext>
                  </a:extLst>
                </a:gridCol>
                <a:gridCol w="595921">
                  <a:extLst>
                    <a:ext uri="{9D8B030D-6E8A-4147-A177-3AD203B41FA5}">
                      <a16:colId xmlns:a16="http://schemas.microsoft.com/office/drawing/2014/main" val="20005"/>
                    </a:ext>
                  </a:extLst>
                </a:gridCol>
                <a:gridCol w="596568">
                  <a:extLst>
                    <a:ext uri="{9D8B030D-6E8A-4147-A177-3AD203B41FA5}">
                      <a16:colId xmlns:a16="http://schemas.microsoft.com/office/drawing/2014/main" val="20006"/>
                    </a:ext>
                  </a:extLst>
                </a:gridCol>
                <a:gridCol w="596568">
                  <a:extLst>
                    <a:ext uri="{9D8B030D-6E8A-4147-A177-3AD203B41FA5}">
                      <a16:colId xmlns:a16="http://schemas.microsoft.com/office/drawing/2014/main" val="20007"/>
                    </a:ext>
                  </a:extLst>
                </a:gridCol>
                <a:gridCol w="743446">
                  <a:extLst>
                    <a:ext uri="{9D8B030D-6E8A-4147-A177-3AD203B41FA5}">
                      <a16:colId xmlns:a16="http://schemas.microsoft.com/office/drawing/2014/main" val="20008"/>
                    </a:ext>
                  </a:extLst>
                </a:gridCol>
              </a:tblGrid>
              <a:tr h="410193">
                <a:tc>
                  <a:txBody>
                    <a:bodyPr/>
                    <a:lstStyle/>
                    <a:p>
                      <a:pPr algn="ctr" rtl="1">
                        <a:lnSpc>
                          <a:spcPct val="115000"/>
                        </a:lnSpc>
                        <a:spcAft>
                          <a:spcPts val="0"/>
                        </a:spcAft>
                      </a:pPr>
                      <a:r>
                        <a:rPr lang="en-US" sz="1200" dirty="0">
                          <a:effectLst/>
                        </a:rPr>
                        <a:t>40</a:t>
                      </a:r>
                      <a:endParaRPr lang="en-US" sz="1200" dirty="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30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20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10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8</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4</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2</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1</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dirty="0">
                          <a:effectLst/>
                        </a:rPr>
                        <a:t>t/min</a:t>
                      </a:r>
                      <a:endParaRPr lang="en-US" sz="1200"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410193">
                <a:tc>
                  <a:txBody>
                    <a:bodyPr/>
                    <a:lstStyle/>
                    <a:p>
                      <a:pPr algn="ctr" rtl="0">
                        <a:lnSpc>
                          <a:spcPct val="115000"/>
                        </a:lnSpc>
                        <a:spcAft>
                          <a:spcPts val="0"/>
                        </a:spcAft>
                      </a:pPr>
                      <a:r>
                        <a:rPr lang="en-US" sz="1200">
                          <a:effectLst/>
                        </a:rPr>
                        <a:t>53.5</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52</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47</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34</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29</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17</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9</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5</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dirty="0">
                          <a:effectLst/>
                        </a:rPr>
                        <a:t>p/mmHg</a:t>
                      </a:r>
                      <a:endParaRPr lang="en-US" sz="12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11678351"/>
              </p:ext>
            </p:extLst>
          </p:nvPr>
        </p:nvGraphicFramePr>
        <p:xfrm>
          <a:off x="395536" y="5445224"/>
          <a:ext cx="4199409" cy="792088"/>
        </p:xfrm>
        <a:graphic>
          <a:graphicData uri="http://schemas.openxmlformats.org/drawingml/2006/table">
            <a:tbl>
              <a:tblPr rtl="1" firstRow="1" firstCol="1" bandRow="1">
                <a:tableStyleId>{5C22544A-7EE6-4342-B048-85BDC9FD1C3A}</a:tableStyleId>
              </a:tblPr>
              <a:tblGrid>
                <a:gridCol w="799929">
                  <a:extLst>
                    <a:ext uri="{9D8B030D-6E8A-4147-A177-3AD203B41FA5}">
                      <a16:colId xmlns:a16="http://schemas.microsoft.com/office/drawing/2014/main" val="20000"/>
                    </a:ext>
                  </a:extLst>
                </a:gridCol>
                <a:gridCol w="799929">
                  <a:extLst>
                    <a:ext uri="{9D8B030D-6E8A-4147-A177-3AD203B41FA5}">
                      <a16:colId xmlns:a16="http://schemas.microsoft.com/office/drawing/2014/main" val="20001"/>
                    </a:ext>
                  </a:extLst>
                </a:gridCol>
                <a:gridCol w="800797">
                  <a:extLst>
                    <a:ext uri="{9D8B030D-6E8A-4147-A177-3AD203B41FA5}">
                      <a16:colId xmlns:a16="http://schemas.microsoft.com/office/drawing/2014/main" val="20002"/>
                    </a:ext>
                  </a:extLst>
                </a:gridCol>
                <a:gridCol w="800797">
                  <a:extLst>
                    <a:ext uri="{9D8B030D-6E8A-4147-A177-3AD203B41FA5}">
                      <a16:colId xmlns:a16="http://schemas.microsoft.com/office/drawing/2014/main" val="20003"/>
                    </a:ext>
                  </a:extLst>
                </a:gridCol>
                <a:gridCol w="997957">
                  <a:extLst>
                    <a:ext uri="{9D8B030D-6E8A-4147-A177-3AD203B41FA5}">
                      <a16:colId xmlns:a16="http://schemas.microsoft.com/office/drawing/2014/main" val="20004"/>
                    </a:ext>
                  </a:extLst>
                </a:gridCol>
              </a:tblGrid>
              <a:tr h="396044">
                <a:tc>
                  <a:txBody>
                    <a:bodyPr/>
                    <a:lstStyle/>
                    <a:p>
                      <a:pPr algn="ctr" rtl="1">
                        <a:lnSpc>
                          <a:spcPct val="115000"/>
                        </a:lnSpc>
                        <a:spcAft>
                          <a:spcPts val="0"/>
                        </a:spcAft>
                      </a:pPr>
                      <a:r>
                        <a:rPr lang="en-US" sz="1400" dirty="0">
                          <a:effectLst/>
                        </a:rPr>
                        <a:t>4546</a:t>
                      </a:r>
                      <a:endParaRPr lang="en-US" sz="1400" dirty="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2745</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1242</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337</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dirty="0">
                          <a:effectLst/>
                        </a:rPr>
                        <a:t>t/sec</a:t>
                      </a:r>
                      <a:endParaRPr lang="en-US" sz="1400"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396044">
                <a:tc>
                  <a:txBody>
                    <a:bodyPr/>
                    <a:lstStyle/>
                    <a:p>
                      <a:pPr algn="ctr" rtl="0">
                        <a:lnSpc>
                          <a:spcPct val="115000"/>
                        </a:lnSpc>
                        <a:spcAft>
                          <a:spcPts val="0"/>
                        </a:spcAft>
                      </a:pPr>
                      <a:r>
                        <a:rPr lang="en-US" sz="1400">
                          <a:effectLst/>
                        </a:rPr>
                        <a:t>8</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10.11</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12.01</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13.47</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dirty="0">
                          <a:effectLst/>
                        </a:rPr>
                        <a:t>(a-x)/M</a:t>
                      </a:r>
                      <a:endParaRPr lang="en-US" sz="14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99377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4624"/>
            <a:ext cx="8784975" cy="1938992"/>
          </a:xfrm>
          <a:prstGeom prst="rect">
            <a:avLst/>
          </a:prstGeom>
          <a:noFill/>
        </p:spPr>
        <p:txBody>
          <a:bodyPr wrap="square" rtlCol="1">
            <a:spAutoFit/>
          </a:bodyPr>
          <a:lstStyle/>
          <a:p>
            <a:r>
              <a:rPr lang="ar-IQ" sz="2400" b="1" dirty="0">
                <a:cs typeface="+mj-cs"/>
              </a:rPr>
              <a:t>الطريقة الثانية : طريقة عمر النصف </a:t>
            </a:r>
            <a:r>
              <a:rPr lang="en-US" sz="2400" b="1" dirty="0">
                <a:cs typeface="+mj-cs"/>
              </a:rPr>
              <a:t> </a:t>
            </a:r>
            <a:r>
              <a:rPr lang="ar-IQ" sz="2400" b="1" dirty="0">
                <a:cs typeface="+mj-cs"/>
              </a:rPr>
              <a:t>  </a:t>
            </a:r>
            <a:r>
              <a:rPr lang="en-US" sz="2400" b="1" dirty="0">
                <a:cs typeface="+mj-cs"/>
              </a:rPr>
              <a:t>       </a:t>
            </a:r>
            <a:r>
              <a:rPr lang="ar-IQ" sz="2400" b="1" dirty="0">
                <a:cs typeface="+mj-cs"/>
              </a:rPr>
              <a:t> </a:t>
            </a:r>
            <a:r>
              <a:rPr lang="en-US" sz="2400" b="1" dirty="0">
                <a:cs typeface="+mj-cs"/>
              </a:rPr>
              <a:t>    </a:t>
            </a:r>
            <a:r>
              <a:rPr lang="ar-IQ" sz="2400" b="1" dirty="0">
                <a:cs typeface="+mj-cs"/>
              </a:rPr>
              <a:t> </a:t>
            </a:r>
            <a:r>
              <a:rPr lang="en-US" sz="2400" b="1" dirty="0">
                <a:cs typeface="+mj-cs"/>
              </a:rPr>
              <a:t>half life method</a:t>
            </a:r>
            <a:r>
              <a:rPr lang="ar-IQ" sz="2400" b="1" dirty="0">
                <a:cs typeface="+mj-cs"/>
              </a:rPr>
              <a:t> </a:t>
            </a:r>
          </a:p>
          <a:p>
            <a:r>
              <a:rPr lang="ar-IQ" sz="2400" b="1" dirty="0">
                <a:cs typeface="+mj-cs"/>
              </a:rPr>
              <a:t>لقد جد ان زمن عمر النصف لتفاعل من المرتبة (</a:t>
            </a:r>
            <a:r>
              <a:rPr lang="en-US" sz="2400" b="1" dirty="0">
                <a:cs typeface="+mj-cs"/>
              </a:rPr>
              <a:t>n</a:t>
            </a:r>
            <a:r>
              <a:rPr lang="ar-IQ" sz="2400" b="1" dirty="0">
                <a:cs typeface="+mj-cs"/>
              </a:rPr>
              <a:t>) يتناسب طرديا مع التركيز الابتدائي (</a:t>
            </a:r>
            <a:r>
              <a:rPr lang="en-US" sz="2400" b="1" dirty="0">
                <a:cs typeface="+mj-cs"/>
              </a:rPr>
              <a:t>a </a:t>
            </a:r>
            <a:r>
              <a:rPr lang="ar-IQ" sz="2400" b="1" dirty="0">
                <a:cs typeface="+mj-cs"/>
              </a:rPr>
              <a:t> ) وذلك حسب المعادلة الاتية:</a:t>
            </a:r>
          </a:p>
          <a:p>
            <a:pPr algn="l"/>
            <a:r>
              <a:rPr lang="en-US" sz="2400" b="1" dirty="0"/>
              <a:t>t</a:t>
            </a:r>
            <a:r>
              <a:rPr lang="en-US" sz="2400" b="1" baseline="-25000" dirty="0"/>
              <a:t>1/2</a:t>
            </a:r>
            <a:r>
              <a:rPr lang="en-US" sz="2400" b="1" dirty="0"/>
              <a:t> α(a)</a:t>
            </a:r>
            <a:r>
              <a:rPr lang="en-US" sz="2400" b="1" baseline="30000" dirty="0"/>
              <a:t>1-n</a:t>
            </a:r>
            <a:endParaRPr lang="en-US" sz="2400" b="1" dirty="0"/>
          </a:p>
          <a:p>
            <a:endParaRPr lang="ar-IQ" sz="2400" b="1" dirty="0">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24817646"/>
              </p:ext>
            </p:extLst>
          </p:nvPr>
        </p:nvGraphicFramePr>
        <p:xfrm>
          <a:off x="185514" y="1772816"/>
          <a:ext cx="4026446" cy="440259"/>
        </p:xfrm>
        <a:graphic>
          <a:graphicData uri="http://schemas.openxmlformats.org/presentationml/2006/ole">
            <mc:AlternateContent xmlns:mc="http://schemas.openxmlformats.org/markup-compatibility/2006">
              <mc:Choice xmlns:v="urn:schemas-microsoft-com:vml" Requires="v">
                <p:oleObj spid="_x0000_s22474" name="Equation" r:id="rId3" imgW="2234880" imgH="228600" progId="Equation.3">
                  <p:embed/>
                </p:oleObj>
              </mc:Choice>
              <mc:Fallback>
                <p:oleObj name="Equation" r:id="rId3" imgW="223488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14" y="1772816"/>
                        <a:ext cx="4026446" cy="440259"/>
                      </a:xfrm>
                      <a:prstGeom prst="rect">
                        <a:avLst/>
                      </a:prstGeom>
                      <a:noFill/>
                    </p:spPr>
                  </p:pic>
                </p:oleObj>
              </mc:Fallback>
            </mc:AlternateContent>
          </a:graphicData>
        </a:graphic>
      </p:graphicFrame>
      <p:sp>
        <p:nvSpPr>
          <p:cNvPr id="4" name="TextBox 3"/>
          <p:cNvSpPr txBox="1"/>
          <p:nvPr/>
        </p:nvSpPr>
        <p:spPr>
          <a:xfrm>
            <a:off x="323527" y="2420888"/>
            <a:ext cx="3528393" cy="2736304"/>
          </a:xfrm>
          <a:prstGeom prst="rect">
            <a:avLst/>
          </a:prstGeom>
          <a:blipFill>
            <a:blip r:embed="rId5"/>
            <a:stretch>
              <a:fillRect/>
            </a:stretch>
          </a:blipFill>
        </p:spPr>
        <p:txBody>
          <a:bodyPr wrap="square" rtlCol="1">
            <a:spAutoFit/>
          </a:bodyPr>
          <a:lstStyle/>
          <a:p>
            <a:endParaRPr lang="ar-IQ" dirty="0"/>
          </a:p>
        </p:txBody>
      </p:sp>
      <p:graphicFrame>
        <p:nvGraphicFramePr>
          <p:cNvPr id="5" name="Object 4"/>
          <p:cNvGraphicFramePr>
            <a:graphicFrameLocks noChangeAspect="1"/>
          </p:cNvGraphicFramePr>
          <p:nvPr>
            <p:extLst>
              <p:ext uri="{D42A27DB-BD31-4B8C-83A1-F6EECF244321}">
                <p14:modId xmlns:p14="http://schemas.microsoft.com/office/powerpoint/2010/main" val="242556104"/>
              </p:ext>
            </p:extLst>
          </p:nvPr>
        </p:nvGraphicFramePr>
        <p:xfrm>
          <a:off x="-36512" y="3429000"/>
          <a:ext cx="648072" cy="372616"/>
        </p:xfrm>
        <a:graphic>
          <a:graphicData uri="http://schemas.openxmlformats.org/presentationml/2006/ole">
            <mc:AlternateContent xmlns:mc="http://schemas.openxmlformats.org/markup-compatibility/2006">
              <mc:Choice xmlns:v="urn:schemas-microsoft-com:vml" Requires="v">
                <p:oleObj spid="_x0000_s22475" name="Equation" r:id="rId6" imgW="444240" imgH="228600" progId="Equation.3">
                  <p:embed/>
                </p:oleObj>
              </mc:Choice>
              <mc:Fallback>
                <p:oleObj name="Equation" r:id="rId6" imgW="44424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3429000"/>
                        <a:ext cx="648072" cy="372616"/>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55449422"/>
              </p:ext>
            </p:extLst>
          </p:nvPr>
        </p:nvGraphicFramePr>
        <p:xfrm>
          <a:off x="1691680" y="4869160"/>
          <a:ext cx="633686" cy="393155"/>
        </p:xfrm>
        <a:graphic>
          <a:graphicData uri="http://schemas.openxmlformats.org/presentationml/2006/ole">
            <mc:AlternateContent xmlns:mc="http://schemas.openxmlformats.org/markup-compatibility/2006">
              <mc:Choice xmlns:v="urn:schemas-microsoft-com:vml" Requires="v">
                <p:oleObj spid="_x0000_s22476" name="Equation" r:id="rId8" imgW="342720" imgH="203040" progId="Equation.3">
                  <p:embed/>
                </p:oleObj>
              </mc:Choice>
              <mc:Fallback>
                <p:oleObj name="Equation" r:id="rId8" imgW="342720" imgH="2030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1680" y="4869160"/>
                        <a:ext cx="633686" cy="393155"/>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1485556"/>
              </p:ext>
            </p:extLst>
          </p:nvPr>
        </p:nvGraphicFramePr>
        <p:xfrm>
          <a:off x="1907704" y="3501008"/>
          <a:ext cx="1800200" cy="432048"/>
        </p:xfrm>
        <a:graphic>
          <a:graphicData uri="http://schemas.openxmlformats.org/presentationml/2006/ole">
            <mc:AlternateContent xmlns:mc="http://schemas.openxmlformats.org/markup-compatibility/2006">
              <mc:Choice xmlns:v="urn:schemas-microsoft-com:vml" Requires="v">
                <p:oleObj spid="_x0000_s22477" name="Equation" r:id="rId10" imgW="914400" imgH="203040" progId="Equation.3">
                  <p:embed/>
                </p:oleObj>
              </mc:Choice>
              <mc:Fallback>
                <p:oleObj name="Equation" r:id="rId10" imgW="914400" imgH="20304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7704" y="3501008"/>
                        <a:ext cx="1800200" cy="43204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73450559"/>
              </p:ext>
            </p:extLst>
          </p:nvPr>
        </p:nvGraphicFramePr>
        <p:xfrm>
          <a:off x="5580112" y="1484784"/>
          <a:ext cx="2592288" cy="1439664"/>
        </p:xfrm>
        <a:graphic>
          <a:graphicData uri="http://schemas.openxmlformats.org/presentationml/2006/ole">
            <mc:AlternateContent xmlns:mc="http://schemas.openxmlformats.org/markup-compatibility/2006">
              <mc:Choice xmlns:v="urn:schemas-microsoft-com:vml" Requires="v">
                <p:oleObj spid="_x0000_s22478" name="Equation" r:id="rId12" imgW="939600" imgH="863280" progId="Equation.3">
                  <p:embed/>
                </p:oleObj>
              </mc:Choice>
              <mc:Fallback>
                <p:oleObj name="Equation" r:id="rId12" imgW="939600" imgH="863280"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0112" y="1484784"/>
                        <a:ext cx="2592288" cy="1439664"/>
                      </a:xfrm>
                      <a:prstGeom prst="rect">
                        <a:avLst/>
                      </a:prstGeom>
                      <a:noFill/>
                    </p:spPr>
                  </p:pic>
                </p:oleObj>
              </mc:Fallback>
            </mc:AlternateContent>
          </a:graphicData>
        </a:graphic>
      </p:graphicFrame>
      <p:sp>
        <p:nvSpPr>
          <p:cNvPr id="9" name="TextBox 8"/>
          <p:cNvSpPr txBox="1"/>
          <p:nvPr/>
        </p:nvSpPr>
        <p:spPr>
          <a:xfrm>
            <a:off x="3851920" y="3068960"/>
            <a:ext cx="5184576" cy="2862322"/>
          </a:xfrm>
          <a:prstGeom prst="rect">
            <a:avLst/>
          </a:prstGeom>
          <a:noFill/>
        </p:spPr>
        <p:txBody>
          <a:bodyPr wrap="square" rtlCol="1">
            <a:spAutoFit/>
          </a:bodyPr>
          <a:lstStyle/>
          <a:p>
            <a:pPr algn="just"/>
            <a:r>
              <a:rPr lang="ar-IQ" sz="2000" b="1" dirty="0"/>
              <a:t>مثال 1: جد مرتبة التفاعل اذا علمت ان زمن عمر النصف </a:t>
            </a:r>
          </a:p>
          <a:p>
            <a:pPr algn="just"/>
            <a:r>
              <a:rPr lang="ar-IQ" sz="2000" b="1" dirty="0"/>
              <a:t>للتركيز الابتدائي الاول (</a:t>
            </a:r>
            <a:r>
              <a:rPr lang="en-US" sz="2000" b="1" dirty="0"/>
              <a:t>0.1M</a:t>
            </a:r>
            <a:r>
              <a:rPr lang="ar-IQ" sz="2000" b="1" dirty="0"/>
              <a:t> ) يكون </a:t>
            </a:r>
            <a:r>
              <a:rPr lang="en-US" sz="2000" b="1" dirty="0"/>
              <a:t>20sec</a:t>
            </a:r>
            <a:r>
              <a:rPr lang="ar-IQ" sz="2000" b="1" dirty="0"/>
              <a:t> بينما يصبح</a:t>
            </a:r>
          </a:p>
          <a:p>
            <a:pPr algn="just"/>
            <a:r>
              <a:rPr lang="ar-IQ" sz="2000" b="1" dirty="0"/>
              <a:t> زمن عمر التصف  </a:t>
            </a:r>
            <a:r>
              <a:rPr lang="en-US" sz="2000" b="1" dirty="0"/>
              <a:t>50 sec</a:t>
            </a:r>
            <a:r>
              <a:rPr lang="ar-IQ" sz="2000" b="1" dirty="0"/>
              <a:t> عندما يكون التركيز </a:t>
            </a:r>
            <a:r>
              <a:rPr lang="en-US" sz="2000" b="1" dirty="0"/>
              <a:t>0.3M</a:t>
            </a:r>
            <a:r>
              <a:rPr lang="ar-IQ" sz="2000" b="1" dirty="0"/>
              <a:t> ?</a:t>
            </a:r>
          </a:p>
          <a:p>
            <a:pPr algn="just"/>
            <a:endParaRPr lang="ar-IQ" sz="2000" b="1" dirty="0"/>
          </a:p>
          <a:p>
            <a:pPr algn="just"/>
            <a:endParaRPr lang="ar-IQ" sz="2000" b="1" dirty="0"/>
          </a:p>
          <a:p>
            <a:pPr algn="just"/>
            <a:r>
              <a:rPr lang="ar-IQ" sz="2000" b="1" dirty="0"/>
              <a:t>مثال 2: لتفاعل تفكك الاستلديهايد عند درجة حرارة  </a:t>
            </a:r>
            <a:r>
              <a:rPr lang="en-US" sz="2000" b="1" dirty="0"/>
              <a:t>873K</a:t>
            </a:r>
            <a:r>
              <a:rPr lang="ar-IQ" sz="2000" b="1" dirty="0"/>
              <a:t> </a:t>
            </a:r>
          </a:p>
          <a:p>
            <a:pPr algn="just"/>
            <a:r>
              <a:rPr lang="ar-IQ" sz="2000" b="1" dirty="0"/>
              <a:t>وجد ان زمن عمر النصف  له </a:t>
            </a:r>
            <a:r>
              <a:rPr lang="en-US" sz="2000" b="1" dirty="0"/>
              <a:t>410 sec</a:t>
            </a:r>
            <a:r>
              <a:rPr lang="ar-IQ" sz="2000" b="1" dirty="0"/>
              <a:t> عندما يكون الابتدائي </a:t>
            </a:r>
          </a:p>
          <a:p>
            <a:pPr algn="just"/>
            <a:r>
              <a:rPr lang="en-US" sz="2000" b="1" dirty="0"/>
              <a:t>363 </a:t>
            </a:r>
            <a:r>
              <a:rPr lang="en-US" sz="2000" b="1" dirty="0" err="1"/>
              <a:t>torr</a:t>
            </a:r>
            <a:r>
              <a:rPr lang="ar-IQ" sz="2000" b="1" dirty="0"/>
              <a:t> بينما يكون </a:t>
            </a:r>
            <a:r>
              <a:rPr lang="en-US" sz="2000" b="1" dirty="0"/>
              <a:t>880 </a:t>
            </a:r>
            <a:r>
              <a:rPr lang="en-US" sz="2000" b="1" dirty="0" err="1"/>
              <a:t>torr</a:t>
            </a:r>
            <a:r>
              <a:rPr lang="ar-IQ" sz="2000" b="1" dirty="0"/>
              <a:t> عمدما يكون ضغطه الابتدائي  </a:t>
            </a:r>
            <a:r>
              <a:rPr lang="en-US" sz="2000" b="1" dirty="0"/>
              <a:t>169 </a:t>
            </a:r>
            <a:r>
              <a:rPr lang="en-US" sz="2000" b="1" dirty="0" err="1"/>
              <a:t>torr</a:t>
            </a:r>
            <a:r>
              <a:rPr lang="ar-IQ" sz="2000" b="1" dirty="0"/>
              <a:t> جد مرتبة هذا التفاعل?</a:t>
            </a:r>
          </a:p>
        </p:txBody>
      </p:sp>
    </p:spTree>
    <p:extLst>
      <p:ext uri="{BB962C8B-B14F-4D97-AF65-F5344CB8AC3E}">
        <p14:creationId xmlns:p14="http://schemas.microsoft.com/office/powerpoint/2010/main" val="464252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0987" y="107340"/>
            <a:ext cx="6305509" cy="461665"/>
          </a:xfrm>
          <a:prstGeom prst="rect">
            <a:avLst/>
          </a:prstGeom>
          <a:noFill/>
        </p:spPr>
        <p:txBody>
          <a:bodyPr wrap="none" rtlCol="1">
            <a:spAutoFit/>
          </a:bodyPr>
          <a:lstStyle/>
          <a:p>
            <a:r>
              <a:rPr lang="ar-IQ" sz="2400" b="1" dirty="0">
                <a:cs typeface="+mj-cs"/>
              </a:rPr>
              <a:t>الطريقة الثالثة : الطريقة التفاضلية  </a:t>
            </a:r>
            <a:r>
              <a:rPr lang="en-US" sz="2400" b="1" dirty="0">
                <a:cs typeface="+mj-cs"/>
              </a:rPr>
              <a:t>Differential method</a:t>
            </a:r>
            <a:endParaRPr lang="ar-IQ" sz="2400" b="1" dirty="0">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55877055"/>
              </p:ext>
            </p:extLst>
          </p:nvPr>
        </p:nvGraphicFramePr>
        <p:xfrm>
          <a:off x="179387" y="836712"/>
          <a:ext cx="2551599" cy="681732"/>
        </p:xfrm>
        <a:graphic>
          <a:graphicData uri="http://schemas.openxmlformats.org/presentationml/2006/ole">
            <mc:AlternateContent xmlns:mc="http://schemas.openxmlformats.org/markup-compatibility/2006">
              <mc:Choice xmlns:v="urn:schemas-microsoft-com:vml" Requires="v">
                <p:oleObj spid="_x0000_s102516" name="Equation" r:id="rId3" imgW="1409400" imgH="393480" progId="Equation.3">
                  <p:embed/>
                </p:oleObj>
              </mc:Choice>
              <mc:Fallback>
                <p:oleObj name="Equation" r:id="rId3" imgW="140940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836712"/>
                        <a:ext cx="2551599" cy="68173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88507869"/>
              </p:ext>
            </p:extLst>
          </p:nvPr>
        </p:nvGraphicFramePr>
        <p:xfrm>
          <a:off x="57696" y="1628800"/>
          <a:ext cx="4442296" cy="516632"/>
        </p:xfrm>
        <a:graphic>
          <a:graphicData uri="http://schemas.openxmlformats.org/presentationml/2006/ole">
            <mc:AlternateContent xmlns:mc="http://schemas.openxmlformats.org/markup-compatibility/2006">
              <mc:Choice xmlns:v="urn:schemas-microsoft-com:vml" Requires="v">
                <p:oleObj spid="_x0000_s102517" name="Equation" r:id="rId5" imgW="1777680" imgH="228600" progId="Equation.3">
                  <p:embed/>
                </p:oleObj>
              </mc:Choice>
              <mc:Fallback>
                <p:oleObj name="Equation" r:id="rId5" imgW="177768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96" y="1628800"/>
                        <a:ext cx="4442296" cy="516632"/>
                      </a:xfrm>
                      <a:prstGeom prst="rect">
                        <a:avLst/>
                      </a:prstGeom>
                      <a:noFill/>
                    </p:spPr>
                  </p:pic>
                </p:oleObj>
              </mc:Fallback>
            </mc:AlternateContent>
          </a:graphicData>
        </a:graphic>
      </p:graphicFrame>
      <p:sp>
        <p:nvSpPr>
          <p:cNvPr id="5" name="TextBox 4"/>
          <p:cNvSpPr txBox="1"/>
          <p:nvPr/>
        </p:nvSpPr>
        <p:spPr>
          <a:xfrm>
            <a:off x="539551" y="2420888"/>
            <a:ext cx="3528393" cy="2736304"/>
          </a:xfrm>
          <a:prstGeom prst="rect">
            <a:avLst/>
          </a:prstGeom>
          <a:blipFill>
            <a:blip r:embed="rId7"/>
            <a:stretch>
              <a:fillRect/>
            </a:stretch>
          </a:blipFill>
        </p:spPr>
        <p:txBody>
          <a:bodyPr wrap="square" rtlCol="1">
            <a:spAutoFit/>
          </a:bodyPr>
          <a:lstStyle/>
          <a:p>
            <a:endParaRPr lang="ar-IQ" dirty="0"/>
          </a:p>
        </p:txBody>
      </p:sp>
      <p:graphicFrame>
        <p:nvGraphicFramePr>
          <p:cNvPr id="6" name="Object 5"/>
          <p:cNvGraphicFramePr>
            <a:graphicFrameLocks noChangeAspect="1"/>
          </p:cNvGraphicFramePr>
          <p:nvPr>
            <p:extLst>
              <p:ext uri="{D42A27DB-BD31-4B8C-83A1-F6EECF244321}">
                <p14:modId xmlns:p14="http://schemas.microsoft.com/office/powerpoint/2010/main" val="2369430629"/>
              </p:ext>
            </p:extLst>
          </p:nvPr>
        </p:nvGraphicFramePr>
        <p:xfrm>
          <a:off x="1332012" y="4869160"/>
          <a:ext cx="1655812" cy="419224"/>
        </p:xfrm>
        <a:graphic>
          <a:graphicData uri="http://schemas.openxmlformats.org/presentationml/2006/ole">
            <mc:AlternateContent xmlns:mc="http://schemas.openxmlformats.org/markup-compatibility/2006">
              <mc:Choice xmlns:v="urn:schemas-microsoft-com:vml" Requires="v">
                <p:oleObj spid="_x0000_s102518" name="Equation" r:id="rId8" imgW="647640" imgH="203040" progId="Equation.3">
                  <p:embed/>
                </p:oleObj>
              </mc:Choice>
              <mc:Fallback>
                <p:oleObj name="Equation" r:id="rId8" imgW="647640" imgH="2030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2012" y="4869160"/>
                        <a:ext cx="1655812" cy="419224"/>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46710496"/>
              </p:ext>
            </p:extLst>
          </p:nvPr>
        </p:nvGraphicFramePr>
        <p:xfrm>
          <a:off x="0" y="3212976"/>
          <a:ext cx="755576" cy="419224"/>
        </p:xfrm>
        <a:graphic>
          <a:graphicData uri="http://schemas.openxmlformats.org/presentationml/2006/ole">
            <mc:AlternateContent xmlns:mc="http://schemas.openxmlformats.org/markup-compatibility/2006">
              <mc:Choice xmlns:v="urn:schemas-microsoft-com:vml" Requires="v">
                <p:oleObj spid="_x0000_s102519" name="Equation" r:id="rId10" imgW="368280" imgH="203040" progId="Equation.3">
                  <p:embed/>
                </p:oleObj>
              </mc:Choice>
              <mc:Fallback>
                <p:oleObj name="Equation" r:id="rId10" imgW="368280" imgH="20304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212976"/>
                        <a:ext cx="755576" cy="419224"/>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6326082"/>
              </p:ext>
            </p:extLst>
          </p:nvPr>
        </p:nvGraphicFramePr>
        <p:xfrm>
          <a:off x="2306216" y="3356992"/>
          <a:ext cx="1329680" cy="432048"/>
        </p:xfrm>
        <a:graphic>
          <a:graphicData uri="http://schemas.openxmlformats.org/presentationml/2006/ole">
            <mc:AlternateContent xmlns:mc="http://schemas.openxmlformats.org/markup-compatibility/2006">
              <mc:Choice xmlns:v="urn:schemas-microsoft-com:vml" Requires="v">
                <p:oleObj spid="_x0000_s102520" name="Equation" r:id="rId12" imgW="609480" imgH="203040" progId="Equation.3">
                  <p:embed/>
                </p:oleObj>
              </mc:Choice>
              <mc:Fallback>
                <p:oleObj name="Equation" r:id="rId12" imgW="609480" imgH="20304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6216" y="3356992"/>
                        <a:ext cx="1329680" cy="432048"/>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7128593"/>
              </p:ext>
            </p:extLst>
          </p:nvPr>
        </p:nvGraphicFramePr>
        <p:xfrm>
          <a:off x="916236" y="4221088"/>
          <a:ext cx="631428" cy="357610"/>
        </p:xfrm>
        <a:graphic>
          <a:graphicData uri="http://schemas.openxmlformats.org/presentationml/2006/ole">
            <mc:AlternateContent xmlns:mc="http://schemas.openxmlformats.org/markup-compatibility/2006">
              <mc:Choice xmlns:v="urn:schemas-microsoft-com:vml" Requires="v">
                <p:oleObj spid="_x0000_s102521" name="Equation" r:id="rId14" imgW="431640" imgH="228600" progId="Equation.3">
                  <p:embed/>
                </p:oleObj>
              </mc:Choice>
              <mc:Fallback>
                <p:oleObj name="Equation" r:id="rId14" imgW="431640" imgH="228600" progId="Equation.3">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6236" y="4221088"/>
                        <a:ext cx="631428" cy="357610"/>
                      </a:xfrm>
                      <a:prstGeom prst="rect">
                        <a:avLst/>
                      </a:prstGeom>
                      <a:noFill/>
                    </p:spPr>
                  </p:pic>
                </p:oleObj>
              </mc:Fallback>
            </mc:AlternateContent>
          </a:graphicData>
        </a:graphic>
      </p:graphicFrame>
      <p:sp>
        <p:nvSpPr>
          <p:cNvPr id="10" name="Rectangle 9"/>
          <p:cNvSpPr/>
          <p:nvPr/>
        </p:nvSpPr>
        <p:spPr>
          <a:xfrm>
            <a:off x="4572000" y="1797204"/>
            <a:ext cx="4176464" cy="141577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algn="just">
              <a:lnSpc>
                <a:spcPct val="150000"/>
              </a:lnSpc>
              <a:spcAft>
                <a:spcPts val="600"/>
              </a:spcAft>
              <a:buFont typeface="+mj-cs"/>
              <a:buAutoNum type="arabic2Minus"/>
              <a:tabLst>
                <a:tab pos="228600" algn="l"/>
                <a:tab pos="457200" algn="l"/>
              </a:tabLst>
            </a:pPr>
            <a:r>
              <a:rPr lang="ar-SA" dirty="0">
                <a:latin typeface="Times New Roman"/>
                <a:ea typeface="Times New Roman"/>
                <a:cs typeface="Times New Roman"/>
              </a:rPr>
              <a:t>تفاعل واحد بتركيز معين مثلاً (</a:t>
            </a:r>
            <a:r>
              <a:rPr lang="en-US" dirty="0">
                <a:latin typeface="Times New Roman"/>
                <a:ea typeface="Times New Roman"/>
                <a:cs typeface="Times New Roman"/>
              </a:rPr>
              <a:t>a</a:t>
            </a:r>
            <a:r>
              <a:rPr lang="ar-IQ" dirty="0">
                <a:latin typeface="Times New Roman"/>
                <a:ea typeface="Times New Roman"/>
                <a:cs typeface="Times New Roman"/>
              </a:rPr>
              <a:t>) في التفاعل الواحد كيف يكون شكل الرسم البياني.</a:t>
            </a:r>
            <a:endParaRPr lang="en-US" dirty="0">
              <a:latin typeface="Times New Roman"/>
              <a:ea typeface="Times New Roman"/>
              <a:cs typeface="Times New Roman"/>
            </a:endParaRPr>
          </a:p>
          <a:p>
            <a:pPr marL="457200" algn="just">
              <a:lnSpc>
                <a:spcPct val="150000"/>
              </a:lnSpc>
              <a:spcAft>
                <a:spcPts val="600"/>
              </a:spcAft>
              <a:tabLst>
                <a:tab pos="228600" algn="l"/>
                <a:tab pos="457200" algn="l"/>
              </a:tabLst>
            </a:pPr>
            <a:r>
              <a:rPr lang="ar-IQ" dirty="0">
                <a:latin typeface="Times New Roman"/>
                <a:ea typeface="Times New Roman"/>
                <a:cs typeface="Times New Roman"/>
              </a:rPr>
              <a:t>عند </a:t>
            </a:r>
            <a:r>
              <a:rPr lang="ar-SA" dirty="0">
                <a:latin typeface="Times New Roman"/>
                <a:ea typeface="Times New Roman"/>
                <a:cs typeface="Times New Roman"/>
              </a:rPr>
              <a:t>نقطة التماس قيم (</a:t>
            </a:r>
            <a:r>
              <a:rPr lang="en-US" dirty="0">
                <a:latin typeface="Times New Roman"/>
                <a:ea typeface="Times New Roman"/>
                <a:cs typeface="Times New Roman"/>
              </a:rPr>
              <a:t>a-X</a:t>
            </a:r>
            <a:r>
              <a:rPr lang="ar-IQ" dirty="0">
                <a:latin typeface="Times New Roman"/>
                <a:ea typeface="Times New Roman"/>
                <a:cs typeface="Times New Roman"/>
              </a:rPr>
              <a:t>) مختلفة و</a:t>
            </a:r>
            <a:r>
              <a:rPr lang="en-US" dirty="0">
                <a:latin typeface="Times New Roman"/>
                <a:ea typeface="Times New Roman"/>
                <a:cs typeface="Times New Roman"/>
              </a:rPr>
              <a:t>R</a:t>
            </a:r>
            <a:r>
              <a:rPr lang="ar-IQ" dirty="0">
                <a:latin typeface="Times New Roman"/>
                <a:ea typeface="Times New Roman"/>
                <a:cs typeface="Times New Roman"/>
              </a:rPr>
              <a:t> مختلفة.</a:t>
            </a:r>
            <a:endParaRPr lang="en-US" dirty="0">
              <a:effectLst/>
              <a:latin typeface="Times New Roman"/>
              <a:ea typeface="Times New Roman"/>
              <a:cs typeface="Simplified Arabic"/>
            </a:endParaRPr>
          </a:p>
        </p:txBody>
      </p:sp>
      <p:pic>
        <p:nvPicPr>
          <p:cNvPr id="11" name="Picture 6" descr="C:\Chang Powerpoint\Figures\CNG7CH13\CHA56015.JP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27984" y="3238574"/>
            <a:ext cx="4608512" cy="3430786"/>
          </a:xfrm>
          <a:prstGeom prst="rect">
            <a:avLst/>
          </a:prstGeom>
          <a:ln/>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176814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24458"/>
            <a:ext cx="8212051" cy="2152414"/>
          </a:xfrm>
          <a:prstGeom prst="rect">
            <a:avLst/>
          </a:prstGeom>
          <a:ln/>
        </p:spPr>
        <p:style>
          <a:lnRef idx="1">
            <a:schemeClr val="accent3"/>
          </a:lnRef>
          <a:fillRef idx="2">
            <a:schemeClr val="accent3"/>
          </a:fillRef>
          <a:effectRef idx="1">
            <a:schemeClr val="accent3"/>
          </a:effectRef>
          <a:fontRef idx="minor">
            <a:schemeClr val="dk1"/>
          </a:fontRef>
        </p:style>
      </p:pic>
      <p:sp>
        <p:nvSpPr>
          <p:cNvPr id="3" name="TextBox 2"/>
          <p:cNvSpPr txBox="1"/>
          <p:nvPr/>
        </p:nvSpPr>
        <p:spPr>
          <a:xfrm>
            <a:off x="72008" y="2492896"/>
            <a:ext cx="9036496" cy="3416320"/>
          </a:xfrm>
          <a:prstGeom prst="rect">
            <a:avLst/>
          </a:prstGeom>
          <a:noFill/>
        </p:spPr>
        <p:txBody>
          <a:bodyPr wrap="square" rtlCol="1">
            <a:spAutoFit/>
          </a:bodyPr>
          <a:lstStyle/>
          <a:p>
            <a:r>
              <a:rPr lang="ar-IQ" sz="2400" b="1" dirty="0"/>
              <a:t>في بعض الاحيان قيمتين للسرعة وقيمتين للتركيز فتكون المعادلة النهائية بالشكل التالي :</a:t>
            </a:r>
          </a:p>
          <a:p>
            <a:endParaRPr lang="ar-IQ" sz="2400" b="1" dirty="0"/>
          </a:p>
          <a:p>
            <a:endParaRPr lang="ar-IQ" sz="2400" b="1" dirty="0"/>
          </a:p>
          <a:p>
            <a:endParaRPr lang="ar-IQ" sz="2400" b="1" dirty="0"/>
          </a:p>
          <a:p>
            <a:endParaRPr lang="ar-IQ" sz="2400" b="1" dirty="0"/>
          </a:p>
          <a:p>
            <a:endParaRPr lang="ar-IQ" sz="2400" b="1" dirty="0"/>
          </a:p>
          <a:p>
            <a:pPr algn="just"/>
            <a:r>
              <a:rPr lang="ar-IQ" sz="2400" b="1" dirty="0"/>
              <a:t>مثال 1 : في تفكك الاستلديهايد كان الضغط الابتدائي له  </a:t>
            </a:r>
            <a:r>
              <a:rPr lang="en-US" sz="2400" b="1" dirty="0"/>
              <a:t>363 </a:t>
            </a:r>
            <a:r>
              <a:rPr lang="en-US" sz="2400" b="1" dirty="0" err="1"/>
              <a:t>torr</a:t>
            </a:r>
            <a:r>
              <a:rPr lang="ar-IQ" sz="2400" b="1" dirty="0"/>
              <a:t> ووجد ان سرعة التفاعل </a:t>
            </a:r>
            <a:r>
              <a:rPr lang="en-US" sz="2400" b="1" dirty="0"/>
              <a:t>1.7 </a:t>
            </a:r>
            <a:r>
              <a:rPr lang="en-US" sz="2400" b="1" dirty="0" err="1"/>
              <a:t>torr</a:t>
            </a:r>
            <a:r>
              <a:rPr lang="en-US" sz="2400" b="1" dirty="0"/>
              <a:t>/sec</a:t>
            </a:r>
            <a:r>
              <a:rPr lang="ar-IQ" sz="2400" b="1" dirty="0"/>
              <a:t> عند تفاعل </a:t>
            </a:r>
            <a:r>
              <a:rPr lang="en-US" sz="2400" b="1" dirty="0"/>
              <a:t>20</a:t>
            </a:r>
            <a:r>
              <a:rPr lang="ar-IQ" sz="2400" b="1" dirty="0"/>
              <a:t> % من الاستلديهايد بينما وجد ان السرعة </a:t>
            </a:r>
            <a:r>
              <a:rPr lang="en-US" sz="2400" b="1" dirty="0"/>
              <a:t>0.76 </a:t>
            </a:r>
            <a:r>
              <a:rPr lang="en-US" sz="2400" b="1" dirty="0" err="1"/>
              <a:t>torr</a:t>
            </a:r>
            <a:r>
              <a:rPr lang="en-US" sz="2400" b="1" dirty="0"/>
              <a:t>/sec</a:t>
            </a:r>
            <a:r>
              <a:rPr lang="ar-IQ" sz="2400" b="1" dirty="0"/>
              <a:t> عندما يتفاعل </a:t>
            </a:r>
            <a:r>
              <a:rPr lang="en-US" sz="2400" b="1" dirty="0"/>
              <a:t>95</a:t>
            </a:r>
            <a:r>
              <a:rPr lang="ar-IQ" sz="2400" b="1" dirty="0"/>
              <a:t> % من الاستلديهايد .جد مرتبة هذا التفاعل ?</a:t>
            </a:r>
          </a:p>
        </p:txBody>
      </p:sp>
      <p:graphicFrame>
        <p:nvGraphicFramePr>
          <p:cNvPr id="4" name="Object 3"/>
          <p:cNvGraphicFramePr>
            <a:graphicFrameLocks noChangeAspect="1"/>
          </p:cNvGraphicFramePr>
          <p:nvPr>
            <p:extLst>
              <p:ext uri="{D42A27DB-BD31-4B8C-83A1-F6EECF244321}">
                <p14:modId xmlns:p14="http://schemas.microsoft.com/office/powerpoint/2010/main" val="1129468539"/>
              </p:ext>
            </p:extLst>
          </p:nvPr>
        </p:nvGraphicFramePr>
        <p:xfrm>
          <a:off x="3748812" y="2954561"/>
          <a:ext cx="1975315" cy="1143379"/>
        </p:xfrm>
        <a:graphic>
          <a:graphicData uri="http://schemas.openxmlformats.org/presentationml/2006/ole">
            <mc:AlternateContent xmlns:mc="http://schemas.openxmlformats.org/markup-compatibility/2006">
              <mc:Choice xmlns:v="urn:schemas-microsoft-com:vml" Requires="v">
                <p:oleObj spid="_x0000_s23742" name="Equation" r:id="rId4" imgW="1041120" imgH="863280" progId="Equation.3">
                  <p:embed/>
                </p:oleObj>
              </mc:Choice>
              <mc:Fallback>
                <p:oleObj name="Equation" r:id="rId4" imgW="1041120" imgH="8632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8812" y="2954561"/>
                        <a:ext cx="1975315" cy="1143379"/>
                      </a:xfrm>
                      <a:prstGeom prst="rect">
                        <a:avLst/>
                      </a:prstGeom>
                      <a:noFill/>
                    </p:spPr>
                  </p:pic>
                </p:oleObj>
              </mc:Fallback>
            </mc:AlternateContent>
          </a:graphicData>
        </a:graphic>
      </p:graphicFrame>
    </p:spTree>
    <p:extLst>
      <p:ext uri="{BB962C8B-B14F-4D97-AF65-F5344CB8AC3E}">
        <p14:creationId xmlns:p14="http://schemas.microsoft.com/office/powerpoint/2010/main" val="617736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784976" cy="6740307"/>
          </a:xfrm>
          <a:prstGeom prst="rect">
            <a:avLst/>
          </a:prstGeom>
          <a:noFill/>
        </p:spPr>
        <p:txBody>
          <a:bodyPr wrap="square" rtlCol="1">
            <a:spAutoFit/>
          </a:bodyPr>
          <a:lstStyle/>
          <a:p>
            <a:r>
              <a:rPr lang="ar-IQ" sz="2400" b="1" dirty="0"/>
              <a:t>الطريقة الرابعة : طريقة العزل او الفصل </a:t>
            </a:r>
            <a:r>
              <a:rPr lang="en-US" sz="2400" b="1" dirty="0"/>
              <a:t>  </a:t>
            </a:r>
            <a:r>
              <a:rPr lang="ar-IQ" sz="2400" b="1" dirty="0"/>
              <a:t> </a:t>
            </a:r>
            <a:r>
              <a:rPr lang="en-US" sz="2400" b="1" dirty="0"/>
              <a:t>Isolation method</a:t>
            </a:r>
            <a:r>
              <a:rPr lang="ar-IQ" sz="2400" b="1" dirty="0"/>
              <a:t> </a:t>
            </a:r>
          </a:p>
          <a:p>
            <a:r>
              <a:rPr lang="ar-IQ" sz="2400" b="1" dirty="0"/>
              <a:t>للتفاعل العام                           </a:t>
            </a:r>
            <a:r>
              <a:rPr lang="en-US" sz="2400" b="1" dirty="0"/>
              <a:t>A+B+C→P</a:t>
            </a:r>
            <a:r>
              <a:rPr lang="ar-IQ" sz="2400" b="1" dirty="0"/>
              <a:t> </a:t>
            </a:r>
          </a:p>
          <a:p>
            <a:r>
              <a:rPr lang="en-US" sz="2400" b="1" dirty="0"/>
              <a:t>                               </a:t>
            </a:r>
          </a:p>
          <a:p>
            <a:endParaRPr lang="en-US" sz="2400" b="1" dirty="0"/>
          </a:p>
          <a:p>
            <a:endParaRPr lang="en-US" sz="2400" b="1" dirty="0"/>
          </a:p>
          <a:p>
            <a:r>
              <a:rPr lang="en-US" sz="2400" b="1" dirty="0"/>
              <a:t>        </a:t>
            </a:r>
            <a:r>
              <a:rPr lang="ar-IQ" sz="2400" b="1" dirty="0"/>
              <a:t>                       بما ان  </a:t>
            </a:r>
            <a:r>
              <a:rPr lang="en-US" sz="2400" b="1" dirty="0"/>
              <a:t>[B],[C]&gt;&gt;[A]</a:t>
            </a:r>
            <a:r>
              <a:rPr lang="ar-IQ" sz="2400" b="1" dirty="0"/>
              <a:t> </a:t>
            </a:r>
          </a:p>
          <a:p>
            <a:endParaRPr lang="ar-IQ" sz="2400" b="1" dirty="0"/>
          </a:p>
          <a:p>
            <a:endParaRPr lang="ar-IQ" sz="2400" b="1" dirty="0"/>
          </a:p>
          <a:p>
            <a:r>
              <a:rPr lang="ar-IQ" sz="2400" b="1" dirty="0"/>
              <a:t>وبنفس الطريقة نجد الاسس البقية لكل من المادتين </a:t>
            </a:r>
            <a:r>
              <a:rPr lang="en-US" sz="2400" b="1" dirty="0"/>
              <a:t>A</a:t>
            </a:r>
            <a:r>
              <a:rPr lang="ar-IQ" sz="2400" b="1" dirty="0"/>
              <a:t> و</a:t>
            </a:r>
            <a:r>
              <a:rPr lang="en-US" sz="2400" b="1" dirty="0"/>
              <a:t>b</a:t>
            </a:r>
            <a:r>
              <a:rPr lang="ar-IQ" sz="2400" b="1" dirty="0"/>
              <a:t> لنحصل بالنهاية على المرتبة </a:t>
            </a:r>
            <a:r>
              <a:rPr lang="en-US" sz="2400" b="1" dirty="0"/>
              <a:t>n </a:t>
            </a:r>
            <a:r>
              <a:rPr lang="ar-IQ" sz="2400" b="1" dirty="0"/>
              <a:t> من العلاقة الاتية:  </a:t>
            </a:r>
          </a:p>
          <a:p>
            <a:endParaRPr lang="ar-IQ" sz="2400" b="1" dirty="0"/>
          </a:p>
          <a:p>
            <a:endParaRPr lang="ar-IQ" sz="2400" b="1" dirty="0"/>
          </a:p>
          <a:p>
            <a:r>
              <a:rPr lang="ar-IQ" sz="2400" b="1" dirty="0"/>
              <a:t>مثال 1: لتفاعل ما وجدت النتائج التالية:  </a:t>
            </a:r>
          </a:p>
          <a:p>
            <a:endParaRPr lang="ar-IQ" sz="2400" b="1" dirty="0"/>
          </a:p>
          <a:p>
            <a:endParaRPr lang="ar-IQ" sz="2400" b="1" dirty="0"/>
          </a:p>
          <a:p>
            <a:endParaRPr lang="ar-IQ" sz="2400" b="1" dirty="0"/>
          </a:p>
          <a:p>
            <a:endParaRPr lang="ar-IQ" sz="2400" b="1" dirty="0"/>
          </a:p>
          <a:p>
            <a:r>
              <a:rPr lang="ar-IQ" sz="2400" b="1" dirty="0"/>
              <a:t>جد مرتبة هذا التفاعل?      </a:t>
            </a:r>
          </a:p>
        </p:txBody>
      </p:sp>
      <p:graphicFrame>
        <p:nvGraphicFramePr>
          <p:cNvPr id="3" name="Object 2"/>
          <p:cNvGraphicFramePr>
            <a:graphicFrameLocks noChangeAspect="1"/>
          </p:cNvGraphicFramePr>
          <p:nvPr>
            <p:extLst>
              <p:ext uri="{D42A27DB-BD31-4B8C-83A1-F6EECF244321}">
                <p14:modId xmlns:p14="http://schemas.microsoft.com/office/powerpoint/2010/main" val="2104412184"/>
              </p:ext>
            </p:extLst>
          </p:nvPr>
        </p:nvGraphicFramePr>
        <p:xfrm>
          <a:off x="3428132" y="1196752"/>
          <a:ext cx="2584028" cy="461715"/>
        </p:xfrm>
        <a:graphic>
          <a:graphicData uri="http://schemas.openxmlformats.org/presentationml/2006/ole">
            <mc:AlternateContent xmlns:mc="http://schemas.openxmlformats.org/markup-compatibility/2006">
              <mc:Choice xmlns:v="urn:schemas-microsoft-com:vml" Requires="v">
                <p:oleObj spid="_x0000_s25141" name="Equation" r:id="rId3" imgW="1473120" imgH="241200" progId="Equation.3">
                  <p:embed/>
                </p:oleObj>
              </mc:Choice>
              <mc:Fallback>
                <p:oleObj name="Equation" r:id="rId3" imgW="1473120" imgH="241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132" y="1196752"/>
                        <a:ext cx="2584028" cy="461715"/>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99310225"/>
              </p:ext>
            </p:extLst>
          </p:nvPr>
        </p:nvGraphicFramePr>
        <p:xfrm>
          <a:off x="3635896" y="2564904"/>
          <a:ext cx="2071588" cy="493341"/>
        </p:xfrm>
        <a:graphic>
          <a:graphicData uri="http://schemas.openxmlformats.org/presentationml/2006/ole">
            <mc:AlternateContent xmlns:mc="http://schemas.openxmlformats.org/markup-compatibility/2006">
              <mc:Choice xmlns:v="urn:schemas-microsoft-com:vml" Requires="v">
                <p:oleObj spid="_x0000_s25142" name="Equation" r:id="rId5" imgW="901440" imgH="241200" progId="Equation.3">
                  <p:embed/>
                </p:oleObj>
              </mc:Choice>
              <mc:Fallback>
                <p:oleObj name="Equation" r:id="rId5" imgW="901440" imgH="241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2564904"/>
                        <a:ext cx="2071588" cy="49334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84572035"/>
              </p:ext>
            </p:extLst>
          </p:nvPr>
        </p:nvGraphicFramePr>
        <p:xfrm>
          <a:off x="1789112" y="3501008"/>
          <a:ext cx="1702767" cy="473755"/>
        </p:xfrm>
        <a:graphic>
          <a:graphicData uri="http://schemas.openxmlformats.org/presentationml/2006/ole">
            <mc:AlternateContent xmlns:mc="http://schemas.openxmlformats.org/markup-compatibility/2006">
              <mc:Choice xmlns:v="urn:schemas-microsoft-com:vml" Requires="v">
                <p:oleObj spid="_x0000_s25143" name="Equation" r:id="rId7" imgW="876240" imgH="203040" progId="Equation.3">
                  <p:embed/>
                </p:oleObj>
              </mc:Choice>
              <mc:Fallback>
                <p:oleObj name="Equation" r:id="rId7" imgW="876240" imgH="2030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9112" y="3501008"/>
                        <a:ext cx="1702767" cy="473755"/>
                      </a:xfrm>
                      <a:prstGeom prst="rect">
                        <a:avLst/>
                      </a:prstGeom>
                      <a:noFill/>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2435675"/>
              </p:ext>
            </p:extLst>
          </p:nvPr>
        </p:nvGraphicFramePr>
        <p:xfrm>
          <a:off x="1866265" y="5010554"/>
          <a:ext cx="5411470" cy="1226820"/>
        </p:xfrm>
        <a:graphic>
          <a:graphicData uri="http://schemas.openxmlformats.org/drawingml/2006/table">
            <a:tbl>
              <a:tblPr rtl="1" firstRow="1" firstCol="1" bandRow="1">
                <a:tableStyleId>{5C22544A-7EE6-4342-B048-85BDC9FD1C3A}</a:tableStyleId>
              </a:tblPr>
              <a:tblGrid>
                <a:gridCol w="1082040">
                  <a:extLst>
                    <a:ext uri="{9D8B030D-6E8A-4147-A177-3AD203B41FA5}">
                      <a16:colId xmlns:a16="http://schemas.microsoft.com/office/drawing/2014/main" val="20000"/>
                    </a:ext>
                  </a:extLst>
                </a:gridCol>
                <a:gridCol w="1082040">
                  <a:extLst>
                    <a:ext uri="{9D8B030D-6E8A-4147-A177-3AD203B41FA5}">
                      <a16:colId xmlns:a16="http://schemas.microsoft.com/office/drawing/2014/main" val="20001"/>
                    </a:ext>
                  </a:extLst>
                </a:gridCol>
                <a:gridCol w="1082040">
                  <a:extLst>
                    <a:ext uri="{9D8B030D-6E8A-4147-A177-3AD203B41FA5}">
                      <a16:colId xmlns:a16="http://schemas.microsoft.com/office/drawing/2014/main" val="20002"/>
                    </a:ext>
                  </a:extLst>
                </a:gridCol>
                <a:gridCol w="1082675">
                  <a:extLst>
                    <a:ext uri="{9D8B030D-6E8A-4147-A177-3AD203B41FA5}">
                      <a16:colId xmlns:a16="http://schemas.microsoft.com/office/drawing/2014/main" val="20003"/>
                    </a:ext>
                  </a:extLst>
                </a:gridCol>
                <a:gridCol w="1082675">
                  <a:extLst>
                    <a:ext uri="{9D8B030D-6E8A-4147-A177-3AD203B41FA5}">
                      <a16:colId xmlns:a16="http://schemas.microsoft.com/office/drawing/2014/main" val="20004"/>
                    </a:ext>
                  </a:extLst>
                </a:gridCol>
              </a:tblGrid>
              <a:tr h="0">
                <a:tc>
                  <a:txBody>
                    <a:bodyPr/>
                    <a:lstStyle/>
                    <a:p>
                      <a:pPr algn="ctr" rtl="1">
                        <a:lnSpc>
                          <a:spcPct val="115000"/>
                        </a:lnSpc>
                        <a:spcAft>
                          <a:spcPts val="0"/>
                        </a:spcAft>
                        <a:tabLst>
                          <a:tab pos="4674235" algn="l"/>
                        </a:tabLst>
                      </a:pPr>
                      <a:r>
                        <a:rPr lang="ar-IQ" sz="1400">
                          <a:effectLst/>
                        </a:rPr>
                        <a:t>تجربة رقم</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tabLst>
                          <a:tab pos="4674235" algn="l"/>
                        </a:tabLst>
                      </a:pPr>
                      <a:r>
                        <a:rPr lang="en-US" sz="1400">
                          <a:effectLst/>
                        </a:rPr>
                        <a:t>[A]</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[B]</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[C]</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R/M.S-1</a:t>
                      </a:r>
                      <a:endParaRPr lang="en-US" sz="1100">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0">
                <a:tc>
                  <a:txBody>
                    <a:bodyPr/>
                    <a:lstStyle/>
                    <a:p>
                      <a:pPr algn="ctr" rtl="1">
                        <a:lnSpc>
                          <a:spcPct val="115000"/>
                        </a:lnSpc>
                        <a:spcAft>
                          <a:spcPts val="0"/>
                        </a:spcAft>
                        <a:tabLst>
                          <a:tab pos="4674235" algn="l"/>
                        </a:tabLst>
                      </a:pPr>
                      <a:r>
                        <a:rPr lang="en-US" sz="1400">
                          <a:effectLst/>
                        </a:rPr>
                        <a:t>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1×10</a:t>
                      </a:r>
                      <a:r>
                        <a:rPr lang="en-US" sz="1400" baseline="30000">
                          <a:effectLst/>
                        </a:rPr>
                        <a:t>-3</a:t>
                      </a:r>
                      <a:endParaRPr lang="en-US" sz="1100">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r h="0">
                <a:tc>
                  <a:txBody>
                    <a:bodyPr/>
                    <a:lstStyle/>
                    <a:p>
                      <a:pPr algn="ctr" rtl="1">
                        <a:lnSpc>
                          <a:spcPct val="115000"/>
                        </a:lnSpc>
                        <a:spcAft>
                          <a:spcPts val="0"/>
                        </a:spcAft>
                        <a:tabLst>
                          <a:tab pos="4674235" algn="l"/>
                        </a:tabLst>
                      </a:pPr>
                      <a:r>
                        <a:rPr lang="en-US" sz="1400">
                          <a:effectLst/>
                        </a:rPr>
                        <a:t>2</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0.2</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1×10</a:t>
                      </a:r>
                      <a:r>
                        <a:rPr lang="en-US" sz="1400" baseline="30000">
                          <a:effectLst/>
                        </a:rPr>
                        <a:t>-3</a:t>
                      </a:r>
                      <a:endParaRPr lang="en-US" sz="1100">
                        <a:effectLst/>
                        <a:latin typeface="Calibri"/>
                        <a:ea typeface="Calibri"/>
                        <a:cs typeface="Arial"/>
                      </a:endParaRPr>
                    </a:p>
                  </a:txBody>
                  <a:tcPr marL="68580" marR="68580" marT="0" marB="0" anchor="ctr"/>
                </a:tc>
                <a:extLst>
                  <a:ext uri="{0D108BD9-81ED-4DB2-BD59-A6C34878D82A}">
                    <a16:rowId xmlns:a16="http://schemas.microsoft.com/office/drawing/2014/main" val="10002"/>
                  </a:ext>
                </a:extLst>
              </a:tr>
              <a:tr h="0">
                <a:tc>
                  <a:txBody>
                    <a:bodyPr/>
                    <a:lstStyle/>
                    <a:p>
                      <a:pPr algn="ctr" rtl="0">
                        <a:lnSpc>
                          <a:spcPct val="115000"/>
                        </a:lnSpc>
                        <a:spcAft>
                          <a:spcPts val="0"/>
                        </a:spcAft>
                        <a:tabLst>
                          <a:tab pos="4674235" algn="l"/>
                        </a:tabLst>
                      </a:pPr>
                      <a:r>
                        <a:rPr lang="en-US" sz="1400">
                          <a:effectLst/>
                        </a:rPr>
                        <a:t>3</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0.2</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0.3</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2×10</a:t>
                      </a:r>
                      <a:r>
                        <a:rPr lang="en-US" sz="1400" baseline="30000">
                          <a:effectLst/>
                        </a:rPr>
                        <a:t>-3</a:t>
                      </a:r>
                      <a:endParaRPr lang="en-US" sz="1100">
                        <a:effectLst/>
                        <a:latin typeface="Calibri"/>
                        <a:ea typeface="Calibri"/>
                        <a:cs typeface="Arial"/>
                      </a:endParaRPr>
                    </a:p>
                  </a:txBody>
                  <a:tcPr marL="68580" marR="68580" marT="0" marB="0" anchor="ctr"/>
                </a:tc>
                <a:extLst>
                  <a:ext uri="{0D108BD9-81ED-4DB2-BD59-A6C34878D82A}">
                    <a16:rowId xmlns:a16="http://schemas.microsoft.com/office/drawing/2014/main" val="10003"/>
                  </a:ext>
                </a:extLst>
              </a:tr>
              <a:tr h="0">
                <a:tc>
                  <a:txBody>
                    <a:bodyPr/>
                    <a:lstStyle/>
                    <a:p>
                      <a:pPr algn="ctr" rtl="0">
                        <a:lnSpc>
                          <a:spcPct val="115000"/>
                        </a:lnSpc>
                        <a:spcAft>
                          <a:spcPts val="0"/>
                        </a:spcAft>
                        <a:tabLst>
                          <a:tab pos="4674235" algn="l"/>
                        </a:tabLst>
                      </a:pPr>
                      <a:r>
                        <a:rPr lang="en-US" sz="1400">
                          <a:effectLst/>
                        </a:rPr>
                        <a:t>4</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dirty="0">
                          <a:effectLst/>
                        </a:rPr>
                        <a:t>0.2</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0.4</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dirty="0">
                          <a:effectLst/>
                        </a:rPr>
                        <a:t>4×10</a:t>
                      </a:r>
                      <a:r>
                        <a:rPr lang="en-US" sz="1400" baseline="30000" dirty="0">
                          <a:effectLst/>
                        </a:rPr>
                        <a:t>-3</a:t>
                      </a:r>
                      <a:endParaRPr lang="en-US" sz="1100" dirty="0">
                        <a:effectLst/>
                        <a:latin typeface="Calibri"/>
                        <a:ea typeface="Calibri"/>
                        <a:cs typeface="Arial"/>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5933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4624"/>
            <a:ext cx="8966149" cy="6817251"/>
          </a:xfrm>
          <a:prstGeom prst="rect">
            <a:avLst/>
          </a:prstGeom>
          <a:noFill/>
        </p:spPr>
        <p:txBody>
          <a:bodyPr wrap="square" rtlCol="1">
            <a:spAutoFit/>
          </a:bodyPr>
          <a:lstStyle/>
          <a:p>
            <a:pPr algn="ctr"/>
            <a:r>
              <a:rPr lang="ar-IQ" sz="2400" b="1" u="sng" dirty="0"/>
              <a:t>الفصل الثالث </a:t>
            </a:r>
          </a:p>
          <a:p>
            <a:pPr algn="ctr"/>
            <a:r>
              <a:rPr lang="ar-IQ" sz="2400" b="1" u="sng" dirty="0"/>
              <a:t>التفاعلات المعقدة </a:t>
            </a:r>
            <a:r>
              <a:rPr lang="en-US" sz="2400" b="1" u="sng" dirty="0"/>
              <a:t> Complex reactions    </a:t>
            </a:r>
            <a:endParaRPr lang="ar-IQ" sz="2400" b="1" u="sng" dirty="0"/>
          </a:p>
          <a:p>
            <a:r>
              <a:rPr lang="ar-IQ" sz="2400" b="1" dirty="0"/>
              <a:t>س1: ماهو الفرق بين التفاعلات البسيطة والتفاعلات المعقدة? </a:t>
            </a:r>
          </a:p>
          <a:p>
            <a:endParaRPr lang="ar-IQ" sz="2400" b="1" dirty="0"/>
          </a:p>
          <a:p>
            <a:r>
              <a:rPr lang="ar-IQ" sz="2400" b="1" dirty="0"/>
              <a:t>س2: كيف نحصل على قانون سرعة التفاعل للتفاعلات المعقدة ? </a:t>
            </a:r>
          </a:p>
          <a:p>
            <a:r>
              <a:rPr lang="ar-IQ" sz="2400" b="1" dirty="0"/>
              <a:t>ج/ يتم ذلك من خلال مجموعة قواعد عامة :</a:t>
            </a:r>
          </a:p>
          <a:p>
            <a:pPr marL="457200" indent="-457200">
              <a:buAutoNum type="arabic1Minus"/>
            </a:pPr>
            <a:r>
              <a:rPr lang="ar-SA" sz="2400" b="1" dirty="0">
                <a:latin typeface="Times New Roman"/>
                <a:ea typeface="Times New Roman"/>
                <a:cs typeface="Times New Roman"/>
              </a:rPr>
              <a:t>قانون السرعة يعتمد فقط على تراكيز المواد المتفاعلة</a:t>
            </a:r>
            <a:endParaRPr lang="ar-IQ" sz="2400" b="1" dirty="0">
              <a:latin typeface="Times New Roman"/>
              <a:ea typeface="Times New Roman"/>
              <a:cs typeface="Times New Roman"/>
            </a:endParaRPr>
          </a:p>
          <a:p>
            <a:pPr marL="457200" indent="-457200">
              <a:buAutoNum type="arabic1Minus"/>
            </a:pPr>
            <a:endParaRPr lang="ar-IQ" sz="2400" b="1" dirty="0">
              <a:latin typeface="Times New Roman"/>
              <a:ea typeface="Times New Roman"/>
              <a:cs typeface="Times New Roman"/>
            </a:endParaRPr>
          </a:p>
          <a:p>
            <a:pPr marL="457200" indent="-457200">
              <a:buAutoNum type="arabic1Minus"/>
            </a:pPr>
            <a:endParaRPr lang="ar-IQ" sz="2400" b="1" dirty="0">
              <a:latin typeface="Times New Roman"/>
              <a:ea typeface="Times New Roman"/>
              <a:cs typeface="Times New Roman"/>
            </a:endParaRPr>
          </a:p>
          <a:p>
            <a:pPr marL="457200" indent="-457200">
              <a:buAutoNum type="arabic1Minus"/>
            </a:pPr>
            <a:endParaRPr lang="ar-IQ" sz="2400" b="1" dirty="0">
              <a:latin typeface="Times New Roman"/>
              <a:ea typeface="Times New Roman"/>
              <a:cs typeface="Times New Roman"/>
            </a:endParaRPr>
          </a:p>
          <a:p>
            <a:pPr marL="457200" indent="-457200">
              <a:buAutoNum type="arabic1Minus"/>
            </a:pPr>
            <a:endParaRPr lang="ar-IQ" sz="2400" b="1" dirty="0">
              <a:latin typeface="Times New Roman"/>
              <a:ea typeface="Times New Roman"/>
              <a:cs typeface="Times New Roman"/>
            </a:endParaRPr>
          </a:p>
          <a:p>
            <a:pPr algn="just">
              <a:lnSpc>
                <a:spcPct val="150000"/>
              </a:lnSpc>
            </a:pPr>
            <a:r>
              <a:rPr lang="ar-IQ" sz="2400" b="1" dirty="0">
                <a:latin typeface="Times New Roman"/>
                <a:ea typeface="Times New Roman"/>
                <a:cs typeface="Times New Roman"/>
              </a:rPr>
              <a:t>في التفاعلات عدد المولات المتفاعلة يرفع إلى أس المادة المتفاعلة.</a:t>
            </a:r>
            <a:endParaRPr lang="en-US" sz="2400" b="1" dirty="0">
              <a:latin typeface="Times New Roman"/>
              <a:ea typeface="Times New Roman"/>
              <a:cs typeface="Simplified Arabic"/>
            </a:endParaRPr>
          </a:p>
          <a:p>
            <a:pPr lvl="0" algn="just">
              <a:lnSpc>
                <a:spcPct val="150000"/>
              </a:lnSpc>
              <a:spcAft>
                <a:spcPts val="600"/>
              </a:spcAft>
              <a:buSzPts val="1400"/>
            </a:pPr>
            <a:r>
              <a:rPr lang="ar-IQ" sz="2400" b="1" dirty="0">
                <a:latin typeface="Times New Roman"/>
                <a:ea typeface="Times New Roman"/>
                <a:cs typeface="Times New Roman"/>
              </a:rPr>
              <a:t>ب-</a:t>
            </a:r>
            <a:r>
              <a:rPr lang="ar-SA" sz="2400" b="1" dirty="0">
                <a:latin typeface="Times New Roman"/>
                <a:ea typeface="Times New Roman"/>
                <a:cs typeface="Times New Roman"/>
              </a:rPr>
              <a:t>التعبير عن السرعة بدلالة استهلاك مكون معين يسبق بإشارة ( - ).</a:t>
            </a:r>
            <a:endParaRPr lang="en-US" sz="2400" b="1" dirty="0">
              <a:latin typeface="Times New Roman"/>
              <a:ea typeface="Times New Roman"/>
              <a:cs typeface="Times New Roman"/>
            </a:endParaRPr>
          </a:p>
          <a:p>
            <a:pPr marL="109728" indent="0">
              <a:buNone/>
            </a:pPr>
            <a:r>
              <a:rPr lang="ar-IQ" sz="2400" b="1" dirty="0">
                <a:ea typeface="Times New Roman"/>
                <a:cs typeface="Times New Roman"/>
              </a:rPr>
              <a:t>ج-</a:t>
            </a:r>
            <a:r>
              <a:rPr lang="ar-SA" sz="2400" b="1" dirty="0">
                <a:ea typeface="Times New Roman"/>
                <a:cs typeface="Times New Roman"/>
              </a:rPr>
              <a:t>التعبير عن السرعة بدلالة تكوين مكون معين يسبق بأشارة (+)</a:t>
            </a:r>
            <a:endParaRPr lang="ar-IQ" sz="2400" b="1" dirty="0"/>
          </a:p>
          <a:p>
            <a:pPr marL="109728" indent="0">
              <a:buNone/>
            </a:pPr>
            <a:r>
              <a:rPr lang="ar-IQ" sz="2400" b="1" dirty="0">
                <a:latin typeface="Times New Roman"/>
                <a:ea typeface="Times New Roman"/>
                <a:cs typeface="Times New Roman"/>
              </a:rPr>
              <a:t>د- السرعة بدلالة استهلاك = الحد الذي فيه المكون = استهلاك ×استهلاك= ( + )</a:t>
            </a:r>
          </a:p>
          <a:p>
            <a:pPr marL="109728" indent="0">
              <a:buNone/>
            </a:pPr>
            <a:r>
              <a:rPr lang="ar-IQ" sz="2400" b="1" dirty="0">
                <a:latin typeface="Times New Roman"/>
                <a:ea typeface="Times New Roman"/>
                <a:cs typeface="Times New Roman"/>
              </a:rPr>
              <a:t>                                                                = استهلاك ×تكوين=( - )</a:t>
            </a:r>
          </a:p>
          <a:p>
            <a:pPr marL="109728" indent="0">
              <a:buNone/>
            </a:pPr>
            <a:endParaRPr lang="ar-IQ" sz="2400" b="1" dirty="0">
              <a:latin typeface="Times New Roman"/>
              <a:ea typeface="Times New Roman"/>
              <a:cs typeface="Times New Roman"/>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852936"/>
            <a:ext cx="489654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66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62156"/>
            <a:ext cx="8753683" cy="6555641"/>
          </a:xfrm>
          <a:prstGeom prst="rect">
            <a:avLst/>
          </a:prstGeom>
          <a:noFill/>
        </p:spPr>
        <p:txBody>
          <a:bodyPr wrap="square" rtlCol="1">
            <a:spAutoFit/>
          </a:bodyPr>
          <a:lstStyle/>
          <a:p>
            <a:pPr algn="just"/>
            <a:r>
              <a:rPr lang="ar-IQ" sz="2400" b="1" u="sng" dirty="0">
                <a:cs typeface="+mj-cs"/>
              </a:rPr>
              <a:t>س1: مالفرق بين بين الثرمودينميك والكيمياء الحركية?</a:t>
            </a:r>
          </a:p>
          <a:p>
            <a:pPr algn="just"/>
            <a:r>
              <a:rPr lang="ar-IQ" sz="2400" b="1" dirty="0">
                <a:cs typeface="+mj-cs"/>
              </a:rPr>
              <a:t> ج/ الثرمودينميك يهتم بدراسة الحالة الابتدائية والتهائية للنظام ويهتم بالتوازن بين الحالتين وليس له علاقة كيف تتحول المادة من الحالة الابتدائية الى الحالة النهائية بينما تهتم الكيمياء الحركية بدراسة سرعة التفاعلات الكيميائية والعوامل المؤثرة عليها واليات التحول المواد من الحلة الابتدائية الى الحالة التهائية والزمن التي تحتاجه هذه العملية .</a:t>
            </a:r>
          </a:p>
          <a:p>
            <a:pPr algn="just"/>
            <a:endParaRPr lang="ar-IQ" sz="2400" b="1" dirty="0">
              <a:cs typeface="+mj-cs"/>
            </a:endParaRPr>
          </a:p>
          <a:p>
            <a:pPr algn="just"/>
            <a:r>
              <a:rPr lang="ar-IQ" sz="2400" b="1" u="sng" dirty="0">
                <a:cs typeface="+mj-cs"/>
              </a:rPr>
              <a:t>  </a:t>
            </a:r>
            <a:r>
              <a:rPr lang="ar-SA" sz="2400" b="1" u="sng" dirty="0">
                <a:cs typeface="+mj-cs"/>
              </a:rPr>
              <a:t>الكيمياء  الحركية</a:t>
            </a:r>
            <a:r>
              <a:rPr lang="ar-IQ" sz="2400" b="1" u="sng" dirty="0">
                <a:cs typeface="+mj-cs"/>
              </a:rPr>
              <a:t> </a:t>
            </a:r>
            <a:r>
              <a:rPr lang="ar-IQ" sz="2400" b="1" dirty="0">
                <a:cs typeface="+mj-cs"/>
              </a:rPr>
              <a:t>:</a:t>
            </a:r>
            <a:r>
              <a:rPr lang="ar-SA" sz="2400" b="1" dirty="0">
                <a:latin typeface="Century Schoolbook" pitchFamily="18" charset="0"/>
                <a:cs typeface="+mj-cs"/>
              </a:rPr>
              <a:t>هو العلم الذي يختص بدراسة سرعة </a:t>
            </a:r>
            <a:r>
              <a:rPr lang="ar-IQ" sz="2400" b="1" dirty="0">
                <a:cs typeface="+mj-cs"/>
              </a:rPr>
              <a:t>التفاعلات الكيميائية </a:t>
            </a:r>
            <a:r>
              <a:rPr lang="ar-SA" sz="2400" b="1" dirty="0">
                <a:latin typeface="Century Schoolbook" pitchFamily="18" charset="0"/>
                <a:cs typeface="+mj-cs"/>
              </a:rPr>
              <a:t>والعوامل المؤثرة فيها</a:t>
            </a:r>
            <a:r>
              <a:rPr lang="ar-IQ" sz="2400" b="1" dirty="0">
                <a:latin typeface="Century Schoolbook" pitchFamily="18" charset="0"/>
                <a:cs typeface="+mj-cs"/>
              </a:rPr>
              <a:t> او هو العلم الذي يهتم بالمسالك التي يتحول فيها النظام من المتفاعلات الى النواتج .</a:t>
            </a:r>
          </a:p>
          <a:p>
            <a:pPr algn="just"/>
            <a:r>
              <a:rPr lang="ar-IQ" sz="2400" b="1" dirty="0">
                <a:latin typeface="Century Schoolbook" pitchFamily="18" charset="0"/>
                <a:cs typeface="+mj-cs"/>
              </a:rPr>
              <a:t>س/ مافائدة الكيمياء الحركية ?</a:t>
            </a:r>
          </a:p>
          <a:p>
            <a:pPr algn="just">
              <a:lnSpc>
                <a:spcPct val="150000"/>
              </a:lnSpc>
            </a:pPr>
            <a:r>
              <a:rPr lang="ar-IQ" sz="2400" b="1" dirty="0">
                <a:latin typeface="Century Schoolbook" pitchFamily="18" charset="0"/>
                <a:cs typeface="+mj-cs"/>
              </a:rPr>
              <a:t>ج/ </a:t>
            </a:r>
            <a:r>
              <a:rPr lang="ar-IQ" sz="2400" b="1" dirty="0">
                <a:latin typeface="Times New Roman"/>
                <a:ea typeface="Times New Roman"/>
                <a:cs typeface="+mj-cs"/>
              </a:rPr>
              <a:t>1- </a:t>
            </a:r>
            <a:r>
              <a:rPr lang="ar-SA" sz="2400" b="1" dirty="0">
                <a:latin typeface="Times New Roman"/>
                <a:ea typeface="Times New Roman"/>
                <a:cs typeface="+mj-cs"/>
              </a:rPr>
              <a:t>سرعة التفاعلات الكيميائية</a:t>
            </a:r>
            <a:r>
              <a:rPr lang="ar-IQ" sz="2400" b="1" dirty="0">
                <a:latin typeface="Times New Roman"/>
                <a:ea typeface="Times New Roman"/>
                <a:cs typeface="+mj-cs"/>
              </a:rPr>
              <a:t> </a:t>
            </a:r>
            <a:r>
              <a:rPr lang="en-US" sz="2400" b="1" dirty="0">
                <a:latin typeface="Times New Roman"/>
                <a:ea typeface="Times New Roman"/>
                <a:cs typeface="+mj-cs"/>
              </a:rPr>
              <a:t>Rate of chemical reactions</a:t>
            </a:r>
          </a:p>
          <a:p>
            <a:pPr lvl="0" algn="just">
              <a:lnSpc>
                <a:spcPct val="150000"/>
              </a:lnSpc>
              <a:tabLst>
                <a:tab pos="228600" algn="l"/>
                <a:tab pos="685800" algn="l"/>
              </a:tabLst>
            </a:pPr>
            <a:r>
              <a:rPr lang="ar-SA" sz="2400" b="1" dirty="0">
                <a:latin typeface="Times New Roman"/>
                <a:ea typeface="Times New Roman"/>
                <a:cs typeface="+mj-cs"/>
              </a:rPr>
              <a:t>وجميع العوامل المؤثرة عليها من جميع مثل (التركيز – الضغط – درجة الحرارة – عوامل مساعدة ..... الخ)</a:t>
            </a:r>
            <a:endParaRPr lang="en-US" sz="2400" b="1" dirty="0">
              <a:latin typeface="Times New Roman"/>
              <a:ea typeface="Times New Roman"/>
              <a:cs typeface="+mj-cs"/>
            </a:endParaRPr>
          </a:p>
          <a:p>
            <a:pPr lvl="0" algn="just">
              <a:lnSpc>
                <a:spcPct val="150000"/>
              </a:lnSpc>
              <a:tabLst>
                <a:tab pos="228600" algn="l"/>
                <a:tab pos="685800" algn="l"/>
              </a:tabLst>
            </a:pPr>
            <a:r>
              <a:rPr lang="ar-IQ" sz="2400" b="1" dirty="0">
                <a:latin typeface="Times New Roman"/>
                <a:ea typeface="Times New Roman"/>
                <a:cs typeface="+mj-cs"/>
              </a:rPr>
              <a:t>2- </a:t>
            </a:r>
            <a:r>
              <a:rPr lang="ar-SA" sz="2400" b="1" dirty="0">
                <a:latin typeface="Times New Roman"/>
                <a:ea typeface="Times New Roman"/>
                <a:cs typeface="+mj-cs"/>
              </a:rPr>
              <a:t>الية التفاعلات الكيميائية </a:t>
            </a:r>
            <a:r>
              <a:rPr lang="en-US" sz="2400" b="1" dirty="0">
                <a:latin typeface="Times New Roman"/>
                <a:ea typeface="Times New Roman"/>
                <a:cs typeface="+mj-cs"/>
              </a:rPr>
              <a:t>Mechanism of chemical Reaction</a:t>
            </a:r>
            <a:r>
              <a:rPr lang="ar-SA" sz="2400" b="1" dirty="0">
                <a:latin typeface="Times New Roman"/>
                <a:ea typeface="Times New Roman"/>
                <a:cs typeface="+mj-cs"/>
              </a:rPr>
              <a:t>:</a:t>
            </a:r>
            <a:endParaRPr lang="en-US" sz="2400" b="1" dirty="0">
              <a:latin typeface="Times New Roman"/>
              <a:ea typeface="Times New Roman"/>
              <a:cs typeface="+mj-cs"/>
            </a:endParaRPr>
          </a:p>
          <a:p>
            <a:pPr algn="just">
              <a:lnSpc>
                <a:spcPct val="150000"/>
              </a:lnSpc>
            </a:pPr>
            <a:r>
              <a:rPr lang="ar-IQ" sz="2400" b="1" dirty="0">
                <a:latin typeface="Times New Roman"/>
                <a:ea typeface="Times New Roman"/>
                <a:cs typeface="+mj-cs"/>
              </a:rPr>
              <a:t>    أي تدرس الخطوات الحقيقية التي تمر بها التفاعل للانتقال من المتفاعلات الى النواتج</a:t>
            </a:r>
            <a:endParaRPr lang="ar-IQ" sz="2400" b="1" dirty="0">
              <a:cs typeface="+mj-cs"/>
            </a:endParaRPr>
          </a:p>
        </p:txBody>
      </p:sp>
    </p:spTree>
    <p:extLst>
      <p:ext uri="{BB962C8B-B14F-4D97-AF65-F5344CB8AC3E}">
        <p14:creationId xmlns:p14="http://schemas.microsoft.com/office/powerpoint/2010/main" val="2309356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9108504" cy="6370975"/>
          </a:xfrm>
          <a:prstGeom prst="rect">
            <a:avLst/>
          </a:prstGeom>
          <a:noFill/>
        </p:spPr>
        <p:txBody>
          <a:bodyPr wrap="square" rtlCol="1">
            <a:spAutoFit/>
          </a:bodyPr>
          <a:lstStyle/>
          <a:p>
            <a:r>
              <a:rPr lang="ar-IQ" sz="2400" b="1" dirty="0"/>
              <a:t>او عند التعبير عن السرعة بدلالة تكوين=الحد الذي فيه =تكوين ×تكوين= ( + )</a:t>
            </a:r>
          </a:p>
          <a:p>
            <a:r>
              <a:rPr lang="ar-IQ" sz="2400" b="1" dirty="0"/>
              <a:t>                                                                =تكوين×استهلاك= ( - )</a:t>
            </a:r>
          </a:p>
          <a:p>
            <a:r>
              <a:rPr lang="ar-IQ" sz="2400" b="1" dirty="0"/>
              <a:t>مثال 1:                     </a:t>
            </a:r>
          </a:p>
          <a:p>
            <a:r>
              <a:rPr lang="ar-IQ" sz="2400" b="1" dirty="0"/>
              <a:t>                                                                          </a:t>
            </a:r>
            <a:r>
              <a:rPr lang="en-US" sz="2400" b="1" dirty="0"/>
              <a:t>A+B→C+H</a:t>
            </a:r>
          </a:p>
          <a:p>
            <a:endParaRPr lang="en-US" sz="2400" b="1" dirty="0"/>
          </a:p>
          <a:p>
            <a:pPr algn="ctr"/>
            <a:r>
              <a:rPr lang="ar-IQ" sz="2400" b="1" dirty="0"/>
              <a:t>                                                         </a:t>
            </a:r>
            <a:r>
              <a:rPr lang="en-US" sz="2400" b="1" dirty="0"/>
              <a:t>H+A→B+D</a:t>
            </a:r>
          </a:p>
          <a:p>
            <a:pPr algn="ctr"/>
            <a:endParaRPr lang="en-US" sz="2400" b="1" dirty="0"/>
          </a:p>
          <a:p>
            <a:pPr algn="ctr"/>
            <a:r>
              <a:rPr lang="ar-IQ" sz="2400" b="1" dirty="0"/>
              <a:t>                                                         </a:t>
            </a:r>
            <a:r>
              <a:rPr lang="en-US" sz="2400" b="1" dirty="0"/>
              <a:t>B+F→G+H</a:t>
            </a:r>
          </a:p>
          <a:p>
            <a:pPr algn="ctr"/>
            <a:endParaRPr lang="en-US" sz="2400" b="1" dirty="0"/>
          </a:p>
          <a:p>
            <a:pPr algn="ctr"/>
            <a:r>
              <a:rPr lang="en-US" sz="2400" b="1" dirty="0"/>
              <a:t>G+A→P                                                                          </a:t>
            </a:r>
            <a:endParaRPr lang="ar-IQ" sz="2400" b="1" dirty="0"/>
          </a:p>
          <a:p>
            <a:pPr algn="ctr"/>
            <a:r>
              <a:rPr lang="ar-IQ" sz="2400" b="1" i="1" u="sng" dirty="0"/>
              <a:t>انواع التفاعلات المعقدة </a:t>
            </a:r>
          </a:p>
          <a:p>
            <a:r>
              <a:rPr lang="ar-IQ" sz="2400" b="1" dirty="0"/>
              <a:t>1- التفاعلات الانعكاسية</a:t>
            </a:r>
          </a:p>
          <a:p>
            <a:r>
              <a:rPr lang="ar-IQ" sz="2400" b="1" dirty="0"/>
              <a:t>2- التفاعلات المتوازية</a:t>
            </a:r>
          </a:p>
          <a:p>
            <a:r>
              <a:rPr lang="ar-IQ" sz="2400" b="1" dirty="0"/>
              <a:t>3- التفاعلات المتعاقبة (المتتالية )</a:t>
            </a:r>
          </a:p>
          <a:p>
            <a:r>
              <a:rPr lang="ar-IQ" sz="2400" b="1" dirty="0"/>
              <a:t>4- التفاعلات السلسلية</a:t>
            </a:r>
          </a:p>
          <a:p>
            <a:endParaRPr lang="ar-IQ" sz="2400" b="1" dirty="0"/>
          </a:p>
          <a:p>
            <a:r>
              <a:rPr lang="ar-IQ" sz="2400" b="1" dirty="0"/>
              <a:t> س/ كيف سندرس حركية التفاعلات المعقدة ?</a:t>
            </a:r>
          </a:p>
        </p:txBody>
      </p:sp>
      <p:graphicFrame>
        <p:nvGraphicFramePr>
          <p:cNvPr id="3" name="Object 2"/>
          <p:cNvGraphicFramePr>
            <a:graphicFrameLocks noChangeAspect="1"/>
          </p:cNvGraphicFramePr>
          <p:nvPr>
            <p:extLst>
              <p:ext uri="{D42A27DB-BD31-4B8C-83A1-F6EECF244321}">
                <p14:modId xmlns:p14="http://schemas.microsoft.com/office/powerpoint/2010/main" val="1186020541"/>
              </p:ext>
            </p:extLst>
          </p:nvPr>
        </p:nvGraphicFramePr>
        <p:xfrm>
          <a:off x="2004740" y="980728"/>
          <a:ext cx="335012" cy="360040"/>
        </p:xfrm>
        <a:graphic>
          <a:graphicData uri="http://schemas.openxmlformats.org/presentationml/2006/ole">
            <mc:AlternateContent xmlns:mc="http://schemas.openxmlformats.org/markup-compatibility/2006">
              <mc:Choice xmlns:v="urn:schemas-microsoft-com:vml" Requires="v">
                <p:oleObj spid="_x0000_s26326" name="Equation" r:id="rId3" imgW="203040" imgH="215640" progId="Equation.3">
                  <p:embed/>
                </p:oleObj>
              </mc:Choice>
              <mc:Fallback>
                <p:oleObj name="Equation" r:id="rId3" imgW="20304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4740" y="980728"/>
                        <a:ext cx="335012" cy="36004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201433799"/>
              </p:ext>
            </p:extLst>
          </p:nvPr>
        </p:nvGraphicFramePr>
        <p:xfrm>
          <a:off x="2039839" y="1700932"/>
          <a:ext cx="299913" cy="359916"/>
        </p:xfrm>
        <a:graphic>
          <a:graphicData uri="http://schemas.openxmlformats.org/presentationml/2006/ole">
            <mc:AlternateContent xmlns:mc="http://schemas.openxmlformats.org/markup-compatibility/2006">
              <mc:Choice xmlns:v="urn:schemas-microsoft-com:vml" Requires="v">
                <p:oleObj spid="_x0000_s26327" name="Equation" r:id="rId5" imgW="215640" imgH="215640" progId="Equation.3">
                  <p:embed/>
                </p:oleObj>
              </mc:Choice>
              <mc:Fallback>
                <p:oleObj name="Equation" r:id="rId5" imgW="21564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9839" y="1700932"/>
                        <a:ext cx="299913" cy="359916"/>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46333880"/>
              </p:ext>
            </p:extLst>
          </p:nvPr>
        </p:nvGraphicFramePr>
        <p:xfrm>
          <a:off x="1979836" y="2399840"/>
          <a:ext cx="359916" cy="381088"/>
        </p:xfrm>
        <a:graphic>
          <a:graphicData uri="http://schemas.openxmlformats.org/presentationml/2006/ole">
            <mc:AlternateContent xmlns:mc="http://schemas.openxmlformats.org/markup-compatibility/2006">
              <mc:Choice xmlns:v="urn:schemas-microsoft-com:vml" Requires="v">
                <p:oleObj spid="_x0000_s26328" name="Equation" r:id="rId7" imgW="215640" imgH="228600" progId="Equation.3">
                  <p:embed/>
                </p:oleObj>
              </mc:Choice>
              <mc:Fallback>
                <p:oleObj name="Equation" r:id="rId7" imgW="21564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836" y="2399840"/>
                        <a:ext cx="359916" cy="381088"/>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73793395"/>
              </p:ext>
            </p:extLst>
          </p:nvPr>
        </p:nvGraphicFramePr>
        <p:xfrm>
          <a:off x="2051844" y="3141092"/>
          <a:ext cx="359916" cy="359916"/>
        </p:xfrm>
        <a:graphic>
          <a:graphicData uri="http://schemas.openxmlformats.org/presentationml/2006/ole">
            <mc:AlternateContent xmlns:mc="http://schemas.openxmlformats.org/markup-compatibility/2006">
              <mc:Choice xmlns:v="urn:schemas-microsoft-com:vml" Requires="v">
                <p:oleObj spid="_x0000_s26329" name="Equation" r:id="rId9" imgW="215640" imgH="215640" progId="Equation.3">
                  <p:embed/>
                </p:oleObj>
              </mc:Choice>
              <mc:Fallback>
                <p:oleObj name="Equation" r:id="rId9" imgW="215640" imgH="2156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1844" y="3141092"/>
                        <a:ext cx="359916" cy="359916"/>
                      </a:xfrm>
                      <a:prstGeom prst="rect">
                        <a:avLst/>
                      </a:prstGeom>
                      <a:noFill/>
                    </p:spPr>
                  </p:pic>
                </p:oleObj>
              </mc:Fallback>
            </mc:AlternateContent>
          </a:graphicData>
        </a:graphic>
      </p:graphicFrame>
    </p:spTree>
    <p:extLst>
      <p:ext uri="{BB962C8B-B14F-4D97-AF65-F5344CB8AC3E}">
        <p14:creationId xmlns:p14="http://schemas.microsoft.com/office/powerpoint/2010/main" val="3981345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856984" cy="6370975"/>
          </a:xfrm>
          <a:prstGeom prst="rect">
            <a:avLst/>
          </a:prstGeom>
          <a:noFill/>
        </p:spPr>
        <p:txBody>
          <a:bodyPr wrap="square" rtlCol="1">
            <a:spAutoFit/>
          </a:bodyPr>
          <a:lstStyle/>
          <a:p>
            <a:pPr algn="ctr"/>
            <a:r>
              <a:rPr lang="ar-IQ" sz="2400" b="1" dirty="0">
                <a:cs typeface="+mj-cs"/>
              </a:rPr>
              <a:t>التفاعلات الانعكاسية      </a:t>
            </a:r>
            <a:r>
              <a:rPr lang="en-US" sz="2400" b="1" dirty="0">
                <a:cs typeface="+mj-cs"/>
              </a:rPr>
              <a:t>Reversible complex reactions</a:t>
            </a:r>
            <a:endParaRPr lang="ar-IQ" sz="2400" b="1" dirty="0">
              <a:cs typeface="+mj-cs"/>
            </a:endParaRPr>
          </a:p>
          <a:p>
            <a:pPr algn="ctr"/>
            <a:r>
              <a:rPr lang="ar-IQ" sz="2400" b="1" dirty="0">
                <a:cs typeface="+mj-cs"/>
              </a:rPr>
              <a:t> </a:t>
            </a:r>
          </a:p>
          <a:p>
            <a:r>
              <a:rPr lang="en-US" sz="2400" b="1" dirty="0">
                <a:cs typeface="+mj-cs"/>
              </a:rPr>
              <a:t>                             A↔B                                                                               </a:t>
            </a:r>
          </a:p>
          <a:p>
            <a:r>
              <a:rPr lang="ar-IQ" sz="2400" b="1" dirty="0">
                <a:cs typeface="+mj-cs"/>
              </a:rPr>
              <a:t>س/ لماذا يعتبر هذا التفاعل تفاعل معقد؟</a:t>
            </a:r>
          </a:p>
          <a:p>
            <a:r>
              <a:rPr lang="ar-IQ" sz="2400" b="1" dirty="0">
                <a:cs typeface="+mj-cs"/>
              </a:rPr>
              <a:t>ج/ لانه يمر بخطوتين </a:t>
            </a:r>
            <a:r>
              <a:rPr lang="en-US" sz="2400" b="1" dirty="0">
                <a:cs typeface="+mj-cs"/>
              </a:rPr>
              <a:t>A→B                                           </a:t>
            </a:r>
          </a:p>
          <a:p>
            <a:r>
              <a:rPr lang="en-US" sz="2400" b="1" dirty="0">
                <a:cs typeface="+mj-cs"/>
              </a:rPr>
              <a:t>B→A                                                                          </a:t>
            </a:r>
            <a:r>
              <a:rPr lang="ar-IQ" sz="2400" b="1" dirty="0">
                <a:cs typeface="+mj-cs"/>
              </a:rPr>
              <a:t> </a:t>
            </a:r>
            <a:r>
              <a:rPr lang="en-US" sz="2400" b="1" dirty="0">
                <a:cs typeface="+mj-cs"/>
              </a:rPr>
              <a:t> </a:t>
            </a:r>
          </a:p>
          <a:p>
            <a:r>
              <a:rPr lang="ar-IQ" sz="2400" b="1" dirty="0">
                <a:cs typeface="+mj-cs"/>
              </a:rPr>
              <a:t>                      امامي  </a:t>
            </a:r>
            <a:r>
              <a:rPr lang="en-US" sz="2400" b="1" dirty="0">
                <a:cs typeface="+mj-cs"/>
              </a:rPr>
              <a:t>Forward</a:t>
            </a:r>
          </a:p>
          <a:p>
            <a:r>
              <a:rPr lang="ar-IQ" sz="2400" b="1" dirty="0">
                <a:cs typeface="+mj-cs"/>
              </a:rPr>
              <a:t>                      خلفي    </a:t>
            </a:r>
            <a:r>
              <a:rPr lang="en-US" sz="2400" b="1" dirty="0">
                <a:cs typeface="+mj-cs"/>
              </a:rPr>
              <a:t>Reward</a:t>
            </a:r>
          </a:p>
          <a:p>
            <a:r>
              <a:rPr lang="ar-IQ" sz="2400" b="1" dirty="0">
                <a:cs typeface="+mj-cs"/>
              </a:rPr>
              <a:t>لحدوث التوازن في التفاعلات الانعكاسية يجي توفر شرطين:</a:t>
            </a:r>
          </a:p>
          <a:p>
            <a:r>
              <a:rPr lang="ar-IQ" sz="2400" b="1" dirty="0">
                <a:cs typeface="+mj-cs"/>
              </a:rPr>
              <a:t>1- </a:t>
            </a:r>
          </a:p>
          <a:p>
            <a:r>
              <a:rPr lang="ar-IQ" sz="2400" b="1" dirty="0">
                <a:cs typeface="+mj-cs"/>
              </a:rPr>
              <a:t>2- </a:t>
            </a:r>
            <a:endParaRPr lang="en-US" sz="2400" b="1" dirty="0">
              <a:cs typeface="+mj-cs"/>
            </a:endParaRPr>
          </a:p>
          <a:p>
            <a:endParaRPr lang="en-US" sz="2400" b="1" dirty="0">
              <a:cs typeface="+mj-cs"/>
            </a:endParaRPr>
          </a:p>
          <a:p>
            <a:endParaRPr lang="ar-IQ" sz="2400" b="1" dirty="0">
              <a:cs typeface="+mj-cs"/>
            </a:endParaRPr>
          </a:p>
          <a:p>
            <a:endParaRPr lang="ar-IQ" sz="2400" b="1" dirty="0">
              <a:cs typeface="+mj-cs"/>
            </a:endParaRPr>
          </a:p>
          <a:p>
            <a:endParaRPr lang="ar-IQ" sz="2400" b="1" dirty="0">
              <a:cs typeface="+mj-cs"/>
            </a:endParaRPr>
          </a:p>
          <a:p>
            <a:endParaRPr lang="ar-IQ" sz="2400" b="1" dirty="0">
              <a:cs typeface="+mj-cs"/>
            </a:endParaRPr>
          </a:p>
          <a:p>
            <a:r>
              <a:rPr lang="ar-IQ" sz="2400" b="1" dirty="0">
                <a:cs typeface="+mj-cs"/>
              </a:rPr>
              <a:t>ثابت التوازن الثرموديناميكي: </a:t>
            </a:r>
          </a:p>
        </p:txBody>
      </p:sp>
      <p:graphicFrame>
        <p:nvGraphicFramePr>
          <p:cNvPr id="5" name="Object 4"/>
          <p:cNvGraphicFramePr>
            <a:graphicFrameLocks noChangeAspect="1"/>
          </p:cNvGraphicFramePr>
          <p:nvPr>
            <p:extLst>
              <p:ext uri="{D42A27DB-BD31-4B8C-83A1-F6EECF244321}">
                <p14:modId xmlns:p14="http://schemas.microsoft.com/office/powerpoint/2010/main" val="2134734318"/>
              </p:ext>
            </p:extLst>
          </p:nvPr>
        </p:nvGraphicFramePr>
        <p:xfrm>
          <a:off x="3275856" y="1538666"/>
          <a:ext cx="288032" cy="306034"/>
        </p:xfrm>
        <a:graphic>
          <a:graphicData uri="http://schemas.openxmlformats.org/presentationml/2006/ole">
            <mc:AlternateContent xmlns:mc="http://schemas.openxmlformats.org/markup-compatibility/2006">
              <mc:Choice xmlns:v="urn:schemas-microsoft-com:vml" Requires="v">
                <p:oleObj spid="_x0000_s61378" name="Equation" r:id="rId3" imgW="203040" imgH="215640" progId="Equation.3">
                  <p:embed/>
                </p:oleObj>
              </mc:Choice>
              <mc:Fallback>
                <p:oleObj name="Equation" r:id="rId3" imgW="203040" imgH="215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538666"/>
                        <a:ext cx="288032" cy="30603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74526063"/>
              </p:ext>
            </p:extLst>
          </p:nvPr>
        </p:nvGraphicFramePr>
        <p:xfrm>
          <a:off x="2987824" y="818710"/>
          <a:ext cx="288032" cy="306034"/>
        </p:xfrm>
        <a:graphic>
          <a:graphicData uri="http://schemas.openxmlformats.org/presentationml/2006/ole">
            <mc:AlternateContent xmlns:mc="http://schemas.openxmlformats.org/markup-compatibility/2006">
              <mc:Choice xmlns:v="urn:schemas-microsoft-com:vml" Requires="v">
                <p:oleObj spid="_x0000_s61379" name="Equation" r:id="rId5" imgW="203040" imgH="215640" progId="Equation.3">
                  <p:embed/>
                </p:oleObj>
              </mc:Choice>
              <mc:Fallback>
                <p:oleObj name="Equation" r:id="rId5" imgW="20304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818710"/>
                        <a:ext cx="288032" cy="306034"/>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195565"/>
              </p:ext>
            </p:extLst>
          </p:nvPr>
        </p:nvGraphicFramePr>
        <p:xfrm>
          <a:off x="3275856" y="2060848"/>
          <a:ext cx="215900" cy="215900"/>
        </p:xfrm>
        <a:graphic>
          <a:graphicData uri="http://schemas.openxmlformats.org/presentationml/2006/ole">
            <mc:AlternateContent xmlns:mc="http://schemas.openxmlformats.org/markup-compatibility/2006">
              <mc:Choice xmlns:v="urn:schemas-microsoft-com:vml" Requires="v">
                <p:oleObj spid="_x0000_s61380" name="Equation" r:id="rId6" imgW="215640" imgH="215640" progId="Equation.3">
                  <p:embed/>
                </p:oleObj>
              </mc:Choice>
              <mc:Fallback>
                <p:oleObj name="Equation" r:id="rId6" imgW="215640" imgH="2156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2060848"/>
                        <a:ext cx="2159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85563193"/>
              </p:ext>
            </p:extLst>
          </p:nvPr>
        </p:nvGraphicFramePr>
        <p:xfrm>
          <a:off x="2987824" y="1268760"/>
          <a:ext cx="288032" cy="288032"/>
        </p:xfrm>
        <a:graphic>
          <a:graphicData uri="http://schemas.openxmlformats.org/presentationml/2006/ole">
            <mc:AlternateContent xmlns:mc="http://schemas.openxmlformats.org/markup-compatibility/2006">
              <mc:Choice xmlns:v="urn:schemas-microsoft-com:vml" Requires="v">
                <p:oleObj spid="_x0000_s61381" name="Equation" r:id="rId8" imgW="215640" imgH="215640" progId="Equation.3">
                  <p:embed/>
                </p:oleObj>
              </mc:Choice>
              <mc:Fallback>
                <p:oleObj name="Equation" r:id="rId8" imgW="215640" imgH="21564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1268760"/>
                        <a:ext cx="288032" cy="288032"/>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93209336"/>
              </p:ext>
            </p:extLst>
          </p:nvPr>
        </p:nvGraphicFramePr>
        <p:xfrm>
          <a:off x="3178994" y="2564904"/>
          <a:ext cx="888950" cy="359916"/>
        </p:xfrm>
        <a:graphic>
          <a:graphicData uri="http://schemas.openxmlformats.org/presentationml/2006/ole">
            <mc:AlternateContent xmlns:mc="http://schemas.openxmlformats.org/markup-compatibility/2006">
              <mc:Choice xmlns:v="urn:schemas-microsoft-com:vml" Requires="v">
                <p:oleObj spid="_x0000_s61382" name="Equation" r:id="rId9" imgW="571320" imgH="215640" progId="Equation.3">
                  <p:embed/>
                </p:oleObj>
              </mc:Choice>
              <mc:Fallback>
                <p:oleObj name="Equation" r:id="rId9" imgW="571320" imgH="21564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8994" y="2564904"/>
                        <a:ext cx="888950" cy="359916"/>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8406796"/>
              </p:ext>
            </p:extLst>
          </p:nvPr>
        </p:nvGraphicFramePr>
        <p:xfrm>
          <a:off x="3131840" y="2924944"/>
          <a:ext cx="879797" cy="359916"/>
        </p:xfrm>
        <a:graphic>
          <a:graphicData uri="http://schemas.openxmlformats.org/presentationml/2006/ole">
            <mc:AlternateContent xmlns:mc="http://schemas.openxmlformats.org/markup-compatibility/2006">
              <mc:Choice xmlns:v="urn:schemas-microsoft-com:vml" Requires="v">
                <p:oleObj spid="_x0000_s61383" name="Equation" r:id="rId11" imgW="583920" imgH="215640" progId="Equation.3">
                  <p:embed/>
                </p:oleObj>
              </mc:Choice>
              <mc:Fallback>
                <p:oleObj name="Equation" r:id="rId11" imgW="583920" imgH="21564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1840" y="2924944"/>
                        <a:ext cx="879797" cy="359916"/>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9646948"/>
              </p:ext>
            </p:extLst>
          </p:nvPr>
        </p:nvGraphicFramePr>
        <p:xfrm>
          <a:off x="1187624" y="3717032"/>
          <a:ext cx="936104" cy="360040"/>
        </p:xfrm>
        <a:graphic>
          <a:graphicData uri="http://schemas.openxmlformats.org/presentationml/2006/ole">
            <mc:AlternateContent xmlns:mc="http://schemas.openxmlformats.org/markup-compatibility/2006">
              <mc:Choice xmlns:v="urn:schemas-microsoft-com:vml" Requires="v">
                <p:oleObj spid="_x0000_s61384" name="Equation" r:id="rId13" imgW="685800" imgH="241200" progId="Equation.3">
                  <p:embed/>
                </p:oleObj>
              </mc:Choice>
              <mc:Fallback>
                <p:oleObj name="Equation" r:id="rId13" imgW="685800" imgH="241200" progId="Equation.3">
                  <p:embed/>
                  <p:pic>
                    <p:nvPicPr>
                      <p:cNvPr id="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87624" y="3717032"/>
                        <a:ext cx="936104" cy="360040"/>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093489406"/>
              </p:ext>
            </p:extLst>
          </p:nvPr>
        </p:nvGraphicFramePr>
        <p:xfrm>
          <a:off x="4139952" y="3717032"/>
          <a:ext cx="955972" cy="385316"/>
        </p:xfrm>
        <a:graphic>
          <a:graphicData uri="http://schemas.openxmlformats.org/presentationml/2006/ole">
            <mc:AlternateContent xmlns:mc="http://schemas.openxmlformats.org/markup-compatibility/2006">
              <mc:Choice xmlns:v="urn:schemas-microsoft-com:vml" Requires="v">
                <p:oleObj spid="_x0000_s61385" name="Equation" r:id="rId15" imgW="685800" imgH="241200" progId="Equation.3">
                  <p:embed/>
                </p:oleObj>
              </mc:Choice>
              <mc:Fallback>
                <p:oleObj name="Equation" r:id="rId15" imgW="685800" imgH="241200" progId="Equation.3">
                  <p:embed/>
                  <p:pic>
                    <p:nvPicPr>
                      <p:cNvPr id="0"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39952" y="3717032"/>
                        <a:ext cx="955972" cy="385316"/>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88996382"/>
              </p:ext>
            </p:extLst>
          </p:nvPr>
        </p:nvGraphicFramePr>
        <p:xfrm>
          <a:off x="6732240" y="4221088"/>
          <a:ext cx="864096" cy="576064"/>
        </p:xfrm>
        <a:graphic>
          <a:graphicData uri="http://schemas.openxmlformats.org/presentationml/2006/ole">
            <mc:AlternateContent xmlns:mc="http://schemas.openxmlformats.org/markup-compatibility/2006">
              <mc:Choice xmlns:v="urn:schemas-microsoft-com:vml" Requires="v">
                <p:oleObj spid="_x0000_s61386" name="Equation" r:id="rId17" imgW="596880" imgH="393480" progId="Equation.3">
                  <p:embed/>
                </p:oleObj>
              </mc:Choice>
              <mc:Fallback>
                <p:oleObj name="Equation" r:id="rId17" imgW="596880" imgH="393480" progId="Equation.3">
                  <p:embed/>
                  <p:pic>
                    <p:nvPicPr>
                      <p:cNvPr id="0" name="Object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32240" y="4221088"/>
                        <a:ext cx="864096" cy="576064"/>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591685056"/>
              </p:ext>
            </p:extLst>
          </p:nvPr>
        </p:nvGraphicFramePr>
        <p:xfrm>
          <a:off x="6730132" y="5084986"/>
          <a:ext cx="938212" cy="576262"/>
        </p:xfrm>
        <a:graphic>
          <a:graphicData uri="http://schemas.openxmlformats.org/presentationml/2006/ole">
            <mc:AlternateContent xmlns:mc="http://schemas.openxmlformats.org/markup-compatibility/2006">
              <mc:Choice xmlns:v="urn:schemas-microsoft-com:vml" Requires="v">
                <p:oleObj spid="_x0000_s61387" name="Equation" r:id="rId19" imgW="583920" imgH="393480" progId="Equation.3">
                  <p:embed/>
                </p:oleObj>
              </mc:Choice>
              <mc:Fallback>
                <p:oleObj name="Equation" r:id="rId19" imgW="583920" imgH="393480" progId="Equation.3">
                  <p:embed/>
                  <p:pic>
                    <p:nvPicPr>
                      <p:cNvPr id="0" name="Object 38"/>
                      <p:cNvPicPr>
                        <a:picLocks noChangeAspect="1" noChangeArrowheads="1"/>
                      </p:cNvPicPr>
                      <p:nvPr/>
                    </p:nvPicPr>
                    <p:blipFill>
                      <a:blip r:embed="rId20"/>
                      <a:srcRect/>
                      <a:stretch>
                        <a:fillRect/>
                      </a:stretch>
                    </p:blipFill>
                    <p:spPr bwMode="auto">
                      <a:xfrm>
                        <a:off x="6730132" y="5084986"/>
                        <a:ext cx="938212" cy="576262"/>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27422488"/>
              </p:ext>
            </p:extLst>
          </p:nvPr>
        </p:nvGraphicFramePr>
        <p:xfrm>
          <a:off x="3491880" y="5983436"/>
          <a:ext cx="1728192" cy="685924"/>
        </p:xfrm>
        <a:graphic>
          <a:graphicData uri="http://schemas.openxmlformats.org/presentationml/2006/ole">
            <mc:AlternateContent xmlns:mc="http://schemas.openxmlformats.org/markup-compatibility/2006">
              <mc:Choice xmlns:v="urn:schemas-microsoft-com:vml" Requires="v">
                <p:oleObj spid="_x0000_s61388" name="Equation" r:id="rId21" imgW="1066680" imgH="469800" progId="Equation.3">
                  <p:embed/>
                </p:oleObj>
              </mc:Choice>
              <mc:Fallback>
                <p:oleObj name="Equation" r:id="rId21" imgW="1066680" imgH="469800" progId="Equation.3">
                  <p:embed/>
                  <p:pic>
                    <p:nvPicPr>
                      <p:cNvPr id="0" name="Object 4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91880" y="5983436"/>
                        <a:ext cx="1728192" cy="685924"/>
                      </a:xfrm>
                      <a:prstGeom prst="rect">
                        <a:avLst/>
                      </a:prstGeom>
                      <a:noFill/>
                    </p:spPr>
                  </p:pic>
                </p:oleObj>
              </mc:Fallback>
            </mc:AlternateContent>
          </a:graphicData>
        </a:graphic>
      </p:graphicFrame>
      <p:pic>
        <p:nvPicPr>
          <p:cNvPr id="16" name="Picture 15"/>
          <p:cNvPicPr/>
          <p:nvPr/>
        </p:nvPicPr>
        <p:blipFill rotWithShape="1">
          <a:blip r:embed="rId23">
            <a:extLst>
              <a:ext uri="{28A0092B-C50C-407E-A947-70E740481C1C}">
                <a14:useLocalDpi xmlns:a14="http://schemas.microsoft.com/office/drawing/2010/main" val="0"/>
              </a:ext>
            </a:extLst>
          </a:blip>
          <a:srcRect l="19699" r="22109" b="63373"/>
          <a:stretch/>
        </p:blipFill>
        <p:spPr bwMode="auto">
          <a:xfrm>
            <a:off x="467544" y="4221088"/>
            <a:ext cx="5184576" cy="17281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5668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618059050"/>
              </p:ext>
            </p:extLst>
          </p:nvPr>
        </p:nvGraphicFramePr>
        <p:xfrm>
          <a:off x="6012160" y="116632"/>
          <a:ext cx="2448272" cy="588516"/>
        </p:xfrm>
        <a:graphic>
          <a:graphicData uri="http://schemas.openxmlformats.org/presentationml/2006/ole">
            <mc:AlternateContent xmlns:mc="http://schemas.openxmlformats.org/markup-compatibility/2006">
              <mc:Choice xmlns:v="urn:schemas-microsoft-com:vml" Requires="v">
                <p:oleObj spid="_x0000_s63349" name="Equation" r:id="rId4" imgW="1054080" imgH="444240" progId="Equation.3">
                  <p:embed/>
                </p:oleObj>
              </mc:Choice>
              <mc:Fallback>
                <p:oleObj name="Equation" r:id="rId4" imgW="1054080" imgH="4442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16632"/>
                        <a:ext cx="2448272" cy="588516"/>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15362048"/>
              </p:ext>
            </p:extLst>
          </p:nvPr>
        </p:nvGraphicFramePr>
        <p:xfrm>
          <a:off x="5724128" y="943124"/>
          <a:ext cx="2220144" cy="685676"/>
        </p:xfrm>
        <a:graphic>
          <a:graphicData uri="http://schemas.openxmlformats.org/presentationml/2006/ole">
            <mc:AlternateContent xmlns:mc="http://schemas.openxmlformats.org/markup-compatibility/2006">
              <mc:Choice xmlns:v="urn:schemas-microsoft-com:vml" Requires="v">
                <p:oleObj spid="_x0000_s63350" name="Equation" r:id="rId6" imgW="1600200" imgH="469800" progId="Equation.3">
                  <p:embed/>
                </p:oleObj>
              </mc:Choice>
              <mc:Fallback>
                <p:oleObj name="Equation" r:id="rId6" imgW="1600200" imgH="469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943124"/>
                        <a:ext cx="2220144" cy="685676"/>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11151453"/>
              </p:ext>
            </p:extLst>
          </p:nvPr>
        </p:nvGraphicFramePr>
        <p:xfrm>
          <a:off x="179512" y="836712"/>
          <a:ext cx="895970" cy="623689"/>
        </p:xfrm>
        <a:graphic>
          <a:graphicData uri="http://schemas.openxmlformats.org/presentationml/2006/ole">
            <mc:AlternateContent xmlns:mc="http://schemas.openxmlformats.org/markup-compatibility/2006">
              <mc:Choice xmlns:v="urn:schemas-microsoft-com:vml" Requires="v">
                <p:oleObj spid="_x0000_s63351" name="Equation" r:id="rId8" imgW="723600" imgH="469800" progId="Equation.3">
                  <p:embed/>
                </p:oleObj>
              </mc:Choice>
              <mc:Fallback>
                <p:oleObj name="Equation" r:id="rId8" imgW="723600" imgH="4698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836712"/>
                        <a:ext cx="895970" cy="623689"/>
                      </a:xfrm>
                      <a:prstGeom prst="rect">
                        <a:avLst/>
                      </a:prstGeom>
                      <a:noFill/>
                    </p:spPr>
                  </p:pic>
                </p:oleObj>
              </mc:Fallback>
            </mc:AlternateContent>
          </a:graphicData>
        </a:graphic>
      </p:graphicFrame>
      <p:sp>
        <p:nvSpPr>
          <p:cNvPr id="7" name="TextBox 6"/>
          <p:cNvSpPr txBox="1"/>
          <p:nvPr/>
        </p:nvSpPr>
        <p:spPr>
          <a:xfrm>
            <a:off x="1043608" y="0"/>
            <a:ext cx="3672408" cy="2808312"/>
          </a:xfrm>
          <a:prstGeom prst="rect">
            <a:avLst/>
          </a:prstGeom>
          <a:blipFill>
            <a:blip r:embed="rId10"/>
            <a:stretch>
              <a:fillRect/>
            </a:stretch>
          </a:blipFill>
        </p:spPr>
        <p:txBody>
          <a:bodyPr wrap="square" rtlCol="1">
            <a:spAutoFit/>
          </a:bodyPr>
          <a:lstStyle/>
          <a:p>
            <a:endParaRPr lang="ar-IQ" dirty="0"/>
          </a:p>
        </p:txBody>
      </p:sp>
      <p:graphicFrame>
        <p:nvGraphicFramePr>
          <p:cNvPr id="9" name="Object 8"/>
          <p:cNvGraphicFramePr>
            <a:graphicFrameLocks noChangeAspect="1"/>
          </p:cNvGraphicFramePr>
          <p:nvPr>
            <p:extLst>
              <p:ext uri="{D42A27DB-BD31-4B8C-83A1-F6EECF244321}">
                <p14:modId xmlns:p14="http://schemas.microsoft.com/office/powerpoint/2010/main" val="369379075"/>
              </p:ext>
            </p:extLst>
          </p:nvPr>
        </p:nvGraphicFramePr>
        <p:xfrm>
          <a:off x="2483768" y="2780928"/>
          <a:ext cx="275059" cy="400050"/>
        </p:xfrm>
        <a:graphic>
          <a:graphicData uri="http://schemas.openxmlformats.org/presentationml/2006/ole">
            <mc:AlternateContent xmlns:mc="http://schemas.openxmlformats.org/markup-compatibility/2006">
              <mc:Choice xmlns:v="urn:schemas-microsoft-com:vml" Requires="v">
                <p:oleObj spid="_x0000_s63352" name="Equation" r:id="rId11" imgW="88560" imgH="152280" progId="Equation.3">
                  <p:embed/>
                </p:oleObj>
              </mc:Choice>
              <mc:Fallback>
                <p:oleObj name="Equation" r:id="rId11" imgW="88560" imgH="152280" progId="Equation.3">
                  <p:embed/>
                  <p:pic>
                    <p:nvPicPr>
                      <p:cNvPr id="0" name="Object 8"/>
                      <p:cNvPicPr>
                        <a:picLocks noChangeAspect="1" noChangeArrowheads="1"/>
                      </p:cNvPicPr>
                      <p:nvPr/>
                    </p:nvPicPr>
                    <p:blipFill>
                      <a:blip r:embed="rId12"/>
                      <a:srcRect/>
                      <a:stretch>
                        <a:fillRect/>
                      </a:stretch>
                    </p:blipFill>
                    <p:spPr bwMode="auto">
                      <a:xfrm>
                        <a:off x="2483768" y="2780928"/>
                        <a:ext cx="275059" cy="400050"/>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66384637"/>
              </p:ext>
            </p:extLst>
          </p:nvPr>
        </p:nvGraphicFramePr>
        <p:xfrm>
          <a:off x="3059832" y="1628800"/>
          <a:ext cx="1440160" cy="359916"/>
        </p:xfrm>
        <a:graphic>
          <a:graphicData uri="http://schemas.openxmlformats.org/presentationml/2006/ole">
            <mc:AlternateContent xmlns:mc="http://schemas.openxmlformats.org/markup-compatibility/2006">
              <mc:Choice xmlns:v="urn:schemas-microsoft-com:vml" Requires="v">
                <p:oleObj spid="_x0000_s63353" name="Equation" r:id="rId13" imgW="1079280" imgH="215640" progId="Equation.3">
                  <p:embed/>
                </p:oleObj>
              </mc:Choice>
              <mc:Fallback>
                <p:oleObj name="Equation" r:id="rId13" imgW="1079280" imgH="21564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59832" y="1628800"/>
                        <a:ext cx="1440160" cy="359916"/>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65413159"/>
              </p:ext>
            </p:extLst>
          </p:nvPr>
        </p:nvGraphicFramePr>
        <p:xfrm>
          <a:off x="5885656" y="2492896"/>
          <a:ext cx="1494656" cy="720080"/>
        </p:xfrm>
        <a:graphic>
          <a:graphicData uri="http://schemas.openxmlformats.org/presentationml/2006/ole">
            <mc:AlternateContent xmlns:mc="http://schemas.openxmlformats.org/markup-compatibility/2006">
              <mc:Choice xmlns:v="urn:schemas-microsoft-com:vml" Requires="v">
                <p:oleObj spid="_x0000_s63354" name="Equation" r:id="rId15" imgW="990360" imgH="431640" progId="Equation.3">
                  <p:embed/>
                </p:oleObj>
              </mc:Choice>
              <mc:Fallback>
                <p:oleObj name="Equation" r:id="rId15" imgW="990360" imgH="431640" progId="Equation.3">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85656" y="2492896"/>
                        <a:ext cx="1494656" cy="720080"/>
                      </a:xfrm>
                      <a:prstGeom prst="rect">
                        <a:avLst/>
                      </a:prstGeom>
                      <a:noFill/>
                    </p:spPr>
                  </p:pic>
                </p:oleObj>
              </mc:Fallback>
            </mc:AlternateContent>
          </a:graphicData>
        </a:graphic>
      </p:graphicFrame>
      <p:sp>
        <p:nvSpPr>
          <p:cNvPr id="12" name="TextBox 11"/>
          <p:cNvSpPr txBox="1"/>
          <p:nvPr/>
        </p:nvSpPr>
        <p:spPr>
          <a:xfrm>
            <a:off x="-108520" y="3429000"/>
            <a:ext cx="9113723" cy="3046988"/>
          </a:xfrm>
          <a:prstGeom prst="rect">
            <a:avLst/>
          </a:prstGeom>
          <a:noFill/>
        </p:spPr>
        <p:txBody>
          <a:bodyPr wrap="square" rtlCol="1">
            <a:spAutoFit/>
          </a:bodyPr>
          <a:lstStyle/>
          <a:p>
            <a:r>
              <a:rPr lang="ar-IQ" sz="2400" b="1" dirty="0"/>
              <a:t>مثال 1: التفاعل الاتي :                                          </a:t>
            </a:r>
            <a:r>
              <a:rPr lang="en-US" sz="2400" b="1" dirty="0"/>
              <a:t>A↔B</a:t>
            </a:r>
            <a:r>
              <a:rPr lang="ar-IQ" sz="2400" b="1" dirty="0"/>
              <a:t> </a:t>
            </a:r>
          </a:p>
          <a:p>
            <a:r>
              <a:rPr lang="ar-IQ" sz="2400" b="1" dirty="0"/>
              <a:t>وضع </a:t>
            </a:r>
            <a:r>
              <a:rPr lang="en-US" sz="2400" b="1" dirty="0"/>
              <a:t>5 M</a:t>
            </a:r>
            <a:r>
              <a:rPr lang="ar-IQ" sz="2400" b="1" dirty="0"/>
              <a:t> من المادة </a:t>
            </a:r>
            <a:r>
              <a:rPr lang="en-US" sz="2400" b="1" dirty="0"/>
              <a:t>A</a:t>
            </a:r>
            <a:r>
              <a:rPr lang="ar-IQ" sz="2400" b="1" dirty="0"/>
              <a:t> في بداية التفاعل وبعد مرور </a:t>
            </a:r>
            <a:r>
              <a:rPr lang="en-US" sz="2400" b="1" dirty="0"/>
              <a:t>200 sec</a:t>
            </a:r>
            <a:r>
              <a:rPr lang="ar-IQ" sz="2400" b="1" dirty="0"/>
              <a:t> اصبح تركيز</a:t>
            </a:r>
            <a:r>
              <a:rPr lang="en-US" sz="2400" b="1" dirty="0"/>
              <a:t> </a:t>
            </a:r>
            <a:r>
              <a:rPr lang="ar-IQ" sz="2400" b="1" dirty="0"/>
              <a:t> </a:t>
            </a:r>
            <a:r>
              <a:rPr lang="en-US" sz="2400" b="1" dirty="0"/>
              <a:t>B</a:t>
            </a:r>
            <a:r>
              <a:rPr lang="ar-IQ" sz="2400" b="1" dirty="0"/>
              <a:t> =</a:t>
            </a:r>
            <a:r>
              <a:rPr lang="en-US" sz="2400" b="1" dirty="0"/>
              <a:t>2M</a:t>
            </a:r>
            <a:r>
              <a:rPr lang="ar-IQ" sz="2400" b="1" dirty="0"/>
              <a:t> لكن عند وصول التفاعل الى حالة التوازن اصبح تركيز </a:t>
            </a:r>
            <a:r>
              <a:rPr lang="en-US" sz="2400" b="1" dirty="0"/>
              <a:t>B</a:t>
            </a:r>
            <a:r>
              <a:rPr lang="ar-IQ" sz="2400" b="1" dirty="0"/>
              <a:t> = </a:t>
            </a:r>
            <a:r>
              <a:rPr lang="en-US" sz="2400" b="1" dirty="0"/>
              <a:t>3M</a:t>
            </a:r>
            <a:r>
              <a:rPr lang="ar-IQ" sz="2400" b="1" dirty="0"/>
              <a:t> جد ثابت سرعة التفاعل الامامي والخلفي وثابت التوازن الثرموديناميكي ?</a:t>
            </a:r>
          </a:p>
          <a:p>
            <a:endParaRPr lang="ar-IQ" sz="2400" b="1" dirty="0"/>
          </a:p>
          <a:p>
            <a:r>
              <a:rPr lang="ar-IQ" sz="2400" b="1" dirty="0"/>
              <a:t>مثال 2: تبلغ قيمة ثابت التوازن للتفاعل العكوس                 </a:t>
            </a:r>
            <a:r>
              <a:rPr lang="en-US" sz="2400" b="1" dirty="0"/>
              <a:t>A↔B</a:t>
            </a:r>
            <a:r>
              <a:rPr lang="ar-IQ" sz="2400" b="1" dirty="0"/>
              <a:t> </a:t>
            </a:r>
          </a:p>
          <a:p>
            <a:r>
              <a:rPr lang="ar-IQ" sz="2400" b="1" dirty="0"/>
              <a:t>يساوي </a:t>
            </a:r>
            <a:r>
              <a:rPr lang="en-US" sz="2400" b="1" dirty="0"/>
              <a:t>4</a:t>
            </a:r>
            <a:r>
              <a:rPr lang="ar-IQ" sz="2400" b="1" dirty="0"/>
              <a:t> فاذت كانت قيمة ثابت للسرعة باتجاه الامامي </a:t>
            </a:r>
            <a:r>
              <a:rPr lang="en-US" sz="2400" b="1" dirty="0"/>
              <a:t>K1=0.01 MIN-1</a:t>
            </a:r>
            <a:r>
              <a:rPr lang="ar-IQ" sz="2400" b="1" dirty="0"/>
              <a:t> وان التركيز الابتدائي للمادة </a:t>
            </a:r>
            <a:r>
              <a:rPr lang="en-US" sz="2400" b="1" dirty="0"/>
              <a:t>A</a:t>
            </a:r>
            <a:r>
              <a:rPr lang="ar-IQ" sz="2400" b="1" dirty="0"/>
              <a:t> قبل بدء التفاعل  </a:t>
            </a:r>
            <a:r>
              <a:rPr lang="en-US" sz="2400" b="1" dirty="0"/>
              <a:t>a=0.01M</a:t>
            </a:r>
            <a:r>
              <a:rPr lang="ar-IQ" sz="2400" b="1" dirty="0"/>
              <a:t> احسب تركيز المادة </a:t>
            </a:r>
            <a:r>
              <a:rPr lang="en-US" sz="2400" b="1" dirty="0"/>
              <a:t>B</a:t>
            </a:r>
            <a:r>
              <a:rPr lang="ar-IQ" sz="2400" b="1" dirty="0"/>
              <a:t> بعد مرور </a:t>
            </a:r>
            <a:r>
              <a:rPr lang="en-US" sz="2400" b="1" dirty="0"/>
              <a:t>30 sec</a:t>
            </a:r>
            <a:r>
              <a:rPr lang="ar-IQ" sz="2400" b="1" dirty="0"/>
              <a:t> ?</a:t>
            </a:r>
          </a:p>
        </p:txBody>
      </p:sp>
      <p:graphicFrame>
        <p:nvGraphicFramePr>
          <p:cNvPr id="13" name="Object 12"/>
          <p:cNvGraphicFramePr>
            <a:graphicFrameLocks noChangeAspect="1"/>
          </p:cNvGraphicFramePr>
          <p:nvPr>
            <p:extLst>
              <p:ext uri="{D42A27DB-BD31-4B8C-83A1-F6EECF244321}">
                <p14:modId xmlns:p14="http://schemas.microsoft.com/office/powerpoint/2010/main" val="1632081992"/>
              </p:ext>
            </p:extLst>
          </p:nvPr>
        </p:nvGraphicFramePr>
        <p:xfrm>
          <a:off x="5796136" y="1806972"/>
          <a:ext cx="1584176" cy="613916"/>
        </p:xfrm>
        <a:graphic>
          <a:graphicData uri="http://schemas.openxmlformats.org/presentationml/2006/ole">
            <mc:AlternateContent xmlns:mc="http://schemas.openxmlformats.org/markup-compatibility/2006">
              <mc:Choice xmlns:v="urn:schemas-microsoft-com:vml" Requires="v">
                <p:oleObj spid="_x0000_s63355" name="Equation" r:id="rId17" imgW="1091880" imgH="469800" progId="Equation.3">
                  <p:embed/>
                </p:oleObj>
              </mc:Choice>
              <mc:Fallback>
                <p:oleObj name="Equation" r:id="rId17" imgW="1091880" imgH="469800" progId="Equation.3">
                  <p:embed/>
                  <p:pic>
                    <p:nvPicPr>
                      <p:cNvPr id="0" name="Object 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6136" y="1806972"/>
                        <a:ext cx="1584176" cy="613916"/>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26855676"/>
              </p:ext>
            </p:extLst>
          </p:nvPr>
        </p:nvGraphicFramePr>
        <p:xfrm>
          <a:off x="2619760" y="3321050"/>
          <a:ext cx="241300" cy="215900"/>
        </p:xfrm>
        <a:graphic>
          <a:graphicData uri="http://schemas.openxmlformats.org/presentationml/2006/ole">
            <mc:AlternateContent xmlns:mc="http://schemas.openxmlformats.org/markup-compatibility/2006">
              <mc:Choice xmlns:v="urn:schemas-microsoft-com:vml" Requires="v">
                <p:oleObj spid="_x0000_s63356" name="Equation" r:id="rId19" imgW="241200" imgH="215640" progId="Equation.3">
                  <p:embed/>
                </p:oleObj>
              </mc:Choice>
              <mc:Fallback>
                <p:oleObj name="Equation" r:id="rId19" imgW="241200" imgH="215640" progId="Equation.3">
                  <p:embed/>
                  <p:pic>
                    <p:nvPicPr>
                      <p:cNvPr id="0" name="Object 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19760" y="3321050"/>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839898424"/>
              </p:ext>
            </p:extLst>
          </p:nvPr>
        </p:nvGraphicFramePr>
        <p:xfrm>
          <a:off x="2267744" y="5229200"/>
          <a:ext cx="241300" cy="215900"/>
        </p:xfrm>
        <a:graphic>
          <a:graphicData uri="http://schemas.openxmlformats.org/presentationml/2006/ole">
            <mc:AlternateContent xmlns:mc="http://schemas.openxmlformats.org/markup-compatibility/2006">
              <mc:Choice xmlns:v="urn:schemas-microsoft-com:vml" Requires="v">
                <p:oleObj spid="_x0000_s63357" name="Equation" r:id="rId21" imgW="241200" imgH="215640" progId="Equation.3">
                  <p:embed/>
                </p:oleObj>
              </mc:Choice>
              <mc:Fallback>
                <p:oleObj name="Equation" r:id="rId21" imgW="241200" imgH="215640" progId="Equation.3">
                  <p:embed/>
                  <p:pic>
                    <p:nvPicPr>
                      <p:cNvPr id="0" name="Object 3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67744" y="5229200"/>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366998002"/>
              </p:ext>
            </p:extLst>
          </p:nvPr>
        </p:nvGraphicFramePr>
        <p:xfrm>
          <a:off x="2615208" y="3717156"/>
          <a:ext cx="228600" cy="215900"/>
        </p:xfrm>
        <a:graphic>
          <a:graphicData uri="http://schemas.openxmlformats.org/presentationml/2006/ole">
            <mc:AlternateContent xmlns:mc="http://schemas.openxmlformats.org/markup-compatibility/2006">
              <mc:Choice xmlns:v="urn:schemas-microsoft-com:vml" Requires="v">
                <p:oleObj spid="_x0000_s63358" name="Equation" r:id="rId22" imgW="228600" imgH="215640" progId="Equation.3">
                  <p:embed/>
                </p:oleObj>
              </mc:Choice>
              <mc:Fallback>
                <p:oleObj name="Equation" r:id="rId22" imgW="228600" imgH="215640" progId="Equation.3">
                  <p:embed/>
                  <p:pic>
                    <p:nvPicPr>
                      <p:cNvPr id="0" name="Object 3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15208" y="3717156"/>
                        <a:ext cx="2286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35255961"/>
              </p:ext>
            </p:extLst>
          </p:nvPr>
        </p:nvGraphicFramePr>
        <p:xfrm>
          <a:off x="2267744" y="5517356"/>
          <a:ext cx="228600" cy="215900"/>
        </p:xfrm>
        <a:graphic>
          <a:graphicData uri="http://schemas.openxmlformats.org/presentationml/2006/ole">
            <mc:AlternateContent xmlns:mc="http://schemas.openxmlformats.org/markup-compatibility/2006">
              <mc:Choice xmlns:v="urn:schemas-microsoft-com:vml" Requires="v">
                <p:oleObj spid="_x0000_s63359" name="Equation" r:id="rId24" imgW="228600" imgH="215640" progId="Equation.3">
                  <p:embed/>
                </p:oleObj>
              </mc:Choice>
              <mc:Fallback>
                <p:oleObj name="Equation" r:id="rId24" imgW="228600" imgH="215640" progId="Equation.3">
                  <p:embed/>
                  <p:pic>
                    <p:nvPicPr>
                      <p:cNvPr id="0" name="Object 3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67744" y="5517356"/>
                        <a:ext cx="2286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88589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856984" cy="830997"/>
          </a:xfrm>
          <a:prstGeom prst="rect">
            <a:avLst/>
          </a:prstGeom>
          <a:noFill/>
        </p:spPr>
        <p:txBody>
          <a:bodyPr wrap="square" rtlCol="1">
            <a:spAutoFit/>
          </a:bodyPr>
          <a:lstStyle/>
          <a:p>
            <a:pPr algn="ctr"/>
            <a:r>
              <a:rPr lang="ar-IQ" sz="2400" b="1" dirty="0"/>
              <a:t>التفاعلات المتوازية   </a:t>
            </a:r>
            <a:r>
              <a:rPr lang="en-US" sz="2400" b="1" dirty="0"/>
              <a:t>Parallel reaction </a:t>
            </a:r>
            <a:r>
              <a:rPr lang="ar-IQ" sz="2400" b="1" dirty="0"/>
              <a:t> </a:t>
            </a:r>
          </a:p>
          <a:p>
            <a:r>
              <a:rPr lang="en-US" sz="2400" b="1" dirty="0"/>
              <a:t>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450943631"/>
              </p:ext>
            </p:extLst>
          </p:nvPr>
        </p:nvGraphicFramePr>
        <p:xfrm>
          <a:off x="467544" y="764704"/>
          <a:ext cx="1918469" cy="310133"/>
        </p:xfrm>
        <a:graphic>
          <a:graphicData uri="http://schemas.openxmlformats.org/presentationml/2006/ole">
            <mc:AlternateContent xmlns:mc="http://schemas.openxmlformats.org/markup-compatibility/2006">
              <mc:Choice xmlns:v="urn:schemas-microsoft-com:vml" Requires="v">
                <p:oleObj spid="_x0000_s100652" name="Equation" r:id="rId3" imgW="457200" imgH="177480" progId="Equation.3">
                  <p:embed/>
                </p:oleObj>
              </mc:Choice>
              <mc:Fallback>
                <p:oleObj name="Equation" r:id="rId3" imgW="457200" imgH="177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764704"/>
                        <a:ext cx="1918469" cy="310133"/>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072648897"/>
              </p:ext>
            </p:extLst>
          </p:nvPr>
        </p:nvGraphicFramePr>
        <p:xfrm>
          <a:off x="323528" y="1606699"/>
          <a:ext cx="2098352" cy="382141"/>
        </p:xfrm>
        <a:graphic>
          <a:graphicData uri="http://schemas.openxmlformats.org/presentationml/2006/ole">
            <mc:AlternateContent xmlns:mc="http://schemas.openxmlformats.org/markup-compatibility/2006">
              <mc:Choice xmlns:v="urn:schemas-microsoft-com:vml" Requires="v">
                <p:oleObj spid="_x0000_s100653" name="Equation" r:id="rId5" imgW="482400" imgH="177480" progId="Equation.3">
                  <p:embed/>
                </p:oleObj>
              </mc:Choice>
              <mc:Fallback>
                <p:oleObj name="Equation" r:id="rId5" imgW="482400" imgH="177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606699"/>
                        <a:ext cx="2098352" cy="38214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07339338"/>
              </p:ext>
            </p:extLst>
          </p:nvPr>
        </p:nvGraphicFramePr>
        <p:xfrm>
          <a:off x="395536" y="1196752"/>
          <a:ext cx="2016224" cy="360040"/>
        </p:xfrm>
        <a:graphic>
          <a:graphicData uri="http://schemas.openxmlformats.org/presentationml/2006/ole">
            <mc:AlternateContent xmlns:mc="http://schemas.openxmlformats.org/markup-compatibility/2006">
              <mc:Choice xmlns:v="urn:schemas-microsoft-com:vml" Requires="v">
                <p:oleObj spid="_x0000_s100654" name="Equation" r:id="rId7" imgW="469800" imgH="177480" progId="Equation.3">
                  <p:embed/>
                </p:oleObj>
              </mc:Choice>
              <mc:Fallback>
                <p:oleObj name="Equation" r:id="rId7" imgW="469800" imgH="1774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1196752"/>
                        <a:ext cx="2016224" cy="36004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54626831"/>
              </p:ext>
            </p:extLst>
          </p:nvPr>
        </p:nvGraphicFramePr>
        <p:xfrm>
          <a:off x="1115616" y="637238"/>
          <a:ext cx="262210" cy="271482"/>
        </p:xfrm>
        <a:graphic>
          <a:graphicData uri="http://schemas.openxmlformats.org/presentationml/2006/ole">
            <mc:AlternateContent xmlns:mc="http://schemas.openxmlformats.org/markup-compatibility/2006">
              <mc:Choice xmlns:v="urn:schemas-microsoft-com:vml" Requires="v">
                <p:oleObj spid="_x0000_s100655" name="Equation" r:id="rId9" imgW="203040" imgH="215640" progId="Equation.3">
                  <p:embed/>
                </p:oleObj>
              </mc:Choice>
              <mc:Fallback>
                <p:oleObj name="Equation" r:id="rId9" imgW="203040" imgH="2156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5616" y="637238"/>
                        <a:ext cx="262210" cy="27148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04661386"/>
              </p:ext>
            </p:extLst>
          </p:nvPr>
        </p:nvGraphicFramePr>
        <p:xfrm>
          <a:off x="1043608" y="1052736"/>
          <a:ext cx="287908" cy="287908"/>
        </p:xfrm>
        <a:graphic>
          <a:graphicData uri="http://schemas.openxmlformats.org/presentationml/2006/ole">
            <mc:AlternateContent xmlns:mc="http://schemas.openxmlformats.org/markup-compatibility/2006">
              <mc:Choice xmlns:v="urn:schemas-microsoft-com:vml" Requires="v">
                <p:oleObj spid="_x0000_s100656" name="Equation" r:id="rId11" imgW="215640" imgH="215640" progId="Equation.3">
                  <p:embed/>
                </p:oleObj>
              </mc:Choice>
              <mc:Fallback>
                <p:oleObj name="Equation" r:id="rId11" imgW="215640" imgH="21564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3608" y="1052736"/>
                        <a:ext cx="287908" cy="28790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40659826"/>
              </p:ext>
            </p:extLst>
          </p:nvPr>
        </p:nvGraphicFramePr>
        <p:xfrm>
          <a:off x="1043608" y="1484784"/>
          <a:ext cx="215900" cy="300608"/>
        </p:xfrm>
        <a:graphic>
          <a:graphicData uri="http://schemas.openxmlformats.org/presentationml/2006/ole">
            <mc:AlternateContent xmlns:mc="http://schemas.openxmlformats.org/markup-compatibility/2006">
              <mc:Choice xmlns:v="urn:schemas-microsoft-com:vml" Requires="v">
                <p:oleObj spid="_x0000_s100657" name="Equation" r:id="rId13" imgW="215640" imgH="228600" progId="Equation.3">
                  <p:embed/>
                </p:oleObj>
              </mc:Choice>
              <mc:Fallback>
                <p:oleObj name="Equation" r:id="rId13" imgW="215640" imgH="22860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3608" y="1484784"/>
                        <a:ext cx="215900" cy="300608"/>
                      </a:xfrm>
                      <a:prstGeom prst="rect">
                        <a:avLst/>
                      </a:prstGeom>
                      <a:noFill/>
                    </p:spPr>
                  </p:pic>
                </p:oleObj>
              </mc:Fallback>
            </mc:AlternateContent>
          </a:graphicData>
        </a:graphic>
      </p:graphicFrame>
      <p:sp>
        <p:nvSpPr>
          <p:cNvPr id="9" name="TextBox 8"/>
          <p:cNvSpPr txBox="1"/>
          <p:nvPr/>
        </p:nvSpPr>
        <p:spPr>
          <a:xfrm>
            <a:off x="3719078" y="663079"/>
            <a:ext cx="5245410" cy="4893647"/>
          </a:xfrm>
          <a:prstGeom prst="rect">
            <a:avLst/>
          </a:prstGeom>
          <a:noFill/>
        </p:spPr>
        <p:txBody>
          <a:bodyPr wrap="none" rtlCol="1">
            <a:spAutoFit/>
          </a:bodyPr>
          <a:lstStyle/>
          <a:p>
            <a:r>
              <a:rPr lang="ar-IQ" sz="2400" b="1" dirty="0"/>
              <a:t>الحالة الاولى متفاعل واحد يعطي عدة نواتج مختلفة</a:t>
            </a:r>
          </a:p>
          <a:p>
            <a:r>
              <a:rPr lang="ar-IQ" sz="2400" b="1" dirty="0"/>
              <a:t> </a:t>
            </a:r>
          </a:p>
          <a:p>
            <a:endParaRPr lang="ar-IQ" sz="2400" b="1" dirty="0"/>
          </a:p>
          <a:p>
            <a:endParaRPr lang="ar-IQ" sz="2400" b="1" dirty="0"/>
          </a:p>
          <a:p>
            <a:endParaRPr lang="ar-IQ" sz="2400" b="1" dirty="0"/>
          </a:p>
          <a:p>
            <a:r>
              <a:rPr lang="ar-IQ" sz="2400" b="1" dirty="0"/>
              <a:t>السرعة بدلالة استهلاك </a:t>
            </a:r>
            <a:r>
              <a:rPr lang="en-US" sz="2400" b="1" dirty="0"/>
              <a:t>A</a:t>
            </a:r>
            <a:r>
              <a:rPr lang="ar-IQ" sz="2400" b="1" dirty="0"/>
              <a:t> تساوي:</a:t>
            </a:r>
          </a:p>
          <a:p>
            <a:endParaRPr lang="ar-IQ" sz="2400" b="1" dirty="0"/>
          </a:p>
          <a:p>
            <a:endParaRPr lang="ar-IQ" sz="2400" b="1" dirty="0"/>
          </a:p>
          <a:p>
            <a:r>
              <a:rPr lang="ar-IQ" sz="2400" b="1" dirty="0"/>
              <a:t>السرعة بدلالة تكوين </a:t>
            </a:r>
            <a:r>
              <a:rPr lang="en-US" sz="2400" b="1" dirty="0"/>
              <a:t>B</a:t>
            </a:r>
            <a:r>
              <a:rPr lang="ar-IQ" sz="2400" b="1" dirty="0"/>
              <a:t> تساوي: </a:t>
            </a:r>
          </a:p>
          <a:p>
            <a:endParaRPr lang="ar-IQ" sz="2400" b="1" dirty="0"/>
          </a:p>
          <a:p>
            <a:endParaRPr lang="ar-IQ" sz="2400" b="1" dirty="0"/>
          </a:p>
          <a:p>
            <a:endParaRPr lang="ar-IQ" sz="2400" b="1" dirty="0"/>
          </a:p>
          <a:p>
            <a:r>
              <a:rPr lang="ar-IQ" sz="2400" b="1" dirty="0"/>
              <a:t>السرعة بدلالة تكوين </a:t>
            </a:r>
            <a:r>
              <a:rPr lang="en-US" sz="2400" b="1" dirty="0"/>
              <a:t>C</a:t>
            </a:r>
            <a:r>
              <a:rPr lang="ar-IQ" sz="2400" b="1" dirty="0"/>
              <a:t> تساوي :</a:t>
            </a:r>
          </a:p>
        </p:txBody>
      </p:sp>
      <p:graphicFrame>
        <p:nvGraphicFramePr>
          <p:cNvPr id="10" name="Object 9"/>
          <p:cNvGraphicFramePr>
            <a:graphicFrameLocks noChangeAspect="1"/>
          </p:cNvGraphicFramePr>
          <p:nvPr>
            <p:extLst>
              <p:ext uri="{D42A27DB-BD31-4B8C-83A1-F6EECF244321}">
                <p14:modId xmlns:p14="http://schemas.microsoft.com/office/powerpoint/2010/main" val="856259056"/>
              </p:ext>
            </p:extLst>
          </p:nvPr>
        </p:nvGraphicFramePr>
        <p:xfrm>
          <a:off x="611560" y="2996952"/>
          <a:ext cx="3672408" cy="720080"/>
        </p:xfrm>
        <a:graphic>
          <a:graphicData uri="http://schemas.openxmlformats.org/presentationml/2006/ole">
            <mc:AlternateContent xmlns:mc="http://schemas.openxmlformats.org/markup-compatibility/2006">
              <mc:Choice xmlns:v="urn:schemas-microsoft-com:vml" Requires="v">
                <p:oleObj spid="_x0000_s100658" name="Equation" r:id="rId15" imgW="1866600" imgH="393480" progId="Equation.3">
                  <p:embed/>
                </p:oleObj>
              </mc:Choice>
              <mc:Fallback>
                <p:oleObj name="Equation" r:id="rId15" imgW="1866600" imgH="393480" progId="Equation.3">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1560" y="2996952"/>
                        <a:ext cx="3672408" cy="72008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11563106"/>
              </p:ext>
            </p:extLst>
          </p:nvPr>
        </p:nvGraphicFramePr>
        <p:xfrm>
          <a:off x="5148064" y="3068960"/>
          <a:ext cx="1741115" cy="467866"/>
        </p:xfrm>
        <a:graphic>
          <a:graphicData uri="http://schemas.openxmlformats.org/presentationml/2006/ole">
            <mc:AlternateContent xmlns:mc="http://schemas.openxmlformats.org/markup-compatibility/2006">
              <mc:Choice xmlns:v="urn:schemas-microsoft-com:vml" Requires="v">
                <p:oleObj spid="_x0000_s100659" name="Equation" r:id="rId17" imgW="863280" imgH="241200" progId="Equation.3">
                  <p:embed/>
                </p:oleObj>
              </mc:Choice>
              <mc:Fallback>
                <p:oleObj name="Equation" r:id="rId17" imgW="863280" imgH="241200" progId="Equation.3">
                  <p:embed/>
                  <p:pic>
                    <p:nvPicPr>
                      <p:cNvPr id="0" name="Object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48064" y="3068960"/>
                        <a:ext cx="1741115" cy="467866"/>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34430626"/>
              </p:ext>
            </p:extLst>
          </p:nvPr>
        </p:nvGraphicFramePr>
        <p:xfrm>
          <a:off x="323528" y="4221088"/>
          <a:ext cx="1440160" cy="720080"/>
        </p:xfrm>
        <a:graphic>
          <a:graphicData uri="http://schemas.openxmlformats.org/presentationml/2006/ole">
            <mc:AlternateContent xmlns:mc="http://schemas.openxmlformats.org/markup-compatibility/2006">
              <mc:Choice xmlns:v="urn:schemas-microsoft-com:vml" Requires="v">
                <p:oleObj spid="_x0000_s100660" name="Equation" r:id="rId19" imgW="825480" imgH="393480" progId="Equation.3">
                  <p:embed/>
                </p:oleObj>
              </mc:Choice>
              <mc:Fallback>
                <p:oleObj name="Equation" r:id="rId19" imgW="825480" imgH="393480" progId="Equation.3">
                  <p:embed/>
                  <p:pic>
                    <p:nvPicPr>
                      <p:cNvPr id="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528" y="4221088"/>
                        <a:ext cx="1440160" cy="720080"/>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45612630"/>
              </p:ext>
            </p:extLst>
          </p:nvPr>
        </p:nvGraphicFramePr>
        <p:xfrm>
          <a:off x="3059832" y="4266927"/>
          <a:ext cx="1800200" cy="674241"/>
        </p:xfrm>
        <a:graphic>
          <a:graphicData uri="http://schemas.openxmlformats.org/presentationml/2006/ole">
            <mc:AlternateContent xmlns:mc="http://schemas.openxmlformats.org/markup-compatibility/2006">
              <mc:Choice xmlns:v="urn:schemas-microsoft-com:vml" Requires="v">
                <p:oleObj spid="_x0000_s100661" name="Equation" r:id="rId21" imgW="1091880" imgH="393480" progId="Equation.3">
                  <p:embed/>
                </p:oleObj>
              </mc:Choice>
              <mc:Fallback>
                <p:oleObj name="Equation" r:id="rId21" imgW="1091880" imgH="393480" progId="Equation.3">
                  <p:embed/>
                  <p:pic>
                    <p:nvPicPr>
                      <p:cNvPr id="0" name="Object 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59832" y="4266927"/>
                        <a:ext cx="1800200" cy="674241"/>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028841398"/>
              </p:ext>
            </p:extLst>
          </p:nvPr>
        </p:nvGraphicFramePr>
        <p:xfrm>
          <a:off x="5580112" y="4340522"/>
          <a:ext cx="2016224" cy="600646"/>
        </p:xfrm>
        <a:graphic>
          <a:graphicData uri="http://schemas.openxmlformats.org/presentationml/2006/ole">
            <mc:AlternateContent xmlns:mc="http://schemas.openxmlformats.org/markup-compatibility/2006">
              <mc:Choice xmlns:v="urn:schemas-microsoft-com:vml" Requires="v">
                <p:oleObj spid="_x0000_s100662" name="Equation" r:id="rId23" imgW="1295280" imgH="393480" progId="Equation.3">
                  <p:embed/>
                </p:oleObj>
              </mc:Choice>
              <mc:Fallback>
                <p:oleObj name="Equation" r:id="rId23" imgW="1295280" imgH="393480" progId="Equation.3">
                  <p:embed/>
                  <p:pic>
                    <p:nvPicPr>
                      <p:cNvPr id="0" name="Object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80112" y="4340522"/>
                        <a:ext cx="2016224" cy="600646"/>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13889623"/>
              </p:ext>
            </p:extLst>
          </p:nvPr>
        </p:nvGraphicFramePr>
        <p:xfrm>
          <a:off x="279698" y="5589240"/>
          <a:ext cx="1339974" cy="648072"/>
        </p:xfrm>
        <a:graphic>
          <a:graphicData uri="http://schemas.openxmlformats.org/presentationml/2006/ole">
            <mc:AlternateContent xmlns:mc="http://schemas.openxmlformats.org/markup-compatibility/2006">
              <mc:Choice xmlns:v="urn:schemas-microsoft-com:vml" Requires="v">
                <p:oleObj spid="_x0000_s100663" name="Equation" r:id="rId25" imgW="838080" imgH="393480" progId="Equation.3">
                  <p:embed/>
                </p:oleObj>
              </mc:Choice>
              <mc:Fallback>
                <p:oleObj name="Equation" r:id="rId25" imgW="838080" imgH="393480" progId="Equation.3">
                  <p:embed/>
                  <p:pic>
                    <p:nvPicPr>
                      <p:cNvPr id="0" name="Object 4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9698" y="5589240"/>
                        <a:ext cx="1339974" cy="648072"/>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92320991"/>
              </p:ext>
            </p:extLst>
          </p:nvPr>
        </p:nvGraphicFramePr>
        <p:xfrm>
          <a:off x="2915816" y="5628734"/>
          <a:ext cx="1728192" cy="608578"/>
        </p:xfrm>
        <a:graphic>
          <a:graphicData uri="http://schemas.openxmlformats.org/presentationml/2006/ole">
            <mc:AlternateContent xmlns:mc="http://schemas.openxmlformats.org/markup-compatibility/2006">
              <mc:Choice xmlns:v="urn:schemas-microsoft-com:vml" Requires="v">
                <p:oleObj spid="_x0000_s100664" name="Equation" r:id="rId27" imgW="1117440" imgH="393480" progId="Equation.3">
                  <p:embed/>
                </p:oleObj>
              </mc:Choice>
              <mc:Fallback>
                <p:oleObj name="Equation" r:id="rId27" imgW="1117440" imgH="393480" progId="Equation.3">
                  <p:embed/>
                  <p:pic>
                    <p:nvPicPr>
                      <p:cNvPr id="0" name="Object 4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15816" y="5628734"/>
                        <a:ext cx="1728192" cy="608578"/>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249639877"/>
              </p:ext>
            </p:extLst>
          </p:nvPr>
        </p:nvGraphicFramePr>
        <p:xfrm>
          <a:off x="5580112" y="5580796"/>
          <a:ext cx="2376264" cy="656515"/>
        </p:xfrm>
        <a:graphic>
          <a:graphicData uri="http://schemas.openxmlformats.org/presentationml/2006/ole">
            <mc:AlternateContent xmlns:mc="http://schemas.openxmlformats.org/markup-compatibility/2006">
              <mc:Choice xmlns:v="urn:schemas-microsoft-com:vml" Requires="v">
                <p:oleObj spid="_x0000_s100665" name="Equation" r:id="rId29" imgW="1320480" imgH="393480" progId="Equation.3">
                  <p:embed/>
                </p:oleObj>
              </mc:Choice>
              <mc:Fallback>
                <p:oleObj name="Equation" r:id="rId29" imgW="1320480" imgH="393480" progId="Equation.3">
                  <p:embed/>
                  <p:pic>
                    <p:nvPicPr>
                      <p:cNvPr id="0" name="Object 4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80112" y="5580796"/>
                        <a:ext cx="2376264" cy="656515"/>
                      </a:xfrm>
                      <a:prstGeom prst="rect">
                        <a:avLst/>
                      </a:prstGeom>
                      <a:noFill/>
                    </p:spPr>
                  </p:pic>
                </p:oleObj>
              </mc:Fallback>
            </mc:AlternateContent>
          </a:graphicData>
        </a:graphic>
      </p:graphicFrame>
    </p:spTree>
    <p:extLst>
      <p:ext uri="{BB962C8B-B14F-4D97-AF65-F5344CB8AC3E}">
        <p14:creationId xmlns:p14="http://schemas.microsoft.com/office/powerpoint/2010/main" val="611260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1774" y="116632"/>
            <a:ext cx="5304722" cy="5632311"/>
          </a:xfrm>
          <a:prstGeom prst="rect">
            <a:avLst/>
          </a:prstGeom>
          <a:noFill/>
        </p:spPr>
        <p:txBody>
          <a:bodyPr wrap="none" rtlCol="1">
            <a:spAutoFit/>
          </a:bodyPr>
          <a:lstStyle/>
          <a:p>
            <a:r>
              <a:rPr lang="ar-IQ" sz="2400" b="1" dirty="0"/>
              <a:t>وعلى نفس المنوال يكون تركيز </a:t>
            </a:r>
            <a:r>
              <a:rPr lang="en-US" sz="2400" b="1" dirty="0"/>
              <a:t>D</a:t>
            </a:r>
            <a:r>
              <a:rPr lang="ar-IQ" sz="2400" b="1" dirty="0"/>
              <a:t> :</a:t>
            </a:r>
          </a:p>
          <a:p>
            <a:endParaRPr lang="ar-IQ" sz="2400" b="1" dirty="0"/>
          </a:p>
          <a:p>
            <a:endParaRPr lang="ar-IQ" sz="2400" b="1" dirty="0"/>
          </a:p>
          <a:p>
            <a:endParaRPr lang="ar-IQ" sz="2400" b="1" dirty="0"/>
          </a:p>
          <a:p>
            <a:endParaRPr lang="ar-IQ" sz="2400" b="1" dirty="0"/>
          </a:p>
          <a:p>
            <a:endParaRPr lang="ar-IQ" sz="2400" b="1" dirty="0"/>
          </a:p>
          <a:p>
            <a:endParaRPr lang="ar-IQ" sz="2400" b="1" dirty="0"/>
          </a:p>
          <a:p>
            <a:endParaRPr lang="ar-IQ" sz="2400" b="1" dirty="0"/>
          </a:p>
          <a:p>
            <a:endParaRPr lang="ar-IQ" sz="2400" b="1" dirty="0"/>
          </a:p>
          <a:p>
            <a:r>
              <a:rPr lang="ar-IQ" sz="2400" b="1" dirty="0"/>
              <a:t>التفاعل المتوازي هو تفاعل من المرتبة الاولى لذلك </a:t>
            </a:r>
          </a:p>
          <a:p>
            <a:r>
              <a:rPr lang="ar-IQ" sz="2400" b="1" dirty="0"/>
              <a:t>عمر النصف  يساوي </a:t>
            </a:r>
          </a:p>
          <a:p>
            <a:endParaRPr lang="ar-IQ" sz="2400" b="1" dirty="0"/>
          </a:p>
          <a:p>
            <a:endParaRPr lang="ar-IQ" sz="2400" b="1" dirty="0"/>
          </a:p>
          <a:p>
            <a:r>
              <a:rPr lang="ar-IQ" sz="2400" b="1" dirty="0"/>
              <a:t>الحالة الثانية متفاعلات مختلفة تعطي نفس الناتج</a:t>
            </a:r>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572399112"/>
              </p:ext>
            </p:extLst>
          </p:nvPr>
        </p:nvGraphicFramePr>
        <p:xfrm>
          <a:off x="179512" y="116632"/>
          <a:ext cx="3024336" cy="726777"/>
        </p:xfrm>
        <a:graphic>
          <a:graphicData uri="http://schemas.openxmlformats.org/presentationml/2006/ole">
            <mc:AlternateContent xmlns:mc="http://schemas.openxmlformats.org/markup-compatibility/2006">
              <mc:Choice xmlns:v="urn:schemas-microsoft-com:vml" Requires="v">
                <p:oleObj spid="_x0000_s69376" name="Equation" r:id="rId3" imgW="1333440" imgH="393480" progId="Equation.3">
                  <p:embed/>
                </p:oleObj>
              </mc:Choice>
              <mc:Fallback>
                <p:oleObj name="Equation" r:id="rId3" imgW="133344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6632"/>
                        <a:ext cx="3024336" cy="726777"/>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92004214"/>
              </p:ext>
            </p:extLst>
          </p:nvPr>
        </p:nvGraphicFramePr>
        <p:xfrm>
          <a:off x="971600" y="1196752"/>
          <a:ext cx="1348805" cy="725041"/>
        </p:xfrm>
        <a:graphic>
          <a:graphicData uri="http://schemas.openxmlformats.org/presentationml/2006/ole">
            <mc:AlternateContent xmlns:mc="http://schemas.openxmlformats.org/markup-compatibility/2006">
              <mc:Choice xmlns:v="urn:schemas-microsoft-com:vml" Requires="v">
                <p:oleObj spid="_x0000_s69377" name="Equation" r:id="rId5" imgW="583920" imgH="431640" progId="Equation.3">
                  <p:embed/>
                </p:oleObj>
              </mc:Choice>
              <mc:Fallback>
                <p:oleObj name="Equation" r:id="rId5" imgW="583920" imgH="431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1196752"/>
                        <a:ext cx="1348805" cy="72504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05120532"/>
              </p:ext>
            </p:extLst>
          </p:nvPr>
        </p:nvGraphicFramePr>
        <p:xfrm>
          <a:off x="971600" y="2127895"/>
          <a:ext cx="1296144" cy="725041"/>
        </p:xfrm>
        <a:graphic>
          <a:graphicData uri="http://schemas.openxmlformats.org/presentationml/2006/ole">
            <mc:AlternateContent xmlns:mc="http://schemas.openxmlformats.org/markup-compatibility/2006">
              <mc:Choice xmlns:v="urn:schemas-microsoft-com:vml" Requires="v">
                <p:oleObj spid="_x0000_s69378" name="Equation" r:id="rId7" imgW="596880" imgH="431640" progId="Equation.3">
                  <p:embed/>
                </p:oleObj>
              </mc:Choice>
              <mc:Fallback>
                <p:oleObj name="Equation" r:id="rId7" imgW="596880" imgH="4316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00" y="2127895"/>
                        <a:ext cx="1296144" cy="725041"/>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37264431"/>
              </p:ext>
            </p:extLst>
          </p:nvPr>
        </p:nvGraphicFramePr>
        <p:xfrm>
          <a:off x="1043608" y="3280023"/>
          <a:ext cx="1368152" cy="725041"/>
        </p:xfrm>
        <a:graphic>
          <a:graphicData uri="http://schemas.openxmlformats.org/presentationml/2006/ole">
            <mc:AlternateContent xmlns:mc="http://schemas.openxmlformats.org/markup-compatibility/2006">
              <mc:Choice xmlns:v="urn:schemas-microsoft-com:vml" Requires="v">
                <p:oleObj spid="_x0000_s69379" name="Equation" r:id="rId9" imgW="596880" imgH="431640" progId="Equation.3">
                  <p:embed/>
                </p:oleObj>
              </mc:Choice>
              <mc:Fallback>
                <p:oleObj name="Equation" r:id="rId9" imgW="596880" imgH="43164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3280023"/>
                        <a:ext cx="1368152" cy="725041"/>
                      </a:xfrm>
                      <a:prstGeom prst="rect">
                        <a:avLst/>
                      </a:prstGeom>
                      <a:noFill/>
                    </p:spPr>
                  </p:pic>
                </p:oleObj>
              </mc:Fallback>
            </mc:AlternateContent>
          </a:graphicData>
        </a:graphic>
      </p:graphicFrame>
      <p:pic>
        <p:nvPicPr>
          <p:cNvPr id="29707" name="Picture 11" descr="C:\Users\7568\Desktop\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5856" y="836713"/>
            <a:ext cx="4637955" cy="23042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2514141944"/>
              </p:ext>
            </p:extLst>
          </p:nvPr>
        </p:nvGraphicFramePr>
        <p:xfrm>
          <a:off x="4571999" y="3856087"/>
          <a:ext cx="1812135" cy="784860"/>
        </p:xfrm>
        <a:graphic>
          <a:graphicData uri="http://schemas.openxmlformats.org/presentationml/2006/ole">
            <mc:AlternateContent xmlns:mc="http://schemas.openxmlformats.org/markup-compatibility/2006">
              <mc:Choice xmlns:v="urn:schemas-microsoft-com:vml" Requires="v">
                <p:oleObj spid="_x0000_s69380" name="Equation" r:id="rId12" imgW="1079280" imgH="431640" progId="Equation.3">
                  <p:embed/>
                </p:oleObj>
              </mc:Choice>
              <mc:Fallback>
                <p:oleObj name="Equation" r:id="rId12" imgW="1079280" imgH="431640"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1999" y="3856087"/>
                        <a:ext cx="1812135" cy="78486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86016791"/>
              </p:ext>
            </p:extLst>
          </p:nvPr>
        </p:nvGraphicFramePr>
        <p:xfrm>
          <a:off x="611560" y="4509120"/>
          <a:ext cx="2016224" cy="870491"/>
        </p:xfrm>
        <a:graphic>
          <a:graphicData uri="http://schemas.openxmlformats.org/presentationml/2006/ole">
            <mc:AlternateContent xmlns:mc="http://schemas.openxmlformats.org/markup-compatibility/2006">
              <mc:Choice xmlns:v="urn:schemas-microsoft-com:vml" Requires="v">
                <p:oleObj spid="_x0000_s69381" name="Equation" r:id="rId14" imgW="469800" imgH="406080" progId="Equation.3">
                  <p:embed/>
                </p:oleObj>
              </mc:Choice>
              <mc:Fallback>
                <p:oleObj name="Equation" r:id="rId14" imgW="469800" imgH="406080" progId="Equation.3">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1560" y="4509120"/>
                        <a:ext cx="2016224" cy="870491"/>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08560559"/>
              </p:ext>
            </p:extLst>
          </p:nvPr>
        </p:nvGraphicFramePr>
        <p:xfrm>
          <a:off x="1259632" y="4365104"/>
          <a:ext cx="261937" cy="271462"/>
        </p:xfrm>
        <a:graphic>
          <a:graphicData uri="http://schemas.openxmlformats.org/presentationml/2006/ole">
            <mc:AlternateContent xmlns:mc="http://schemas.openxmlformats.org/markup-compatibility/2006">
              <mc:Choice xmlns:v="urn:schemas-microsoft-com:vml" Requires="v">
                <p:oleObj spid="_x0000_s69382" name="Equation" r:id="rId16" imgW="203024" imgH="215713" progId="Equation.3">
                  <p:embed/>
                </p:oleObj>
              </mc:Choice>
              <mc:Fallback>
                <p:oleObj name="Equation" r:id="rId16" imgW="203024" imgH="215713" progId="Equation.3">
                  <p:embed/>
                  <p:pic>
                    <p:nvPicPr>
                      <p:cNvPr id="0" name="Object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59632" y="4365104"/>
                        <a:ext cx="2619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47773537"/>
              </p:ext>
            </p:extLst>
          </p:nvPr>
        </p:nvGraphicFramePr>
        <p:xfrm>
          <a:off x="1187624" y="4868267"/>
          <a:ext cx="288925" cy="288925"/>
        </p:xfrm>
        <a:graphic>
          <a:graphicData uri="http://schemas.openxmlformats.org/presentationml/2006/ole">
            <mc:AlternateContent xmlns:mc="http://schemas.openxmlformats.org/markup-compatibility/2006">
              <mc:Choice xmlns:v="urn:schemas-microsoft-com:vml" Requires="v">
                <p:oleObj spid="_x0000_s69383" name="Equation" r:id="rId18" imgW="215619" imgH="215619" progId="Equation.3">
                  <p:embed/>
                </p:oleObj>
              </mc:Choice>
              <mc:Fallback>
                <p:oleObj name="Equation" r:id="rId18" imgW="215619" imgH="215619" progId="Equation.3">
                  <p:embed/>
                  <p:pic>
                    <p:nvPicPr>
                      <p:cNvPr id="0" name="Object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87624" y="4868267"/>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74104543"/>
              </p:ext>
            </p:extLst>
          </p:nvPr>
        </p:nvGraphicFramePr>
        <p:xfrm>
          <a:off x="107504" y="5589241"/>
          <a:ext cx="1692523" cy="713244"/>
        </p:xfrm>
        <a:graphic>
          <a:graphicData uri="http://schemas.openxmlformats.org/presentationml/2006/ole">
            <mc:AlternateContent xmlns:mc="http://schemas.openxmlformats.org/markup-compatibility/2006">
              <mc:Choice xmlns:v="urn:schemas-microsoft-com:vml" Requires="v">
                <p:oleObj spid="_x0000_s69384" name="Equation" r:id="rId20" imgW="939600" imgH="393480" progId="Equation.3">
                  <p:embed/>
                </p:oleObj>
              </mc:Choice>
              <mc:Fallback>
                <p:oleObj name="Equation" r:id="rId20" imgW="939600" imgH="393480" progId="Equation.3">
                  <p:embed/>
                  <p:pic>
                    <p:nvPicPr>
                      <p:cNvPr id="0" name="Object 2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7504" y="5589241"/>
                        <a:ext cx="1692523" cy="713244"/>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90896785"/>
              </p:ext>
            </p:extLst>
          </p:nvPr>
        </p:nvGraphicFramePr>
        <p:xfrm>
          <a:off x="2636886" y="5620979"/>
          <a:ext cx="1719089" cy="688341"/>
        </p:xfrm>
        <a:graphic>
          <a:graphicData uri="http://schemas.openxmlformats.org/presentationml/2006/ole">
            <mc:AlternateContent xmlns:mc="http://schemas.openxmlformats.org/markup-compatibility/2006">
              <mc:Choice xmlns:v="urn:schemas-microsoft-com:vml" Requires="v">
                <p:oleObj spid="_x0000_s69385" name="Equation" r:id="rId22" imgW="952200" imgH="393480" progId="Equation.3">
                  <p:embed/>
                </p:oleObj>
              </mc:Choice>
              <mc:Fallback>
                <p:oleObj name="Equation" r:id="rId22" imgW="952200" imgH="393480" progId="Equation.3">
                  <p:embed/>
                  <p:pic>
                    <p:nvPicPr>
                      <p:cNvPr id="0" name="Object 3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6886" y="5620979"/>
                        <a:ext cx="1719089" cy="688341"/>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99682825"/>
              </p:ext>
            </p:extLst>
          </p:nvPr>
        </p:nvGraphicFramePr>
        <p:xfrm>
          <a:off x="5076056" y="5589240"/>
          <a:ext cx="2520280" cy="720080"/>
        </p:xfrm>
        <a:graphic>
          <a:graphicData uri="http://schemas.openxmlformats.org/presentationml/2006/ole">
            <mc:AlternateContent xmlns:mc="http://schemas.openxmlformats.org/markup-compatibility/2006">
              <mc:Choice xmlns:v="urn:schemas-microsoft-com:vml" Requires="v">
                <p:oleObj spid="_x0000_s69386" name="Equation" r:id="rId24" imgW="1295280" imgH="393480" progId="Equation.3">
                  <p:embed/>
                </p:oleObj>
              </mc:Choice>
              <mc:Fallback>
                <p:oleObj name="Equation" r:id="rId24" imgW="1295280" imgH="393480" progId="Equation.3">
                  <p:embed/>
                  <p:pic>
                    <p:nvPicPr>
                      <p:cNvPr id="0" name="Object 3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76056" y="5589240"/>
                        <a:ext cx="2520280" cy="720080"/>
                      </a:xfrm>
                      <a:prstGeom prst="rect">
                        <a:avLst/>
                      </a:prstGeom>
                      <a:noFill/>
                    </p:spPr>
                  </p:pic>
                </p:oleObj>
              </mc:Fallback>
            </mc:AlternateContent>
          </a:graphicData>
        </a:graphic>
      </p:graphicFrame>
    </p:spTree>
    <p:extLst>
      <p:ext uri="{BB962C8B-B14F-4D97-AF65-F5344CB8AC3E}">
        <p14:creationId xmlns:p14="http://schemas.microsoft.com/office/powerpoint/2010/main" val="2691038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898504318"/>
              </p:ext>
            </p:extLst>
          </p:nvPr>
        </p:nvGraphicFramePr>
        <p:xfrm>
          <a:off x="323528" y="260648"/>
          <a:ext cx="4104456" cy="451991"/>
        </p:xfrm>
        <a:graphic>
          <a:graphicData uri="http://schemas.openxmlformats.org/presentationml/2006/ole">
            <mc:AlternateContent xmlns:mc="http://schemas.openxmlformats.org/markup-compatibility/2006">
              <mc:Choice xmlns:v="urn:schemas-microsoft-com:vml" Requires="v">
                <p:oleObj spid="_x0000_s31366" name="Equation" r:id="rId3" imgW="2260440" imgH="228600" progId="Equation.3">
                  <p:embed/>
                </p:oleObj>
              </mc:Choice>
              <mc:Fallback>
                <p:oleObj name="Equation" r:id="rId3" imgW="226044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4104456" cy="451991"/>
                      </a:xfrm>
                      <a:prstGeom prst="rect">
                        <a:avLst/>
                      </a:prstGeom>
                      <a:noFill/>
                    </p:spPr>
                  </p:pic>
                </p:oleObj>
              </mc:Fallback>
            </mc:AlternateContent>
          </a:graphicData>
        </a:graphic>
      </p:graphicFrame>
      <p:sp>
        <p:nvSpPr>
          <p:cNvPr id="3" name="TextBox 2"/>
          <p:cNvSpPr txBox="1"/>
          <p:nvPr/>
        </p:nvSpPr>
        <p:spPr>
          <a:xfrm>
            <a:off x="107504" y="928100"/>
            <a:ext cx="8837378" cy="4524315"/>
          </a:xfrm>
          <a:prstGeom prst="rect">
            <a:avLst/>
          </a:prstGeom>
          <a:noFill/>
        </p:spPr>
        <p:txBody>
          <a:bodyPr wrap="square" rtlCol="1">
            <a:spAutoFit/>
          </a:bodyPr>
          <a:lstStyle/>
          <a:p>
            <a:r>
              <a:rPr lang="ar-IQ" sz="2400" b="1" dirty="0"/>
              <a:t>مثال :التفاعل الاتي المتوازي :</a:t>
            </a:r>
          </a:p>
          <a:p>
            <a:endParaRPr lang="ar-IQ" sz="2400" b="1" dirty="0"/>
          </a:p>
          <a:p>
            <a:endParaRPr lang="ar-IQ" sz="2400" b="1" dirty="0"/>
          </a:p>
          <a:p>
            <a:r>
              <a:rPr lang="ar-IQ" sz="2400" b="1" dirty="0"/>
              <a:t>جد النسبة بين تراكيز المواد الناتجة</a:t>
            </a:r>
          </a:p>
          <a:p>
            <a:r>
              <a:rPr lang="ar-IQ" sz="2400" b="1" dirty="0"/>
              <a:t> في هذا التفاعل ?</a:t>
            </a:r>
          </a:p>
          <a:p>
            <a:endParaRPr lang="ar-IQ" sz="2400" b="1" dirty="0"/>
          </a:p>
          <a:p>
            <a:r>
              <a:rPr lang="ar-IQ" sz="2400" b="1" dirty="0"/>
              <a:t>مثال : للتفاعل التالي جد عمر النصف للمادة </a:t>
            </a:r>
            <a:r>
              <a:rPr lang="en-US" sz="2400" b="1" dirty="0"/>
              <a:t>A</a:t>
            </a:r>
            <a:r>
              <a:rPr lang="ar-IQ" sz="2400" b="1" dirty="0"/>
              <a:t> شرط ان يسلك التفاعل سلوك المرتبة الاولى ?</a:t>
            </a:r>
          </a:p>
          <a:p>
            <a:endParaRPr lang="ar-IQ" sz="2400" b="1" dirty="0"/>
          </a:p>
          <a:p>
            <a:r>
              <a:rPr lang="ar-IQ" sz="2400" b="1" dirty="0"/>
              <a:t>مثال :جد قوانين السرعة التفاضلية والتكاملية للتفاعل التالي الاتي ?</a:t>
            </a:r>
          </a:p>
          <a:p>
            <a:endParaRPr lang="ar-IQ" sz="2400" b="1" dirty="0"/>
          </a:p>
          <a:p>
            <a:endParaRPr lang="ar-IQ" sz="24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3973862867"/>
              </p:ext>
            </p:extLst>
          </p:nvPr>
        </p:nvGraphicFramePr>
        <p:xfrm>
          <a:off x="468313" y="1146175"/>
          <a:ext cx="3598862" cy="1431925"/>
        </p:xfrm>
        <a:graphic>
          <a:graphicData uri="http://schemas.openxmlformats.org/presentationml/2006/ole">
            <mc:AlternateContent xmlns:mc="http://schemas.openxmlformats.org/markup-compatibility/2006">
              <mc:Choice xmlns:v="urn:schemas-microsoft-com:vml" Requires="v">
                <p:oleObj spid="_x0000_s31367" name="Equation" r:id="rId5" imgW="1320480" imgH="698400" progId="Equation.3">
                  <p:embed/>
                </p:oleObj>
              </mc:Choice>
              <mc:Fallback>
                <p:oleObj name="Equation" r:id="rId5" imgW="1320480" imgH="698400" progId="Equation.3">
                  <p:embed/>
                  <p:pic>
                    <p:nvPicPr>
                      <p:cNvPr id="0" name="Object 4"/>
                      <p:cNvPicPr>
                        <a:picLocks noChangeAspect="1" noChangeArrowheads="1"/>
                      </p:cNvPicPr>
                      <p:nvPr/>
                    </p:nvPicPr>
                    <p:blipFill>
                      <a:blip r:embed="rId6"/>
                      <a:srcRect/>
                      <a:stretch>
                        <a:fillRect/>
                      </a:stretch>
                    </p:blipFill>
                    <p:spPr bwMode="auto">
                      <a:xfrm>
                        <a:off x="468313" y="1146175"/>
                        <a:ext cx="3598862" cy="1431925"/>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07146545"/>
              </p:ext>
            </p:extLst>
          </p:nvPr>
        </p:nvGraphicFramePr>
        <p:xfrm>
          <a:off x="1763688" y="3501008"/>
          <a:ext cx="1512168" cy="758379"/>
        </p:xfrm>
        <a:graphic>
          <a:graphicData uri="http://schemas.openxmlformats.org/presentationml/2006/ole">
            <mc:AlternateContent xmlns:mc="http://schemas.openxmlformats.org/markup-compatibility/2006">
              <mc:Choice xmlns:v="urn:schemas-microsoft-com:vml" Requires="v">
                <p:oleObj spid="_x0000_s31368" name="Equation" r:id="rId7" imgW="431640" imgH="457200" progId="Equation.3">
                  <p:embed/>
                </p:oleObj>
              </mc:Choice>
              <mc:Fallback>
                <p:oleObj name="Equation" r:id="rId7" imgW="431640" imgH="4572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688" y="3501008"/>
                        <a:ext cx="1512168" cy="758379"/>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08674976"/>
              </p:ext>
            </p:extLst>
          </p:nvPr>
        </p:nvGraphicFramePr>
        <p:xfrm>
          <a:off x="1475656" y="4869160"/>
          <a:ext cx="1440160" cy="924567"/>
        </p:xfrm>
        <a:graphic>
          <a:graphicData uri="http://schemas.openxmlformats.org/presentationml/2006/ole">
            <mc:AlternateContent xmlns:mc="http://schemas.openxmlformats.org/markup-compatibility/2006">
              <mc:Choice xmlns:v="urn:schemas-microsoft-com:vml" Requires="v">
                <p:oleObj spid="_x0000_s31369" name="Equation" r:id="rId9" imgW="380880" imgH="507960" progId="Equation.3">
                  <p:embed/>
                </p:oleObj>
              </mc:Choice>
              <mc:Fallback>
                <p:oleObj name="Equation" r:id="rId9" imgW="380880" imgH="50796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5656" y="4869160"/>
                        <a:ext cx="1440160" cy="924567"/>
                      </a:xfrm>
                      <a:prstGeom prst="rect">
                        <a:avLst/>
                      </a:prstGeom>
                      <a:noFill/>
                    </p:spPr>
                  </p:pic>
                </p:oleObj>
              </mc:Fallback>
            </mc:AlternateContent>
          </a:graphicData>
        </a:graphic>
      </p:graphicFrame>
    </p:spTree>
    <p:extLst>
      <p:ext uri="{BB962C8B-B14F-4D97-AF65-F5344CB8AC3E}">
        <p14:creationId xmlns:p14="http://schemas.microsoft.com/office/powerpoint/2010/main" val="1360912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856984" cy="4524315"/>
          </a:xfrm>
          <a:prstGeom prst="rect">
            <a:avLst/>
          </a:prstGeom>
          <a:noFill/>
        </p:spPr>
        <p:txBody>
          <a:bodyPr wrap="square" rtlCol="1">
            <a:spAutoFit/>
          </a:bodyPr>
          <a:lstStyle/>
          <a:p>
            <a:pPr algn="ctr"/>
            <a:r>
              <a:rPr lang="ar-IQ" sz="2400" b="1" dirty="0"/>
              <a:t>التفاعلات المتتالية او المتعاقبة    </a:t>
            </a:r>
            <a:r>
              <a:rPr lang="en-US" sz="2400" b="1" dirty="0"/>
              <a:t>Consecutive reaction</a:t>
            </a:r>
            <a:r>
              <a:rPr lang="ar-IQ" sz="2400" b="1" dirty="0"/>
              <a:t> </a:t>
            </a:r>
          </a:p>
          <a:p>
            <a:r>
              <a:rPr lang="en-US" sz="2400" b="1" dirty="0"/>
              <a:t> </a:t>
            </a:r>
            <a:r>
              <a:rPr lang="ar-IQ" sz="2400" b="1" dirty="0"/>
              <a:t> </a:t>
            </a:r>
          </a:p>
          <a:p>
            <a:r>
              <a:rPr lang="en-US" sz="2400" b="1" dirty="0"/>
              <a:t> </a:t>
            </a:r>
          </a:p>
          <a:p>
            <a:r>
              <a:rPr lang="en-US" sz="2400" b="1" dirty="0"/>
              <a:t>Intermediate                                                                                           </a:t>
            </a:r>
            <a:r>
              <a:rPr lang="ar-IQ" sz="2400" b="1" dirty="0"/>
              <a:t> </a:t>
            </a:r>
          </a:p>
          <a:p>
            <a:endParaRPr lang="ar-IQ" sz="2400" b="1" dirty="0"/>
          </a:p>
          <a:p>
            <a:endParaRPr lang="ar-IQ" sz="2400" b="1" dirty="0"/>
          </a:p>
          <a:p>
            <a:endParaRPr lang="ar-IQ" sz="2400" b="1" dirty="0"/>
          </a:p>
          <a:p>
            <a:r>
              <a:rPr lang="ar-IQ" sz="2400" b="1" dirty="0"/>
              <a:t>بدلالة استهلاك </a:t>
            </a:r>
            <a:r>
              <a:rPr lang="en-US" sz="2400" b="1" dirty="0"/>
              <a:t>A</a:t>
            </a:r>
            <a:r>
              <a:rPr lang="ar-IQ" sz="2400" b="1" dirty="0"/>
              <a:t> </a:t>
            </a:r>
          </a:p>
          <a:p>
            <a:endParaRPr lang="ar-IQ" sz="2400" b="1" dirty="0"/>
          </a:p>
          <a:p>
            <a:r>
              <a:rPr lang="ar-IQ" sz="2400" b="1" dirty="0"/>
              <a:t>بدلالة تكوين </a:t>
            </a:r>
            <a:r>
              <a:rPr lang="en-US" sz="2400" b="1" dirty="0"/>
              <a:t>B</a:t>
            </a:r>
            <a:r>
              <a:rPr lang="ar-IQ" sz="2400" b="1" dirty="0"/>
              <a:t> </a:t>
            </a:r>
          </a:p>
          <a:p>
            <a:endParaRPr lang="ar-IQ" sz="2400" b="1" dirty="0"/>
          </a:p>
          <a:p>
            <a:endParaRPr lang="ar-IQ" sz="2400" b="1" dirty="0"/>
          </a:p>
        </p:txBody>
      </p:sp>
      <p:pic>
        <p:nvPicPr>
          <p:cNvPr id="3" name="Picture 2"/>
          <p:cNvPicPr/>
          <p:nvPr/>
        </p:nvPicPr>
        <p:blipFill rotWithShape="1">
          <a:blip r:embed="rId4">
            <a:extLst>
              <a:ext uri="{28A0092B-C50C-407E-A947-70E740481C1C}">
                <a14:useLocalDpi xmlns:a14="http://schemas.microsoft.com/office/drawing/2010/main" val="0"/>
              </a:ext>
            </a:extLst>
          </a:blip>
          <a:srcRect l="8431" t="5024" r="64067" b="76794"/>
          <a:stretch/>
        </p:blipFill>
        <p:spPr bwMode="auto">
          <a:xfrm>
            <a:off x="179512" y="1733188"/>
            <a:ext cx="4839340" cy="975732"/>
          </a:xfrm>
          <a:prstGeom prst="rect">
            <a:avLst/>
          </a:prstGeom>
          <a:ln>
            <a:noFill/>
          </a:ln>
          <a:effectLst>
            <a:softEdge rad="112500"/>
          </a:effectLst>
          <a:extLst>
            <a:ext uri="{53640926-AAD7-44D8-BBD7-CCE9431645EC}">
              <a14:shadowObscured xmlns:a14="http://schemas.microsoft.com/office/drawing/2010/main"/>
            </a:ext>
          </a:extLst>
        </p:spPr>
      </p:pic>
      <p:graphicFrame>
        <p:nvGraphicFramePr>
          <p:cNvPr id="4" name="Object 3"/>
          <p:cNvGraphicFramePr>
            <a:graphicFrameLocks noChangeAspect="1"/>
          </p:cNvGraphicFramePr>
          <p:nvPr>
            <p:extLst>
              <p:ext uri="{D42A27DB-BD31-4B8C-83A1-F6EECF244321}">
                <p14:modId xmlns:p14="http://schemas.microsoft.com/office/powerpoint/2010/main" val="4155053125"/>
              </p:ext>
            </p:extLst>
          </p:nvPr>
        </p:nvGraphicFramePr>
        <p:xfrm>
          <a:off x="539552" y="908721"/>
          <a:ext cx="2232248" cy="432048"/>
        </p:xfrm>
        <a:graphic>
          <a:graphicData uri="http://schemas.openxmlformats.org/presentationml/2006/ole">
            <mc:AlternateContent xmlns:mc="http://schemas.openxmlformats.org/markup-compatibility/2006">
              <mc:Choice xmlns:v="urn:schemas-microsoft-com:vml" Requires="v">
                <p:oleObj spid="_x0000_s91392" name="Equation" r:id="rId5" imgW="799920" imgH="177480" progId="Equation.3">
                  <p:embed/>
                </p:oleObj>
              </mc:Choice>
              <mc:Fallback>
                <p:oleObj name="Equation" r:id="rId5" imgW="799920" imgH="17748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908721"/>
                        <a:ext cx="2232248" cy="432048"/>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83942779"/>
              </p:ext>
            </p:extLst>
          </p:nvPr>
        </p:nvGraphicFramePr>
        <p:xfrm>
          <a:off x="1907704" y="836712"/>
          <a:ext cx="222250" cy="290512"/>
        </p:xfrm>
        <a:graphic>
          <a:graphicData uri="http://schemas.openxmlformats.org/presentationml/2006/ole">
            <mc:AlternateContent xmlns:mc="http://schemas.openxmlformats.org/markup-compatibility/2006">
              <mc:Choice xmlns:v="urn:schemas-microsoft-com:vml" Requires="v">
                <p:oleObj spid="_x0000_s91393" name="Equation" r:id="rId7" imgW="164880" imgH="215640" progId="Equation.3">
                  <p:embed/>
                </p:oleObj>
              </mc:Choice>
              <mc:Fallback>
                <p:oleObj name="Equation" r:id="rId7" imgW="164880" imgH="2156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7704" y="836712"/>
                        <a:ext cx="222250" cy="29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88857386"/>
              </p:ext>
            </p:extLst>
          </p:nvPr>
        </p:nvGraphicFramePr>
        <p:xfrm>
          <a:off x="1043608" y="834232"/>
          <a:ext cx="204787" cy="290512"/>
        </p:xfrm>
        <a:graphic>
          <a:graphicData uri="http://schemas.openxmlformats.org/presentationml/2006/ole">
            <mc:AlternateContent xmlns:mc="http://schemas.openxmlformats.org/markup-compatibility/2006">
              <mc:Choice xmlns:v="urn:schemas-microsoft-com:vml" Requires="v">
                <p:oleObj spid="_x0000_s91394" name="Equation" r:id="rId9" imgW="152280" imgH="215640" progId="Equation.3">
                  <p:embed/>
                </p:oleObj>
              </mc:Choice>
              <mc:Fallback>
                <p:oleObj name="Equation" r:id="rId9" imgW="152280" imgH="21564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834232"/>
                        <a:ext cx="204787" cy="29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9732129"/>
              </p:ext>
            </p:extLst>
          </p:nvPr>
        </p:nvGraphicFramePr>
        <p:xfrm>
          <a:off x="1151285" y="2612330"/>
          <a:ext cx="2268587" cy="744662"/>
        </p:xfrm>
        <a:graphic>
          <a:graphicData uri="http://schemas.openxmlformats.org/presentationml/2006/ole">
            <mc:AlternateContent xmlns:mc="http://schemas.openxmlformats.org/markup-compatibility/2006">
              <mc:Choice xmlns:v="urn:schemas-microsoft-com:vml" Requires="v">
                <p:oleObj spid="_x0000_s91395" name="Equation" r:id="rId11" imgW="939600" imgH="393480" progId="Equation.3">
                  <p:embed/>
                </p:oleObj>
              </mc:Choice>
              <mc:Fallback>
                <p:oleObj name="Equation" r:id="rId11" imgW="939600" imgH="39348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1285" y="2612330"/>
                        <a:ext cx="2268587" cy="74466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79073760"/>
              </p:ext>
            </p:extLst>
          </p:nvPr>
        </p:nvGraphicFramePr>
        <p:xfrm>
          <a:off x="1300857" y="3356992"/>
          <a:ext cx="3127127" cy="720080"/>
        </p:xfrm>
        <a:graphic>
          <a:graphicData uri="http://schemas.openxmlformats.org/presentationml/2006/ole">
            <mc:AlternateContent xmlns:mc="http://schemas.openxmlformats.org/markup-compatibility/2006">
              <mc:Choice xmlns:v="urn:schemas-microsoft-com:vml" Requires="v">
                <p:oleObj spid="_x0000_s91396" name="Equation" r:id="rId13" imgW="1295280" imgH="393480" progId="Equation.3">
                  <p:embed/>
                </p:oleObj>
              </mc:Choice>
              <mc:Fallback>
                <p:oleObj name="Equation" r:id="rId13" imgW="1295280" imgH="393480"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0857" y="3356992"/>
                        <a:ext cx="3127127" cy="720080"/>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99328379"/>
              </p:ext>
            </p:extLst>
          </p:nvPr>
        </p:nvGraphicFramePr>
        <p:xfrm>
          <a:off x="647564" y="4221089"/>
          <a:ext cx="4356484" cy="864096"/>
        </p:xfrm>
        <a:graphic>
          <a:graphicData uri="http://schemas.openxmlformats.org/presentationml/2006/ole">
            <mc:AlternateContent xmlns:mc="http://schemas.openxmlformats.org/markup-compatibility/2006">
              <mc:Choice xmlns:v="urn:schemas-microsoft-com:vml" Requires="v">
                <p:oleObj spid="_x0000_s91397" name="Equation" r:id="rId15" imgW="2311200" imgH="431640" progId="Equation.3">
                  <p:embed/>
                </p:oleObj>
              </mc:Choice>
              <mc:Fallback>
                <p:oleObj name="Equation" r:id="rId15" imgW="2311200" imgH="431640" progId="Equation.3">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7564" y="4221089"/>
                        <a:ext cx="4356484" cy="864096"/>
                      </a:xfrm>
                      <a:prstGeom prst="rect">
                        <a:avLst/>
                      </a:prstGeom>
                      <a:noFill/>
                    </p:spPr>
                  </p:pic>
                </p:oleObj>
              </mc:Fallback>
            </mc:AlternateContent>
          </a:graphicData>
        </a:graphic>
      </p:graphicFrame>
      <p:pic>
        <p:nvPicPr>
          <p:cNvPr id="10" name="Picture 9"/>
          <p:cNvPicPr/>
          <p:nvPr/>
        </p:nvPicPr>
        <p:blipFill rotWithShape="1">
          <a:blip r:embed="rId17">
            <a:extLst>
              <a:ext uri="{28A0092B-C50C-407E-A947-70E740481C1C}">
                <a14:useLocalDpi xmlns:a14="http://schemas.microsoft.com/office/drawing/2010/main" val="0"/>
              </a:ext>
            </a:extLst>
          </a:blip>
          <a:srcRect l="24684" r="30197" b="64523"/>
          <a:stretch/>
        </p:blipFill>
        <p:spPr bwMode="auto">
          <a:xfrm>
            <a:off x="5018852" y="3951019"/>
            <a:ext cx="4125147" cy="2790349"/>
          </a:xfrm>
          <a:prstGeom prst="rect">
            <a:avLst/>
          </a:prstGeom>
          <a:ln>
            <a:noFill/>
          </a:ln>
          <a:extLst>
            <a:ext uri="{53640926-AAD7-44D8-BBD7-CCE9431645EC}">
              <a14:shadowObscured xmlns:a14="http://schemas.microsoft.com/office/drawing/2010/main"/>
            </a:ext>
          </a:extLst>
        </p:spPr>
      </p:pic>
      <p:graphicFrame>
        <p:nvGraphicFramePr>
          <p:cNvPr id="11" name="Object 10"/>
          <p:cNvGraphicFramePr>
            <a:graphicFrameLocks noChangeAspect="1"/>
          </p:cNvGraphicFramePr>
          <p:nvPr>
            <p:extLst>
              <p:ext uri="{D42A27DB-BD31-4B8C-83A1-F6EECF244321}">
                <p14:modId xmlns:p14="http://schemas.microsoft.com/office/powerpoint/2010/main" val="3743768638"/>
              </p:ext>
            </p:extLst>
          </p:nvPr>
        </p:nvGraphicFramePr>
        <p:xfrm>
          <a:off x="539552" y="5013176"/>
          <a:ext cx="1368152" cy="648072"/>
        </p:xfrm>
        <a:graphic>
          <a:graphicData uri="http://schemas.openxmlformats.org/presentationml/2006/ole">
            <mc:AlternateContent xmlns:mc="http://schemas.openxmlformats.org/markup-compatibility/2006">
              <mc:Choice xmlns:v="urn:schemas-microsoft-com:vml" Requires="v">
                <p:oleObj spid="_x0000_s91398" name="Equation" r:id="rId18" imgW="583920" imgH="393480" progId="Equation.3">
                  <p:embed/>
                </p:oleObj>
              </mc:Choice>
              <mc:Fallback>
                <p:oleObj name="Equation" r:id="rId18" imgW="583920" imgH="393480" progId="Equation.3">
                  <p:embed/>
                  <p:pic>
                    <p:nvPicPr>
                      <p:cNvPr id="0"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9552" y="5013176"/>
                        <a:ext cx="1368152" cy="648072"/>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13708426"/>
              </p:ext>
            </p:extLst>
          </p:nvPr>
        </p:nvGraphicFramePr>
        <p:xfrm>
          <a:off x="623863" y="5739531"/>
          <a:ext cx="1571873" cy="1001837"/>
        </p:xfrm>
        <a:graphic>
          <a:graphicData uri="http://schemas.openxmlformats.org/presentationml/2006/ole">
            <mc:AlternateContent xmlns:mc="http://schemas.openxmlformats.org/markup-compatibility/2006">
              <mc:Choice xmlns:v="urn:schemas-microsoft-com:vml" Requires="v">
                <p:oleObj spid="_x0000_s91399" name="Equation" r:id="rId20" imgW="850680" imgH="583920" progId="Equation.3">
                  <p:embed/>
                </p:oleObj>
              </mc:Choice>
              <mc:Fallback>
                <p:oleObj name="Equation" r:id="rId20" imgW="850680" imgH="583920" progId="Equation.3">
                  <p:embed/>
                  <p:pic>
                    <p:nvPicPr>
                      <p:cNvPr id="0"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3863" y="5739531"/>
                        <a:ext cx="1571873" cy="1001837"/>
                      </a:xfrm>
                      <a:prstGeom prst="rect">
                        <a:avLst/>
                      </a:prstGeom>
                      <a:noFill/>
                    </p:spPr>
                  </p:pic>
                </p:oleObj>
              </mc:Fallback>
            </mc:AlternateContent>
          </a:graphicData>
        </a:graphic>
      </p:graphicFrame>
    </p:spTree>
    <p:extLst>
      <p:ext uri="{BB962C8B-B14F-4D97-AF65-F5344CB8AC3E}">
        <p14:creationId xmlns:p14="http://schemas.microsoft.com/office/powerpoint/2010/main" val="2445642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16316870"/>
              </p:ext>
            </p:extLst>
          </p:nvPr>
        </p:nvGraphicFramePr>
        <p:xfrm>
          <a:off x="251520" y="404664"/>
          <a:ext cx="3816424" cy="886520"/>
        </p:xfrm>
        <a:graphic>
          <a:graphicData uri="http://schemas.openxmlformats.org/presentationml/2006/ole">
            <mc:AlternateContent xmlns:mc="http://schemas.openxmlformats.org/markup-compatibility/2006">
              <mc:Choice xmlns:v="urn:schemas-microsoft-com:vml" Requires="v">
                <p:oleObj spid="_x0000_s33082" name="Equation" r:id="rId3" imgW="1307880" imgH="444240" progId="Equation.3">
                  <p:embed/>
                </p:oleObj>
              </mc:Choice>
              <mc:Fallback>
                <p:oleObj name="Equation" r:id="rId3" imgW="1307880" imgH="444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4664"/>
                        <a:ext cx="3816424" cy="886520"/>
                      </a:xfrm>
                      <a:prstGeom prst="rect">
                        <a:avLst/>
                      </a:prstGeom>
                      <a:noFill/>
                    </p:spPr>
                  </p:pic>
                </p:oleObj>
              </mc:Fallback>
            </mc:AlternateContent>
          </a:graphicData>
        </a:graphic>
      </p:graphicFrame>
      <p:sp>
        <p:nvSpPr>
          <p:cNvPr id="3" name="TextBox 2"/>
          <p:cNvSpPr txBox="1"/>
          <p:nvPr/>
        </p:nvSpPr>
        <p:spPr>
          <a:xfrm>
            <a:off x="6064207" y="1556792"/>
            <a:ext cx="2972289" cy="461665"/>
          </a:xfrm>
          <a:prstGeom prst="rect">
            <a:avLst/>
          </a:prstGeom>
          <a:noFill/>
        </p:spPr>
        <p:txBody>
          <a:bodyPr wrap="none" rtlCol="1">
            <a:spAutoFit/>
          </a:bodyPr>
          <a:lstStyle/>
          <a:p>
            <a:r>
              <a:rPr lang="ar-IQ" sz="2400" b="1" dirty="0"/>
              <a:t>مثال :استنتج القانون التالي </a:t>
            </a:r>
          </a:p>
        </p:txBody>
      </p:sp>
      <p:graphicFrame>
        <p:nvGraphicFramePr>
          <p:cNvPr id="4" name="Object 3"/>
          <p:cNvGraphicFramePr>
            <a:graphicFrameLocks noChangeAspect="1"/>
          </p:cNvGraphicFramePr>
          <p:nvPr>
            <p:extLst>
              <p:ext uri="{D42A27DB-BD31-4B8C-83A1-F6EECF244321}">
                <p14:modId xmlns:p14="http://schemas.microsoft.com/office/powerpoint/2010/main" val="2028933691"/>
              </p:ext>
            </p:extLst>
          </p:nvPr>
        </p:nvGraphicFramePr>
        <p:xfrm>
          <a:off x="3864471" y="1556792"/>
          <a:ext cx="1571625" cy="1003300"/>
        </p:xfrm>
        <a:graphic>
          <a:graphicData uri="http://schemas.openxmlformats.org/presentationml/2006/ole">
            <mc:AlternateContent xmlns:mc="http://schemas.openxmlformats.org/markup-compatibility/2006">
              <mc:Choice xmlns:v="urn:schemas-microsoft-com:vml" Requires="v">
                <p:oleObj spid="_x0000_s33083" name="Equation" r:id="rId5" imgW="850531" imgH="583947" progId="Equation.3">
                  <p:embed/>
                </p:oleObj>
              </mc:Choice>
              <mc:Fallback>
                <p:oleObj name="Equation" r:id="rId5" imgW="850531" imgH="583947"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4471" y="1556792"/>
                        <a:ext cx="15716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55090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116632"/>
            <a:ext cx="9108504" cy="6740307"/>
          </a:xfrm>
          <a:prstGeom prst="rect">
            <a:avLst/>
          </a:prstGeom>
          <a:noFill/>
        </p:spPr>
        <p:txBody>
          <a:bodyPr wrap="square" rtlCol="1">
            <a:spAutoFit/>
          </a:bodyPr>
          <a:lstStyle/>
          <a:p>
            <a:r>
              <a:rPr lang="ar-IQ" sz="2400" b="1" dirty="0"/>
              <a:t>التفاعلات المتسلسلة (السلسلية ) </a:t>
            </a:r>
            <a:r>
              <a:rPr lang="en-US" sz="2400" b="1" dirty="0"/>
              <a:t>Chain complex reaction                              </a:t>
            </a:r>
            <a:endParaRPr lang="ar-IQ" sz="2400" b="1" dirty="0"/>
          </a:p>
          <a:p>
            <a:r>
              <a:rPr lang="ar-IQ" sz="2400" b="1" u="sng" dirty="0"/>
              <a:t>التفاعل السلسلي:</a:t>
            </a:r>
            <a:r>
              <a:rPr lang="ar-IQ" sz="2400" b="1" dirty="0"/>
              <a:t>هو سلسلة من التفاعلات المتتالية والتي تتكون خلالها الذرات والجذور الحرة الفعالة كمركبات وسطية .</a:t>
            </a:r>
          </a:p>
          <a:p>
            <a:endParaRPr lang="ar-IQ" sz="2400" b="1" dirty="0"/>
          </a:p>
          <a:p>
            <a:r>
              <a:rPr lang="ar-IQ" sz="2400" b="1" dirty="0"/>
              <a:t>الخطوة الاولى : خطوة البدء او الشروع   </a:t>
            </a:r>
            <a:r>
              <a:rPr lang="en-US" sz="2400" b="1" dirty="0"/>
              <a:t>initiation step ( I )</a:t>
            </a:r>
            <a:endParaRPr lang="ar-IQ" sz="2400" b="1" dirty="0"/>
          </a:p>
          <a:p>
            <a:r>
              <a:rPr lang="en-US" sz="2400" b="1" dirty="0"/>
              <a:t>--------------------(I)                                                 </a:t>
            </a:r>
            <a:endParaRPr lang="ar-IQ" sz="2400" b="1" dirty="0"/>
          </a:p>
          <a:p>
            <a:endParaRPr lang="ar-IQ" sz="2400" b="1" u="sng" dirty="0"/>
          </a:p>
          <a:p>
            <a:r>
              <a:rPr lang="ar-IQ" sz="2400" b="1" dirty="0"/>
              <a:t>الخطوة الثانية : خطوة النمو او التكاثر    </a:t>
            </a:r>
            <a:r>
              <a:rPr lang="en-US" sz="2400" b="1" dirty="0"/>
              <a:t>Propagation step (P)</a:t>
            </a:r>
            <a:r>
              <a:rPr lang="ar-IQ" sz="2400" b="1" dirty="0"/>
              <a:t> </a:t>
            </a:r>
          </a:p>
          <a:p>
            <a:endParaRPr lang="ar-IQ" dirty="0"/>
          </a:p>
          <a:p>
            <a:r>
              <a:rPr lang="en-US" sz="2400" b="1" dirty="0"/>
              <a:t>---------------------(P)                                                  </a:t>
            </a:r>
            <a:endParaRPr lang="ar-IQ" sz="2400" b="1" dirty="0"/>
          </a:p>
          <a:p>
            <a:endParaRPr lang="ar-IQ" dirty="0"/>
          </a:p>
          <a:p>
            <a:pPr algn="just"/>
            <a:r>
              <a:rPr lang="ar-IQ" sz="2400" b="1" dirty="0"/>
              <a:t>ملاحظة :قد تهاجم الجذور الحرة المتكونة بالخطوة الاولى المتفاعل الثاني مكونة نواتج وجذور حرة جديدة تهاجم بدورها المواد المتفاعلة مكونة نواتج اخرى وهكذا </a:t>
            </a:r>
          </a:p>
          <a:p>
            <a:pPr algn="just"/>
            <a:r>
              <a:rPr lang="ar-IQ" sz="2400" b="1" dirty="0"/>
              <a:t>      خطوة الاعاقة  </a:t>
            </a:r>
            <a:r>
              <a:rPr lang="en-US" sz="2400" b="1" dirty="0"/>
              <a:t>Retardation step</a:t>
            </a:r>
            <a:r>
              <a:rPr lang="ar-IQ" sz="2400" b="1" dirty="0"/>
              <a:t> </a:t>
            </a:r>
            <a:r>
              <a:rPr lang="en-US" sz="2400" b="1" dirty="0"/>
              <a:t>-------(R)         </a:t>
            </a:r>
            <a:endParaRPr lang="ar-IQ" sz="2400" b="1" dirty="0"/>
          </a:p>
          <a:p>
            <a:pPr algn="just"/>
            <a:endParaRPr lang="ar-IQ" sz="2400" b="1" dirty="0"/>
          </a:p>
          <a:p>
            <a:pPr algn="just"/>
            <a:r>
              <a:rPr lang="ar-IQ" sz="2400" b="1" dirty="0"/>
              <a:t>الخطوة الثالثة :خطوة الانتهاء او الانهاء </a:t>
            </a:r>
            <a:r>
              <a:rPr lang="en-US" sz="2400" b="1" dirty="0"/>
              <a:t>Termination step </a:t>
            </a:r>
            <a:r>
              <a:rPr lang="ar-IQ" sz="2400" b="1" dirty="0"/>
              <a:t> </a:t>
            </a:r>
          </a:p>
          <a:p>
            <a:pPr algn="just"/>
            <a:r>
              <a:rPr lang="ar-IQ" sz="2400" b="1" dirty="0"/>
              <a:t> </a:t>
            </a:r>
          </a:p>
          <a:p>
            <a:endParaRPr lang="ar-IQ" dirty="0"/>
          </a:p>
          <a:p>
            <a:endParaRPr lang="ar-IQ" dirty="0"/>
          </a:p>
        </p:txBody>
      </p:sp>
      <p:graphicFrame>
        <p:nvGraphicFramePr>
          <p:cNvPr id="3" name="Object 2"/>
          <p:cNvGraphicFramePr>
            <a:graphicFrameLocks noChangeAspect="1"/>
          </p:cNvGraphicFramePr>
          <p:nvPr>
            <p:extLst>
              <p:ext uri="{D42A27DB-BD31-4B8C-83A1-F6EECF244321}">
                <p14:modId xmlns:p14="http://schemas.microsoft.com/office/powerpoint/2010/main" val="2380236332"/>
              </p:ext>
            </p:extLst>
          </p:nvPr>
        </p:nvGraphicFramePr>
        <p:xfrm>
          <a:off x="539552" y="1124744"/>
          <a:ext cx="3096344" cy="578544"/>
        </p:xfrm>
        <a:graphic>
          <a:graphicData uri="http://schemas.openxmlformats.org/presentationml/2006/ole">
            <mc:AlternateContent xmlns:mc="http://schemas.openxmlformats.org/markup-compatibility/2006">
              <mc:Choice xmlns:v="urn:schemas-microsoft-com:vml" Requires="v">
                <p:oleObj spid="_x0000_s35738" name="Equation" r:id="rId3" imgW="1155600" imgH="215640" progId="Equation.3">
                  <p:embed/>
                </p:oleObj>
              </mc:Choice>
              <mc:Fallback>
                <p:oleObj name="Equation" r:id="rId3" imgW="115560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24744"/>
                        <a:ext cx="3096344" cy="578544"/>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03032154"/>
              </p:ext>
            </p:extLst>
          </p:nvPr>
        </p:nvGraphicFramePr>
        <p:xfrm>
          <a:off x="2123728" y="1268760"/>
          <a:ext cx="255587" cy="238125"/>
        </p:xfrm>
        <a:graphic>
          <a:graphicData uri="http://schemas.openxmlformats.org/presentationml/2006/ole">
            <mc:AlternateContent xmlns:mc="http://schemas.openxmlformats.org/markup-compatibility/2006">
              <mc:Choice xmlns:v="urn:schemas-microsoft-com:vml" Requires="v">
                <p:oleObj spid="_x0000_s35739" name="Equation" r:id="rId5" imgW="190440" imgH="177480" progId="Equation.3">
                  <p:embed/>
                </p:oleObj>
              </mc:Choice>
              <mc:Fallback>
                <p:oleObj name="Equation" r:id="rId5" imgW="190440" imgH="1774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1268760"/>
                        <a:ext cx="255587"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95099895"/>
              </p:ext>
            </p:extLst>
          </p:nvPr>
        </p:nvGraphicFramePr>
        <p:xfrm>
          <a:off x="480219" y="1916832"/>
          <a:ext cx="3011661" cy="596007"/>
        </p:xfrm>
        <a:graphic>
          <a:graphicData uri="http://schemas.openxmlformats.org/presentationml/2006/ole">
            <mc:AlternateContent xmlns:mc="http://schemas.openxmlformats.org/markup-compatibility/2006">
              <mc:Choice xmlns:v="urn:schemas-microsoft-com:vml" Requires="v">
                <p:oleObj spid="_x0000_s35740" name="Equation" r:id="rId7" imgW="1333440" imgH="228600" progId="Equation.3">
                  <p:embed/>
                </p:oleObj>
              </mc:Choice>
              <mc:Fallback>
                <p:oleObj name="Equation" r:id="rId7" imgW="1333440" imgH="228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9" y="1916832"/>
                        <a:ext cx="3011661" cy="596007"/>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16270175"/>
              </p:ext>
            </p:extLst>
          </p:nvPr>
        </p:nvGraphicFramePr>
        <p:xfrm>
          <a:off x="550863" y="3141663"/>
          <a:ext cx="2784475" cy="863600"/>
        </p:xfrm>
        <a:graphic>
          <a:graphicData uri="http://schemas.openxmlformats.org/presentationml/2006/ole">
            <mc:AlternateContent xmlns:mc="http://schemas.openxmlformats.org/markup-compatibility/2006">
              <mc:Choice xmlns:v="urn:schemas-microsoft-com:vml" Requires="v">
                <p:oleObj spid="_x0000_s35741" name="Equation" r:id="rId9" imgW="1460160" imgH="482400" progId="Equation.3">
                  <p:embed/>
                </p:oleObj>
              </mc:Choice>
              <mc:Fallback>
                <p:oleObj name="Equation" r:id="rId9" imgW="1460160" imgH="482400" progId="Equation.3">
                  <p:embed/>
                  <p:pic>
                    <p:nvPicPr>
                      <p:cNvPr id="0" name="Object 17"/>
                      <p:cNvPicPr>
                        <a:picLocks noChangeAspect="1" noChangeArrowheads="1"/>
                      </p:cNvPicPr>
                      <p:nvPr/>
                    </p:nvPicPr>
                    <p:blipFill>
                      <a:blip r:embed="rId10"/>
                      <a:srcRect/>
                      <a:stretch>
                        <a:fillRect/>
                      </a:stretch>
                    </p:blipFill>
                    <p:spPr bwMode="auto">
                      <a:xfrm>
                        <a:off x="550863" y="3141663"/>
                        <a:ext cx="2784475" cy="86360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67783494"/>
              </p:ext>
            </p:extLst>
          </p:nvPr>
        </p:nvGraphicFramePr>
        <p:xfrm>
          <a:off x="179512" y="4653136"/>
          <a:ext cx="3096344" cy="510451"/>
        </p:xfrm>
        <a:graphic>
          <a:graphicData uri="http://schemas.openxmlformats.org/presentationml/2006/ole">
            <mc:AlternateContent xmlns:mc="http://schemas.openxmlformats.org/markup-compatibility/2006">
              <mc:Choice xmlns:v="urn:schemas-microsoft-com:vml" Requires="v">
                <p:oleObj spid="_x0000_s35742" name="Equation" r:id="rId11" imgW="1460160" imgH="228600" progId="Equation.3">
                  <p:embed/>
                </p:oleObj>
              </mc:Choice>
              <mc:Fallback>
                <p:oleObj name="Equation" r:id="rId11" imgW="1460160" imgH="228600" progId="Equation.3">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512" y="4653136"/>
                        <a:ext cx="3096344" cy="510451"/>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61524151"/>
              </p:ext>
            </p:extLst>
          </p:nvPr>
        </p:nvGraphicFramePr>
        <p:xfrm>
          <a:off x="251520" y="5661620"/>
          <a:ext cx="2952328" cy="935732"/>
        </p:xfrm>
        <a:graphic>
          <a:graphicData uri="http://schemas.openxmlformats.org/presentationml/2006/ole">
            <mc:AlternateContent xmlns:mc="http://schemas.openxmlformats.org/markup-compatibility/2006">
              <mc:Choice xmlns:v="urn:schemas-microsoft-com:vml" Requires="v">
                <p:oleObj spid="_x0000_s35743" name="Equation" r:id="rId13" imgW="1054080" imgH="482400" progId="Equation.3">
                  <p:embed/>
                </p:oleObj>
              </mc:Choice>
              <mc:Fallback>
                <p:oleObj name="Equation" r:id="rId13" imgW="1054080" imgH="482400" progId="Equation.3">
                  <p:embed/>
                  <p:pic>
                    <p:nvPicPr>
                      <p:cNvPr id="0" name="Object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520" y="5661620"/>
                        <a:ext cx="2952328" cy="935732"/>
                      </a:xfrm>
                      <a:prstGeom prst="rect">
                        <a:avLst/>
                      </a:prstGeom>
                      <a:noFill/>
                    </p:spPr>
                  </p:pic>
                </p:oleObj>
              </mc:Fallback>
            </mc:AlternateContent>
          </a:graphicData>
        </a:graphic>
      </p:graphicFrame>
    </p:spTree>
    <p:extLst>
      <p:ext uri="{BB962C8B-B14F-4D97-AF65-F5344CB8AC3E}">
        <p14:creationId xmlns:p14="http://schemas.microsoft.com/office/powerpoint/2010/main" val="3878033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878840" cy="2677656"/>
          </a:xfrm>
          <a:prstGeom prst="rect">
            <a:avLst/>
          </a:prstGeom>
          <a:noFill/>
        </p:spPr>
        <p:txBody>
          <a:bodyPr wrap="square" rtlCol="1">
            <a:spAutoFit/>
          </a:bodyPr>
          <a:lstStyle/>
          <a:p>
            <a:r>
              <a:rPr lang="ar-IQ" sz="2400" b="1" u="sng" dirty="0"/>
              <a:t>حوامل السلسلة :</a:t>
            </a:r>
          </a:p>
          <a:p>
            <a:endParaRPr lang="ar-IQ" sz="2400" b="1" u="sng" dirty="0"/>
          </a:p>
          <a:p>
            <a:r>
              <a:rPr lang="ar-IQ" sz="2400" b="1" u="sng" dirty="0"/>
              <a:t>التفاعلات السلسلية المتفرعة  </a:t>
            </a:r>
            <a:r>
              <a:rPr lang="en-US" sz="2400" b="1" u="sng" dirty="0"/>
              <a:t>Branching chain reaction </a:t>
            </a:r>
            <a:r>
              <a:rPr lang="ar-IQ" sz="2400" b="1" u="sng" dirty="0"/>
              <a:t>:</a:t>
            </a:r>
          </a:p>
          <a:p>
            <a:endParaRPr lang="ar-IQ" sz="2400" b="1" u="sng" dirty="0"/>
          </a:p>
          <a:p>
            <a:r>
              <a:rPr lang="ar-IQ" sz="2400" b="1" u="sng" dirty="0"/>
              <a:t> التفاعل السلسلي الانفجاري  </a:t>
            </a:r>
            <a:r>
              <a:rPr lang="en-US" sz="2400" b="1" u="sng" dirty="0"/>
              <a:t>Explosive chain reaction </a:t>
            </a:r>
            <a:r>
              <a:rPr lang="ar-IQ" sz="2400" b="1" u="sng" dirty="0"/>
              <a:t> </a:t>
            </a:r>
          </a:p>
          <a:p>
            <a:endParaRPr lang="ar-IQ" sz="2400" b="1" u="sng" dirty="0"/>
          </a:p>
          <a:p>
            <a:endParaRPr lang="ar-IQ" sz="2400" b="1" u="sng" dirty="0"/>
          </a:p>
        </p:txBody>
      </p:sp>
      <p:pic>
        <p:nvPicPr>
          <p:cNvPr id="35842" name="Picture 2" descr="C:\Users\7568\Deskto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04863"/>
            <a:ext cx="8496944" cy="432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74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548" y="260648"/>
            <a:ext cx="8624924" cy="6370975"/>
          </a:xfrm>
          <a:prstGeom prst="rect">
            <a:avLst/>
          </a:prstGeom>
          <a:noFill/>
        </p:spPr>
        <p:txBody>
          <a:bodyPr wrap="square" rtlCol="1">
            <a:spAutoFit/>
          </a:bodyPr>
          <a:lstStyle/>
          <a:p>
            <a:r>
              <a:rPr lang="ar-IQ" sz="2400" dirty="0">
                <a:cs typeface="+mj-cs"/>
              </a:rPr>
              <a:t>س/ ماذا نستخدم في الكيمياء الحركية انظمة مغلقة او مفتوحة ?</a:t>
            </a:r>
          </a:p>
          <a:p>
            <a:r>
              <a:rPr lang="ar-IQ" sz="2400" dirty="0">
                <a:cs typeface="+mj-cs"/>
              </a:rPr>
              <a:t>ج/</a:t>
            </a:r>
          </a:p>
          <a:p>
            <a:endParaRPr lang="ar-IQ" sz="2400" dirty="0">
              <a:cs typeface="+mj-cs"/>
            </a:endParaRPr>
          </a:p>
          <a:p>
            <a:r>
              <a:rPr lang="ar-IQ" sz="2400" dirty="0">
                <a:cs typeface="+mj-cs"/>
              </a:rPr>
              <a:t>انواع التفاعلات الكيميائية :</a:t>
            </a:r>
          </a:p>
          <a:p>
            <a:r>
              <a:rPr lang="ar-IQ" sz="2400" dirty="0">
                <a:cs typeface="+mj-cs"/>
              </a:rPr>
              <a:t>دراسة الكيمياء الحركية يتطلب معرفة نوع التفاعل الكيميائي </a:t>
            </a:r>
          </a:p>
          <a:p>
            <a:pPr marL="342900" indent="-342900">
              <a:buAutoNum type="arabic1Minus"/>
            </a:pPr>
            <a:r>
              <a:rPr lang="ar-IQ" sz="2400" dirty="0">
                <a:cs typeface="+mj-cs"/>
              </a:rPr>
              <a:t>التفاعلات المتجانسة  </a:t>
            </a:r>
            <a:r>
              <a:rPr lang="en-US" sz="2400" dirty="0">
                <a:cs typeface="+mj-cs"/>
              </a:rPr>
              <a:t>Homogenous</a:t>
            </a:r>
            <a:endParaRPr lang="ar-IQ" sz="2400" dirty="0">
              <a:cs typeface="+mj-cs"/>
            </a:endParaRPr>
          </a:p>
          <a:p>
            <a:pPr algn="l"/>
            <a:r>
              <a:rPr lang="en-US" sz="2400" dirty="0">
                <a:cs typeface="+mj-cs"/>
              </a:rPr>
              <a:t>I</a:t>
            </a:r>
            <a:r>
              <a:rPr lang="en-US" sz="2400" baseline="-25000" dirty="0">
                <a:cs typeface="+mj-cs"/>
              </a:rPr>
              <a:t>2(g)</a:t>
            </a:r>
            <a:r>
              <a:rPr lang="en-US" sz="2400" dirty="0">
                <a:cs typeface="+mj-cs"/>
              </a:rPr>
              <a:t>+H</a:t>
            </a:r>
            <a:r>
              <a:rPr lang="en-US" sz="2400" baseline="-25000" dirty="0">
                <a:cs typeface="+mj-cs"/>
              </a:rPr>
              <a:t>2(g)</a:t>
            </a:r>
            <a:r>
              <a:rPr lang="en-US" sz="2400" dirty="0">
                <a:cs typeface="+mj-cs"/>
              </a:rPr>
              <a:t> →2HI</a:t>
            </a:r>
            <a:r>
              <a:rPr lang="en-US" sz="2400" baseline="-25000" dirty="0">
                <a:cs typeface="+mj-cs"/>
              </a:rPr>
              <a:t>(g)</a:t>
            </a:r>
            <a:r>
              <a:rPr lang="en-US" sz="2400" dirty="0">
                <a:cs typeface="+mj-cs"/>
              </a:rPr>
              <a:t> </a:t>
            </a:r>
          </a:p>
          <a:p>
            <a:r>
              <a:rPr lang="ar-IQ" sz="2400" dirty="0">
                <a:cs typeface="+mj-cs"/>
              </a:rPr>
              <a:t>ب- التفاعلات الغير متجانسة  </a:t>
            </a:r>
            <a:r>
              <a:rPr lang="en-US" sz="2400" dirty="0">
                <a:cs typeface="+mj-cs"/>
              </a:rPr>
              <a:t>Heterogeneous</a:t>
            </a:r>
            <a:endParaRPr lang="ar-IQ" sz="2400" dirty="0">
              <a:cs typeface="+mj-cs"/>
            </a:endParaRPr>
          </a:p>
          <a:p>
            <a:pPr algn="l"/>
            <a:r>
              <a:rPr lang="en-US" sz="2400" dirty="0">
                <a:cs typeface="+mj-cs"/>
              </a:rPr>
              <a:t>Zn</a:t>
            </a:r>
            <a:r>
              <a:rPr lang="en-US" sz="2400" baseline="-25000" dirty="0">
                <a:cs typeface="+mj-cs"/>
              </a:rPr>
              <a:t>(S)</a:t>
            </a:r>
            <a:r>
              <a:rPr lang="en-US" sz="2400" dirty="0">
                <a:cs typeface="+mj-cs"/>
              </a:rPr>
              <a:t> + </a:t>
            </a:r>
            <a:r>
              <a:rPr lang="en-US" sz="2400" dirty="0" err="1">
                <a:cs typeface="+mj-cs"/>
              </a:rPr>
              <a:t>HCl</a:t>
            </a:r>
            <a:r>
              <a:rPr lang="en-US" sz="2400" baseline="-25000" dirty="0">
                <a:cs typeface="+mj-cs"/>
              </a:rPr>
              <a:t>(L)</a:t>
            </a:r>
            <a:r>
              <a:rPr lang="en-US" sz="2400" dirty="0">
                <a:cs typeface="+mj-cs"/>
              </a:rPr>
              <a:t> → ZnCl</a:t>
            </a:r>
            <a:r>
              <a:rPr lang="en-US" sz="2400" baseline="-25000" dirty="0">
                <a:cs typeface="+mj-cs"/>
              </a:rPr>
              <a:t>2(S)</a:t>
            </a:r>
            <a:r>
              <a:rPr lang="en-US" sz="2400" dirty="0">
                <a:cs typeface="+mj-cs"/>
              </a:rPr>
              <a:t> + H</a:t>
            </a:r>
            <a:r>
              <a:rPr lang="en-US" sz="2400" baseline="-25000" dirty="0">
                <a:cs typeface="+mj-cs"/>
              </a:rPr>
              <a:t>2(g)</a:t>
            </a:r>
            <a:r>
              <a:rPr lang="en-US" sz="2400" dirty="0">
                <a:cs typeface="+mj-cs"/>
              </a:rPr>
              <a:t>  </a:t>
            </a:r>
          </a:p>
          <a:p>
            <a:endParaRPr lang="ar-IQ" dirty="0"/>
          </a:p>
          <a:p>
            <a:pPr algn="ctr"/>
            <a:r>
              <a:rPr lang="ar-IQ" sz="2400" b="1" dirty="0"/>
              <a:t>سرعة التفاعل الكيميائي               </a:t>
            </a:r>
            <a:r>
              <a:rPr lang="en-US" sz="2400" b="1" dirty="0"/>
              <a:t>Rate of chemical reaction </a:t>
            </a:r>
            <a:endParaRPr lang="ar-IQ" sz="2400" b="1" dirty="0"/>
          </a:p>
          <a:p>
            <a:pPr lvl="0" algn="just">
              <a:lnSpc>
                <a:spcPct val="150000"/>
              </a:lnSpc>
            </a:pPr>
            <a:r>
              <a:rPr lang="ar-IQ" sz="2400" b="1" dirty="0">
                <a:latin typeface="Times New Roman"/>
                <a:ea typeface="Times New Roman"/>
                <a:cs typeface="Times New Roman"/>
              </a:rPr>
              <a:t>السرعة ويرمز لها بـ </a:t>
            </a:r>
            <a:r>
              <a:rPr lang="en-US" sz="2400" b="1" dirty="0">
                <a:latin typeface="Times New Roman"/>
                <a:ea typeface="Times New Roman"/>
                <a:cs typeface="Times New Roman"/>
              </a:rPr>
              <a:t>R</a:t>
            </a:r>
            <a:r>
              <a:rPr lang="ar-IQ" sz="2400" b="1" dirty="0">
                <a:latin typeface="Times New Roman"/>
                <a:ea typeface="Times New Roman"/>
                <a:cs typeface="Times New Roman"/>
              </a:rPr>
              <a:t> هو تغير دالة ما في وحدة الزمن (بشكل عام) </a:t>
            </a:r>
            <a:endParaRPr lang="en-US" sz="2400" b="1" dirty="0">
              <a:latin typeface="Times New Roman"/>
              <a:ea typeface="Times New Roman"/>
              <a:cs typeface="Simplified Arabic"/>
            </a:endParaRPr>
          </a:p>
          <a:p>
            <a:pPr lvl="0" algn="just">
              <a:lnSpc>
                <a:spcPct val="150000"/>
              </a:lnSpc>
            </a:pPr>
            <a:r>
              <a:rPr lang="ar-IQ" sz="2400" b="1" dirty="0">
                <a:latin typeface="Times New Roman"/>
                <a:ea typeface="Times New Roman"/>
                <a:cs typeface="Times New Roman"/>
              </a:rPr>
              <a:t>تعريف السرعة في الفيزياء: سرعة اتجاهية اذن</a:t>
            </a:r>
            <a:r>
              <a:rPr lang="ar-IQ" sz="2400" b="1" dirty="0">
                <a:latin typeface="Times New Roman"/>
                <a:ea typeface="Times New Roman"/>
                <a:cs typeface="Simplified Arabic"/>
              </a:rPr>
              <a:t> </a:t>
            </a:r>
            <a:r>
              <a:rPr lang="ar-IQ" sz="2400" b="1" dirty="0">
                <a:latin typeface="Times New Roman"/>
                <a:ea typeface="Times New Roman"/>
                <a:cs typeface="Times New Roman"/>
              </a:rPr>
              <a:t>هي كمية متجهة او اتجاهية </a:t>
            </a:r>
            <a:r>
              <a:rPr lang="en-US" sz="2400" b="1" dirty="0">
                <a:latin typeface="Times New Roman"/>
                <a:ea typeface="Times New Roman"/>
                <a:cs typeface="Times New Roman"/>
              </a:rPr>
              <a:t>Vector quantity</a:t>
            </a:r>
            <a:endParaRPr lang="en-US" sz="2400" b="1" dirty="0">
              <a:latin typeface="Times New Roman"/>
              <a:ea typeface="Times New Roman"/>
              <a:cs typeface="Simplified Arabic"/>
            </a:endParaRPr>
          </a:p>
          <a:p>
            <a:pPr lvl="0"/>
            <a:r>
              <a:rPr lang="ar-IQ" sz="2400" b="1" dirty="0">
                <a:ea typeface="Calibri"/>
                <a:cs typeface="Times New Roman"/>
              </a:rPr>
              <a:t>وتعريفها </a:t>
            </a:r>
            <a:r>
              <a:rPr lang="ar-SA" sz="2400" b="1" dirty="0">
                <a:ea typeface="Calibri"/>
                <a:cs typeface="Times New Roman"/>
              </a:rPr>
              <a:t>في الك</a:t>
            </a:r>
            <a:r>
              <a:rPr lang="ar-IQ" sz="2400" b="1" dirty="0">
                <a:ea typeface="Calibri"/>
                <a:cs typeface="Times New Roman"/>
              </a:rPr>
              <a:t>ي</a:t>
            </a:r>
            <a:r>
              <a:rPr lang="ar-SA" sz="2400" b="1" dirty="0">
                <a:ea typeface="Calibri"/>
                <a:cs typeface="Times New Roman"/>
              </a:rPr>
              <a:t>مياء: متفاعلات</a:t>
            </a:r>
            <a:r>
              <a:rPr lang="ar-IQ" sz="2400" b="1" dirty="0">
                <a:ea typeface="Calibri"/>
                <a:cs typeface="Times New Roman"/>
              </a:rPr>
              <a:t> تعطي </a:t>
            </a:r>
            <a:r>
              <a:rPr lang="ar-SA" sz="2400" b="1" dirty="0">
                <a:ea typeface="Calibri"/>
                <a:cs typeface="Times New Roman"/>
              </a:rPr>
              <a:t>نواتج أي ان السرعة عددية </a:t>
            </a:r>
            <a:r>
              <a:rPr lang="en-US" sz="2400" b="1" dirty="0">
                <a:latin typeface="Times New Roman"/>
                <a:ea typeface="Calibri"/>
              </a:rPr>
              <a:t>Scale quantity</a:t>
            </a:r>
            <a:endParaRPr lang="ar-IQ" sz="2400" b="1" dirty="0">
              <a:latin typeface="Times New Roman"/>
              <a:ea typeface="Calibri"/>
            </a:endParaRPr>
          </a:p>
          <a:p>
            <a:endParaRPr lang="ar-IQ" dirty="0"/>
          </a:p>
        </p:txBody>
      </p:sp>
    </p:spTree>
    <p:extLst>
      <p:ext uri="{BB962C8B-B14F-4D97-AF65-F5344CB8AC3E}">
        <p14:creationId xmlns:p14="http://schemas.microsoft.com/office/powerpoint/2010/main" val="4075689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8992" cy="7109639"/>
          </a:xfrm>
          <a:prstGeom prst="rect">
            <a:avLst/>
          </a:prstGeom>
          <a:noFill/>
        </p:spPr>
        <p:txBody>
          <a:bodyPr wrap="square" rtlCol="1">
            <a:spAutoFit/>
          </a:bodyPr>
          <a:lstStyle/>
          <a:p>
            <a:r>
              <a:rPr lang="ar-IQ" sz="2400" b="1" dirty="0"/>
              <a:t>من التفاعلالت السلسلية الانفجارية </a:t>
            </a:r>
          </a:p>
          <a:p>
            <a:r>
              <a:rPr lang="ar-IQ" sz="2400" b="1" dirty="0"/>
              <a:t>                        المعادلة العامة</a:t>
            </a:r>
          </a:p>
          <a:p>
            <a:r>
              <a:rPr lang="ar-IQ" sz="2400" b="1" dirty="0"/>
              <a:t>                         الميكانيكية  </a:t>
            </a:r>
          </a:p>
          <a:p>
            <a:r>
              <a:rPr lang="en-US" sz="2400" b="1" dirty="0"/>
              <a:t>----------------(I)                                          </a:t>
            </a:r>
            <a:r>
              <a:rPr lang="ar-IQ" sz="2400" b="1" dirty="0"/>
              <a:t> </a:t>
            </a:r>
          </a:p>
          <a:p>
            <a:r>
              <a:rPr lang="en-US" sz="2400" b="1" dirty="0"/>
              <a:t>----------------(P)                                        </a:t>
            </a:r>
            <a:endParaRPr lang="ar-IQ" sz="2400" b="1" dirty="0"/>
          </a:p>
          <a:p>
            <a:r>
              <a:rPr lang="en-US" sz="2400" b="1" dirty="0"/>
              <a:t>BRANCH STEP                                     </a:t>
            </a:r>
            <a:endParaRPr lang="ar-IQ" sz="2400" b="1" dirty="0"/>
          </a:p>
          <a:p>
            <a:endParaRPr lang="ar-IQ" sz="2400" b="1" dirty="0"/>
          </a:p>
          <a:p>
            <a:endParaRPr lang="ar-IQ" sz="2400" b="1" dirty="0"/>
          </a:p>
          <a:p>
            <a:endParaRPr lang="ar-IQ" sz="2400" b="1" dirty="0"/>
          </a:p>
          <a:p>
            <a:endParaRPr lang="ar-IQ" sz="2400" b="1" dirty="0"/>
          </a:p>
          <a:p>
            <a:r>
              <a:rPr lang="en-US" sz="2400" b="1" dirty="0"/>
              <a:t>--------------(T)                                                                </a:t>
            </a:r>
            <a:endParaRPr lang="ar-IQ" sz="2400" b="1" dirty="0"/>
          </a:p>
          <a:p>
            <a:endParaRPr lang="ar-IQ" sz="2400" b="1" dirty="0"/>
          </a:p>
          <a:p>
            <a:endParaRPr lang="ar-IQ" sz="2400" b="1" dirty="0"/>
          </a:p>
          <a:p>
            <a:endParaRPr lang="ar-IQ" sz="2400" b="1" dirty="0"/>
          </a:p>
          <a:p>
            <a:endParaRPr lang="ar-IQ" sz="2400" b="1" dirty="0"/>
          </a:p>
          <a:p>
            <a:endParaRPr lang="ar-IQ" sz="2400" b="1" dirty="0"/>
          </a:p>
          <a:p>
            <a:endParaRPr lang="ar-IQ" sz="2400" b="1" dirty="0"/>
          </a:p>
          <a:p>
            <a:endParaRPr lang="ar-IQ" sz="2400" b="1" dirty="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419929234"/>
              </p:ext>
            </p:extLst>
          </p:nvPr>
        </p:nvGraphicFramePr>
        <p:xfrm>
          <a:off x="467544" y="332656"/>
          <a:ext cx="2808312" cy="672654"/>
        </p:xfrm>
        <a:graphic>
          <a:graphicData uri="http://schemas.openxmlformats.org/presentationml/2006/ole">
            <mc:AlternateContent xmlns:mc="http://schemas.openxmlformats.org/markup-compatibility/2006">
              <mc:Choice xmlns:v="urn:schemas-microsoft-com:vml" Requires="v">
                <p:oleObj spid="_x0000_s37309" name="Equation" r:id="rId3" imgW="1168200" imgH="393480" progId="Equation.3">
                  <p:embed/>
                </p:oleObj>
              </mc:Choice>
              <mc:Fallback>
                <p:oleObj name="Equation" r:id="rId3" imgW="116820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32656"/>
                        <a:ext cx="2808312" cy="672654"/>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58100596"/>
              </p:ext>
            </p:extLst>
          </p:nvPr>
        </p:nvGraphicFramePr>
        <p:xfrm>
          <a:off x="1810222" y="764704"/>
          <a:ext cx="817562" cy="273050"/>
        </p:xfrm>
        <a:graphic>
          <a:graphicData uri="http://schemas.openxmlformats.org/presentationml/2006/ole">
            <mc:AlternateContent xmlns:mc="http://schemas.openxmlformats.org/markup-compatibility/2006">
              <mc:Choice xmlns:v="urn:schemas-microsoft-com:vml" Requires="v">
                <p:oleObj spid="_x0000_s37310" name="Equation" r:id="rId5" imgW="609480" imgH="203040" progId="Equation.3">
                  <p:embed/>
                </p:oleObj>
              </mc:Choice>
              <mc:Fallback>
                <p:oleObj name="Equation" r:id="rId5" imgW="609480" imgH="203040" progId="Equation.3">
                  <p:embed/>
                  <p:pic>
                    <p:nvPicPr>
                      <p:cNvPr id="0" name="Object 3"/>
                      <p:cNvPicPr>
                        <a:picLocks noChangeAspect="1" noChangeArrowheads="1"/>
                      </p:cNvPicPr>
                      <p:nvPr/>
                    </p:nvPicPr>
                    <p:blipFill>
                      <a:blip r:embed="rId6"/>
                      <a:srcRect/>
                      <a:stretch>
                        <a:fillRect/>
                      </a:stretch>
                    </p:blipFill>
                    <p:spPr bwMode="auto">
                      <a:xfrm>
                        <a:off x="1810222" y="764704"/>
                        <a:ext cx="817562" cy="27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4512698"/>
              </p:ext>
            </p:extLst>
          </p:nvPr>
        </p:nvGraphicFramePr>
        <p:xfrm>
          <a:off x="323528" y="1340768"/>
          <a:ext cx="4248472" cy="4968552"/>
        </p:xfrm>
        <a:graphic>
          <a:graphicData uri="http://schemas.openxmlformats.org/presentationml/2006/ole">
            <mc:AlternateContent xmlns:mc="http://schemas.openxmlformats.org/markup-compatibility/2006">
              <mc:Choice xmlns:v="urn:schemas-microsoft-com:vml" Requires="v">
                <p:oleObj spid="_x0000_s37311" name="Equation" r:id="rId7" imgW="1663560" imgH="2679480" progId="Equation.3">
                  <p:embed/>
                </p:oleObj>
              </mc:Choice>
              <mc:Fallback>
                <p:oleObj name="Equation" r:id="rId7" imgW="1663560" imgH="267948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1340768"/>
                        <a:ext cx="4248472" cy="4968552"/>
                      </a:xfrm>
                      <a:prstGeom prst="rect">
                        <a:avLst/>
                      </a:prstGeom>
                      <a:noFill/>
                    </p:spPr>
                  </p:pic>
                </p:oleObj>
              </mc:Fallback>
            </mc:AlternateContent>
          </a:graphicData>
        </a:graphic>
      </p:graphicFrame>
    </p:spTree>
    <p:extLst>
      <p:ext uri="{BB962C8B-B14F-4D97-AF65-F5344CB8AC3E}">
        <p14:creationId xmlns:p14="http://schemas.microsoft.com/office/powerpoint/2010/main" val="4164938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4624"/>
            <a:ext cx="9084358" cy="4708981"/>
          </a:xfrm>
          <a:prstGeom prst="rect">
            <a:avLst/>
          </a:prstGeom>
          <a:noFill/>
        </p:spPr>
        <p:txBody>
          <a:bodyPr wrap="square" rtlCol="1">
            <a:spAutoFit/>
          </a:bodyPr>
          <a:lstStyle/>
          <a:p>
            <a:r>
              <a:rPr lang="ar-IQ" sz="2400" b="1" dirty="0"/>
              <a:t>                                 الفصل الرابع: الية التفاعلات الكيميائية</a:t>
            </a:r>
          </a:p>
          <a:p>
            <a:r>
              <a:rPr lang="ar-IQ" sz="2400" b="1" dirty="0"/>
              <a:t> </a:t>
            </a:r>
            <a:r>
              <a:rPr lang="en-US" sz="2400" b="1" u="sng" dirty="0"/>
              <a:t>Mechanism of chemical reaction</a:t>
            </a:r>
            <a:r>
              <a:rPr lang="en-US" sz="2400" b="1" dirty="0"/>
              <a:t>                                    </a:t>
            </a:r>
            <a:endParaRPr lang="ar-IQ" sz="2400" b="1" dirty="0"/>
          </a:p>
          <a:p>
            <a:pPr algn="just"/>
            <a:r>
              <a:rPr lang="ar-IQ" sz="2400" b="1" u="sng" dirty="0"/>
              <a:t>الية التفاعل :</a:t>
            </a:r>
            <a:r>
              <a:rPr lang="ar-IQ" sz="2400" b="1" dirty="0"/>
              <a:t>هي دراسة حركية التفاعلات الثانوية (الخطوات ) او المسارات التي يمر بها التفاعل المعقد ليصل بالمتفاعلات الى النواتج.</a:t>
            </a:r>
          </a:p>
          <a:p>
            <a:pPr algn="just"/>
            <a:r>
              <a:rPr lang="ar-IQ" sz="2400" b="1" dirty="0"/>
              <a:t>في التفاعلات المعقدة تستخدم معادلات رياضية معقدة يصعب حلها مما يتطلب استخدام تقاريب رياضية ( </a:t>
            </a:r>
            <a:r>
              <a:rPr lang="en-US" sz="2400" b="1" dirty="0"/>
              <a:t>approximation</a:t>
            </a:r>
            <a:r>
              <a:rPr lang="ar-IQ" sz="2400" b="1" dirty="0"/>
              <a:t> ) للوصول الى استنتاج قوانين السرعة التي تتوافق مع الاليات المقترحة ,هنلك تقريبيين رياضيين تستخدمان لهذا الغرض :</a:t>
            </a:r>
          </a:p>
          <a:p>
            <a:pPr algn="just"/>
            <a:r>
              <a:rPr lang="ar-IQ" sz="2400" b="1" u="sng" dirty="0"/>
              <a:t>التقريب الاول : </a:t>
            </a:r>
            <a:r>
              <a:rPr lang="ar-IQ" sz="2400" b="1" dirty="0"/>
              <a:t>الخطوة المحددة لسرعة التفاعل </a:t>
            </a:r>
            <a:r>
              <a:rPr lang="en-US" sz="2400" b="1" dirty="0"/>
              <a:t>Rate-Determining step  </a:t>
            </a:r>
            <a:endParaRPr lang="ar-IQ" sz="2400" b="1" dirty="0"/>
          </a:p>
          <a:p>
            <a:endParaRPr lang="ar-IQ" dirty="0"/>
          </a:p>
          <a:p>
            <a:endParaRPr lang="ar-IQ" dirty="0"/>
          </a:p>
          <a:p>
            <a:endParaRPr lang="ar-IQ" dirty="0"/>
          </a:p>
          <a:p>
            <a:endParaRPr lang="ar-IQ" dirty="0"/>
          </a:p>
          <a:p>
            <a:endParaRPr lang="ar-IQ" dirty="0"/>
          </a:p>
          <a:p>
            <a:endParaRPr lang="ar-IQ" dirty="0"/>
          </a:p>
        </p:txBody>
      </p:sp>
      <p:graphicFrame>
        <p:nvGraphicFramePr>
          <p:cNvPr id="3" name="Object 2"/>
          <p:cNvGraphicFramePr>
            <a:graphicFrameLocks noChangeAspect="1"/>
          </p:cNvGraphicFramePr>
          <p:nvPr>
            <p:extLst>
              <p:ext uri="{D42A27DB-BD31-4B8C-83A1-F6EECF244321}">
                <p14:modId xmlns:p14="http://schemas.microsoft.com/office/powerpoint/2010/main" val="25263411"/>
              </p:ext>
            </p:extLst>
          </p:nvPr>
        </p:nvGraphicFramePr>
        <p:xfrm>
          <a:off x="609600" y="3284984"/>
          <a:ext cx="2090738" cy="433387"/>
        </p:xfrm>
        <a:graphic>
          <a:graphicData uri="http://schemas.openxmlformats.org/presentationml/2006/ole">
            <mc:AlternateContent xmlns:mc="http://schemas.openxmlformats.org/markup-compatibility/2006">
              <mc:Choice xmlns:v="urn:schemas-microsoft-com:vml" Requires="v">
                <p:oleObj spid="_x0000_s103551" name="Equation" r:id="rId3" imgW="749160" imgH="177480" progId="Equation.3">
                  <p:embed/>
                </p:oleObj>
              </mc:Choice>
              <mc:Fallback>
                <p:oleObj name="Equation" r:id="rId3" imgW="749160" imgH="177480" progId="Equation.3">
                  <p:embed/>
                  <p:pic>
                    <p:nvPicPr>
                      <p:cNvPr id="0" name="Object 3"/>
                      <p:cNvPicPr>
                        <a:picLocks noChangeAspect="1" noChangeArrowheads="1"/>
                      </p:cNvPicPr>
                      <p:nvPr/>
                    </p:nvPicPr>
                    <p:blipFill>
                      <a:blip r:embed="rId4"/>
                      <a:srcRect/>
                      <a:stretch>
                        <a:fillRect/>
                      </a:stretch>
                    </p:blipFill>
                    <p:spPr bwMode="auto">
                      <a:xfrm>
                        <a:off x="609600" y="3284984"/>
                        <a:ext cx="20907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53219245"/>
              </p:ext>
            </p:extLst>
          </p:nvPr>
        </p:nvGraphicFramePr>
        <p:xfrm>
          <a:off x="1115616" y="3210495"/>
          <a:ext cx="203200" cy="290513"/>
        </p:xfrm>
        <a:graphic>
          <a:graphicData uri="http://schemas.openxmlformats.org/presentationml/2006/ole">
            <mc:AlternateContent xmlns:mc="http://schemas.openxmlformats.org/markup-compatibility/2006">
              <mc:Choice xmlns:v="urn:schemas-microsoft-com:vml" Requires="v">
                <p:oleObj spid="_x0000_s103552" name="Equation" r:id="rId5" imgW="152280" imgH="215640" progId="Equation.3">
                  <p:embed/>
                </p:oleObj>
              </mc:Choice>
              <mc:Fallback>
                <p:oleObj name="Equation" r:id="rId5" imgW="15228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3210495"/>
                        <a:ext cx="2032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70249410"/>
              </p:ext>
            </p:extLst>
          </p:nvPr>
        </p:nvGraphicFramePr>
        <p:xfrm>
          <a:off x="1907704" y="3210496"/>
          <a:ext cx="222250" cy="290512"/>
        </p:xfrm>
        <a:graphic>
          <a:graphicData uri="http://schemas.openxmlformats.org/presentationml/2006/ole">
            <mc:AlternateContent xmlns:mc="http://schemas.openxmlformats.org/markup-compatibility/2006">
              <mc:Choice xmlns:v="urn:schemas-microsoft-com:vml" Requires="v">
                <p:oleObj spid="_x0000_s103553" name="Equation" r:id="rId7" imgW="164880" imgH="215640" progId="Equation.3">
                  <p:embed/>
                </p:oleObj>
              </mc:Choice>
              <mc:Fallback>
                <p:oleObj name="Equation" r:id="rId7" imgW="164880" imgH="215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7704" y="3210496"/>
                        <a:ext cx="222250" cy="29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01854182"/>
              </p:ext>
            </p:extLst>
          </p:nvPr>
        </p:nvGraphicFramePr>
        <p:xfrm>
          <a:off x="395536" y="3645024"/>
          <a:ext cx="4356100" cy="863600"/>
        </p:xfrm>
        <a:graphic>
          <a:graphicData uri="http://schemas.openxmlformats.org/presentationml/2006/ole">
            <mc:AlternateContent xmlns:mc="http://schemas.openxmlformats.org/markup-compatibility/2006">
              <mc:Choice xmlns:v="urn:schemas-microsoft-com:vml" Requires="v">
                <p:oleObj spid="_x0000_s103554" name="Equation" r:id="rId9" imgW="2311400" imgH="431800" progId="Equation.3">
                  <p:embed/>
                </p:oleObj>
              </mc:Choice>
              <mc:Fallback>
                <p:oleObj name="Equation" r:id="rId9" imgW="2311400" imgH="4318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3645024"/>
                        <a:ext cx="4356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8641689"/>
              </p:ext>
            </p:extLst>
          </p:nvPr>
        </p:nvGraphicFramePr>
        <p:xfrm>
          <a:off x="1115616" y="4753605"/>
          <a:ext cx="1058540" cy="432048"/>
        </p:xfrm>
        <a:graphic>
          <a:graphicData uri="http://schemas.openxmlformats.org/presentationml/2006/ole">
            <mc:AlternateContent xmlns:mc="http://schemas.openxmlformats.org/markup-compatibility/2006">
              <mc:Choice xmlns:v="urn:schemas-microsoft-com:vml" Requires="v">
                <p:oleObj spid="_x0000_s103555" name="Equation" r:id="rId11" imgW="520560" imgH="215640" progId="Equation.3">
                  <p:embed/>
                </p:oleObj>
              </mc:Choice>
              <mc:Fallback>
                <p:oleObj name="Equation" r:id="rId11" imgW="520560" imgH="21564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5616" y="4753605"/>
                        <a:ext cx="1058540" cy="43204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51131336"/>
              </p:ext>
            </p:extLst>
          </p:nvPr>
        </p:nvGraphicFramePr>
        <p:xfrm>
          <a:off x="3641571" y="4509120"/>
          <a:ext cx="2016224" cy="936103"/>
        </p:xfrm>
        <a:graphic>
          <a:graphicData uri="http://schemas.openxmlformats.org/presentationml/2006/ole">
            <mc:AlternateContent xmlns:mc="http://schemas.openxmlformats.org/markup-compatibility/2006">
              <mc:Choice xmlns:v="urn:schemas-microsoft-com:vml" Requires="v">
                <p:oleObj spid="_x0000_s103556" name="Equation" r:id="rId13" imgW="774360" imgH="431640" progId="Equation.3">
                  <p:embed/>
                </p:oleObj>
              </mc:Choice>
              <mc:Fallback>
                <p:oleObj name="Equation" r:id="rId13" imgW="774360" imgH="431640"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1571" y="4509120"/>
                        <a:ext cx="2016224" cy="936103"/>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9625559"/>
              </p:ext>
            </p:extLst>
          </p:nvPr>
        </p:nvGraphicFramePr>
        <p:xfrm>
          <a:off x="539552" y="5805264"/>
          <a:ext cx="2592287" cy="504056"/>
        </p:xfrm>
        <a:graphic>
          <a:graphicData uri="http://schemas.openxmlformats.org/presentationml/2006/ole">
            <mc:AlternateContent xmlns:mc="http://schemas.openxmlformats.org/markup-compatibility/2006">
              <mc:Choice xmlns:v="urn:schemas-microsoft-com:vml" Requires="v">
                <p:oleObj spid="_x0000_s103557" name="Equation" r:id="rId15" imgW="1180800" imgH="241200" progId="Equation.3">
                  <p:embed/>
                </p:oleObj>
              </mc:Choice>
              <mc:Fallback>
                <p:oleObj name="Equation" r:id="rId15" imgW="1180800" imgH="2412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552" y="5805264"/>
                        <a:ext cx="2592287" cy="504056"/>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3398629"/>
              </p:ext>
            </p:extLst>
          </p:nvPr>
        </p:nvGraphicFramePr>
        <p:xfrm>
          <a:off x="6508750" y="4600574"/>
          <a:ext cx="1159594" cy="556617"/>
        </p:xfrm>
        <a:graphic>
          <a:graphicData uri="http://schemas.openxmlformats.org/presentationml/2006/ole">
            <mc:AlternateContent xmlns:mc="http://schemas.openxmlformats.org/markup-compatibility/2006">
              <mc:Choice xmlns:v="urn:schemas-microsoft-com:vml" Requires="v">
                <p:oleObj spid="_x0000_s103558" name="Equation" r:id="rId17" imgW="419040" imgH="228600" progId="Equation.3">
                  <p:embed/>
                </p:oleObj>
              </mc:Choice>
              <mc:Fallback>
                <p:oleObj name="Equation" r:id="rId17" imgW="419040" imgH="228600" progId="Equation.3">
                  <p:embed/>
                  <p:pic>
                    <p:nvPicPr>
                      <p:cNvPr id="0" name="Object 14"/>
                      <p:cNvPicPr>
                        <a:picLocks noChangeAspect="1" noChangeArrowheads="1"/>
                      </p:cNvPicPr>
                      <p:nvPr/>
                    </p:nvPicPr>
                    <p:blipFill>
                      <a:blip r:embed="rId18"/>
                      <a:srcRect/>
                      <a:stretch>
                        <a:fillRect/>
                      </a:stretch>
                    </p:blipFill>
                    <p:spPr bwMode="auto">
                      <a:xfrm>
                        <a:off x="6508750" y="4600574"/>
                        <a:ext cx="1159594" cy="556617"/>
                      </a:xfrm>
                      <a:prstGeom prst="rect">
                        <a:avLst/>
                      </a:prstGeom>
                      <a:noFill/>
                    </p:spPr>
                  </p:pic>
                </p:oleObj>
              </mc:Fallback>
            </mc:AlternateContent>
          </a:graphicData>
        </a:graphic>
      </p:graphicFrame>
    </p:spTree>
    <p:extLst>
      <p:ext uri="{BB962C8B-B14F-4D97-AF65-F5344CB8AC3E}">
        <p14:creationId xmlns:p14="http://schemas.microsoft.com/office/powerpoint/2010/main" val="2253610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3" y="116632"/>
            <a:ext cx="8856984" cy="6740307"/>
          </a:xfrm>
          <a:prstGeom prst="rect">
            <a:avLst/>
          </a:prstGeom>
          <a:noFill/>
        </p:spPr>
        <p:txBody>
          <a:bodyPr wrap="square" rtlCol="1">
            <a:spAutoFit/>
          </a:bodyPr>
          <a:lstStyle/>
          <a:p>
            <a:r>
              <a:rPr lang="ar-IQ" sz="2400" b="1" u="sng" dirty="0"/>
              <a:t>التقريب الثاني : </a:t>
            </a:r>
            <a:r>
              <a:rPr lang="ar-IQ" sz="2400" b="1" dirty="0"/>
              <a:t>حالة الاطراد او الاستقرار   </a:t>
            </a:r>
            <a:r>
              <a:rPr lang="en-US" sz="2400" b="1" dirty="0"/>
              <a:t>Steady state </a:t>
            </a:r>
            <a:r>
              <a:rPr lang="ar-IQ" sz="2400" b="1" dirty="0"/>
              <a:t> </a:t>
            </a:r>
          </a:p>
          <a:p>
            <a:r>
              <a:rPr lang="ar-IQ" sz="2400" b="1" dirty="0"/>
              <a:t>خلال الخطوات الثانوية التي يمر بها التفاعل المعقد ينتج مواد وسطية </a:t>
            </a:r>
          </a:p>
          <a:p>
            <a:r>
              <a:rPr lang="ar-IQ" sz="2400" b="1" dirty="0"/>
              <a:t>في خطوة معينة وتستهلك في خطوة اخرى مما يجعل تركيزها ثابتا اي</a:t>
            </a:r>
          </a:p>
          <a:p>
            <a:r>
              <a:rPr lang="ar-IQ" sz="2400" b="1" dirty="0"/>
              <a:t>سرعتها تساوي صفر  </a:t>
            </a:r>
          </a:p>
          <a:p>
            <a:endParaRPr lang="ar-IQ" sz="2400" b="1" dirty="0"/>
          </a:p>
          <a:p>
            <a:r>
              <a:rPr lang="ar-IQ" sz="2400" b="1" dirty="0"/>
              <a:t>س/ماهي المواد التي تنطبق عليها حالة الاطراد?</a:t>
            </a:r>
          </a:p>
          <a:p>
            <a:r>
              <a:rPr lang="ar-IQ" sz="2400" b="1" u="sng" dirty="0"/>
              <a:t>ملاحظات مهمة </a:t>
            </a:r>
          </a:p>
          <a:p>
            <a:r>
              <a:rPr lang="ar-IQ" sz="2400" b="1" dirty="0"/>
              <a:t>1- في حالة المواد غير الجذور الحرة تمر المادة في حالة الاطراد اذا ظهرت خلال الالية ولم تظهر في المعادلة العامة للتفاعل                       المعادلة العامة </a:t>
            </a:r>
          </a:p>
          <a:p>
            <a:r>
              <a:rPr lang="ar-IQ" sz="2400" b="1" dirty="0"/>
              <a:t>                                                                      الالية</a:t>
            </a:r>
          </a:p>
          <a:p>
            <a:endParaRPr lang="ar-IQ" sz="2400" b="1" dirty="0"/>
          </a:p>
          <a:p>
            <a:r>
              <a:rPr lang="ar-IQ" sz="2400" b="1" dirty="0"/>
              <a:t>2- التعبير عن سرعة الاستهلاك (+) وسرعة التكوين (-)</a:t>
            </a:r>
          </a:p>
          <a:p>
            <a:r>
              <a:rPr lang="ar-IQ" sz="2400" b="1" dirty="0"/>
              <a:t>3- نضع قانون السرعة التفاضلي في الخطوة المححدة للسرعة المعطاة بالسؤال (اذا لم تعطى الخطوة المحددة للسرعة ) فخطوة تكوين الناتج هي الخطوة المحددة للسرعة</a:t>
            </a:r>
          </a:p>
          <a:p>
            <a:r>
              <a:rPr lang="ar-IQ" sz="2400" b="1" dirty="0"/>
              <a:t>4- اذا احتوى قانون السرعة التفاضلي في الخطوة الثانية على مادة غير مستقرة نطبق عليها حالة الاطراد لايجاد تركيزها بدلالة مواد غير مستقرة </a:t>
            </a:r>
          </a:p>
          <a:p>
            <a:r>
              <a:rPr lang="ar-IQ" sz="2400" b="1" dirty="0"/>
              <a:t>5- نعوض عن تراكيز المواد الغير مستقرة في الخطوة الثالثة في قانون السرعة في الخطوة الثانية للحصول على قانون السرعة التفاضلي النهائي.</a:t>
            </a:r>
          </a:p>
        </p:txBody>
      </p:sp>
      <p:graphicFrame>
        <p:nvGraphicFramePr>
          <p:cNvPr id="3" name="Object 2"/>
          <p:cNvGraphicFramePr>
            <a:graphicFrameLocks noChangeAspect="1"/>
          </p:cNvGraphicFramePr>
          <p:nvPr>
            <p:extLst>
              <p:ext uri="{D42A27DB-BD31-4B8C-83A1-F6EECF244321}">
                <p14:modId xmlns:p14="http://schemas.microsoft.com/office/powerpoint/2010/main" val="193195940"/>
              </p:ext>
            </p:extLst>
          </p:nvPr>
        </p:nvGraphicFramePr>
        <p:xfrm>
          <a:off x="107504" y="404664"/>
          <a:ext cx="1872208" cy="762124"/>
        </p:xfrm>
        <a:graphic>
          <a:graphicData uri="http://schemas.openxmlformats.org/presentationml/2006/ole">
            <mc:AlternateContent xmlns:mc="http://schemas.openxmlformats.org/markup-compatibility/2006">
              <mc:Choice xmlns:v="urn:schemas-microsoft-com:vml" Requires="v">
                <p:oleObj spid="_x0000_s41387" name="Equation" r:id="rId3" imgW="444240" imgH="406080" progId="Equation.3">
                  <p:embed/>
                </p:oleObj>
              </mc:Choice>
              <mc:Fallback>
                <p:oleObj name="Equation" r:id="rId3" imgW="444240" imgH="4060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04664"/>
                        <a:ext cx="1872208" cy="762124"/>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27988805"/>
              </p:ext>
            </p:extLst>
          </p:nvPr>
        </p:nvGraphicFramePr>
        <p:xfrm>
          <a:off x="395536" y="1556792"/>
          <a:ext cx="1440160" cy="720080"/>
        </p:xfrm>
        <a:graphic>
          <a:graphicData uri="http://schemas.openxmlformats.org/presentationml/2006/ole">
            <mc:AlternateContent xmlns:mc="http://schemas.openxmlformats.org/markup-compatibility/2006">
              <mc:Choice xmlns:v="urn:schemas-microsoft-com:vml" Requires="v">
                <p:oleObj spid="_x0000_s41388" name="Equation" r:id="rId5" imgW="761760" imgH="393480" progId="Equation.3">
                  <p:embed/>
                </p:oleObj>
              </mc:Choice>
              <mc:Fallback>
                <p:oleObj name="Equation" r:id="rId5" imgW="761760" imgH="393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556792"/>
                        <a:ext cx="1440160" cy="72008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84464607"/>
              </p:ext>
            </p:extLst>
          </p:nvPr>
        </p:nvGraphicFramePr>
        <p:xfrm>
          <a:off x="251520" y="3140968"/>
          <a:ext cx="1152128" cy="1212528"/>
        </p:xfrm>
        <a:graphic>
          <a:graphicData uri="http://schemas.openxmlformats.org/presentationml/2006/ole">
            <mc:AlternateContent xmlns:mc="http://schemas.openxmlformats.org/markup-compatibility/2006">
              <mc:Choice xmlns:v="urn:schemas-microsoft-com:vml" Requires="v">
                <p:oleObj spid="_x0000_s41389" name="Equation" r:id="rId7" imgW="469800" imgH="634680" progId="Equation.3">
                  <p:embed/>
                </p:oleObj>
              </mc:Choice>
              <mc:Fallback>
                <p:oleObj name="Equation" r:id="rId7" imgW="469800" imgH="63468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140968"/>
                        <a:ext cx="1152128" cy="1212528"/>
                      </a:xfrm>
                      <a:prstGeom prst="rect">
                        <a:avLst/>
                      </a:prstGeom>
                      <a:noFill/>
                    </p:spPr>
                  </p:pic>
                </p:oleObj>
              </mc:Fallback>
            </mc:AlternateContent>
          </a:graphicData>
        </a:graphic>
      </p:graphicFrame>
    </p:spTree>
    <p:extLst>
      <p:ext uri="{BB962C8B-B14F-4D97-AF65-F5344CB8AC3E}">
        <p14:creationId xmlns:p14="http://schemas.microsoft.com/office/powerpoint/2010/main" val="1333345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8992" cy="6370975"/>
          </a:xfrm>
          <a:prstGeom prst="rect">
            <a:avLst/>
          </a:prstGeom>
          <a:noFill/>
        </p:spPr>
        <p:txBody>
          <a:bodyPr wrap="square" rtlCol="1">
            <a:spAutoFit/>
          </a:bodyPr>
          <a:lstStyle/>
          <a:p>
            <a:r>
              <a:rPr lang="ar-IQ" sz="2400" b="1" dirty="0"/>
              <a:t>                                                 </a:t>
            </a:r>
            <a:r>
              <a:rPr lang="ar-IQ" sz="2400" b="1" u="sng" dirty="0"/>
              <a:t>امثلة</a:t>
            </a:r>
          </a:p>
          <a:p>
            <a:r>
              <a:rPr lang="ar-IQ" sz="2400" b="1" u="sng" dirty="0"/>
              <a:t>مثال : </a:t>
            </a:r>
            <a:r>
              <a:rPr lang="ar-IQ" sz="2400" b="1" dirty="0"/>
              <a:t>في تفاعل تفكك الاستالديهايد حسب المعادلة العامة </a:t>
            </a:r>
            <a:endParaRPr lang="ar-IQ" sz="2400" b="1" u="sng" dirty="0"/>
          </a:p>
          <a:p>
            <a:endParaRPr lang="ar-IQ" sz="2400" b="1" u="sng" dirty="0"/>
          </a:p>
          <a:p>
            <a:r>
              <a:rPr lang="ar-IQ" sz="2400" b="1" u="sng" dirty="0"/>
              <a:t>1</a:t>
            </a:r>
            <a:r>
              <a:rPr lang="ar-IQ" sz="2400" b="1" dirty="0"/>
              <a:t>- سمي خطوات التفاعل 2- جد سرعة تكوين الناتج </a:t>
            </a:r>
          </a:p>
          <a:p>
            <a:r>
              <a:rPr lang="ar-IQ" sz="2400" b="1" dirty="0"/>
              <a:t>واوجد مرتبته 3- جد سرعة تكوين احادي اوكسيد</a:t>
            </a:r>
          </a:p>
          <a:p>
            <a:r>
              <a:rPr lang="ar-IQ" sz="2400" b="1" dirty="0"/>
              <a:t>الكاربون ومرتبته?</a:t>
            </a:r>
          </a:p>
          <a:p>
            <a:endParaRPr lang="ar-IQ" sz="2400" b="1" dirty="0"/>
          </a:p>
          <a:p>
            <a:r>
              <a:rPr lang="ar-IQ" sz="2400" b="1" dirty="0"/>
              <a:t>مثال : التفاعل التالي :</a:t>
            </a:r>
          </a:p>
          <a:p>
            <a:endParaRPr lang="ar-IQ" sz="2400" b="1" dirty="0"/>
          </a:p>
          <a:p>
            <a:r>
              <a:rPr lang="ar-IQ" sz="2400" b="1" dirty="0"/>
              <a:t>برهن ان قانون سرعته هو الاتي </a:t>
            </a:r>
          </a:p>
          <a:p>
            <a:endParaRPr lang="ar-IQ" sz="2400" b="1" dirty="0"/>
          </a:p>
          <a:p>
            <a:r>
              <a:rPr lang="ar-IQ" sz="2400" b="1" dirty="0"/>
              <a:t>من الالية المقترحة الاتية:</a:t>
            </a:r>
          </a:p>
          <a:p>
            <a:endParaRPr lang="ar-IQ" sz="2400" b="1" u="sng" dirty="0"/>
          </a:p>
          <a:p>
            <a:endParaRPr lang="ar-IQ" sz="2400" b="1" u="sng" dirty="0"/>
          </a:p>
          <a:p>
            <a:endParaRPr lang="ar-IQ" sz="2400" b="1" u="sng" dirty="0"/>
          </a:p>
          <a:p>
            <a:endParaRPr lang="ar-IQ" sz="2400" b="1" u="sng" dirty="0"/>
          </a:p>
          <a:p>
            <a:r>
              <a:rPr lang="ar-IQ" sz="2400" b="1" u="sng" dirty="0"/>
              <a:t>ثم جد قيمة </a:t>
            </a:r>
            <a:r>
              <a:rPr lang="en-US" sz="2400" b="1" u="sng" dirty="0"/>
              <a:t>k </a:t>
            </a:r>
            <a:r>
              <a:rPr lang="ar-IQ" sz="2400" b="1" u="sng" dirty="0"/>
              <a:t> بدلالة من</a:t>
            </a:r>
          </a:p>
        </p:txBody>
      </p:sp>
      <p:graphicFrame>
        <p:nvGraphicFramePr>
          <p:cNvPr id="3" name="Object 2"/>
          <p:cNvGraphicFramePr>
            <a:graphicFrameLocks noChangeAspect="1"/>
          </p:cNvGraphicFramePr>
          <p:nvPr>
            <p:extLst>
              <p:ext uri="{D42A27DB-BD31-4B8C-83A1-F6EECF244321}">
                <p14:modId xmlns:p14="http://schemas.microsoft.com/office/powerpoint/2010/main" val="1037090572"/>
              </p:ext>
            </p:extLst>
          </p:nvPr>
        </p:nvGraphicFramePr>
        <p:xfrm>
          <a:off x="94544" y="476672"/>
          <a:ext cx="3109304" cy="522412"/>
        </p:xfrm>
        <a:graphic>
          <a:graphicData uri="http://schemas.openxmlformats.org/presentationml/2006/ole">
            <mc:AlternateContent xmlns:mc="http://schemas.openxmlformats.org/markup-compatibility/2006">
              <mc:Choice xmlns:v="urn:schemas-microsoft-com:vml" Requires="v">
                <p:oleObj spid="_x0000_s105609" name="Equation" r:id="rId3" imgW="1485720" imgH="228600" progId="Equation.3">
                  <p:embed/>
                </p:oleObj>
              </mc:Choice>
              <mc:Fallback>
                <p:oleObj name="Equation" r:id="rId3" imgW="148572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44" y="476672"/>
                        <a:ext cx="3109304" cy="52241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06837732"/>
              </p:ext>
            </p:extLst>
          </p:nvPr>
        </p:nvGraphicFramePr>
        <p:xfrm>
          <a:off x="1331640" y="347638"/>
          <a:ext cx="579437" cy="273050"/>
        </p:xfrm>
        <a:graphic>
          <a:graphicData uri="http://schemas.openxmlformats.org/presentationml/2006/ole">
            <mc:AlternateContent xmlns:mc="http://schemas.openxmlformats.org/markup-compatibility/2006">
              <mc:Choice xmlns:v="urn:schemas-microsoft-com:vml" Requires="v">
                <p:oleObj spid="_x0000_s105610" name="Equation" r:id="rId5" imgW="431640" imgH="203040" progId="Equation.3">
                  <p:embed/>
                </p:oleObj>
              </mc:Choice>
              <mc:Fallback>
                <p:oleObj name="Equation" r:id="rId5" imgW="431640" imgH="2030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347638"/>
                        <a:ext cx="579437" cy="27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83211732"/>
              </p:ext>
            </p:extLst>
          </p:nvPr>
        </p:nvGraphicFramePr>
        <p:xfrm>
          <a:off x="611560" y="980728"/>
          <a:ext cx="2997200" cy="1433513"/>
        </p:xfrm>
        <a:graphic>
          <a:graphicData uri="http://schemas.openxmlformats.org/presentationml/2006/ole">
            <mc:AlternateContent xmlns:mc="http://schemas.openxmlformats.org/markup-compatibility/2006">
              <mc:Choice xmlns:v="urn:schemas-microsoft-com:vml" Requires="v">
                <p:oleObj spid="_x0000_s105611" name="Equation" r:id="rId7" imgW="2234880" imgH="1066680" progId="Equation.3">
                  <p:embed/>
                </p:oleObj>
              </mc:Choice>
              <mc:Fallback>
                <p:oleObj name="Equation" r:id="rId7" imgW="2234880" imgH="106668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980728"/>
                        <a:ext cx="2997200" cy="1433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23036422"/>
              </p:ext>
            </p:extLst>
          </p:nvPr>
        </p:nvGraphicFramePr>
        <p:xfrm>
          <a:off x="1475656" y="834231"/>
          <a:ext cx="203200" cy="290513"/>
        </p:xfrm>
        <a:graphic>
          <a:graphicData uri="http://schemas.openxmlformats.org/presentationml/2006/ole">
            <mc:AlternateContent xmlns:mc="http://schemas.openxmlformats.org/markup-compatibility/2006">
              <mc:Choice xmlns:v="urn:schemas-microsoft-com:vml" Requires="v">
                <p:oleObj spid="_x0000_s105612" name="Equation" r:id="rId9" imgW="152280" imgH="215640" progId="Equation.3">
                  <p:embed/>
                </p:oleObj>
              </mc:Choice>
              <mc:Fallback>
                <p:oleObj name="Equation" r:id="rId9" imgW="152280" imgH="21564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5656" y="834231"/>
                        <a:ext cx="2032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59297447"/>
              </p:ext>
            </p:extLst>
          </p:nvPr>
        </p:nvGraphicFramePr>
        <p:xfrm>
          <a:off x="2047081" y="1266279"/>
          <a:ext cx="220663" cy="290513"/>
        </p:xfrm>
        <a:graphic>
          <a:graphicData uri="http://schemas.openxmlformats.org/presentationml/2006/ole">
            <mc:AlternateContent xmlns:mc="http://schemas.openxmlformats.org/markup-compatibility/2006">
              <mc:Choice xmlns:v="urn:schemas-microsoft-com:vml" Requires="v">
                <p:oleObj spid="_x0000_s105613" name="Equation" r:id="rId11" imgW="164880" imgH="215640" progId="Equation.3">
                  <p:embed/>
                </p:oleObj>
              </mc:Choice>
              <mc:Fallback>
                <p:oleObj name="Equation" r:id="rId11" imgW="164880" imgH="21564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47081" y="1266279"/>
                        <a:ext cx="220663"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21232436"/>
              </p:ext>
            </p:extLst>
          </p:nvPr>
        </p:nvGraphicFramePr>
        <p:xfrm>
          <a:off x="1397422" y="1610445"/>
          <a:ext cx="222250" cy="306387"/>
        </p:xfrm>
        <a:graphic>
          <a:graphicData uri="http://schemas.openxmlformats.org/presentationml/2006/ole">
            <mc:AlternateContent xmlns:mc="http://schemas.openxmlformats.org/markup-compatibility/2006">
              <mc:Choice xmlns:v="urn:schemas-microsoft-com:vml" Requires="v">
                <p:oleObj spid="_x0000_s105614" name="Equation" r:id="rId13" imgW="164880" imgH="228600" progId="Equation.3">
                  <p:embed/>
                </p:oleObj>
              </mc:Choice>
              <mc:Fallback>
                <p:oleObj name="Equation" r:id="rId13" imgW="164880" imgH="22860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97422" y="1610445"/>
                        <a:ext cx="222250"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82577314"/>
              </p:ext>
            </p:extLst>
          </p:nvPr>
        </p:nvGraphicFramePr>
        <p:xfrm>
          <a:off x="1619672" y="1986360"/>
          <a:ext cx="222250" cy="290512"/>
        </p:xfrm>
        <a:graphic>
          <a:graphicData uri="http://schemas.openxmlformats.org/presentationml/2006/ole">
            <mc:AlternateContent xmlns:mc="http://schemas.openxmlformats.org/markup-compatibility/2006">
              <mc:Choice xmlns:v="urn:schemas-microsoft-com:vml" Requires="v">
                <p:oleObj spid="_x0000_s105615" name="Equation" r:id="rId15" imgW="164880" imgH="215640" progId="Equation.3">
                  <p:embed/>
                </p:oleObj>
              </mc:Choice>
              <mc:Fallback>
                <p:oleObj name="Equation" r:id="rId15" imgW="164880" imgH="215640" progId="Equation.3">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19672" y="1986360"/>
                        <a:ext cx="222250" cy="29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22698212"/>
              </p:ext>
            </p:extLst>
          </p:nvPr>
        </p:nvGraphicFramePr>
        <p:xfrm>
          <a:off x="1547664" y="2708920"/>
          <a:ext cx="3240360" cy="489074"/>
        </p:xfrm>
        <a:graphic>
          <a:graphicData uri="http://schemas.openxmlformats.org/presentationml/2006/ole">
            <mc:AlternateContent xmlns:mc="http://schemas.openxmlformats.org/markup-compatibility/2006">
              <mc:Choice xmlns:v="urn:schemas-microsoft-com:vml" Requires="v">
                <p:oleObj spid="_x0000_s105616" name="Equation" r:id="rId17" imgW="1473120" imgH="203040" progId="Equation.3">
                  <p:embed/>
                </p:oleObj>
              </mc:Choice>
              <mc:Fallback>
                <p:oleObj name="Equation" r:id="rId17" imgW="1473120" imgH="203040" progId="Equation.3">
                  <p:embed/>
                  <p:pic>
                    <p:nvPicPr>
                      <p:cNvPr id="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7664" y="2708920"/>
                        <a:ext cx="3240360" cy="489074"/>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29774629"/>
              </p:ext>
            </p:extLst>
          </p:nvPr>
        </p:nvGraphicFramePr>
        <p:xfrm>
          <a:off x="3031505" y="2651894"/>
          <a:ext cx="460375" cy="273050"/>
        </p:xfrm>
        <a:graphic>
          <a:graphicData uri="http://schemas.openxmlformats.org/presentationml/2006/ole">
            <mc:AlternateContent xmlns:mc="http://schemas.openxmlformats.org/markup-compatibility/2006">
              <mc:Choice xmlns:v="urn:schemas-microsoft-com:vml" Requires="v">
                <p:oleObj spid="_x0000_s105617" name="Equation" r:id="rId19" imgW="342720" imgH="203040" progId="Equation.3">
                  <p:embed/>
                </p:oleObj>
              </mc:Choice>
              <mc:Fallback>
                <p:oleObj name="Equation" r:id="rId19" imgW="342720" imgH="203040" progId="Equation.3">
                  <p:embed/>
                  <p:pic>
                    <p:nvPicPr>
                      <p:cNvPr id="0"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31505" y="2651894"/>
                        <a:ext cx="460375" cy="27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593454145"/>
              </p:ext>
            </p:extLst>
          </p:nvPr>
        </p:nvGraphicFramePr>
        <p:xfrm>
          <a:off x="1475656" y="3356992"/>
          <a:ext cx="2520280" cy="814512"/>
        </p:xfrm>
        <a:graphic>
          <a:graphicData uri="http://schemas.openxmlformats.org/presentationml/2006/ole">
            <mc:AlternateContent xmlns:mc="http://schemas.openxmlformats.org/markup-compatibility/2006">
              <mc:Choice xmlns:v="urn:schemas-microsoft-com:vml" Requires="v">
                <p:oleObj spid="_x0000_s105618" name="Equation" r:id="rId21" imgW="1422360" imgH="444240" progId="Equation.3">
                  <p:embed/>
                </p:oleObj>
              </mc:Choice>
              <mc:Fallback>
                <p:oleObj name="Equation" r:id="rId21" imgW="1422360" imgH="444240" progId="Equation.3">
                  <p:embed/>
                  <p:pic>
                    <p:nvPicPr>
                      <p:cNvPr id="0" name="Object 2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75656" y="3356992"/>
                        <a:ext cx="2520280" cy="814512"/>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364988879"/>
              </p:ext>
            </p:extLst>
          </p:nvPr>
        </p:nvGraphicFramePr>
        <p:xfrm>
          <a:off x="1475656" y="4456211"/>
          <a:ext cx="4032448" cy="1565077"/>
        </p:xfrm>
        <a:graphic>
          <a:graphicData uri="http://schemas.openxmlformats.org/presentationml/2006/ole">
            <mc:AlternateContent xmlns:mc="http://schemas.openxmlformats.org/markup-compatibility/2006">
              <mc:Choice xmlns:v="urn:schemas-microsoft-com:vml" Requires="v">
                <p:oleObj spid="_x0000_s105619" name="Equation" r:id="rId23" imgW="1854000" imgH="736560" progId="Equation.3">
                  <p:embed/>
                </p:oleObj>
              </mc:Choice>
              <mc:Fallback>
                <p:oleObj name="Equation" r:id="rId23" imgW="1854000" imgH="736560" progId="Equation.3">
                  <p:embed/>
                  <p:pic>
                    <p:nvPicPr>
                      <p:cNvPr id="0" name="Object 4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75656" y="4456211"/>
                        <a:ext cx="4032448" cy="1565077"/>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362977351"/>
              </p:ext>
            </p:extLst>
          </p:nvPr>
        </p:nvGraphicFramePr>
        <p:xfrm>
          <a:off x="5220072" y="6021288"/>
          <a:ext cx="1265485" cy="466319"/>
        </p:xfrm>
        <a:graphic>
          <a:graphicData uri="http://schemas.openxmlformats.org/presentationml/2006/ole">
            <mc:AlternateContent xmlns:mc="http://schemas.openxmlformats.org/markup-compatibility/2006">
              <mc:Choice xmlns:v="urn:schemas-microsoft-com:vml" Requires="v">
                <p:oleObj spid="_x0000_s105620" name="Equation" r:id="rId25" imgW="622080" imgH="215640" progId="Equation.3">
                  <p:embed/>
                </p:oleObj>
              </mc:Choice>
              <mc:Fallback>
                <p:oleObj name="Equation" r:id="rId25" imgW="622080" imgH="215640" progId="Equation.3">
                  <p:embed/>
                  <p:pic>
                    <p:nvPicPr>
                      <p:cNvPr id="0" name="Object 5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20072" y="6021288"/>
                        <a:ext cx="1265485" cy="466319"/>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59211796"/>
              </p:ext>
            </p:extLst>
          </p:nvPr>
        </p:nvGraphicFramePr>
        <p:xfrm>
          <a:off x="3309938" y="4362623"/>
          <a:ext cx="204787" cy="290513"/>
        </p:xfrm>
        <a:graphic>
          <a:graphicData uri="http://schemas.openxmlformats.org/presentationml/2006/ole">
            <mc:AlternateContent xmlns:mc="http://schemas.openxmlformats.org/markup-compatibility/2006">
              <mc:Choice xmlns:v="urn:schemas-microsoft-com:vml" Requires="v">
                <p:oleObj spid="_x0000_s105621" name="Equation" r:id="rId27" imgW="152280" imgH="215640" progId="Equation.3">
                  <p:embed/>
                </p:oleObj>
              </mc:Choice>
              <mc:Fallback>
                <p:oleObj name="Equation" r:id="rId27" imgW="152280" imgH="215640" progId="Equation.3">
                  <p:embed/>
                  <p:pic>
                    <p:nvPicPr>
                      <p:cNvPr id="0" name="Object 5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09938" y="4362623"/>
                        <a:ext cx="204787"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86423362"/>
              </p:ext>
            </p:extLst>
          </p:nvPr>
        </p:nvGraphicFramePr>
        <p:xfrm>
          <a:off x="3275856" y="4722663"/>
          <a:ext cx="222250" cy="290513"/>
        </p:xfrm>
        <a:graphic>
          <a:graphicData uri="http://schemas.openxmlformats.org/presentationml/2006/ole">
            <mc:AlternateContent xmlns:mc="http://schemas.openxmlformats.org/markup-compatibility/2006">
              <mc:Choice xmlns:v="urn:schemas-microsoft-com:vml" Requires="v">
                <p:oleObj spid="_x0000_s105622" name="Equation" r:id="rId29" imgW="164880" imgH="215640" progId="Equation.3">
                  <p:embed/>
                </p:oleObj>
              </mc:Choice>
              <mc:Fallback>
                <p:oleObj name="Equation" r:id="rId29" imgW="164880" imgH="215640" progId="Equation.3">
                  <p:embed/>
                  <p:pic>
                    <p:nvPicPr>
                      <p:cNvPr id="0" name="Object 5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275856" y="4722663"/>
                        <a:ext cx="22225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702590314"/>
              </p:ext>
            </p:extLst>
          </p:nvPr>
        </p:nvGraphicFramePr>
        <p:xfrm>
          <a:off x="3055193" y="4941168"/>
          <a:ext cx="220663" cy="307975"/>
        </p:xfrm>
        <a:graphic>
          <a:graphicData uri="http://schemas.openxmlformats.org/presentationml/2006/ole">
            <mc:AlternateContent xmlns:mc="http://schemas.openxmlformats.org/markup-compatibility/2006">
              <mc:Choice xmlns:v="urn:schemas-microsoft-com:vml" Requires="v">
                <p:oleObj spid="_x0000_s105623" name="Equation" r:id="rId31" imgW="164880" imgH="228600" progId="Equation.3">
                  <p:embed/>
                </p:oleObj>
              </mc:Choice>
              <mc:Fallback>
                <p:oleObj name="Equation" r:id="rId31" imgW="164880" imgH="228600" progId="Equation.3">
                  <p:embed/>
                  <p:pic>
                    <p:nvPicPr>
                      <p:cNvPr id="0" name="Object 5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55193" y="4941168"/>
                        <a:ext cx="220663"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212115927"/>
              </p:ext>
            </p:extLst>
          </p:nvPr>
        </p:nvGraphicFramePr>
        <p:xfrm>
          <a:off x="3203848" y="5516339"/>
          <a:ext cx="222250" cy="288925"/>
        </p:xfrm>
        <a:graphic>
          <a:graphicData uri="http://schemas.openxmlformats.org/presentationml/2006/ole">
            <mc:AlternateContent xmlns:mc="http://schemas.openxmlformats.org/markup-compatibility/2006">
              <mc:Choice xmlns:v="urn:schemas-microsoft-com:vml" Requires="v">
                <p:oleObj spid="_x0000_s105624" name="Equation" r:id="rId33" imgW="164880" imgH="215640" progId="Equation.3">
                  <p:embed/>
                </p:oleObj>
              </mc:Choice>
              <mc:Fallback>
                <p:oleObj name="Equation" r:id="rId33" imgW="164880" imgH="215640" progId="Equation.3">
                  <p:embed/>
                  <p:pic>
                    <p:nvPicPr>
                      <p:cNvPr id="0" name="Object 5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203848" y="5516339"/>
                        <a:ext cx="222250"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9484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0"/>
            <a:ext cx="8229600" cy="908720"/>
          </a:xfrm>
          <a:prstGeom prst="rect">
            <a:avLst/>
          </a:prstGeom>
        </p:spPr>
        <p:style>
          <a:lnRef idx="1">
            <a:schemeClr val="accent2"/>
          </a:lnRef>
          <a:fillRef idx="2">
            <a:schemeClr val="accent2"/>
          </a:fillRef>
          <a:effectRef idx="1">
            <a:schemeClr val="accent2"/>
          </a:effectRef>
          <a:fontRef idx="minor">
            <a:schemeClr val="dk1"/>
          </a:fontRef>
        </p:style>
        <p:txBody>
          <a:bodyPr>
            <a:no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ar-IQ" sz="2800">
                <a:latin typeface="Times New Roman" pitchFamily="18" charset="0"/>
                <a:cs typeface="Times New Roman" pitchFamily="18" charset="0"/>
              </a:rPr>
              <a:t>تأثير درجة الحرارة على سرع التفاعلات الكيميائية</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Effect of Temperature on Rate of Chemical Reactions</a:t>
            </a:r>
            <a:endParaRPr lang="ar-IQ" sz="2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856984" cy="5646787"/>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2749512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4624"/>
            <a:ext cx="885698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ar-IQ" b="1" dirty="0">
                <a:latin typeface="Times New Roman" pitchFamily="18" charset="0"/>
                <a:cs typeface="Times New Roman" pitchFamily="18" charset="0"/>
              </a:rPr>
              <a:t>ب- </a:t>
            </a:r>
            <a:r>
              <a:rPr lang="ar-SA" b="1" dirty="0">
                <a:latin typeface="Times New Roman" pitchFamily="18" charset="0"/>
                <a:cs typeface="Times New Roman" pitchFamily="18" charset="0"/>
              </a:rPr>
              <a:t>لوحظ بأن درجة الحرارة تزيد من العدد النسبي للجزيئات التي تمتلك طاقة كافية (كامنة) لحدوث التفاعل.</a:t>
            </a:r>
            <a:endParaRPr lang="en-US" b="1" dirty="0">
              <a:latin typeface="Times New Roman" pitchFamily="18" charset="0"/>
              <a:cs typeface="Times New Roman" pitchFamily="18" charset="0"/>
            </a:endParaRPr>
          </a:p>
          <a:p>
            <a:r>
              <a:rPr lang="ar-IQ" dirty="0">
                <a:latin typeface="Times New Roman" pitchFamily="18" charset="0"/>
                <a:cs typeface="Times New Roman" pitchFamily="18" charset="0"/>
              </a:rPr>
              <a:t>سؤال: كيف يتم ذلك؟</a:t>
            </a:r>
            <a:endParaRPr lang="en-US" dirty="0">
              <a:latin typeface="Times New Roman" pitchFamily="18" charset="0"/>
              <a:cs typeface="Times New Roman" pitchFamily="18" charset="0"/>
            </a:endParaRPr>
          </a:p>
          <a:p>
            <a:r>
              <a:rPr lang="ar-IQ" dirty="0">
                <a:latin typeface="Times New Roman" pitchFamily="18" charset="0"/>
                <a:cs typeface="Times New Roman" pitchFamily="18" charset="0"/>
              </a:rPr>
              <a:t>يعني يزداد عدد الجزيئات التي تمتلك </a:t>
            </a:r>
            <a:r>
              <a:rPr lang="en-US" dirty="0">
                <a:latin typeface="Times New Roman" pitchFamily="18" charset="0"/>
                <a:cs typeface="Times New Roman" pitchFamily="18" charset="0"/>
              </a:rPr>
              <a:t>T</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 &lt;&lt; T</a:t>
            </a:r>
            <a:r>
              <a:rPr lang="en-US" baseline="-25000" dirty="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b="38330"/>
          <a:stretch/>
        </p:blipFill>
        <p:spPr bwMode="auto">
          <a:xfrm>
            <a:off x="107504" y="1052736"/>
            <a:ext cx="8856983" cy="2952328"/>
          </a:xfrm>
          <a:prstGeom prst="rect">
            <a:avLst/>
          </a:prstGeom>
          <a:noFill/>
          <a:ln>
            <a:noFill/>
          </a:ln>
          <a:effectLst/>
          <a:extLst>
            <a:ext uri="{53640926-AAD7-44D8-BBD7-CCE9431645EC}">
              <a14:shadowObscured xmlns:a14="http://schemas.microsoft.com/office/drawing/2010/main"/>
            </a:ext>
          </a:extLst>
        </p:spPr>
      </p:pic>
      <p:sp>
        <p:nvSpPr>
          <p:cNvPr id="5" name="TextBox 4"/>
          <p:cNvSpPr txBox="1"/>
          <p:nvPr/>
        </p:nvSpPr>
        <p:spPr>
          <a:xfrm>
            <a:off x="683568" y="4119463"/>
            <a:ext cx="8340746" cy="461665"/>
          </a:xfrm>
          <a:prstGeom prst="rect">
            <a:avLst/>
          </a:prstGeom>
          <a:noFill/>
        </p:spPr>
        <p:txBody>
          <a:bodyPr wrap="none" rtlCol="1">
            <a:spAutoFit/>
          </a:bodyPr>
          <a:lstStyle/>
          <a:p>
            <a:r>
              <a:rPr lang="ar-IQ" sz="2400" b="1" dirty="0"/>
              <a:t>لو ناخذ العلاقة البيانية بين سرعة التفاعل مقابل الزمن وباشكال مختلفة وكما يلي :</a:t>
            </a:r>
          </a:p>
        </p:txBody>
      </p:sp>
      <p:pic>
        <p:nvPicPr>
          <p:cNvPr id="43010" name="Picture 2" descr="C:\Users\7568\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391" y="4581128"/>
            <a:ext cx="3030537" cy="2160240"/>
          </a:xfrm>
          <a:prstGeom prst="rect">
            <a:avLst/>
          </a:prstGeom>
          <a:noFill/>
          <a:extLst>
            <a:ext uri="{909E8E84-426E-40DD-AFC4-6F175D3DCCD1}">
              <a14:hiddenFill xmlns:a14="http://schemas.microsoft.com/office/drawing/2010/main">
                <a:solidFill>
                  <a:srgbClr val="FFFFFF"/>
                </a:solidFill>
              </a14:hiddenFill>
            </a:ext>
          </a:extLst>
        </p:spPr>
      </p:pic>
      <p:pic>
        <p:nvPicPr>
          <p:cNvPr id="43011" name="Picture 3" descr="C:\Users\7568\Desktop\Untitled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3941" y="4637037"/>
            <a:ext cx="3174443" cy="210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5788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t="63790"/>
          <a:stretch/>
        </p:blipFill>
        <p:spPr bwMode="auto">
          <a:xfrm>
            <a:off x="179512" y="2564904"/>
            <a:ext cx="8856984" cy="1844824"/>
          </a:xfrm>
          <a:prstGeom prst="rect">
            <a:avLst/>
          </a:prstGeom>
          <a:noFill/>
          <a:ln>
            <a:noFill/>
          </a:ln>
          <a:effectLst/>
          <a:extLst>
            <a:ext uri="{53640926-AAD7-44D8-BBD7-CCE9431645EC}">
              <a14:shadowObscured xmlns:a14="http://schemas.microsoft.com/office/drawing/2010/main"/>
            </a:ext>
          </a:extLst>
        </p:spPr>
      </p:pic>
      <p:pic>
        <p:nvPicPr>
          <p:cNvPr id="44034" name="Picture 2" descr="C:\Users\7568\Desktop\Untitled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2351"/>
            <a:ext cx="2268537" cy="2268537"/>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C:\Users\7568\Desktop\Untitled 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7" y="205309"/>
            <a:ext cx="2376263" cy="2287587"/>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C:\Users\7568\Desktop\Untitled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1585" y="188640"/>
            <a:ext cx="2582863"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descr="C:\Users\7568\Desktop\Untitled 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5963" y="4497213"/>
            <a:ext cx="2630487" cy="231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715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636911"/>
          </a:xfrm>
          <a:prstGeom prst="rect">
            <a:avLst/>
          </a:prstGeom>
          <a:ln/>
        </p:spPr>
        <p:style>
          <a:lnRef idx="1">
            <a:schemeClr val="accent3"/>
          </a:lnRef>
          <a:fillRef idx="2">
            <a:schemeClr val="accent3"/>
          </a:fillRef>
          <a:effectRef idx="1">
            <a:schemeClr val="accent3"/>
          </a:effectRef>
          <a:fontRef idx="minor">
            <a:schemeClr val="dk1"/>
          </a:fontRef>
        </p:style>
      </p:pic>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2896"/>
            <a:ext cx="9144000" cy="4365104"/>
          </a:xfrm>
          <a:prstGeom prst="rect">
            <a:avLst/>
          </a:prstGeom>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40119546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605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68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16632"/>
            <a:ext cx="8640960" cy="2308324"/>
          </a:xfrm>
          <a:prstGeom prst="rect">
            <a:avLst/>
          </a:prstGeom>
          <a:noFill/>
        </p:spPr>
        <p:txBody>
          <a:bodyPr wrap="square" rtlCol="1">
            <a:spAutoFit/>
          </a:bodyPr>
          <a:lstStyle/>
          <a:p>
            <a:pPr algn="just"/>
            <a:r>
              <a:rPr lang="ar-SA" sz="2400" b="1" dirty="0">
                <a:latin typeface="Century Schoolbook" pitchFamily="18" charset="0"/>
                <a:cs typeface="Times New Roman" pitchFamily="18" charset="0"/>
              </a:rPr>
              <a:t>معدل التفاعل</a:t>
            </a:r>
            <a:r>
              <a:rPr lang="ar-SA" sz="2400" dirty="0">
                <a:latin typeface="Century Schoolbook" pitchFamily="18" charset="0"/>
                <a:cs typeface="Times New Roman" pitchFamily="18" charset="0"/>
              </a:rPr>
              <a:t> أو </a:t>
            </a:r>
            <a:r>
              <a:rPr lang="ar-SA" sz="2400" b="1" dirty="0">
                <a:latin typeface="Century Schoolbook" pitchFamily="18" charset="0"/>
                <a:cs typeface="Times New Roman" pitchFamily="18" charset="0"/>
              </a:rPr>
              <a:t>معدل سرعة التفاعل الكيميائي</a:t>
            </a:r>
            <a:r>
              <a:rPr lang="ar-SA" sz="2400" dirty="0">
                <a:latin typeface="Century Schoolbook" pitchFamily="18" charset="0"/>
                <a:cs typeface="Times New Roman" pitchFamily="18" charset="0"/>
              </a:rPr>
              <a:t> </a:t>
            </a:r>
          </a:p>
          <a:p>
            <a:pPr algn="just"/>
            <a:r>
              <a:rPr lang="ar-SA" sz="2400" dirty="0">
                <a:latin typeface="Century Schoolbook" pitchFamily="18" charset="0"/>
                <a:cs typeface="Times New Roman" pitchFamily="18" charset="0"/>
              </a:rPr>
              <a:t>   </a:t>
            </a:r>
            <a:r>
              <a:rPr lang="ar-SA" sz="2400" b="1" dirty="0">
                <a:latin typeface="Century Schoolbook" pitchFamily="18" charset="0"/>
                <a:cs typeface="Times New Roman" pitchFamily="18" charset="0"/>
              </a:rPr>
              <a:t>هو معدل التغير في كميات (تركيز) المواد المتفاعلة أو الناتجة في وحدة الزمن. أو معدل تغير نواتج التفاعل في وحدة  الزمن أي أنه  عبارة عن الزيادة  في  تركيز المواد الناتجة بمرور الزمن وتكوين الناتج.</a:t>
            </a:r>
            <a:endParaRPr lang="ar-IQ" sz="2400" b="1" dirty="0">
              <a:latin typeface="Century Schoolbook" pitchFamily="18" charset="0"/>
              <a:cs typeface="Times New Roman" pitchFamily="18" charset="0"/>
            </a:endParaRPr>
          </a:p>
          <a:p>
            <a:pPr algn="ctr"/>
            <a:r>
              <a:rPr lang="en-US" sz="2400" b="1" dirty="0"/>
              <a:t>A → B</a:t>
            </a:r>
            <a:r>
              <a:rPr lang="en-US" sz="2400" dirty="0"/>
              <a:t> </a:t>
            </a:r>
            <a:endParaRPr lang="en-US" sz="2400" dirty="0">
              <a:latin typeface="Century Schoolbook" pitchFamily="18" charset="0"/>
              <a:cs typeface="Times New Roman" pitchFamily="18" charset="0"/>
            </a:endParaRPr>
          </a:p>
          <a:p>
            <a:r>
              <a:rPr lang="ar-IQ" sz="2400" b="1" dirty="0">
                <a:latin typeface="Century Schoolbook" pitchFamily="18" charset="0"/>
                <a:cs typeface="Times New Roman" pitchFamily="18" charset="0"/>
              </a:rPr>
              <a:t>السرعة هي معدل النقصان في تراكيز المتفاعلات الى التغير في الزمن </a:t>
            </a:r>
            <a:endParaRPr lang="en-US" sz="2400" b="1" dirty="0"/>
          </a:p>
        </p:txBody>
      </p:sp>
      <p:pic>
        <p:nvPicPr>
          <p:cNvPr id="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592" y="2492896"/>
            <a:ext cx="1609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312550" y="3284984"/>
            <a:ext cx="6575839" cy="461665"/>
          </a:xfrm>
          <a:prstGeom prst="rect">
            <a:avLst/>
          </a:prstGeom>
          <a:noFill/>
        </p:spPr>
        <p:txBody>
          <a:bodyPr wrap="none" rtlCol="1">
            <a:spAutoFit/>
          </a:bodyPr>
          <a:lstStyle/>
          <a:p>
            <a:pPr algn="ctr"/>
            <a:r>
              <a:rPr lang="ar-IQ" sz="2400" b="1" dirty="0">
                <a:latin typeface="Century Schoolbook" pitchFamily="18" charset="0"/>
                <a:cs typeface="Times New Roman" pitchFamily="18" charset="0"/>
              </a:rPr>
              <a:t>السرعة هي معدل الزيادة في تراكيز النواتج  الى التغير في الزمن </a:t>
            </a:r>
          </a:p>
        </p:txBody>
      </p:sp>
      <p:pic>
        <p:nvPicPr>
          <p:cNvPr id="8"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1110" y="3861048"/>
            <a:ext cx="1390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Chang Powerpoint\Figures\CNG7CH13\CHA56012.J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7074" y="4581128"/>
            <a:ext cx="5029200" cy="212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12" name="Object 11"/>
          <p:cNvGraphicFramePr>
            <a:graphicFrameLocks noChangeAspect="1"/>
          </p:cNvGraphicFramePr>
          <p:nvPr>
            <p:extLst>
              <p:ext uri="{D42A27DB-BD31-4B8C-83A1-F6EECF244321}">
                <p14:modId xmlns:p14="http://schemas.microsoft.com/office/powerpoint/2010/main" val="3913731199"/>
              </p:ext>
            </p:extLst>
          </p:nvPr>
        </p:nvGraphicFramePr>
        <p:xfrm>
          <a:off x="2618705" y="2492896"/>
          <a:ext cx="1161207" cy="578594"/>
        </p:xfrm>
        <a:graphic>
          <a:graphicData uri="http://schemas.openxmlformats.org/presentationml/2006/ole">
            <mc:AlternateContent xmlns:mc="http://schemas.openxmlformats.org/markup-compatibility/2006">
              <mc:Choice xmlns:v="urn:schemas-microsoft-com:vml" Requires="v">
                <p:oleObj spid="_x0000_s2013" name="Equation" r:id="rId6" imgW="761760" imgH="444240" progId="Equation.3">
                  <p:embed/>
                </p:oleObj>
              </mc:Choice>
              <mc:Fallback>
                <p:oleObj name="Equation" r:id="rId6" imgW="761760" imgH="44424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8705" y="2492896"/>
                        <a:ext cx="1161207" cy="578594"/>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96509734"/>
              </p:ext>
            </p:extLst>
          </p:nvPr>
        </p:nvGraphicFramePr>
        <p:xfrm>
          <a:off x="2483768" y="3861048"/>
          <a:ext cx="1025575" cy="576064"/>
        </p:xfrm>
        <a:graphic>
          <a:graphicData uri="http://schemas.openxmlformats.org/presentationml/2006/ole">
            <mc:AlternateContent xmlns:mc="http://schemas.openxmlformats.org/markup-compatibility/2006">
              <mc:Choice xmlns:v="urn:schemas-microsoft-com:vml" Requires="v">
                <p:oleObj spid="_x0000_s2014" name="Equation" r:id="rId8" imgW="761760" imgH="444240" progId="Equation.3">
                  <p:embed/>
                </p:oleObj>
              </mc:Choice>
              <mc:Fallback>
                <p:oleObj name="Equation" r:id="rId8" imgW="761760" imgH="44424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3768" y="3861048"/>
                        <a:ext cx="1025575" cy="576064"/>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005184609"/>
              </p:ext>
            </p:extLst>
          </p:nvPr>
        </p:nvGraphicFramePr>
        <p:xfrm>
          <a:off x="4355976" y="2424956"/>
          <a:ext cx="2304256" cy="644004"/>
        </p:xfrm>
        <a:graphic>
          <a:graphicData uri="http://schemas.openxmlformats.org/presentationml/2006/ole">
            <mc:AlternateContent xmlns:mc="http://schemas.openxmlformats.org/markup-compatibility/2006">
              <mc:Choice xmlns:v="urn:schemas-microsoft-com:vml" Requires="v">
                <p:oleObj spid="_x0000_s2015" name="Equation" r:id="rId10" imgW="1346040" imgH="457200" progId="Equation.3">
                  <p:embed/>
                </p:oleObj>
              </mc:Choice>
              <mc:Fallback>
                <p:oleObj name="Equation" r:id="rId10" imgW="1346040" imgH="45720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5976" y="2424956"/>
                        <a:ext cx="2304256" cy="644004"/>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428398600"/>
              </p:ext>
            </p:extLst>
          </p:nvPr>
        </p:nvGraphicFramePr>
        <p:xfrm>
          <a:off x="4211960" y="3746650"/>
          <a:ext cx="2376264" cy="657324"/>
        </p:xfrm>
        <a:graphic>
          <a:graphicData uri="http://schemas.openxmlformats.org/presentationml/2006/ole">
            <mc:AlternateContent xmlns:mc="http://schemas.openxmlformats.org/markup-compatibility/2006">
              <mc:Choice xmlns:v="urn:schemas-microsoft-com:vml" Requires="v">
                <p:oleObj spid="_x0000_s2016" name="Equation" r:id="rId12" imgW="1218960" imgH="457200" progId="Equation.3">
                  <p:embed/>
                </p:oleObj>
              </mc:Choice>
              <mc:Fallback>
                <p:oleObj name="Equation" r:id="rId12" imgW="1218960" imgH="45720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1960" y="3746650"/>
                        <a:ext cx="2376264" cy="65732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5518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1137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28A0092B-C50C-407E-A947-70E740481C1C}">
                <a14:useLocalDpi xmlns:a14="http://schemas.microsoft.com/office/drawing/2010/main" val="0"/>
              </a:ext>
            </a:extLst>
          </a:blip>
          <a:srcRect l="2288" r="35824" b="13290"/>
          <a:stretch/>
        </p:blipFill>
        <p:spPr bwMode="auto">
          <a:xfrm>
            <a:off x="2940050" y="37604"/>
            <a:ext cx="3263900" cy="1951236"/>
          </a:xfrm>
          <a:prstGeom prst="rect">
            <a:avLst/>
          </a:prstGeom>
          <a:noFill/>
          <a:ln>
            <a:noFill/>
          </a:ln>
          <a:effectLst/>
          <a:extLst>
            <a:ext uri="{53640926-AAD7-44D8-BBD7-CCE9431645EC}">
              <a14:shadowObscured xmlns:a14="http://schemas.microsoft.com/office/drawing/2010/main"/>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8840"/>
            <a:ext cx="914400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549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8992" cy="6370975"/>
          </a:xfrm>
          <a:prstGeom prst="rect">
            <a:avLst/>
          </a:prstGeom>
          <a:noFill/>
        </p:spPr>
        <p:txBody>
          <a:bodyPr wrap="square" rtlCol="1">
            <a:spAutoFit/>
          </a:bodyPr>
          <a:lstStyle/>
          <a:p>
            <a:r>
              <a:rPr lang="ar-IQ" sz="2400" b="1" dirty="0"/>
              <a:t>نقطة الضعف في معادلة ارينيوس تكمن في نقطة واحدة وهو عدم تغير طاقة التنشيط ومعامل ارينيوس  مع درجة الحرارة</a:t>
            </a:r>
          </a:p>
          <a:p>
            <a:r>
              <a:rPr lang="ar-IQ" sz="2400" b="1" dirty="0"/>
              <a:t>س/ ماهو دفاع ارينيوس عن هذه النقطة او هذا الخطا او التقريب ?</a:t>
            </a:r>
          </a:p>
          <a:p>
            <a:endParaRPr lang="ar-IQ" sz="2400" b="1" dirty="0"/>
          </a:p>
          <a:p>
            <a:pPr algn="just"/>
            <a:r>
              <a:rPr lang="ar-IQ" sz="2400" b="1" dirty="0"/>
              <a:t>مثال: لتفاعل معين طاقة تنشيطه </a:t>
            </a:r>
            <a:r>
              <a:rPr lang="en-US" sz="2400" b="1" dirty="0"/>
              <a:t>53.59 </a:t>
            </a:r>
            <a:r>
              <a:rPr lang="en-US" sz="2400" b="1" dirty="0" err="1"/>
              <a:t>Kj</a:t>
            </a:r>
            <a:r>
              <a:rPr lang="en-US" sz="2400" b="1" dirty="0"/>
              <a:t>/</a:t>
            </a:r>
            <a:r>
              <a:rPr lang="en-US" sz="2400" b="1" dirty="0" err="1"/>
              <a:t>mol</a:t>
            </a:r>
            <a:r>
              <a:rPr lang="en-US" sz="2400" b="1" dirty="0"/>
              <a:t> </a:t>
            </a:r>
            <a:r>
              <a:rPr lang="ar-IQ" sz="2400" b="1" dirty="0"/>
              <a:t> وسرعته تزداد بمقدار (2-3) مرات عند رفع درجة الحرارة من </a:t>
            </a:r>
            <a:r>
              <a:rPr lang="en-US" sz="2400" b="1" dirty="0"/>
              <a:t>300-310K</a:t>
            </a:r>
            <a:r>
              <a:rPr lang="ar-IQ" sz="2400" b="1" dirty="0"/>
              <a:t> ,جد النسبة  بين </a:t>
            </a:r>
            <a:r>
              <a:rPr lang="en-US" sz="2400" b="1" dirty="0"/>
              <a:t>k1</a:t>
            </a:r>
            <a:r>
              <a:rPr lang="ar-IQ" sz="2400" b="1" dirty="0"/>
              <a:t> و </a:t>
            </a:r>
            <a:r>
              <a:rPr lang="en-US" sz="2400" b="1" dirty="0"/>
              <a:t>k2</a:t>
            </a:r>
            <a:r>
              <a:rPr lang="ar-IQ" sz="2400" b="1" dirty="0"/>
              <a:t> ?  </a:t>
            </a:r>
          </a:p>
          <a:p>
            <a:pPr algn="just"/>
            <a:endParaRPr lang="ar-IQ" sz="2400" b="1" dirty="0"/>
          </a:p>
          <a:p>
            <a:pPr algn="just"/>
            <a:r>
              <a:rPr lang="ar-IQ" sz="2400" b="1" dirty="0"/>
              <a:t>مثال: لتفاعل من المرتبة الاولى وجد ان زمن عمر النصف له </a:t>
            </a:r>
            <a:r>
              <a:rPr lang="en-US" sz="2400" b="1" dirty="0"/>
              <a:t>10 sec</a:t>
            </a:r>
            <a:r>
              <a:rPr lang="ar-IQ" sz="2400" b="1" dirty="0"/>
              <a:t> احسب درجة الحرارة التي تكون فيها قيمة </a:t>
            </a:r>
            <a:r>
              <a:rPr lang="en-US" sz="2400" b="1" dirty="0"/>
              <a:t>A</a:t>
            </a:r>
            <a:r>
              <a:rPr lang="ar-IQ" sz="2400" b="1" dirty="0"/>
              <a:t> لهذا التفاعل </a:t>
            </a:r>
            <a:r>
              <a:rPr lang="en-US" sz="2400" b="1" dirty="0"/>
              <a:t>1000</a:t>
            </a:r>
            <a:r>
              <a:rPr lang="ar-IQ" sz="2400" b="1" dirty="0"/>
              <a:t> ثانية -1</a:t>
            </a:r>
            <a:r>
              <a:rPr lang="en-US" sz="2400" b="1" dirty="0"/>
              <a:t> </a:t>
            </a:r>
            <a:r>
              <a:rPr lang="ar-IQ" sz="2400" b="1" dirty="0"/>
              <a:t> وطاقة التنشيط له </a:t>
            </a:r>
            <a:r>
              <a:rPr lang="en-US" sz="2400" b="1" dirty="0"/>
              <a:t>80 </a:t>
            </a:r>
            <a:r>
              <a:rPr lang="en-US" sz="2400" b="1" dirty="0" err="1"/>
              <a:t>Kj</a:t>
            </a:r>
            <a:r>
              <a:rPr lang="ar-IQ" sz="2400" b="1" dirty="0"/>
              <a:t> ?</a:t>
            </a:r>
          </a:p>
          <a:p>
            <a:pPr algn="just"/>
            <a:endParaRPr lang="ar-IQ" sz="2400" b="1" dirty="0"/>
          </a:p>
          <a:p>
            <a:pPr algn="just"/>
            <a:r>
              <a:rPr lang="ar-IQ" sz="2400" b="1" dirty="0"/>
              <a:t>مثال : يتحول البنزلديهايد الى البنزول بوجود ايونات السيانيد كعامل مساعد وحسب النتائج التالية :</a:t>
            </a:r>
          </a:p>
          <a:p>
            <a:pPr algn="just"/>
            <a:endParaRPr lang="ar-IQ" sz="2400" b="1" dirty="0"/>
          </a:p>
          <a:p>
            <a:pPr algn="just"/>
            <a:endParaRPr lang="ar-IQ" sz="2400" b="1" dirty="0"/>
          </a:p>
          <a:p>
            <a:pPr algn="just"/>
            <a:endParaRPr lang="ar-IQ" sz="2400" b="1" dirty="0"/>
          </a:p>
          <a:p>
            <a:r>
              <a:rPr lang="ar-IQ" sz="2400" b="1" dirty="0"/>
              <a:t>جد طاقة التنشيط ومعامل ارينيوس لهذا التفاعل ?</a:t>
            </a:r>
          </a:p>
          <a:p>
            <a:r>
              <a:rPr lang="ar-IQ" sz="2400" b="1" dirty="0"/>
              <a:t> </a:t>
            </a:r>
          </a:p>
        </p:txBody>
      </p:sp>
      <p:graphicFrame>
        <p:nvGraphicFramePr>
          <p:cNvPr id="3" name="Table 2"/>
          <p:cNvGraphicFramePr>
            <a:graphicFrameLocks noGrp="1"/>
          </p:cNvGraphicFramePr>
          <p:nvPr>
            <p:extLst>
              <p:ext uri="{D42A27DB-BD31-4B8C-83A1-F6EECF244321}">
                <p14:modId xmlns:p14="http://schemas.microsoft.com/office/powerpoint/2010/main" val="1058382366"/>
              </p:ext>
            </p:extLst>
          </p:nvPr>
        </p:nvGraphicFramePr>
        <p:xfrm>
          <a:off x="467545" y="4509120"/>
          <a:ext cx="6810190" cy="936104"/>
        </p:xfrm>
        <a:graphic>
          <a:graphicData uri="http://schemas.openxmlformats.org/drawingml/2006/table">
            <a:tbl>
              <a:tblPr rtl="1" firstRow="1" firstCol="1" bandRow="1">
                <a:tableStyleId>{5C22544A-7EE6-4342-B048-85BDC9FD1C3A}</a:tableStyleId>
              </a:tblPr>
              <a:tblGrid>
                <a:gridCol w="1702148">
                  <a:extLst>
                    <a:ext uri="{9D8B030D-6E8A-4147-A177-3AD203B41FA5}">
                      <a16:colId xmlns:a16="http://schemas.microsoft.com/office/drawing/2014/main" val="20000"/>
                    </a:ext>
                  </a:extLst>
                </a:gridCol>
                <a:gridCol w="1702148">
                  <a:extLst>
                    <a:ext uri="{9D8B030D-6E8A-4147-A177-3AD203B41FA5}">
                      <a16:colId xmlns:a16="http://schemas.microsoft.com/office/drawing/2014/main" val="20001"/>
                    </a:ext>
                  </a:extLst>
                </a:gridCol>
                <a:gridCol w="1702947">
                  <a:extLst>
                    <a:ext uri="{9D8B030D-6E8A-4147-A177-3AD203B41FA5}">
                      <a16:colId xmlns:a16="http://schemas.microsoft.com/office/drawing/2014/main" val="20002"/>
                    </a:ext>
                  </a:extLst>
                </a:gridCol>
                <a:gridCol w="1702947">
                  <a:extLst>
                    <a:ext uri="{9D8B030D-6E8A-4147-A177-3AD203B41FA5}">
                      <a16:colId xmlns:a16="http://schemas.microsoft.com/office/drawing/2014/main" val="20003"/>
                    </a:ext>
                  </a:extLst>
                </a:gridCol>
              </a:tblGrid>
              <a:tr h="468052">
                <a:tc>
                  <a:txBody>
                    <a:bodyPr/>
                    <a:lstStyle/>
                    <a:p>
                      <a:pPr algn="ctr" rtl="1">
                        <a:lnSpc>
                          <a:spcPct val="115000"/>
                        </a:lnSpc>
                        <a:spcAft>
                          <a:spcPts val="0"/>
                        </a:spcAft>
                        <a:tabLst>
                          <a:tab pos="4282440" algn="l"/>
                        </a:tabLst>
                      </a:pPr>
                      <a:r>
                        <a:rPr lang="en-US" sz="1400" dirty="0">
                          <a:effectLst/>
                        </a:rPr>
                        <a:t>333.2</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a:effectLst/>
                        </a:rPr>
                        <a:t>323.2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dirty="0">
                          <a:effectLst/>
                        </a:rPr>
                        <a:t>313.2</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a:effectLst/>
                        </a:rPr>
                        <a:t>T/K</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468052">
                <a:tc>
                  <a:txBody>
                    <a:bodyPr/>
                    <a:lstStyle/>
                    <a:p>
                      <a:pPr algn="ctr" rtl="0">
                        <a:lnSpc>
                          <a:spcPct val="115000"/>
                        </a:lnSpc>
                        <a:spcAft>
                          <a:spcPts val="0"/>
                        </a:spcAft>
                        <a:tabLst>
                          <a:tab pos="4282440" algn="l"/>
                        </a:tabLst>
                      </a:pPr>
                      <a:r>
                        <a:rPr lang="en-US" sz="1400">
                          <a:effectLst/>
                        </a:rPr>
                        <a:t>0.089</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a:effectLst/>
                        </a:rPr>
                        <a:t>0.048</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dirty="0">
                          <a:effectLst/>
                        </a:rPr>
                        <a:t>0.026</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dirty="0">
                          <a:effectLst/>
                        </a:rPr>
                        <a:t>k/min</a:t>
                      </a:r>
                      <a:r>
                        <a:rPr lang="en-US" sz="1400" baseline="30000" dirty="0">
                          <a:effectLst/>
                        </a:rPr>
                        <a:t>-1</a:t>
                      </a: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808617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3" y="116632"/>
            <a:ext cx="8928992" cy="6740307"/>
          </a:xfrm>
          <a:prstGeom prst="rect">
            <a:avLst/>
          </a:prstGeom>
          <a:noFill/>
        </p:spPr>
        <p:txBody>
          <a:bodyPr wrap="square" rtlCol="1">
            <a:spAutoFit/>
          </a:bodyPr>
          <a:lstStyle/>
          <a:p>
            <a:pPr algn="ctr"/>
            <a:r>
              <a:rPr lang="ar-IQ" sz="2400" b="1" u="sng" dirty="0">
                <a:cs typeface="+mj-cs"/>
              </a:rPr>
              <a:t>الفصل السادس :نظريات سرع التفاعل </a:t>
            </a:r>
            <a:r>
              <a:rPr lang="en-US" sz="2400" b="1" u="sng" dirty="0">
                <a:cs typeface="+mj-cs"/>
              </a:rPr>
              <a:t>theories of rate reaction </a:t>
            </a:r>
            <a:r>
              <a:rPr lang="ar-IQ" sz="2400" b="1" u="sng" dirty="0">
                <a:cs typeface="+mj-cs"/>
              </a:rPr>
              <a:t> </a:t>
            </a:r>
          </a:p>
          <a:p>
            <a:r>
              <a:rPr lang="ar-IQ" sz="2400" b="1" dirty="0">
                <a:cs typeface="+mj-cs"/>
              </a:rPr>
              <a:t>هي النظريات التي تجيب عن السؤال التالي :</a:t>
            </a:r>
          </a:p>
          <a:p>
            <a:r>
              <a:rPr lang="ar-IQ" sz="2400" b="1" dirty="0">
                <a:cs typeface="+mj-cs"/>
              </a:rPr>
              <a:t>س/ كيفية حدوث التفاعل الكيميائي ? او باي طريقة تتحول المتفاعلات الى نواتج ?</a:t>
            </a:r>
          </a:p>
          <a:p>
            <a:r>
              <a:rPr lang="ar-IQ" sz="2400" b="1" dirty="0">
                <a:cs typeface="+mj-cs"/>
              </a:rPr>
              <a:t>للاجابة على هذا السؤال نقول وضعت نظريتين :</a:t>
            </a:r>
          </a:p>
          <a:p>
            <a:r>
              <a:rPr lang="ar-IQ" sz="2400" b="1" dirty="0">
                <a:cs typeface="+mj-cs"/>
              </a:rPr>
              <a:t>ا</a:t>
            </a:r>
            <a:r>
              <a:rPr lang="ar-IQ" sz="2400" b="1" u="sng" dirty="0">
                <a:cs typeface="+mj-cs"/>
              </a:rPr>
              <a:t>لاولى</a:t>
            </a:r>
            <a:r>
              <a:rPr lang="ar-IQ" sz="2400" b="1" dirty="0">
                <a:cs typeface="+mj-cs"/>
              </a:rPr>
              <a:t> نظرية التصادم       </a:t>
            </a:r>
            <a:r>
              <a:rPr lang="ar-IQ" sz="2400" b="1" u="sng" dirty="0">
                <a:cs typeface="+mj-cs"/>
              </a:rPr>
              <a:t>الثانية</a:t>
            </a:r>
            <a:r>
              <a:rPr lang="ar-IQ" sz="2400" b="1" dirty="0">
                <a:cs typeface="+mj-cs"/>
              </a:rPr>
              <a:t> نظرية المعقد المنشط او الحالة الانتقالية </a:t>
            </a:r>
          </a:p>
          <a:p>
            <a:endParaRPr lang="ar-IQ" sz="2400" b="1" dirty="0">
              <a:cs typeface="+mj-cs"/>
            </a:endParaRPr>
          </a:p>
          <a:p>
            <a:r>
              <a:rPr lang="ar-IQ" sz="2400" b="1" dirty="0">
                <a:cs typeface="+mj-cs"/>
              </a:rPr>
              <a:t>س/على ماذا تعتمد نظرية التصادم ?</a:t>
            </a:r>
          </a:p>
          <a:p>
            <a:endParaRPr lang="ar-IQ" sz="2400" b="1" dirty="0">
              <a:cs typeface="+mj-cs"/>
            </a:endParaRPr>
          </a:p>
          <a:p>
            <a:r>
              <a:rPr lang="ar-IQ" sz="2400" b="1" dirty="0">
                <a:cs typeface="+mj-cs"/>
              </a:rPr>
              <a:t>س/كيفية دراسة نظريات سرع التفاعل ?</a:t>
            </a:r>
          </a:p>
          <a:p>
            <a:r>
              <a:rPr lang="ar-IQ" sz="2400" b="1" dirty="0">
                <a:cs typeface="+mj-cs"/>
              </a:rPr>
              <a:t> </a:t>
            </a:r>
          </a:p>
          <a:p>
            <a:pPr algn="ctr"/>
            <a:r>
              <a:rPr lang="ar-IQ" sz="2400" b="1" u="sng" dirty="0">
                <a:cs typeface="+mj-cs"/>
              </a:rPr>
              <a:t>نظرية التصادم </a:t>
            </a:r>
            <a:r>
              <a:rPr lang="en-US" sz="2400" b="1" u="sng" dirty="0">
                <a:cs typeface="+mj-cs"/>
              </a:rPr>
              <a:t>Collision theory </a:t>
            </a:r>
            <a:r>
              <a:rPr lang="ar-IQ" sz="2400" b="1" u="sng" dirty="0">
                <a:cs typeface="+mj-cs"/>
              </a:rPr>
              <a:t> </a:t>
            </a:r>
          </a:p>
          <a:p>
            <a:r>
              <a:rPr lang="ar-IQ" sz="2400" b="1" dirty="0">
                <a:cs typeface="+mj-cs"/>
              </a:rPr>
              <a:t>افترضت نظرية التصادم ان شكل الجزيئات المتصادمة هي عبارة </a:t>
            </a:r>
          </a:p>
          <a:p>
            <a:r>
              <a:rPr lang="ar-IQ" sz="2400" b="1" dirty="0">
                <a:cs typeface="+mj-cs"/>
              </a:rPr>
              <a:t>عن كرات صلدة </a:t>
            </a:r>
          </a:p>
          <a:p>
            <a:endParaRPr lang="ar-IQ" sz="2400" b="1" dirty="0">
              <a:cs typeface="+mj-cs"/>
            </a:endParaRPr>
          </a:p>
          <a:p>
            <a:r>
              <a:rPr lang="ar-IQ" sz="2400" b="1" dirty="0">
                <a:cs typeface="+mj-cs"/>
              </a:rPr>
              <a:t>س/ كيف يحدث التصادم بين المواد المتفاعلة حسب نظرية التصادم ?</a:t>
            </a:r>
          </a:p>
          <a:p>
            <a:endParaRPr lang="ar-IQ" sz="2400" b="1" dirty="0">
              <a:cs typeface="+mj-cs"/>
            </a:endParaRPr>
          </a:p>
          <a:p>
            <a:r>
              <a:rPr lang="ar-IQ" sz="2400" b="1" dirty="0">
                <a:cs typeface="+mj-cs"/>
              </a:rPr>
              <a:t>س/ على ما تعتمد سرعة التفاعل في هذه النظرية ?</a:t>
            </a:r>
          </a:p>
          <a:p>
            <a:endParaRPr lang="ar-IQ" sz="2400" b="1" dirty="0">
              <a:cs typeface="+mj-cs"/>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68331169"/>
              </p:ext>
            </p:extLst>
          </p:nvPr>
        </p:nvGraphicFramePr>
        <p:xfrm>
          <a:off x="323528" y="4149080"/>
          <a:ext cx="2088232" cy="539874"/>
        </p:xfrm>
        <a:graphic>
          <a:graphicData uri="http://schemas.openxmlformats.org/presentationml/2006/ole">
            <mc:AlternateContent xmlns:mc="http://schemas.openxmlformats.org/markup-compatibility/2006">
              <mc:Choice xmlns:v="urn:schemas-microsoft-com:vml" Requires="v">
                <p:oleObj spid="_x0000_s49277" name="Equation" r:id="rId3" imgW="1104840" imgH="241200" progId="Equation.3">
                  <p:embed/>
                </p:oleObj>
              </mc:Choice>
              <mc:Fallback>
                <p:oleObj name="Equation" r:id="rId3" imgW="1104840" imgH="241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149080"/>
                        <a:ext cx="2088232" cy="539874"/>
                      </a:xfrm>
                      <a:prstGeom prst="rect">
                        <a:avLst/>
                      </a:prstGeom>
                      <a:noFill/>
                    </p:spPr>
                  </p:pic>
                </p:oleObj>
              </mc:Fallback>
            </mc:AlternateContent>
          </a:graphicData>
        </a:graphic>
      </p:graphicFrame>
      <p:pic>
        <p:nvPicPr>
          <p:cNvPr id="49155" name="Picture 3" descr="C:\Users\7568\Desktop\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185" y="4585692"/>
            <a:ext cx="3421063"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3724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4624"/>
            <a:ext cx="8968642" cy="5262979"/>
          </a:xfrm>
          <a:prstGeom prst="rect">
            <a:avLst/>
          </a:prstGeom>
          <a:noFill/>
        </p:spPr>
        <p:txBody>
          <a:bodyPr wrap="square" rtlCol="1">
            <a:spAutoFit/>
          </a:bodyPr>
          <a:lstStyle/>
          <a:p>
            <a:endParaRPr lang="ar-IQ" sz="2400" b="1" dirty="0"/>
          </a:p>
          <a:p>
            <a:endParaRPr lang="ar-IQ" sz="2400" b="1" dirty="0"/>
          </a:p>
          <a:p>
            <a:r>
              <a:rPr lang="ar-IQ" sz="2400" b="1" dirty="0"/>
              <a:t>يعبر عن معدل سرعة التفاعل بدلالة عدد الاصطدامات الفعالة في وحدة الزمن بالعالاقة الرياضية :</a:t>
            </a:r>
          </a:p>
          <a:p>
            <a:endParaRPr lang="ar-IQ" sz="2400" b="1" dirty="0"/>
          </a:p>
          <a:p>
            <a:r>
              <a:rPr lang="ar-IQ" sz="2400" b="1" dirty="0"/>
              <a:t>بالاعتماد على النظرية الحركية للغازات فان عدد الاصطدامات الكلية التي نحدث للجزيئات هي :</a:t>
            </a:r>
          </a:p>
          <a:p>
            <a:endParaRPr lang="ar-IQ" sz="2400" b="1" dirty="0"/>
          </a:p>
          <a:p>
            <a:endParaRPr lang="ar-IQ" sz="2400" b="1" dirty="0"/>
          </a:p>
          <a:p>
            <a:endParaRPr lang="ar-IQ" sz="2400" b="1" dirty="0"/>
          </a:p>
          <a:p>
            <a:endParaRPr lang="ar-IQ" sz="2400" b="1" dirty="0"/>
          </a:p>
          <a:p>
            <a:endParaRPr lang="ar-IQ" sz="2400" b="1" dirty="0"/>
          </a:p>
          <a:p>
            <a:endParaRPr lang="ar-IQ" sz="2400" b="1" dirty="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034348194"/>
              </p:ext>
            </p:extLst>
          </p:nvPr>
        </p:nvGraphicFramePr>
        <p:xfrm>
          <a:off x="37480" y="115888"/>
          <a:ext cx="3454400" cy="539750"/>
        </p:xfrm>
        <a:graphic>
          <a:graphicData uri="http://schemas.openxmlformats.org/presentationml/2006/ole">
            <mc:AlternateContent xmlns:mc="http://schemas.openxmlformats.org/markup-compatibility/2006">
              <mc:Choice xmlns:v="urn:schemas-microsoft-com:vml" Requires="v">
                <p:oleObj spid="_x0000_s94678" name="Equation" r:id="rId3" imgW="1828800" imgH="241200" progId="Equation.3">
                  <p:embed/>
                </p:oleObj>
              </mc:Choice>
              <mc:Fallback>
                <p:oleObj name="Equation" r:id="rId3" imgW="1828800" imgH="241200" progId="Equation.3">
                  <p:embed/>
                  <p:pic>
                    <p:nvPicPr>
                      <p:cNvPr id="0" name="Object 1"/>
                      <p:cNvPicPr>
                        <a:picLocks noChangeAspect="1" noChangeArrowheads="1"/>
                      </p:cNvPicPr>
                      <p:nvPr/>
                    </p:nvPicPr>
                    <p:blipFill>
                      <a:blip r:embed="rId4"/>
                      <a:srcRect/>
                      <a:stretch>
                        <a:fillRect/>
                      </a:stretch>
                    </p:blipFill>
                    <p:spPr bwMode="auto">
                      <a:xfrm>
                        <a:off x="37480" y="115888"/>
                        <a:ext cx="3454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679501586"/>
              </p:ext>
            </p:extLst>
          </p:nvPr>
        </p:nvGraphicFramePr>
        <p:xfrm>
          <a:off x="3662363" y="188913"/>
          <a:ext cx="1773237" cy="431800"/>
        </p:xfrm>
        <a:graphic>
          <a:graphicData uri="http://schemas.openxmlformats.org/presentationml/2006/ole">
            <mc:AlternateContent xmlns:mc="http://schemas.openxmlformats.org/markup-compatibility/2006">
              <mc:Choice xmlns:v="urn:schemas-microsoft-com:vml" Requires="v">
                <p:oleObj spid="_x0000_s94679" name="Equation" r:id="rId5" imgW="837836" imgH="215806" progId="Equation.3">
                  <p:embed/>
                </p:oleObj>
              </mc:Choice>
              <mc:Fallback>
                <p:oleObj name="Equation" r:id="rId5" imgW="837836" imgH="215806"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2363" y="188913"/>
                        <a:ext cx="1773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29418225"/>
              </p:ext>
            </p:extLst>
          </p:nvPr>
        </p:nvGraphicFramePr>
        <p:xfrm>
          <a:off x="6897688" y="115888"/>
          <a:ext cx="482600" cy="433387"/>
        </p:xfrm>
        <a:graphic>
          <a:graphicData uri="http://schemas.openxmlformats.org/presentationml/2006/ole">
            <mc:AlternateContent xmlns:mc="http://schemas.openxmlformats.org/markup-compatibility/2006">
              <mc:Choice xmlns:v="urn:schemas-microsoft-com:vml" Requires="v">
                <p:oleObj spid="_x0000_s94680" name="Equation" r:id="rId7" imgW="266353" imgH="215619" progId="Equation.3">
                  <p:embed/>
                </p:oleObj>
              </mc:Choice>
              <mc:Fallback>
                <p:oleObj name="Equation" r:id="rId7" imgW="266353" imgH="215619"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7688" y="115888"/>
                        <a:ext cx="4826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29111734"/>
              </p:ext>
            </p:extLst>
          </p:nvPr>
        </p:nvGraphicFramePr>
        <p:xfrm>
          <a:off x="35496" y="1204913"/>
          <a:ext cx="4208463" cy="558800"/>
        </p:xfrm>
        <a:graphic>
          <a:graphicData uri="http://schemas.openxmlformats.org/presentationml/2006/ole">
            <mc:AlternateContent xmlns:mc="http://schemas.openxmlformats.org/markup-compatibility/2006">
              <mc:Choice xmlns:v="urn:schemas-microsoft-com:vml" Requires="v">
                <p:oleObj spid="_x0000_s94681" name="Equation" r:id="rId9" imgW="2527200" imgH="393480" progId="Equation.3">
                  <p:embed/>
                </p:oleObj>
              </mc:Choice>
              <mc:Fallback>
                <p:oleObj name="Equation" r:id="rId9" imgW="2527200" imgH="393480" progId="Equation.3">
                  <p:embed/>
                  <p:pic>
                    <p:nvPicPr>
                      <p:cNvPr id="0" name="Object 12"/>
                      <p:cNvPicPr>
                        <a:picLocks noChangeAspect="1" noChangeArrowheads="1"/>
                      </p:cNvPicPr>
                      <p:nvPr/>
                    </p:nvPicPr>
                    <p:blipFill>
                      <a:blip r:embed="rId10"/>
                      <a:srcRect/>
                      <a:stretch>
                        <a:fillRect/>
                      </a:stretch>
                    </p:blipFill>
                    <p:spPr bwMode="auto">
                      <a:xfrm>
                        <a:off x="35496" y="1204913"/>
                        <a:ext cx="4208463" cy="55880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12123267"/>
              </p:ext>
            </p:extLst>
          </p:nvPr>
        </p:nvGraphicFramePr>
        <p:xfrm>
          <a:off x="167010" y="3141663"/>
          <a:ext cx="4044950" cy="431800"/>
        </p:xfrm>
        <a:graphic>
          <a:graphicData uri="http://schemas.openxmlformats.org/presentationml/2006/ole">
            <mc:AlternateContent xmlns:mc="http://schemas.openxmlformats.org/markup-compatibility/2006">
              <mc:Choice xmlns:v="urn:schemas-microsoft-com:vml" Requires="v">
                <p:oleObj spid="_x0000_s94682" name="Equation" r:id="rId11" imgW="1803240" imgH="228600" progId="Equation.3">
                  <p:embed/>
                </p:oleObj>
              </mc:Choice>
              <mc:Fallback>
                <p:oleObj name="Equation" r:id="rId11" imgW="1803240" imgH="228600" progId="Equation.3">
                  <p:embed/>
                  <p:pic>
                    <p:nvPicPr>
                      <p:cNvPr id="0" name="Object 12"/>
                      <p:cNvPicPr>
                        <a:picLocks noChangeAspect="1" noChangeArrowheads="1"/>
                      </p:cNvPicPr>
                      <p:nvPr/>
                    </p:nvPicPr>
                    <p:blipFill>
                      <a:blip r:embed="rId12"/>
                      <a:srcRect/>
                      <a:stretch>
                        <a:fillRect/>
                      </a:stretch>
                    </p:blipFill>
                    <p:spPr bwMode="auto">
                      <a:xfrm>
                        <a:off x="167010" y="3141663"/>
                        <a:ext cx="4044950" cy="43180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34864081"/>
              </p:ext>
            </p:extLst>
          </p:nvPr>
        </p:nvGraphicFramePr>
        <p:xfrm>
          <a:off x="179512" y="3717032"/>
          <a:ext cx="2864718" cy="786408"/>
        </p:xfrm>
        <a:graphic>
          <a:graphicData uri="http://schemas.openxmlformats.org/presentationml/2006/ole">
            <mc:AlternateContent xmlns:mc="http://schemas.openxmlformats.org/markup-compatibility/2006">
              <mc:Choice xmlns:v="urn:schemas-microsoft-com:vml" Requires="v">
                <p:oleObj spid="_x0000_s94683" name="Equation" r:id="rId13" imgW="1663560" imgH="469800" progId="Equation.3">
                  <p:embed/>
                </p:oleObj>
              </mc:Choice>
              <mc:Fallback>
                <p:oleObj name="Equation" r:id="rId13" imgW="1663560" imgH="469800" progId="Equation.3">
                  <p:embed/>
                  <p:pic>
                    <p:nvPicPr>
                      <p:cNvPr id="0" name="Object 21"/>
                      <p:cNvPicPr>
                        <a:picLocks noChangeAspect="1" noChangeArrowheads="1"/>
                      </p:cNvPicPr>
                      <p:nvPr/>
                    </p:nvPicPr>
                    <p:blipFill>
                      <a:blip r:embed="rId14"/>
                      <a:srcRect/>
                      <a:stretch>
                        <a:fillRect/>
                      </a:stretch>
                    </p:blipFill>
                    <p:spPr bwMode="auto">
                      <a:xfrm>
                        <a:off x="179512" y="3717032"/>
                        <a:ext cx="2864718" cy="786408"/>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3973694"/>
              </p:ext>
            </p:extLst>
          </p:nvPr>
        </p:nvGraphicFramePr>
        <p:xfrm>
          <a:off x="4788024" y="3861048"/>
          <a:ext cx="3508895" cy="432048"/>
        </p:xfrm>
        <a:graphic>
          <a:graphicData uri="http://schemas.openxmlformats.org/presentationml/2006/ole">
            <mc:AlternateContent xmlns:mc="http://schemas.openxmlformats.org/markup-compatibility/2006">
              <mc:Choice xmlns:v="urn:schemas-microsoft-com:vml" Requires="v">
                <p:oleObj spid="_x0000_s94684" name="Equation" r:id="rId15" imgW="1295280" imgH="203040" progId="Equation.3">
                  <p:embed/>
                </p:oleObj>
              </mc:Choice>
              <mc:Fallback>
                <p:oleObj name="Equation" r:id="rId15" imgW="1295280" imgH="203040" progId="Equation.3">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88024" y="3861048"/>
                        <a:ext cx="3508895" cy="432048"/>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339747830"/>
              </p:ext>
            </p:extLst>
          </p:nvPr>
        </p:nvGraphicFramePr>
        <p:xfrm>
          <a:off x="2123728" y="4586287"/>
          <a:ext cx="3168352" cy="721315"/>
        </p:xfrm>
        <a:graphic>
          <a:graphicData uri="http://schemas.openxmlformats.org/presentationml/2006/ole">
            <mc:AlternateContent xmlns:mc="http://schemas.openxmlformats.org/markup-compatibility/2006">
              <mc:Choice xmlns:v="urn:schemas-microsoft-com:vml" Requires="v">
                <p:oleObj spid="_x0000_s94685" name="Equation" r:id="rId17" imgW="1676160" imgH="431640" progId="Equation.3">
                  <p:embed/>
                </p:oleObj>
              </mc:Choice>
              <mc:Fallback>
                <p:oleObj name="Equation" r:id="rId17" imgW="1676160" imgH="431640" progId="Equation.3">
                  <p:embed/>
                  <p:pic>
                    <p:nvPicPr>
                      <p:cNvPr id="0" name="Object 3"/>
                      <p:cNvPicPr>
                        <a:picLocks noChangeAspect="1" noChangeArrowheads="1"/>
                      </p:cNvPicPr>
                      <p:nvPr/>
                    </p:nvPicPr>
                    <p:blipFill>
                      <a:blip r:embed="rId18"/>
                      <a:srcRect/>
                      <a:stretch>
                        <a:fillRect/>
                      </a:stretch>
                    </p:blipFill>
                    <p:spPr bwMode="auto">
                      <a:xfrm>
                        <a:off x="2123728" y="4586287"/>
                        <a:ext cx="3168352" cy="721315"/>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78675405"/>
              </p:ext>
            </p:extLst>
          </p:nvPr>
        </p:nvGraphicFramePr>
        <p:xfrm>
          <a:off x="555153" y="5661248"/>
          <a:ext cx="4448895" cy="791940"/>
        </p:xfrm>
        <a:graphic>
          <a:graphicData uri="http://schemas.openxmlformats.org/presentationml/2006/ole">
            <mc:AlternateContent xmlns:mc="http://schemas.openxmlformats.org/markup-compatibility/2006">
              <mc:Choice xmlns:v="urn:schemas-microsoft-com:vml" Requires="v">
                <p:oleObj spid="_x0000_s94686" name="Equation" r:id="rId19" imgW="1942920" imgH="457200" progId="Equation.3">
                  <p:embed/>
                </p:oleObj>
              </mc:Choice>
              <mc:Fallback>
                <p:oleObj name="Equation" r:id="rId19" imgW="1942920" imgH="457200" progId="Equation.3">
                  <p:embed/>
                  <p:pic>
                    <p:nvPicPr>
                      <p:cNvPr id="0" name="Object 10"/>
                      <p:cNvPicPr>
                        <a:picLocks noChangeAspect="1" noChangeArrowheads="1"/>
                      </p:cNvPicPr>
                      <p:nvPr/>
                    </p:nvPicPr>
                    <p:blipFill>
                      <a:blip r:embed="rId20"/>
                      <a:srcRect/>
                      <a:stretch>
                        <a:fillRect/>
                      </a:stretch>
                    </p:blipFill>
                    <p:spPr bwMode="auto">
                      <a:xfrm>
                        <a:off x="555153" y="5661248"/>
                        <a:ext cx="4448895" cy="79194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261781858"/>
              </p:ext>
            </p:extLst>
          </p:nvPr>
        </p:nvGraphicFramePr>
        <p:xfrm>
          <a:off x="5239569" y="6185718"/>
          <a:ext cx="3508895" cy="339626"/>
        </p:xfrm>
        <a:graphic>
          <a:graphicData uri="http://schemas.openxmlformats.org/presentationml/2006/ole">
            <mc:AlternateContent xmlns:mc="http://schemas.openxmlformats.org/markup-compatibility/2006">
              <mc:Choice xmlns:v="urn:schemas-microsoft-com:vml" Requires="v">
                <p:oleObj spid="_x0000_s94687" name="Equation" r:id="rId21" imgW="1993680" imgH="203040" progId="Equation.3">
                  <p:embed/>
                </p:oleObj>
              </mc:Choice>
              <mc:Fallback>
                <p:oleObj name="Equation" r:id="rId21" imgW="1993680" imgH="203040" progId="Equation.3">
                  <p:embed/>
                  <p:pic>
                    <p:nvPicPr>
                      <p:cNvPr id="0" name="Object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39569" y="6185718"/>
                        <a:ext cx="3508895" cy="339626"/>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005202399"/>
              </p:ext>
            </p:extLst>
          </p:nvPr>
        </p:nvGraphicFramePr>
        <p:xfrm>
          <a:off x="107504" y="2132856"/>
          <a:ext cx="3816424" cy="856521"/>
        </p:xfrm>
        <a:graphic>
          <a:graphicData uri="http://schemas.openxmlformats.org/presentationml/2006/ole">
            <mc:AlternateContent xmlns:mc="http://schemas.openxmlformats.org/markup-compatibility/2006">
              <mc:Choice xmlns:v="urn:schemas-microsoft-com:vml" Requires="v">
                <p:oleObj spid="_x0000_s94688" name="Equation" r:id="rId23" imgW="1904760" imgH="495000" progId="Equation.3">
                  <p:embed/>
                </p:oleObj>
              </mc:Choice>
              <mc:Fallback>
                <p:oleObj name="Equation" r:id="rId23" imgW="1904760" imgH="495000" progId="Equation.3">
                  <p:embed/>
                  <p:pic>
                    <p:nvPicPr>
                      <p:cNvPr id="0" name="Object 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7504" y="2132856"/>
                        <a:ext cx="3816424" cy="856521"/>
                      </a:xfrm>
                      <a:prstGeom prst="rect">
                        <a:avLst/>
                      </a:prstGeom>
                      <a:noFill/>
                      <a:ln>
                        <a:noFill/>
                      </a:ln>
                    </p:spPr>
                  </p:pic>
                </p:oleObj>
              </mc:Fallback>
            </mc:AlternateContent>
          </a:graphicData>
        </a:graphic>
      </p:graphicFrame>
      <p:pic>
        <p:nvPicPr>
          <p:cNvPr id="18" name="Picture 50" descr="C:\Users\7568\Desktop\Untitled 0.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55976" y="2676113"/>
            <a:ext cx="3716337" cy="1009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972365605"/>
              </p:ext>
            </p:extLst>
          </p:nvPr>
        </p:nvGraphicFramePr>
        <p:xfrm>
          <a:off x="251520" y="4509120"/>
          <a:ext cx="1872208" cy="1080120"/>
        </p:xfrm>
        <a:graphic>
          <a:graphicData uri="http://schemas.openxmlformats.org/presentationml/2006/ole">
            <mc:AlternateContent xmlns:mc="http://schemas.openxmlformats.org/markup-compatibility/2006">
              <mc:Choice xmlns:v="urn:schemas-microsoft-com:vml" Requires="v">
                <p:oleObj spid="_x0000_s94689" name="Equation" r:id="rId26" imgW="927000" imgH="622080" progId="Equation.3">
                  <p:embed/>
                </p:oleObj>
              </mc:Choice>
              <mc:Fallback>
                <p:oleObj name="Equation" r:id="rId26" imgW="927000" imgH="622080" progId="Equation.3">
                  <p:embed/>
                  <p:pic>
                    <p:nvPicPr>
                      <p:cNvPr id="0" name="Object 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1520" y="4509120"/>
                        <a:ext cx="1872208" cy="108012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076398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52" y="188640"/>
            <a:ext cx="9130248" cy="6001643"/>
          </a:xfrm>
          <a:prstGeom prst="rect">
            <a:avLst/>
          </a:prstGeom>
          <a:noFill/>
        </p:spPr>
        <p:txBody>
          <a:bodyPr wrap="square" rtlCol="1">
            <a:spAutoFit/>
          </a:bodyPr>
          <a:lstStyle/>
          <a:p>
            <a:r>
              <a:rPr lang="ar-IQ" sz="2400" b="1" dirty="0">
                <a:cs typeface="+mj-cs"/>
              </a:rPr>
              <a:t>نفرض ان حجم الاناء الذي يجري فيه التفاعل هو  1 لتر</a:t>
            </a:r>
          </a:p>
          <a:p>
            <a:endParaRPr lang="ar-IQ" sz="2400" b="1" dirty="0">
              <a:cs typeface="+mj-cs"/>
            </a:endParaRPr>
          </a:p>
          <a:p>
            <a:endParaRPr lang="ar-IQ" sz="2400" b="1" dirty="0">
              <a:cs typeface="+mj-cs"/>
            </a:endParaRPr>
          </a:p>
          <a:p>
            <a:r>
              <a:rPr lang="ar-IQ" sz="2400" b="1" dirty="0">
                <a:cs typeface="+mj-cs"/>
              </a:rPr>
              <a:t>ولعدد افوكادرو من الحزيئات نقسم المعادلة (8) على عدد افوكادرو للحصول على عدد التصادمات لمول واحد من الجزيئات المتصادمة  تصبح المعادلة بالشكل التالي </a:t>
            </a:r>
          </a:p>
          <a:p>
            <a:endParaRPr lang="ar-IQ" sz="2400" b="1" dirty="0">
              <a:cs typeface="+mj-cs"/>
            </a:endParaRPr>
          </a:p>
          <a:p>
            <a:endParaRPr lang="ar-IQ" sz="2400" b="1" dirty="0">
              <a:cs typeface="+mj-cs"/>
            </a:endParaRPr>
          </a:p>
          <a:p>
            <a:endParaRPr lang="ar-IQ" sz="2400" b="1" dirty="0">
              <a:cs typeface="+mj-cs"/>
            </a:endParaRPr>
          </a:p>
          <a:p>
            <a:r>
              <a:rPr lang="ar-IQ" sz="2400" b="1" dirty="0"/>
              <a:t>الجزء الفعال للاصطدامات ( </a:t>
            </a:r>
            <a:r>
              <a:rPr lang="en-US" sz="2400" b="1" dirty="0"/>
              <a:t>F</a:t>
            </a:r>
            <a:r>
              <a:rPr lang="ar-IQ" sz="2400" b="1" dirty="0"/>
              <a:t> ) يعرف حسب بولتزمان بانه : </a:t>
            </a:r>
          </a:p>
          <a:p>
            <a:endParaRPr lang="ar-IQ" sz="2400" b="1" dirty="0"/>
          </a:p>
          <a:p>
            <a:endParaRPr lang="ar-IQ" sz="2400" b="1" dirty="0"/>
          </a:p>
          <a:p>
            <a:endParaRPr lang="ar-IQ" sz="2400" b="1" dirty="0"/>
          </a:p>
          <a:p>
            <a:endParaRPr lang="ar-IQ" sz="2400" b="1" dirty="0"/>
          </a:p>
          <a:p>
            <a:endParaRPr lang="ar-IQ" sz="2400" b="1" dirty="0"/>
          </a:p>
          <a:p>
            <a:r>
              <a:rPr lang="ar-IQ" sz="2400" b="1" dirty="0"/>
              <a:t>طالما التفاعل بين جزيئتين </a:t>
            </a:r>
            <a:r>
              <a:rPr lang="en-US" sz="2400" b="1" dirty="0"/>
              <a:t>A</a:t>
            </a:r>
            <a:r>
              <a:rPr lang="ar-IQ" sz="2400" b="1" dirty="0"/>
              <a:t> و</a:t>
            </a:r>
            <a:r>
              <a:rPr lang="en-US" sz="2400" b="1" dirty="0"/>
              <a:t>B</a:t>
            </a:r>
            <a:r>
              <a:rPr lang="ar-IQ" sz="2400" b="1" dirty="0"/>
              <a:t>  يمكن التعبير عن معدل سرعة التفاعل بالعلاقة التالية :</a:t>
            </a:r>
          </a:p>
          <a:p>
            <a:endParaRPr lang="ar-IQ" sz="2400" b="1" dirty="0">
              <a:cs typeface="+mj-cs"/>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559402056"/>
              </p:ext>
            </p:extLst>
          </p:nvPr>
        </p:nvGraphicFramePr>
        <p:xfrm>
          <a:off x="179512" y="620688"/>
          <a:ext cx="3312367" cy="720080"/>
        </p:xfrm>
        <a:graphic>
          <a:graphicData uri="http://schemas.openxmlformats.org/presentationml/2006/ole">
            <mc:AlternateContent xmlns:mc="http://schemas.openxmlformats.org/markup-compatibility/2006">
              <mc:Choice xmlns:v="urn:schemas-microsoft-com:vml" Requires="v">
                <p:oleObj spid="_x0000_s51035" name="Equation" r:id="rId3" imgW="2412720" imgH="469800" progId="Equation.3">
                  <p:embed/>
                </p:oleObj>
              </mc:Choice>
              <mc:Fallback>
                <p:oleObj name="Equation" r:id="rId3" imgW="2412720" imgH="469800" progId="Equation.3">
                  <p:embed/>
                  <p:pic>
                    <p:nvPicPr>
                      <p:cNvPr id="0" name="Object 6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20688"/>
                        <a:ext cx="3312367" cy="72008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8924335"/>
              </p:ext>
            </p:extLst>
          </p:nvPr>
        </p:nvGraphicFramePr>
        <p:xfrm>
          <a:off x="35496" y="2115190"/>
          <a:ext cx="4680520" cy="953770"/>
        </p:xfrm>
        <a:graphic>
          <a:graphicData uri="http://schemas.openxmlformats.org/presentationml/2006/ole">
            <mc:AlternateContent xmlns:mc="http://schemas.openxmlformats.org/markup-compatibility/2006">
              <mc:Choice xmlns:v="urn:schemas-microsoft-com:vml" Requires="v">
                <p:oleObj spid="_x0000_s51036" name="Equation" r:id="rId5" imgW="2323800" imgH="469800" progId="Equation.3">
                  <p:embed/>
                </p:oleObj>
              </mc:Choice>
              <mc:Fallback>
                <p:oleObj name="Equation" r:id="rId5" imgW="2323800" imgH="469800" progId="Equation.3">
                  <p:embed/>
                  <p:pic>
                    <p:nvPicPr>
                      <p:cNvPr id="0" name="Object 699"/>
                      <p:cNvPicPr>
                        <a:picLocks noChangeAspect="1" noChangeArrowheads="1"/>
                      </p:cNvPicPr>
                      <p:nvPr/>
                    </p:nvPicPr>
                    <p:blipFill>
                      <a:blip r:embed="rId6"/>
                      <a:srcRect/>
                      <a:stretch>
                        <a:fillRect/>
                      </a:stretch>
                    </p:blipFill>
                    <p:spPr bwMode="auto">
                      <a:xfrm>
                        <a:off x="35496" y="2115190"/>
                        <a:ext cx="4680520" cy="953770"/>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18683718"/>
              </p:ext>
            </p:extLst>
          </p:nvPr>
        </p:nvGraphicFramePr>
        <p:xfrm>
          <a:off x="113481" y="3573016"/>
          <a:ext cx="3954463" cy="444946"/>
        </p:xfrm>
        <a:graphic>
          <a:graphicData uri="http://schemas.openxmlformats.org/presentationml/2006/ole">
            <mc:AlternateContent xmlns:mc="http://schemas.openxmlformats.org/markup-compatibility/2006">
              <mc:Choice xmlns:v="urn:schemas-microsoft-com:vml" Requires="v">
                <p:oleObj spid="_x0000_s51037" name="Equation" r:id="rId7" imgW="1625400" imgH="228600" progId="Equation.3">
                  <p:embed/>
                </p:oleObj>
              </mc:Choice>
              <mc:Fallback>
                <p:oleObj name="Equation" r:id="rId7" imgW="1625400" imgH="228600" progId="Equation.3">
                  <p:embed/>
                  <p:pic>
                    <p:nvPicPr>
                      <p:cNvPr id="0" name="Object 7"/>
                      <p:cNvPicPr>
                        <a:picLocks noChangeAspect="1" noChangeArrowheads="1"/>
                      </p:cNvPicPr>
                      <p:nvPr/>
                    </p:nvPicPr>
                    <p:blipFill>
                      <a:blip r:embed="rId8"/>
                      <a:srcRect/>
                      <a:stretch>
                        <a:fillRect/>
                      </a:stretch>
                    </p:blipFill>
                    <p:spPr bwMode="auto">
                      <a:xfrm>
                        <a:off x="113481" y="3573016"/>
                        <a:ext cx="3954463" cy="444946"/>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686313616"/>
              </p:ext>
            </p:extLst>
          </p:nvPr>
        </p:nvGraphicFramePr>
        <p:xfrm>
          <a:off x="34925" y="4330104"/>
          <a:ext cx="4608513" cy="827088"/>
        </p:xfrm>
        <a:graphic>
          <a:graphicData uri="http://schemas.openxmlformats.org/presentationml/2006/ole">
            <mc:AlternateContent xmlns:mc="http://schemas.openxmlformats.org/markup-compatibility/2006">
              <mc:Choice xmlns:v="urn:schemas-microsoft-com:vml" Requires="v">
                <p:oleObj spid="_x0000_s51038" name="Equation" r:id="rId9" imgW="2692080" imgH="469800" progId="Equation.3">
                  <p:embed/>
                </p:oleObj>
              </mc:Choice>
              <mc:Fallback>
                <p:oleObj name="Equation" r:id="rId9" imgW="2692080" imgH="469800" progId="Equation.3">
                  <p:embed/>
                  <p:pic>
                    <p:nvPicPr>
                      <p:cNvPr id="0" name="Object 709"/>
                      <p:cNvPicPr>
                        <a:picLocks noChangeAspect="1" noChangeArrowheads="1"/>
                      </p:cNvPicPr>
                      <p:nvPr/>
                    </p:nvPicPr>
                    <p:blipFill>
                      <a:blip r:embed="rId10"/>
                      <a:srcRect/>
                      <a:stretch>
                        <a:fillRect/>
                      </a:stretch>
                    </p:blipFill>
                    <p:spPr bwMode="auto">
                      <a:xfrm>
                        <a:off x="34925" y="4330104"/>
                        <a:ext cx="4608513" cy="827088"/>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630161753"/>
              </p:ext>
            </p:extLst>
          </p:nvPr>
        </p:nvGraphicFramePr>
        <p:xfrm>
          <a:off x="257175" y="6045348"/>
          <a:ext cx="3240088" cy="407988"/>
        </p:xfrm>
        <a:graphic>
          <a:graphicData uri="http://schemas.openxmlformats.org/presentationml/2006/ole">
            <mc:AlternateContent xmlns:mc="http://schemas.openxmlformats.org/markup-compatibility/2006">
              <mc:Choice xmlns:v="urn:schemas-microsoft-com:vml" Requires="v">
                <p:oleObj spid="_x0000_s51039" name="Equation" r:id="rId11" imgW="1600200" imgH="203040" progId="Equation.3">
                  <p:embed/>
                </p:oleObj>
              </mc:Choice>
              <mc:Fallback>
                <p:oleObj name="Equation" r:id="rId11" imgW="1600200" imgH="203040" progId="Equation.3">
                  <p:embed/>
                  <p:pic>
                    <p:nvPicPr>
                      <p:cNvPr id="0" name="Object 4"/>
                      <p:cNvPicPr>
                        <a:picLocks noChangeAspect="1" noChangeArrowheads="1"/>
                      </p:cNvPicPr>
                      <p:nvPr/>
                    </p:nvPicPr>
                    <p:blipFill>
                      <a:blip r:embed="rId12"/>
                      <a:srcRect/>
                      <a:stretch>
                        <a:fillRect/>
                      </a:stretch>
                    </p:blipFill>
                    <p:spPr bwMode="auto">
                      <a:xfrm>
                        <a:off x="257175" y="6045348"/>
                        <a:ext cx="3240088" cy="4079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73075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53428381"/>
              </p:ext>
            </p:extLst>
          </p:nvPr>
        </p:nvGraphicFramePr>
        <p:xfrm>
          <a:off x="179512" y="188913"/>
          <a:ext cx="3717925" cy="1007839"/>
        </p:xfrm>
        <a:graphic>
          <a:graphicData uri="http://schemas.openxmlformats.org/presentationml/2006/ole">
            <mc:AlternateContent xmlns:mc="http://schemas.openxmlformats.org/markup-compatibility/2006">
              <mc:Choice xmlns:v="urn:schemas-microsoft-com:vml" Requires="v">
                <p:oleObj spid="_x0000_s95366" name="Equation" r:id="rId3" imgW="2171520" imgH="469800" progId="Equation.3">
                  <p:embed/>
                </p:oleObj>
              </mc:Choice>
              <mc:Fallback>
                <p:oleObj name="Equation" r:id="rId3" imgW="2171520" imgH="469800" progId="Equation.3">
                  <p:embed/>
                  <p:pic>
                    <p:nvPicPr>
                      <p:cNvPr id="0" name="Object 16"/>
                      <p:cNvPicPr>
                        <a:picLocks noChangeAspect="1" noChangeArrowheads="1"/>
                      </p:cNvPicPr>
                      <p:nvPr/>
                    </p:nvPicPr>
                    <p:blipFill>
                      <a:blip r:embed="rId4"/>
                      <a:srcRect/>
                      <a:stretch>
                        <a:fillRect/>
                      </a:stretch>
                    </p:blipFill>
                    <p:spPr bwMode="auto">
                      <a:xfrm>
                        <a:off x="179512" y="188913"/>
                        <a:ext cx="3717925" cy="1007839"/>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28443242"/>
              </p:ext>
            </p:extLst>
          </p:nvPr>
        </p:nvGraphicFramePr>
        <p:xfrm>
          <a:off x="179512" y="1556792"/>
          <a:ext cx="3600400" cy="504056"/>
        </p:xfrm>
        <a:graphic>
          <a:graphicData uri="http://schemas.openxmlformats.org/presentationml/2006/ole">
            <mc:AlternateContent xmlns:mc="http://schemas.openxmlformats.org/markup-compatibility/2006">
              <mc:Choice xmlns:v="urn:schemas-microsoft-com:vml" Requires="v">
                <p:oleObj spid="_x0000_s95367" name="Equation" r:id="rId5" imgW="1638000" imgH="228600" progId="Equation.3">
                  <p:embed/>
                </p:oleObj>
              </mc:Choice>
              <mc:Fallback>
                <p:oleObj name="Equation" r:id="rId5" imgW="1638000" imgH="228600" progId="Equation.3">
                  <p:embed/>
                  <p:pic>
                    <p:nvPicPr>
                      <p:cNvPr id="0" name="Object 1"/>
                      <p:cNvPicPr>
                        <a:picLocks noChangeAspect="1" noChangeArrowheads="1"/>
                      </p:cNvPicPr>
                      <p:nvPr/>
                    </p:nvPicPr>
                    <p:blipFill>
                      <a:blip r:embed="rId6"/>
                      <a:srcRect/>
                      <a:stretch>
                        <a:fillRect/>
                      </a:stretch>
                    </p:blipFill>
                    <p:spPr bwMode="auto">
                      <a:xfrm>
                        <a:off x="179512" y="1556792"/>
                        <a:ext cx="3600400" cy="504056"/>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00931444"/>
              </p:ext>
            </p:extLst>
          </p:nvPr>
        </p:nvGraphicFramePr>
        <p:xfrm>
          <a:off x="107504" y="2331392"/>
          <a:ext cx="3960440" cy="1025600"/>
        </p:xfrm>
        <a:graphic>
          <a:graphicData uri="http://schemas.openxmlformats.org/presentationml/2006/ole">
            <mc:AlternateContent xmlns:mc="http://schemas.openxmlformats.org/markup-compatibility/2006">
              <mc:Choice xmlns:v="urn:schemas-microsoft-com:vml" Requires="v">
                <p:oleObj spid="_x0000_s95368" name="Equation" r:id="rId7" imgW="1955520" imgH="469800" progId="Equation.3">
                  <p:embed/>
                </p:oleObj>
              </mc:Choice>
              <mc:Fallback>
                <p:oleObj name="Equation" r:id="rId7" imgW="1955520" imgH="4698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2331392"/>
                        <a:ext cx="3960440" cy="1025600"/>
                      </a:xfrm>
                      <a:prstGeom prst="rect">
                        <a:avLst/>
                      </a:prstGeom>
                      <a:noFill/>
                      <a:ln>
                        <a:noFill/>
                      </a:ln>
                    </p:spPr>
                  </p:pic>
                </p:oleObj>
              </mc:Fallback>
            </mc:AlternateContent>
          </a:graphicData>
        </a:graphic>
      </p:graphicFrame>
      <p:sp>
        <p:nvSpPr>
          <p:cNvPr id="6" name="Rectangle 5"/>
          <p:cNvSpPr/>
          <p:nvPr/>
        </p:nvSpPr>
        <p:spPr>
          <a:xfrm>
            <a:off x="0" y="3318083"/>
            <a:ext cx="9036496" cy="830997"/>
          </a:xfrm>
          <a:prstGeom prst="rect">
            <a:avLst/>
          </a:prstGeom>
        </p:spPr>
        <p:txBody>
          <a:bodyPr wrap="square">
            <a:spAutoFit/>
          </a:bodyPr>
          <a:lstStyle/>
          <a:p>
            <a:r>
              <a:rPr lang="ar-IQ" sz="2400" b="1" dirty="0"/>
              <a:t>لصعوبة حساب طاقة التنشيط من المعادلة اعلاه يمكن مقارنتها مع معادلة ارينيوس نحصل على قيمة معامل ارينيوس النظري </a:t>
            </a:r>
          </a:p>
        </p:txBody>
      </p:sp>
      <p:graphicFrame>
        <p:nvGraphicFramePr>
          <p:cNvPr id="7" name="Object 6"/>
          <p:cNvGraphicFramePr>
            <a:graphicFrameLocks noChangeAspect="1"/>
          </p:cNvGraphicFramePr>
          <p:nvPr>
            <p:extLst>
              <p:ext uri="{D42A27DB-BD31-4B8C-83A1-F6EECF244321}">
                <p14:modId xmlns:p14="http://schemas.microsoft.com/office/powerpoint/2010/main" val="1259533004"/>
              </p:ext>
            </p:extLst>
          </p:nvPr>
        </p:nvGraphicFramePr>
        <p:xfrm>
          <a:off x="247029" y="3789040"/>
          <a:ext cx="3244851" cy="720080"/>
        </p:xfrm>
        <a:graphic>
          <a:graphicData uri="http://schemas.openxmlformats.org/presentationml/2006/ole">
            <mc:AlternateContent xmlns:mc="http://schemas.openxmlformats.org/markup-compatibility/2006">
              <mc:Choice xmlns:v="urn:schemas-microsoft-com:vml" Requires="v">
                <p:oleObj spid="_x0000_s95369" name="Equation" r:id="rId9" imgW="1930320" imgH="393480" progId="Equation.3">
                  <p:embed/>
                </p:oleObj>
              </mc:Choice>
              <mc:Fallback>
                <p:oleObj name="Equation" r:id="rId9" imgW="1930320" imgH="393480" progId="Equation.3">
                  <p:embed/>
                  <p:pic>
                    <p:nvPicPr>
                      <p:cNvPr id="0" name="Object 10"/>
                      <p:cNvPicPr>
                        <a:picLocks noChangeAspect="1" noChangeArrowheads="1"/>
                      </p:cNvPicPr>
                      <p:nvPr/>
                    </p:nvPicPr>
                    <p:blipFill>
                      <a:blip r:embed="rId10"/>
                      <a:srcRect/>
                      <a:stretch>
                        <a:fillRect/>
                      </a:stretch>
                    </p:blipFill>
                    <p:spPr bwMode="auto">
                      <a:xfrm>
                        <a:off x="247029" y="3789040"/>
                        <a:ext cx="3244851" cy="720080"/>
                      </a:xfrm>
                      <a:prstGeom prst="rect">
                        <a:avLst/>
                      </a:prstGeom>
                      <a:noFill/>
                      <a:ln>
                        <a:noFill/>
                      </a:ln>
                    </p:spPr>
                  </p:pic>
                </p:oleObj>
              </mc:Fallback>
            </mc:AlternateContent>
          </a:graphicData>
        </a:graphic>
      </p:graphicFrame>
      <p:pic>
        <p:nvPicPr>
          <p:cNvPr id="8" name="Picture 24" descr="C:\Users\7568\Desktop\Untitled 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35" y="4509120"/>
            <a:ext cx="2754313" cy="2199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2922286141"/>
              </p:ext>
            </p:extLst>
          </p:nvPr>
        </p:nvGraphicFramePr>
        <p:xfrm>
          <a:off x="3628836" y="4293097"/>
          <a:ext cx="5407660" cy="2376263"/>
        </p:xfrm>
        <a:graphic>
          <a:graphicData uri="http://schemas.openxmlformats.org/drawingml/2006/table">
            <a:tbl>
              <a:tblPr rtl="1" firstRow="1" firstCol="1" bandRow="1">
                <a:tableStyleId>{5C22544A-7EE6-4342-B048-85BDC9FD1C3A}</a:tableStyleId>
              </a:tblPr>
              <a:tblGrid>
                <a:gridCol w="1143142">
                  <a:extLst>
                    <a:ext uri="{9D8B030D-6E8A-4147-A177-3AD203B41FA5}">
                      <a16:colId xmlns:a16="http://schemas.microsoft.com/office/drawing/2014/main" val="20000"/>
                    </a:ext>
                  </a:extLst>
                </a:gridCol>
                <a:gridCol w="1203818">
                  <a:extLst>
                    <a:ext uri="{9D8B030D-6E8A-4147-A177-3AD203B41FA5}">
                      <a16:colId xmlns:a16="http://schemas.microsoft.com/office/drawing/2014/main" val="20001"/>
                    </a:ext>
                  </a:extLst>
                </a:gridCol>
                <a:gridCol w="3060700">
                  <a:extLst>
                    <a:ext uri="{9D8B030D-6E8A-4147-A177-3AD203B41FA5}">
                      <a16:colId xmlns:a16="http://schemas.microsoft.com/office/drawing/2014/main" val="20002"/>
                    </a:ext>
                  </a:extLst>
                </a:gridCol>
              </a:tblGrid>
              <a:tr h="806831">
                <a:tc>
                  <a:txBody>
                    <a:bodyPr/>
                    <a:lstStyle/>
                    <a:p>
                      <a:pPr algn="ctr" rtl="1">
                        <a:lnSpc>
                          <a:spcPct val="115000"/>
                        </a:lnSpc>
                        <a:spcAft>
                          <a:spcPts val="0"/>
                        </a:spcAft>
                      </a:pPr>
                      <a:r>
                        <a:rPr lang="en-US" sz="1400" dirty="0">
                          <a:effectLst/>
                        </a:rPr>
                        <a:t>A (m</a:t>
                      </a:r>
                      <a:r>
                        <a:rPr lang="en-US" sz="1400" baseline="30000" dirty="0">
                          <a:effectLst/>
                        </a:rPr>
                        <a:t>-1</a:t>
                      </a:r>
                      <a:r>
                        <a:rPr lang="en-US" sz="1400" dirty="0">
                          <a:effectLst/>
                        </a:rPr>
                        <a:t>s</a:t>
                      </a:r>
                      <a:r>
                        <a:rPr lang="en-US" sz="1400" baseline="30000" dirty="0">
                          <a:effectLst/>
                        </a:rPr>
                        <a:t>-1</a:t>
                      </a:r>
                      <a:r>
                        <a:rPr lang="en-US" sz="1400" dirty="0">
                          <a:effectLst/>
                        </a:rPr>
                        <a:t>)</a:t>
                      </a:r>
                      <a:r>
                        <a:rPr lang="ar-IQ" sz="1400" dirty="0">
                          <a:effectLst/>
                        </a:rPr>
                        <a:t> النظري</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a:effectLst/>
                        </a:rPr>
                        <a:t>A (m</a:t>
                      </a:r>
                      <a:r>
                        <a:rPr lang="en-US" sz="1400" baseline="30000">
                          <a:effectLst/>
                        </a:rPr>
                        <a:t>-1</a:t>
                      </a:r>
                      <a:r>
                        <a:rPr lang="en-US" sz="1400">
                          <a:effectLst/>
                        </a:rPr>
                        <a:t>s</a:t>
                      </a:r>
                      <a:r>
                        <a:rPr lang="en-US" sz="1400" baseline="30000">
                          <a:effectLst/>
                        </a:rPr>
                        <a:t>-1</a:t>
                      </a:r>
                      <a:r>
                        <a:rPr lang="en-US" sz="1400">
                          <a:effectLst/>
                        </a:rPr>
                        <a:t>)</a:t>
                      </a:r>
                      <a:r>
                        <a:rPr lang="ar-IQ" sz="1400">
                          <a:effectLst/>
                        </a:rPr>
                        <a:t> العملي</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a:effectLst/>
                        </a:rPr>
                        <a:t>التفاعل</a:t>
                      </a:r>
                      <a:endParaRPr lang="en-US" sz="1100">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392358">
                <a:tc>
                  <a:txBody>
                    <a:bodyPr/>
                    <a:lstStyle/>
                    <a:p>
                      <a:pPr algn="ctr" rtl="0">
                        <a:lnSpc>
                          <a:spcPct val="115000"/>
                        </a:lnSpc>
                        <a:spcAft>
                          <a:spcPts val="0"/>
                        </a:spcAft>
                      </a:pPr>
                      <a:r>
                        <a:rPr lang="en-US" sz="1400">
                          <a:effectLst/>
                        </a:rPr>
                        <a:t>9.4×10</a:t>
                      </a:r>
                      <a:r>
                        <a:rPr lang="en-US" sz="1400" baseline="30000">
                          <a:effectLst/>
                        </a:rPr>
                        <a:t>9</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8.9×10</a:t>
                      </a:r>
                      <a:r>
                        <a:rPr lang="en-US" sz="1400" baseline="30000">
                          <a:effectLst/>
                        </a:rPr>
                        <a:t>10</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2NOCl→2NO+Cl</a:t>
                      </a:r>
                      <a:r>
                        <a:rPr lang="en-US" sz="1400" baseline="-25000">
                          <a:effectLst/>
                        </a:rPr>
                        <a:t>2</a:t>
                      </a:r>
                      <a:endParaRPr lang="en-US" sz="1100">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r h="392358">
                <a:tc>
                  <a:txBody>
                    <a:bodyPr/>
                    <a:lstStyle/>
                    <a:p>
                      <a:pPr algn="ctr" rtl="0">
                        <a:lnSpc>
                          <a:spcPct val="115000"/>
                        </a:lnSpc>
                        <a:spcAft>
                          <a:spcPts val="0"/>
                        </a:spcAft>
                      </a:pPr>
                      <a:r>
                        <a:rPr lang="en-US" sz="1400">
                          <a:effectLst/>
                        </a:rPr>
                        <a:t>6.3×10</a:t>
                      </a:r>
                      <a:r>
                        <a:rPr lang="en-US" sz="1400" baseline="30000">
                          <a:effectLst/>
                        </a:rPr>
                        <a:t>7</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2.5×10</a:t>
                      </a:r>
                      <a:r>
                        <a:rPr lang="en-US" sz="1400" baseline="30000">
                          <a:effectLst/>
                        </a:rPr>
                        <a:t>10</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2ClO→Cl</a:t>
                      </a:r>
                      <a:r>
                        <a:rPr lang="en-US" sz="1400" baseline="-25000">
                          <a:effectLst/>
                        </a:rPr>
                        <a:t>2</a:t>
                      </a:r>
                      <a:r>
                        <a:rPr lang="en-US" sz="1400">
                          <a:effectLst/>
                        </a:rPr>
                        <a:t>+O</a:t>
                      </a:r>
                      <a:r>
                        <a:rPr lang="en-US" sz="1400" baseline="-25000">
                          <a:effectLst/>
                        </a:rPr>
                        <a:t>2</a:t>
                      </a:r>
                      <a:endParaRPr lang="en-US" sz="1100">
                        <a:effectLst/>
                        <a:latin typeface="Calibri"/>
                        <a:ea typeface="Calibri"/>
                        <a:cs typeface="Arial"/>
                      </a:endParaRPr>
                    </a:p>
                  </a:txBody>
                  <a:tcPr marL="68580" marR="68580" marT="0" marB="0" anchor="ctr"/>
                </a:tc>
                <a:extLst>
                  <a:ext uri="{0D108BD9-81ED-4DB2-BD59-A6C34878D82A}">
                    <a16:rowId xmlns:a16="http://schemas.microsoft.com/office/drawing/2014/main" val="10002"/>
                  </a:ext>
                </a:extLst>
              </a:tr>
              <a:tr h="392358">
                <a:tc>
                  <a:txBody>
                    <a:bodyPr/>
                    <a:lstStyle/>
                    <a:p>
                      <a:pPr algn="ctr" rtl="0">
                        <a:lnSpc>
                          <a:spcPct val="115000"/>
                        </a:lnSpc>
                        <a:spcAft>
                          <a:spcPts val="0"/>
                        </a:spcAft>
                      </a:pPr>
                      <a:r>
                        <a:rPr lang="en-US" sz="1400">
                          <a:effectLst/>
                        </a:rPr>
                        <a:t>1.2×10</a:t>
                      </a:r>
                      <a:r>
                        <a:rPr lang="en-US" sz="1400" baseline="30000">
                          <a:effectLst/>
                        </a:rPr>
                        <a:t>6</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7.3×10</a:t>
                      </a:r>
                      <a:r>
                        <a:rPr lang="en-US" sz="1400" baseline="30000">
                          <a:effectLst/>
                        </a:rPr>
                        <a:t>11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a:effectLst/>
                        </a:rPr>
                        <a:t>H</a:t>
                      </a:r>
                      <a:r>
                        <a:rPr lang="en-US" sz="1400" baseline="-25000">
                          <a:effectLst/>
                        </a:rPr>
                        <a:t>2</a:t>
                      </a:r>
                      <a:r>
                        <a:rPr lang="en-US" sz="1400">
                          <a:effectLst/>
                        </a:rPr>
                        <a:t>+C</a:t>
                      </a:r>
                      <a:r>
                        <a:rPr lang="en-US" sz="1400" baseline="-25000">
                          <a:effectLst/>
                        </a:rPr>
                        <a:t>2</a:t>
                      </a:r>
                      <a:r>
                        <a:rPr lang="en-US" sz="1400">
                          <a:effectLst/>
                        </a:rPr>
                        <a:t>H</a:t>
                      </a:r>
                      <a:r>
                        <a:rPr lang="en-US" sz="1400" baseline="-25000">
                          <a:effectLst/>
                        </a:rPr>
                        <a:t>4</a:t>
                      </a:r>
                      <a:r>
                        <a:rPr lang="en-US" sz="1400">
                          <a:effectLst/>
                        </a:rPr>
                        <a:t>→C</a:t>
                      </a:r>
                      <a:r>
                        <a:rPr lang="en-US" sz="1400" baseline="-25000">
                          <a:effectLst/>
                        </a:rPr>
                        <a:t>2</a:t>
                      </a:r>
                      <a:r>
                        <a:rPr lang="en-US" sz="1400">
                          <a:effectLst/>
                        </a:rPr>
                        <a:t>H</a:t>
                      </a:r>
                      <a:r>
                        <a:rPr lang="en-US" sz="1400" baseline="-25000">
                          <a:effectLst/>
                        </a:rPr>
                        <a:t>6</a:t>
                      </a:r>
                      <a:endParaRPr lang="en-US" sz="1100">
                        <a:effectLst/>
                        <a:latin typeface="Calibri"/>
                        <a:ea typeface="Calibri"/>
                        <a:cs typeface="Arial"/>
                      </a:endParaRPr>
                    </a:p>
                  </a:txBody>
                  <a:tcPr marL="68580" marR="68580" marT="0" marB="0" anchor="ctr"/>
                </a:tc>
                <a:extLst>
                  <a:ext uri="{0D108BD9-81ED-4DB2-BD59-A6C34878D82A}">
                    <a16:rowId xmlns:a16="http://schemas.microsoft.com/office/drawing/2014/main" val="10003"/>
                  </a:ext>
                </a:extLst>
              </a:tr>
              <a:tr h="392358">
                <a:tc>
                  <a:txBody>
                    <a:bodyPr/>
                    <a:lstStyle/>
                    <a:p>
                      <a:pPr algn="ctr" rtl="0">
                        <a:lnSpc>
                          <a:spcPct val="115000"/>
                        </a:lnSpc>
                        <a:spcAft>
                          <a:spcPts val="0"/>
                        </a:spcAft>
                      </a:pPr>
                      <a:r>
                        <a:rPr lang="en-US" sz="1400">
                          <a:effectLst/>
                        </a:rPr>
                        <a:t>1×10</a:t>
                      </a:r>
                      <a:r>
                        <a:rPr lang="en-US" sz="1400" baseline="30000">
                          <a:effectLst/>
                        </a:rPr>
                        <a:t>12</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2.1×10</a:t>
                      </a:r>
                      <a:r>
                        <a:rPr lang="en-US" sz="1400" baseline="30000">
                          <a:effectLst/>
                        </a:rPr>
                        <a:t>11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dirty="0">
                          <a:effectLst/>
                        </a:rPr>
                        <a:t>K+Br</a:t>
                      </a:r>
                      <a:r>
                        <a:rPr lang="en-US" sz="1400" baseline="-25000" dirty="0">
                          <a:effectLst/>
                        </a:rPr>
                        <a:t>2</a:t>
                      </a:r>
                      <a:r>
                        <a:rPr lang="en-US" sz="1400" dirty="0">
                          <a:effectLst/>
                        </a:rPr>
                        <a:t>→KBr+Br</a:t>
                      </a:r>
                      <a:endParaRPr lang="en-US" sz="1100" dirty="0">
                        <a:effectLst/>
                        <a:latin typeface="Calibri"/>
                        <a:ea typeface="Calibri"/>
                        <a:cs typeface="Arial"/>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402397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07340"/>
            <a:ext cx="8928992" cy="6370975"/>
          </a:xfrm>
          <a:prstGeom prst="rect">
            <a:avLst/>
          </a:prstGeom>
          <a:noFill/>
        </p:spPr>
        <p:txBody>
          <a:bodyPr wrap="square" rtlCol="1">
            <a:spAutoFit/>
          </a:bodyPr>
          <a:lstStyle/>
          <a:p>
            <a:r>
              <a:rPr lang="ar-IQ" sz="2400" b="1" dirty="0"/>
              <a:t>مثال :احسب معامل ماقبل الاس للتفاعل التالي</a:t>
            </a:r>
          </a:p>
          <a:p>
            <a:r>
              <a:rPr lang="ar-IQ" sz="2400" b="1" dirty="0"/>
              <a:t> اذا علمت ان نصف قطر جزيئة </a:t>
            </a:r>
            <a:r>
              <a:rPr lang="en-US" sz="2400" b="1" dirty="0"/>
              <a:t>H </a:t>
            </a:r>
            <a:r>
              <a:rPr lang="ar-IQ" sz="2400" b="1" dirty="0"/>
              <a:t>=</a:t>
            </a:r>
            <a:r>
              <a:rPr lang="en-US" sz="2400" b="1" dirty="0"/>
              <a:t>0.8nm</a:t>
            </a:r>
            <a:r>
              <a:rPr lang="ar-IQ" sz="2400" b="1" dirty="0"/>
              <a:t> ونصف قطر جزيئة الاثيلين =</a:t>
            </a:r>
            <a:r>
              <a:rPr lang="en-US" sz="2400" b="1" dirty="0"/>
              <a:t> 0.4 nm </a:t>
            </a:r>
            <a:r>
              <a:rPr lang="ar-IQ" sz="2400" b="1" dirty="0"/>
              <a:t> في درجة حرارة </a:t>
            </a:r>
            <a:r>
              <a:rPr lang="en-US" sz="2400" b="1" dirty="0"/>
              <a:t>298 K</a:t>
            </a:r>
            <a:r>
              <a:rPr lang="ar-IQ" sz="2400" b="1" dirty="0"/>
              <a:t> ? </a:t>
            </a:r>
          </a:p>
          <a:p>
            <a:pPr algn="ctr"/>
            <a:r>
              <a:rPr lang="ar-IQ" sz="2400" b="1" u="sng" dirty="0"/>
              <a:t>تاثير درجة الحرارة في نظرية التصادم</a:t>
            </a:r>
          </a:p>
          <a:p>
            <a:pPr algn="ctr"/>
            <a:endParaRPr lang="ar-IQ" sz="2400" b="1" u="sng" dirty="0"/>
          </a:p>
          <a:p>
            <a:pPr algn="ctr"/>
            <a:endParaRPr lang="ar-IQ" sz="2400" b="1" u="sng" dirty="0"/>
          </a:p>
          <a:p>
            <a:pPr algn="ctr"/>
            <a:endParaRPr lang="ar-IQ" sz="2400" b="1" u="sng" dirty="0"/>
          </a:p>
          <a:p>
            <a:pPr algn="ctr"/>
            <a:endParaRPr lang="ar-IQ" sz="2400" b="1" u="sng" dirty="0"/>
          </a:p>
          <a:p>
            <a:r>
              <a:rPr lang="ar-IQ" sz="2400" b="1" dirty="0"/>
              <a:t>مثال: لتفاعل ما طاقة التنشيط </a:t>
            </a:r>
            <a:r>
              <a:rPr lang="en-US" sz="2400" b="1" dirty="0"/>
              <a:t>80kJ</a:t>
            </a:r>
            <a:r>
              <a:rPr lang="ar-IQ" sz="2400" b="1" dirty="0"/>
              <a:t> احسب عدد الاصطدامات عند (</a:t>
            </a:r>
            <a:r>
              <a:rPr lang="en-US" sz="2400" b="1" dirty="0"/>
              <a:t>100,50,25 ⁰C</a:t>
            </a:r>
            <a:r>
              <a:rPr lang="ar-IQ" sz="2400" b="1" dirty="0"/>
              <a:t> )?</a:t>
            </a:r>
          </a:p>
          <a:p>
            <a:endParaRPr lang="ar-IQ" sz="2400" b="1" dirty="0"/>
          </a:p>
          <a:p>
            <a:pPr algn="ctr"/>
            <a:r>
              <a:rPr lang="ar-IQ" sz="2400" b="1" u="sng" dirty="0"/>
              <a:t>نظرية لندمان هنشلوود </a:t>
            </a:r>
            <a:r>
              <a:rPr lang="en-US" sz="2400" b="1" u="sng" dirty="0"/>
              <a:t>LINDMANN HINSHLOOD THEORY </a:t>
            </a:r>
            <a:endParaRPr lang="ar-IQ" sz="2400" b="1" u="sng" dirty="0"/>
          </a:p>
          <a:p>
            <a:r>
              <a:rPr lang="ar-IQ" sz="2400" b="1" dirty="0"/>
              <a:t>كيفية حدوث التفاعلات احادية الجزيئة (مرتبة اولى ) حسب نظرية التصادم</a:t>
            </a:r>
          </a:p>
          <a:p>
            <a:endParaRPr lang="ar-IQ" sz="2400" b="1" dirty="0"/>
          </a:p>
          <a:p>
            <a:endParaRPr lang="ar-IQ" sz="2400" b="1" dirty="0"/>
          </a:p>
          <a:p>
            <a:pPr marL="457200" indent="-457200">
              <a:buAutoNum type="arabic1Minus"/>
            </a:pPr>
            <a:r>
              <a:rPr lang="ar-IQ" sz="2400" b="1" dirty="0"/>
              <a:t>عند الضغوط العالية</a:t>
            </a:r>
          </a:p>
          <a:p>
            <a:pPr marL="457200" indent="-457200">
              <a:buAutoNum type="arabic1Minus"/>
            </a:pPr>
            <a:endParaRPr lang="ar-IQ" sz="2400" b="1" dirty="0"/>
          </a:p>
          <a:p>
            <a:pPr marL="457200" indent="-457200">
              <a:buAutoNum type="arabic1Minus"/>
            </a:pPr>
            <a:r>
              <a:rPr lang="ar-IQ" sz="2400" b="1" dirty="0"/>
              <a:t>عند الضغوط الواطئة  </a:t>
            </a:r>
          </a:p>
        </p:txBody>
      </p:sp>
      <p:graphicFrame>
        <p:nvGraphicFramePr>
          <p:cNvPr id="3" name="Object 2"/>
          <p:cNvGraphicFramePr>
            <a:graphicFrameLocks noChangeAspect="1"/>
          </p:cNvGraphicFramePr>
          <p:nvPr>
            <p:extLst>
              <p:ext uri="{D42A27DB-BD31-4B8C-83A1-F6EECF244321}">
                <p14:modId xmlns:p14="http://schemas.microsoft.com/office/powerpoint/2010/main" val="3917354854"/>
              </p:ext>
            </p:extLst>
          </p:nvPr>
        </p:nvGraphicFramePr>
        <p:xfrm>
          <a:off x="395288" y="1844824"/>
          <a:ext cx="1584325" cy="649287"/>
        </p:xfrm>
        <a:graphic>
          <a:graphicData uri="http://schemas.openxmlformats.org/presentationml/2006/ole">
            <mc:AlternateContent xmlns:mc="http://schemas.openxmlformats.org/markup-compatibility/2006">
              <mc:Choice xmlns:v="urn:schemas-microsoft-com:vml" Requires="v">
                <p:oleObj spid="_x0000_s85659" name="Equation" r:id="rId3" imgW="1091726" imgH="469696" progId="Equation.3">
                  <p:embed/>
                </p:oleObj>
              </mc:Choice>
              <mc:Fallback>
                <p:oleObj name="Equation" r:id="rId3" imgW="1091726" imgH="469696"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844824"/>
                        <a:ext cx="15843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90523069"/>
              </p:ext>
            </p:extLst>
          </p:nvPr>
        </p:nvGraphicFramePr>
        <p:xfrm>
          <a:off x="2555776" y="1906072"/>
          <a:ext cx="2880320" cy="442808"/>
        </p:xfrm>
        <a:graphic>
          <a:graphicData uri="http://schemas.openxmlformats.org/presentationml/2006/ole">
            <mc:AlternateContent xmlns:mc="http://schemas.openxmlformats.org/markup-compatibility/2006">
              <mc:Choice xmlns:v="urn:schemas-microsoft-com:vml" Requires="v">
                <p:oleObj spid="_x0000_s85660" name="Equation" r:id="rId5" imgW="1257120" imgH="241200" progId="Equation.3">
                  <p:embed/>
                </p:oleObj>
              </mc:Choice>
              <mc:Fallback>
                <p:oleObj name="Equation" r:id="rId5" imgW="1257120" imgH="241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1906072"/>
                        <a:ext cx="2880320" cy="442808"/>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66036157"/>
              </p:ext>
            </p:extLst>
          </p:nvPr>
        </p:nvGraphicFramePr>
        <p:xfrm>
          <a:off x="395536" y="2636912"/>
          <a:ext cx="1760537" cy="419100"/>
        </p:xfrm>
        <a:graphic>
          <a:graphicData uri="http://schemas.openxmlformats.org/presentationml/2006/ole">
            <mc:AlternateContent xmlns:mc="http://schemas.openxmlformats.org/markup-compatibility/2006">
              <mc:Choice xmlns:v="urn:schemas-microsoft-com:vml" Requires="v">
                <p:oleObj spid="_x0000_s85661" name="Equation" r:id="rId7" imgW="723586" imgH="203112" progId="Equation.3">
                  <p:embed/>
                </p:oleObj>
              </mc:Choice>
              <mc:Fallback>
                <p:oleObj name="Equation" r:id="rId7" imgW="723586" imgH="203112"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2636912"/>
                        <a:ext cx="17605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39829051"/>
              </p:ext>
            </p:extLst>
          </p:nvPr>
        </p:nvGraphicFramePr>
        <p:xfrm>
          <a:off x="395536" y="44624"/>
          <a:ext cx="3960440" cy="441340"/>
        </p:xfrm>
        <a:graphic>
          <a:graphicData uri="http://schemas.openxmlformats.org/drawingml/2006/table">
            <a:tbl>
              <a:tblPr rtl="1" firstRow="1" firstCol="1" bandRow="1">
                <a:tableStyleId>{5C22544A-7EE6-4342-B048-85BDC9FD1C3A}</a:tableStyleId>
              </a:tblPr>
              <a:tblGrid>
                <a:gridCol w="3960440">
                  <a:extLst>
                    <a:ext uri="{9D8B030D-6E8A-4147-A177-3AD203B41FA5}">
                      <a16:colId xmlns:a16="http://schemas.microsoft.com/office/drawing/2014/main" val="20000"/>
                    </a:ext>
                  </a:extLst>
                </a:gridCol>
              </a:tblGrid>
              <a:tr h="441340">
                <a:tc>
                  <a:txBody>
                    <a:bodyPr/>
                    <a:lstStyle/>
                    <a:p>
                      <a:pPr algn="ctr" rtl="1">
                        <a:lnSpc>
                          <a:spcPct val="115000"/>
                        </a:lnSpc>
                        <a:spcAft>
                          <a:spcPts val="0"/>
                        </a:spcAft>
                      </a:pPr>
                      <a:r>
                        <a:rPr lang="en-US" sz="1400" dirty="0">
                          <a:effectLst/>
                        </a:rPr>
                        <a:t>H</a:t>
                      </a:r>
                      <a:r>
                        <a:rPr lang="en-US" sz="1400" baseline="-25000" dirty="0">
                          <a:effectLst/>
                        </a:rPr>
                        <a:t>2</a:t>
                      </a:r>
                      <a:r>
                        <a:rPr lang="en-US" sz="1400" dirty="0">
                          <a:effectLst/>
                        </a:rPr>
                        <a:t>+C</a:t>
                      </a:r>
                      <a:r>
                        <a:rPr lang="en-US" sz="1400" baseline="-25000" dirty="0">
                          <a:effectLst/>
                        </a:rPr>
                        <a:t>2</a:t>
                      </a:r>
                      <a:r>
                        <a:rPr lang="en-US" sz="1400" dirty="0">
                          <a:effectLst/>
                        </a:rPr>
                        <a:t>H</a:t>
                      </a:r>
                      <a:r>
                        <a:rPr lang="en-US" sz="1400" baseline="-25000" dirty="0">
                          <a:effectLst/>
                        </a:rPr>
                        <a:t>4</a:t>
                      </a:r>
                      <a:r>
                        <a:rPr lang="en-US" sz="1400" dirty="0">
                          <a:effectLst/>
                        </a:rPr>
                        <a:t>→C</a:t>
                      </a:r>
                      <a:r>
                        <a:rPr lang="en-US" sz="1400" baseline="-25000" dirty="0">
                          <a:effectLst/>
                        </a:rPr>
                        <a:t>2</a:t>
                      </a:r>
                      <a:r>
                        <a:rPr lang="en-US" sz="1400" dirty="0">
                          <a:effectLst/>
                        </a:rPr>
                        <a:t>H</a:t>
                      </a:r>
                      <a:r>
                        <a:rPr lang="en-US" sz="1400" baseline="-25000" dirty="0">
                          <a:effectLst/>
                        </a:rPr>
                        <a:t>6</a:t>
                      </a:r>
                      <a:endParaRPr lang="en-US" sz="1100" dirty="0">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80718533"/>
              </p:ext>
            </p:extLst>
          </p:nvPr>
        </p:nvGraphicFramePr>
        <p:xfrm>
          <a:off x="35496" y="4627860"/>
          <a:ext cx="1512168" cy="457324"/>
        </p:xfrm>
        <a:graphic>
          <a:graphicData uri="http://schemas.openxmlformats.org/presentationml/2006/ole">
            <mc:AlternateContent xmlns:mc="http://schemas.openxmlformats.org/markup-compatibility/2006">
              <mc:Choice xmlns:v="urn:schemas-microsoft-com:vml" Requires="v">
                <p:oleObj spid="_x0000_s85662" name="Equation" r:id="rId9" imgW="711000" imgH="241200" progId="Equation.3">
                  <p:embed/>
                </p:oleObj>
              </mc:Choice>
              <mc:Fallback>
                <p:oleObj name="Equation" r:id="rId9" imgW="711000" imgH="24120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96" y="4627860"/>
                        <a:ext cx="1512168" cy="457324"/>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36482258"/>
              </p:ext>
            </p:extLst>
          </p:nvPr>
        </p:nvGraphicFramePr>
        <p:xfrm>
          <a:off x="2051720" y="4653136"/>
          <a:ext cx="1800200" cy="432048"/>
        </p:xfrm>
        <a:graphic>
          <a:graphicData uri="http://schemas.openxmlformats.org/presentationml/2006/ole">
            <mc:AlternateContent xmlns:mc="http://schemas.openxmlformats.org/markup-compatibility/2006">
              <mc:Choice xmlns:v="urn:schemas-microsoft-com:vml" Requires="v">
                <p:oleObj spid="_x0000_s85663" name="Equation" r:id="rId11" imgW="1028520" imgH="203040" progId="Equation.3">
                  <p:embed/>
                </p:oleObj>
              </mc:Choice>
              <mc:Fallback>
                <p:oleObj name="Equation" r:id="rId11" imgW="1028520" imgH="203040"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1720" y="4653136"/>
                        <a:ext cx="1800200" cy="43204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858166331"/>
              </p:ext>
            </p:extLst>
          </p:nvPr>
        </p:nvGraphicFramePr>
        <p:xfrm>
          <a:off x="4614862" y="4665960"/>
          <a:ext cx="1181273" cy="347216"/>
        </p:xfrm>
        <a:graphic>
          <a:graphicData uri="http://schemas.openxmlformats.org/presentationml/2006/ole">
            <mc:AlternateContent xmlns:mc="http://schemas.openxmlformats.org/markup-compatibility/2006">
              <mc:Choice xmlns:v="urn:schemas-microsoft-com:vml" Requires="v">
                <p:oleObj spid="_x0000_s85664" name="Equation" r:id="rId13" imgW="533160" imgH="203040" progId="Equation.3">
                  <p:embed/>
                </p:oleObj>
              </mc:Choice>
              <mc:Fallback>
                <p:oleObj name="Equation" r:id="rId13" imgW="533160" imgH="203040" progId="Equation.3">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14862" y="4665960"/>
                        <a:ext cx="1181273" cy="347216"/>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6350560"/>
              </p:ext>
            </p:extLst>
          </p:nvPr>
        </p:nvGraphicFramePr>
        <p:xfrm>
          <a:off x="2843808" y="4581252"/>
          <a:ext cx="152400" cy="287908"/>
        </p:xfrm>
        <a:graphic>
          <a:graphicData uri="http://schemas.openxmlformats.org/presentationml/2006/ole">
            <mc:AlternateContent xmlns:mc="http://schemas.openxmlformats.org/markup-compatibility/2006">
              <mc:Choice xmlns:v="urn:schemas-microsoft-com:vml" Requires="v">
                <p:oleObj spid="_x0000_s85665" name="Equation" r:id="rId15" imgW="152280" imgH="215640" progId="Equation.3">
                  <p:embed/>
                </p:oleObj>
              </mc:Choice>
              <mc:Fallback>
                <p:oleObj name="Equation" r:id="rId15" imgW="152280" imgH="215640" progId="Equation.3">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43808" y="4581252"/>
                        <a:ext cx="152400" cy="287908"/>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350143130"/>
              </p:ext>
            </p:extLst>
          </p:nvPr>
        </p:nvGraphicFramePr>
        <p:xfrm>
          <a:off x="2822724" y="4941292"/>
          <a:ext cx="165100" cy="287908"/>
        </p:xfrm>
        <a:graphic>
          <a:graphicData uri="http://schemas.openxmlformats.org/presentationml/2006/ole">
            <mc:AlternateContent xmlns:mc="http://schemas.openxmlformats.org/markup-compatibility/2006">
              <mc:Choice xmlns:v="urn:schemas-microsoft-com:vml" Requires="v">
                <p:oleObj spid="_x0000_s85666" name="Equation" r:id="rId17" imgW="164880" imgH="215640" progId="Equation.3">
                  <p:embed/>
                </p:oleObj>
              </mc:Choice>
              <mc:Fallback>
                <p:oleObj name="Equation" r:id="rId17" imgW="164880" imgH="215640" progId="Equation.3">
                  <p:embed/>
                  <p:pic>
                    <p:nvPicPr>
                      <p:cNvPr id="0" name="Object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22724" y="4941292"/>
                        <a:ext cx="165100" cy="287908"/>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18705951"/>
              </p:ext>
            </p:extLst>
          </p:nvPr>
        </p:nvGraphicFramePr>
        <p:xfrm>
          <a:off x="5126980" y="4640560"/>
          <a:ext cx="165100" cy="228600"/>
        </p:xfrm>
        <a:graphic>
          <a:graphicData uri="http://schemas.openxmlformats.org/presentationml/2006/ole">
            <mc:AlternateContent xmlns:mc="http://schemas.openxmlformats.org/markup-compatibility/2006">
              <mc:Choice xmlns:v="urn:schemas-microsoft-com:vml" Requires="v">
                <p:oleObj spid="_x0000_s85667" name="Equation" r:id="rId19" imgW="164880" imgH="228600" progId="Equation.3">
                  <p:embed/>
                </p:oleObj>
              </mc:Choice>
              <mc:Fallback>
                <p:oleObj name="Equation" r:id="rId19" imgW="164880" imgH="228600" progId="Equation.3">
                  <p:embed/>
                  <p:pic>
                    <p:nvPicPr>
                      <p:cNvPr id="0" name="Object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26980" y="4640560"/>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711102528"/>
              </p:ext>
            </p:extLst>
          </p:nvPr>
        </p:nvGraphicFramePr>
        <p:xfrm>
          <a:off x="6165304" y="4509121"/>
          <a:ext cx="2439144" cy="673224"/>
        </p:xfrm>
        <a:graphic>
          <a:graphicData uri="http://schemas.openxmlformats.org/presentationml/2006/ole">
            <mc:AlternateContent xmlns:mc="http://schemas.openxmlformats.org/markup-compatibility/2006">
              <mc:Choice xmlns:v="urn:schemas-microsoft-com:vml" Requires="v">
                <p:oleObj spid="_x0000_s85668" name="Equation" r:id="rId21" imgW="1143000" imgH="457200" progId="Equation.3">
                  <p:embed/>
                </p:oleObj>
              </mc:Choice>
              <mc:Fallback>
                <p:oleObj name="Equation" r:id="rId21" imgW="1143000" imgH="457200" progId="Equation.3">
                  <p:embed/>
                  <p:pic>
                    <p:nvPicPr>
                      <p:cNvPr id="0" name="Object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5304" y="4509121"/>
                        <a:ext cx="2439144" cy="673224"/>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57957346"/>
              </p:ext>
            </p:extLst>
          </p:nvPr>
        </p:nvGraphicFramePr>
        <p:xfrm>
          <a:off x="251520" y="5157192"/>
          <a:ext cx="3563492" cy="685924"/>
        </p:xfrm>
        <a:graphic>
          <a:graphicData uri="http://schemas.openxmlformats.org/presentationml/2006/ole">
            <mc:AlternateContent xmlns:mc="http://schemas.openxmlformats.org/markup-compatibility/2006">
              <mc:Choice xmlns:v="urn:schemas-microsoft-com:vml" Requires="v">
                <p:oleObj spid="_x0000_s85669" name="Equation" r:id="rId23" imgW="2108160" imgH="469800" progId="Equation.3">
                  <p:embed/>
                </p:oleObj>
              </mc:Choice>
              <mc:Fallback>
                <p:oleObj name="Equation" r:id="rId23" imgW="2108160" imgH="469800" progId="Equation.3">
                  <p:embed/>
                  <p:pic>
                    <p:nvPicPr>
                      <p:cNvPr id="0" name="Object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1520" y="5157192"/>
                        <a:ext cx="3563492" cy="685924"/>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18031841"/>
              </p:ext>
            </p:extLst>
          </p:nvPr>
        </p:nvGraphicFramePr>
        <p:xfrm>
          <a:off x="5286374" y="5229200"/>
          <a:ext cx="1085826" cy="432048"/>
        </p:xfrm>
        <a:graphic>
          <a:graphicData uri="http://schemas.openxmlformats.org/presentationml/2006/ole">
            <mc:AlternateContent xmlns:mc="http://schemas.openxmlformats.org/markup-compatibility/2006">
              <mc:Choice xmlns:v="urn:schemas-microsoft-com:vml" Requires="v">
                <p:oleObj spid="_x0000_s85670" name="Equation" r:id="rId25" imgW="545760" imgH="228600" progId="Equation.3">
                  <p:embed/>
                </p:oleObj>
              </mc:Choice>
              <mc:Fallback>
                <p:oleObj name="Equation" r:id="rId25" imgW="545760" imgH="228600" progId="Equation.3">
                  <p:embed/>
                  <p:pic>
                    <p:nvPicPr>
                      <p:cNvPr id="0" name="Object 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86374" y="5229200"/>
                        <a:ext cx="1085826" cy="43204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674940973"/>
              </p:ext>
            </p:extLst>
          </p:nvPr>
        </p:nvGraphicFramePr>
        <p:xfrm>
          <a:off x="5364088" y="5877272"/>
          <a:ext cx="1008112" cy="504056"/>
        </p:xfrm>
        <a:graphic>
          <a:graphicData uri="http://schemas.openxmlformats.org/presentationml/2006/ole">
            <mc:AlternateContent xmlns:mc="http://schemas.openxmlformats.org/markup-compatibility/2006">
              <mc:Choice xmlns:v="urn:schemas-microsoft-com:vml" Requires="v">
                <p:oleObj spid="_x0000_s85671" name="Equation" r:id="rId27" imgW="545760" imgH="228600" progId="Equation.3">
                  <p:embed/>
                </p:oleObj>
              </mc:Choice>
              <mc:Fallback>
                <p:oleObj name="Equation" r:id="rId27" imgW="545760" imgH="228600" progId="Equation.3">
                  <p:embed/>
                  <p:pic>
                    <p:nvPicPr>
                      <p:cNvPr id="0" name="Object 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64088" y="5877272"/>
                        <a:ext cx="1008112" cy="504056"/>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750601868"/>
              </p:ext>
            </p:extLst>
          </p:nvPr>
        </p:nvGraphicFramePr>
        <p:xfrm>
          <a:off x="251520" y="5995714"/>
          <a:ext cx="3168352" cy="673645"/>
        </p:xfrm>
        <a:graphic>
          <a:graphicData uri="http://schemas.openxmlformats.org/presentationml/2006/ole">
            <mc:AlternateContent xmlns:mc="http://schemas.openxmlformats.org/markup-compatibility/2006">
              <mc:Choice xmlns:v="urn:schemas-microsoft-com:vml" Requires="v">
                <p:oleObj spid="_x0000_s85672" name="Equation" r:id="rId29" imgW="1536480" imgH="482400" progId="Equation.3">
                  <p:embed/>
                </p:oleObj>
              </mc:Choice>
              <mc:Fallback>
                <p:oleObj name="Equation" r:id="rId29" imgW="1536480" imgH="482400" progId="Equation.3">
                  <p:embed/>
                  <p:pic>
                    <p:nvPicPr>
                      <p:cNvPr id="0" name="Object 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1520" y="5995714"/>
                        <a:ext cx="3168352" cy="673645"/>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711226607"/>
              </p:ext>
            </p:extLst>
          </p:nvPr>
        </p:nvGraphicFramePr>
        <p:xfrm>
          <a:off x="2626990" y="2582540"/>
          <a:ext cx="1440954" cy="414412"/>
        </p:xfrm>
        <a:graphic>
          <a:graphicData uri="http://schemas.openxmlformats.org/presentationml/2006/ole">
            <mc:AlternateContent xmlns:mc="http://schemas.openxmlformats.org/markup-compatibility/2006">
              <mc:Choice xmlns:v="urn:schemas-microsoft-com:vml" Requires="v">
                <p:oleObj spid="_x0000_s85673" name="Equation" r:id="rId31" imgW="533160" imgH="203040" progId="Equation.3">
                  <p:embed/>
                </p:oleObj>
              </mc:Choice>
              <mc:Fallback>
                <p:oleObj name="Equation" r:id="rId31" imgW="533160" imgH="203040" progId="Equation.3">
                  <p:embed/>
                  <p:pic>
                    <p:nvPicPr>
                      <p:cNvPr id="0" name="Object 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626990" y="2582540"/>
                        <a:ext cx="1440954" cy="4144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45201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896817" cy="3785652"/>
          </a:xfrm>
          <a:prstGeom prst="rect">
            <a:avLst/>
          </a:prstGeom>
          <a:noFill/>
        </p:spPr>
        <p:txBody>
          <a:bodyPr wrap="square" rtlCol="1">
            <a:spAutoFit/>
          </a:bodyPr>
          <a:lstStyle/>
          <a:p>
            <a:pPr algn="ctr"/>
            <a:r>
              <a:rPr lang="ar-IQ" sz="2400" b="1" u="sng" dirty="0"/>
              <a:t>تفسير نظرية التصادم لتفاعل ثلاثي الجزيئة </a:t>
            </a:r>
            <a:endParaRPr lang="en-US" sz="2400" b="1" dirty="0"/>
          </a:p>
          <a:p>
            <a:pPr algn="ctr"/>
            <a:r>
              <a:rPr lang="ar-IQ" sz="2400" b="1" dirty="0"/>
              <a:t> </a:t>
            </a:r>
            <a:r>
              <a:rPr lang="en-US" sz="2400" b="1" dirty="0"/>
              <a:t> </a:t>
            </a:r>
            <a:r>
              <a:rPr lang="ar-IQ" sz="2400" b="1" dirty="0"/>
              <a:t>   </a:t>
            </a:r>
            <a:r>
              <a:rPr lang="en-US" sz="2400" b="1" dirty="0"/>
              <a:t> </a:t>
            </a:r>
            <a:r>
              <a:rPr lang="ar-IQ" sz="2400" b="1" dirty="0"/>
              <a:t> </a:t>
            </a:r>
            <a:r>
              <a:rPr lang="en-US" sz="2400" b="1" dirty="0"/>
              <a:t>A+B+C→P</a:t>
            </a:r>
            <a:r>
              <a:rPr lang="ar-IQ" sz="2400" b="1" dirty="0"/>
              <a:t> </a:t>
            </a:r>
          </a:p>
          <a:p>
            <a:endParaRPr lang="ar-IQ" sz="2400" b="1" dirty="0"/>
          </a:p>
          <a:p>
            <a:endParaRPr lang="ar-IQ" sz="2400" b="1" dirty="0"/>
          </a:p>
          <a:p>
            <a:endParaRPr lang="ar-IQ" sz="2400" b="1" dirty="0"/>
          </a:p>
          <a:p>
            <a:endParaRPr lang="en-US" sz="2400" b="1" dirty="0"/>
          </a:p>
          <a:p>
            <a:endParaRPr lang="en-US" sz="2400" b="1" dirty="0"/>
          </a:p>
          <a:p>
            <a:endParaRPr lang="ar-IQ" sz="2400" b="1" dirty="0"/>
          </a:p>
          <a:p>
            <a:r>
              <a:rPr lang="ar-IQ" sz="2400" b="1" dirty="0"/>
              <a:t>س/ ماذا نعني بمعادلة ارينيوس لنظرية التصادم ?</a:t>
            </a:r>
          </a:p>
          <a:p>
            <a:endParaRPr lang="ar-IQ" sz="24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3873649680"/>
              </p:ext>
            </p:extLst>
          </p:nvPr>
        </p:nvGraphicFramePr>
        <p:xfrm>
          <a:off x="684014" y="981199"/>
          <a:ext cx="5328146" cy="719609"/>
        </p:xfrm>
        <a:graphic>
          <a:graphicData uri="http://schemas.openxmlformats.org/presentationml/2006/ole">
            <mc:AlternateContent xmlns:mc="http://schemas.openxmlformats.org/markup-compatibility/2006">
              <mc:Choice xmlns:v="urn:schemas-microsoft-com:vml" Requires="v">
                <p:oleObj spid="_x0000_s54434" name="Equation" r:id="rId3" imgW="3124080" imgH="431640" progId="Equation.3">
                  <p:embed/>
                </p:oleObj>
              </mc:Choice>
              <mc:Fallback>
                <p:oleObj name="Equation" r:id="rId3" imgW="3124080" imgH="431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14" y="981199"/>
                        <a:ext cx="5328146" cy="719609"/>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06152288"/>
              </p:ext>
            </p:extLst>
          </p:nvPr>
        </p:nvGraphicFramePr>
        <p:xfrm>
          <a:off x="467544" y="2060848"/>
          <a:ext cx="2664296" cy="576064"/>
        </p:xfrm>
        <a:graphic>
          <a:graphicData uri="http://schemas.openxmlformats.org/presentationml/2006/ole">
            <mc:AlternateContent xmlns:mc="http://schemas.openxmlformats.org/markup-compatibility/2006">
              <mc:Choice xmlns:v="urn:schemas-microsoft-com:vml" Requires="v">
                <p:oleObj spid="_x0000_s54435" name="Equation" r:id="rId5" imgW="1333440" imgH="241200" progId="Equation.3">
                  <p:embed/>
                </p:oleObj>
              </mc:Choice>
              <mc:Fallback>
                <p:oleObj name="Equation" r:id="rId5" imgW="1333440" imgH="241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060848"/>
                        <a:ext cx="2664296" cy="576064"/>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98031515"/>
              </p:ext>
            </p:extLst>
          </p:nvPr>
        </p:nvGraphicFramePr>
        <p:xfrm>
          <a:off x="926083" y="3717032"/>
          <a:ext cx="4077965" cy="1008062"/>
        </p:xfrm>
        <a:graphic>
          <a:graphicData uri="http://schemas.openxmlformats.org/presentationml/2006/ole">
            <mc:AlternateContent xmlns:mc="http://schemas.openxmlformats.org/markup-compatibility/2006">
              <mc:Choice xmlns:v="urn:schemas-microsoft-com:vml" Requires="v">
                <p:oleObj spid="_x0000_s54436" name="Equation" r:id="rId7" imgW="2171520" imgH="469800" progId="Equation.3">
                  <p:embed/>
                </p:oleObj>
              </mc:Choice>
              <mc:Fallback>
                <p:oleObj name="Equation" r:id="rId7" imgW="2171520" imgH="4698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6083" y="3717032"/>
                        <a:ext cx="4077965" cy="100806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34248581"/>
              </p:ext>
            </p:extLst>
          </p:nvPr>
        </p:nvGraphicFramePr>
        <p:xfrm>
          <a:off x="899542" y="5086003"/>
          <a:ext cx="3600450" cy="503237"/>
        </p:xfrm>
        <a:graphic>
          <a:graphicData uri="http://schemas.openxmlformats.org/presentationml/2006/ole">
            <mc:AlternateContent xmlns:mc="http://schemas.openxmlformats.org/markup-compatibility/2006">
              <mc:Choice xmlns:v="urn:schemas-microsoft-com:vml" Requires="v">
                <p:oleObj spid="_x0000_s54437" name="Equation" r:id="rId9" imgW="1638000" imgH="228600" progId="Equation.3">
                  <p:embed/>
                </p:oleObj>
              </mc:Choice>
              <mc:Fallback>
                <p:oleObj name="Equation" r:id="rId9" imgW="1638000" imgH="22860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542" y="5086003"/>
                        <a:ext cx="360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173527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4067"/>
            <a:ext cx="8905213" cy="6740307"/>
          </a:xfrm>
          <a:prstGeom prst="rect">
            <a:avLst/>
          </a:prstGeom>
          <a:noFill/>
        </p:spPr>
        <p:txBody>
          <a:bodyPr wrap="square" rtlCol="1">
            <a:spAutoFit/>
          </a:bodyPr>
          <a:lstStyle/>
          <a:p>
            <a:pPr algn="ctr"/>
            <a:r>
              <a:rPr lang="ar-IQ" sz="2400" b="1" u="sng" dirty="0"/>
              <a:t>نظرية المعقد المنشط (نظرية الحالق الانتقالية) </a:t>
            </a:r>
          </a:p>
          <a:p>
            <a:r>
              <a:rPr lang="ar-IQ" sz="2400" b="1" dirty="0"/>
              <a:t>نظرية التصادم اعتمدت على النظرية </a:t>
            </a:r>
          </a:p>
          <a:p>
            <a:r>
              <a:rPr lang="ar-IQ" sz="2400" b="1" dirty="0"/>
              <a:t>الحركية للغازات واهملت التركيب الجزيئي</a:t>
            </a:r>
          </a:p>
          <a:p>
            <a:endParaRPr lang="ar-IQ" sz="2400" b="1" dirty="0"/>
          </a:p>
          <a:p>
            <a:r>
              <a:rPr lang="ar-IQ" sz="2400" b="1" dirty="0"/>
              <a:t>وضعت هذه النظرية من قبل العالمين كيبس وكلفن وطورت </a:t>
            </a:r>
          </a:p>
          <a:p>
            <a:r>
              <a:rPr lang="ar-IQ" sz="2400" b="1" dirty="0"/>
              <a:t>من قبل العالم ايريك في عام 1930 ولفهم ماهو المعقد </a:t>
            </a:r>
          </a:p>
          <a:p>
            <a:r>
              <a:rPr lang="ar-IQ" sz="2400" b="1" dirty="0"/>
              <a:t>المنشط نتصور الشكل التالي </a:t>
            </a:r>
          </a:p>
          <a:p>
            <a:r>
              <a:rPr lang="ar-IQ" sz="2400" b="1" dirty="0"/>
              <a:t> </a:t>
            </a:r>
          </a:p>
          <a:p>
            <a:endParaRPr lang="ar-IQ" sz="2400" b="1" dirty="0"/>
          </a:p>
          <a:p>
            <a:endParaRPr lang="ar-IQ" sz="2400" b="1" dirty="0"/>
          </a:p>
          <a:p>
            <a:endParaRPr lang="ar-IQ" sz="2400" b="1" dirty="0"/>
          </a:p>
          <a:p>
            <a:r>
              <a:rPr lang="ar-IQ" sz="2400" b="1" u="sng" dirty="0"/>
              <a:t>طاقة التنشيط </a:t>
            </a:r>
            <a:r>
              <a:rPr lang="ar-IQ" sz="2400" b="1" dirty="0"/>
              <a:t>:هي اقل</a:t>
            </a:r>
          </a:p>
          <a:p>
            <a:r>
              <a:rPr lang="ar-IQ" sz="2400" b="1" dirty="0"/>
              <a:t>طاقة لازمة لتحويل</a:t>
            </a:r>
          </a:p>
          <a:p>
            <a:r>
              <a:rPr lang="ar-IQ" sz="2400" b="1" dirty="0"/>
              <a:t>المواد المتفاعلة الى </a:t>
            </a:r>
          </a:p>
          <a:p>
            <a:r>
              <a:rPr lang="ar-IQ" sz="2400" b="1" dirty="0"/>
              <a:t>معقد منشط </a:t>
            </a:r>
          </a:p>
          <a:p>
            <a:endParaRPr lang="ar-IQ" sz="2400" b="1" dirty="0"/>
          </a:p>
          <a:p>
            <a:endParaRPr lang="ar-IQ" sz="2400" b="1" dirty="0"/>
          </a:p>
          <a:p>
            <a:endParaRPr lang="ar-IQ" sz="2400" b="1" dirty="0"/>
          </a:p>
        </p:txBody>
      </p:sp>
      <p:pic>
        <p:nvPicPr>
          <p:cNvPr id="55298" name="Picture 2" descr="C:\Users\7568\Desktop\Untitled 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20688"/>
            <a:ext cx="4680520" cy="790575"/>
          </a:xfrm>
          <a:prstGeom prst="rect">
            <a:avLst/>
          </a:prstGeom>
          <a:noFill/>
          <a:extLst>
            <a:ext uri="{909E8E84-426E-40DD-AFC4-6F175D3DCCD1}">
              <a14:hiddenFill xmlns:a14="http://schemas.microsoft.com/office/drawing/2010/main">
                <a:solidFill>
                  <a:srgbClr val="FFFFFF"/>
                </a:solidFill>
              </a14:hiddenFill>
            </a:ext>
          </a:extLst>
        </p:spPr>
      </p:pic>
      <p:pic>
        <p:nvPicPr>
          <p:cNvPr id="55299" name="Picture 3" descr="C:\Users\7568\Desktop\Untitled 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1" y="1700808"/>
            <a:ext cx="2954337" cy="2297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Chang Powerpoint\Figures\CNG7CH13\CHA56025.JPE"/>
          <p:cNvPicPr>
            <a:picLocks noChangeAspect="1" noChangeArrowheads="1"/>
          </p:cNvPicPr>
          <p:nvPr/>
        </p:nvPicPr>
        <p:blipFill>
          <a:blip r:embed="rId5">
            <a:extLst>
              <a:ext uri="{28A0092B-C50C-407E-A947-70E740481C1C}">
                <a14:useLocalDpi xmlns:a14="http://schemas.microsoft.com/office/drawing/2010/main" val="0"/>
              </a:ext>
            </a:extLst>
          </a:blip>
          <a:srcRect b="6726"/>
          <a:stretch>
            <a:fillRect/>
          </a:stretch>
        </p:blipFill>
        <p:spPr bwMode="auto">
          <a:xfrm>
            <a:off x="-36512" y="4121224"/>
            <a:ext cx="6762750" cy="269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3129369007"/>
              </p:ext>
            </p:extLst>
          </p:nvPr>
        </p:nvGraphicFramePr>
        <p:xfrm>
          <a:off x="5436096" y="5805264"/>
          <a:ext cx="936104" cy="359048"/>
        </p:xfrm>
        <a:graphic>
          <a:graphicData uri="http://schemas.openxmlformats.org/presentationml/2006/ole">
            <mc:AlternateContent xmlns:mc="http://schemas.openxmlformats.org/markup-compatibility/2006">
              <mc:Choice xmlns:v="urn:schemas-microsoft-com:vml" Requires="v">
                <p:oleObj spid="_x0000_s55816" name="Equation" r:id="rId6" imgW="507960" imgH="164880" progId="Equation.3">
                  <p:embed/>
                </p:oleObj>
              </mc:Choice>
              <mc:Fallback>
                <p:oleObj name="Equation" r:id="rId6" imgW="507960" imgH="16488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096" y="5805264"/>
                        <a:ext cx="936104" cy="359048"/>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36239051"/>
              </p:ext>
            </p:extLst>
          </p:nvPr>
        </p:nvGraphicFramePr>
        <p:xfrm>
          <a:off x="755575" y="5949280"/>
          <a:ext cx="861293" cy="381124"/>
        </p:xfrm>
        <a:graphic>
          <a:graphicData uri="http://schemas.openxmlformats.org/presentationml/2006/ole">
            <mc:AlternateContent xmlns:mc="http://schemas.openxmlformats.org/markup-compatibility/2006">
              <mc:Choice xmlns:v="urn:schemas-microsoft-com:vml" Requires="v">
                <p:oleObj spid="_x0000_s55817" name="Equation" r:id="rId8" imgW="507960" imgH="164880" progId="Equation.3">
                  <p:embed/>
                </p:oleObj>
              </mc:Choice>
              <mc:Fallback>
                <p:oleObj name="Equation" r:id="rId8" imgW="507960" imgH="16488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575" y="5949280"/>
                        <a:ext cx="861293" cy="381124"/>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70747465"/>
              </p:ext>
            </p:extLst>
          </p:nvPr>
        </p:nvGraphicFramePr>
        <p:xfrm>
          <a:off x="-36512" y="4293096"/>
          <a:ext cx="1014412" cy="457200"/>
        </p:xfrm>
        <a:graphic>
          <a:graphicData uri="http://schemas.openxmlformats.org/presentationml/2006/ole">
            <mc:AlternateContent xmlns:mc="http://schemas.openxmlformats.org/markup-compatibility/2006">
              <mc:Choice xmlns:v="urn:schemas-microsoft-com:vml" Requires="v">
                <p:oleObj spid="_x0000_s55818" name="Equation" r:id="rId10" imgW="1015920" imgH="457200" progId="Equation.3">
                  <p:embed/>
                </p:oleObj>
              </mc:Choice>
              <mc:Fallback>
                <p:oleObj name="Equation" r:id="rId10" imgW="1015920" imgH="45720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12" y="4293096"/>
                        <a:ext cx="101441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38897251"/>
              </p:ext>
            </p:extLst>
          </p:nvPr>
        </p:nvGraphicFramePr>
        <p:xfrm>
          <a:off x="3203848" y="4365104"/>
          <a:ext cx="1014412" cy="457200"/>
        </p:xfrm>
        <a:graphic>
          <a:graphicData uri="http://schemas.openxmlformats.org/presentationml/2006/ole">
            <mc:AlternateContent xmlns:mc="http://schemas.openxmlformats.org/markup-compatibility/2006">
              <mc:Choice xmlns:v="urn:schemas-microsoft-com:vml" Requires="v">
                <p:oleObj spid="_x0000_s55819" name="Equation" r:id="rId12" imgW="1015920" imgH="457200" progId="Equation.3">
                  <p:embed/>
                </p:oleObj>
              </mc:Choice>
              <mc:Fallback>
                <p:oleObj name="Equation" r:id="rId12" imgW="1015920" imgH="457200"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3848" y="4365104"/>
                        <a:ext cx="101441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8544397"/>
              </p:ext>
            </p:extLst>
          </p:nvPr>
        </p:nvGraphicFramePr>
        <p:xfrm>
          <a:off x="4355976" y="3068960"/>
          <a:ext cx="3168352" cy="469560"/>
        </p:xfrm>
        <a:graphic>
          <a:graphicData uri="http://schemas.openxmlformats.org/presentationml/2006/ole">
            <mc:AlternateContent xmlns:mc="http://schemas.openxmlformats.org/markup-compatibility/2006">
              <mc:Choice xmlns:v="urn:schemas-microsoft-com:vml" Requires="v">
                <p:oleObj spid="_x0000_s55820" name="Equation" r:id="rId14" imgW="1587240" imgH="228600" progId="Equation.3">
                  <p:embed/>
                </p:oleObj>
              </mc:Choice>
              <mc:Fallback>
                <p:oleObj name="Equation" r:id="rId14" imgW="1587240" imgH="228600" progId="Equation.3">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5976" y="3068960"/>
                        <a:ext cx="3168352" cy="46956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6326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1678" y="321779"/>
            <a:ext cx="4467891" cy="830997"/>
          </a:xfrm>
          <a:prstGeom prst="rect">
            <a:avLst/>
          </a:prstGeom>
          <a:noFill/>
        </p:spPr>
        <p:txBody>
          <a:bodyPr wrap="none" rtlCol="1">
            <a:spAutoFit/>
          </a:bodyPr>
          <a:lstStyle/>
          <a:p>
            <a:r>
              <a:rPr lang="ar-IQ" sz="2400" b="1" u="sng" dirty="0"/>
              <a:t>السرعة العامة للتاعل</a:t>
            </a:r>
          </a:p>
          <a:p>
            <a:r>
              <a:rPr lang="ar-IQ" sz="2400" b="1" dirty="0"/>
              <a:t>هي السرعة بدلالة مول واحد من اي مكون </a:t>
            </a:r>
          </a:p>
        </p:txBody>
      </p:sp>
      <p:graphicFrame>
        <p:nvGraphicFramePr>
          <p:cNvPr id="3" name="Object 2"/>
          <p:cNvGraphicFramePr>
            <a:graphicFrameLocks noChangeAspect="1"/>
          </p:cNvGraphicFramePr>
          <p:nvPr>
            <p:extLst>
              <p:ext uri="{D42A27DB-BD31-4B8C-83A1-F6EECF244321}">
                <p14:modId xmlns:p14="http://schemas.microsoft.com/office/powerpoint/2010/main" val="351774926"/>
              </p:ext>
            </p:extLst>
          </p:nvPr>
        </p:nvGraphicFramePr>
        <p:xfrm>
          <a:off x="2555776" y="404664"/>
          <a:ext cx="1431106" cy="689223"/>
        </p:xfrm>
        <a:graphic>
          <a:graphicData uri="http://schemas.openxmlformats.org/presentationml/2006/ole">
            <mc:AlternateContent xmlns:mc="http://schemas.openxmlformats.org/markup-compatibility/2006">
              <mc:Choice xmlns:v="urn:schemas-microsoft-com:vml" Requires="v">
                <p:oleObj spid="_x0000_s84194" name="Equation" r:id="rId4" imgW="787320" imgH="393480" progId="Equation.3">
                  <p:embed/>
                </p:oleObj>
              </mc:Choice>
              <mc:Fallback>
                <p:oleObj name="Equation" r:id="rId4" imgW="787320" imgH="39348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404664"/>
                        <a:ext cx="1431106" cy="689223"/>
                      </a:xfrm>
                      <a:prstGeom prst="rect">
                        <a:avLst/>
                      </a:prstGeom>
                      <a:noFill/>
                      <a:ln>
                        <a:noFill/>
                      </a:ln>
                    </p:spPr>
                  </p:pic>
                </p:oleObj>
              </mc:Fallback>
            </mc:AlternateContent>
          </a:graphicData>
        </a:graphic>
      </p:graphicFrame>
      <p:sp>
        <p:nvSpPr>
          <p:cNvPr id="4" name="TextBox 3"/>
          <p:cNvSpPr txBox="1"/>
          <p:nvPr/>
        </p:nvSpPr>
        <p:spPr>
          <a:xfrm>
            <a:off x="160445" y="1997224"/>
            <a:ext cx="8580057" cy="4893647"/>
          </a:xfrm>
          <a:prstGeom prst="rect">
            <a:avLst/>
          </a:prstGeom>
          <a:noFill/>
        </p:spPr>
        <p:txBody>
          <a:bodyPr wrap="square" rtlCol="1">
            <a:spAutoFit/>
          </a:bodyPr>
          <a:lstStyle/>
          <a:p>
            <a:r>
              <a:rPr lang="ar-IQ" sz="2400" b="1" u="sng" dirty="0"/>
              <a:t>مثال</a:t>
            </a:r>
            <a:r>
              <a:rPr lang="ar-IQ" sz="2400" dirty="0"/>
              <a:t> </a:t>
            </a:r>
          </a:p>
          <a:p>
            <a:r>
              <a:rPr lang="ar-IQ" sz="2400" b="1" dirty="0"/>
              <a:t>جد سرعة التفاعل الكيميائي بدلالة </a:t>
            </a:r>
            <a:r>
              <a:rPr lang="en-US" sz="2400" b="1" dirty="0"/>
              <a:t>A</a:t>
            </a:r>
            <a:r>
              <a:rPr lang="ar-IQ" sz="2400" b="1" dirty="0"/>
              <a:t> ثم جد تركيز </a:t>
            </a:r>
            <a:r>
              <a:rPr lang="en-US" sz="2400" b="1" dirty="0"/>
              <a:t>C</a:t>
            </a:r>
            <a:r>
              <a:rPr lang="ar-IQ" sz="2400" b="1" dirty="0"/>
              <a:t> بالنسبة للتفاعل التالي :</a:t>
            </a:r>
          </a:p>
          <a:p>
            <a:r>
              <a:rPr lang="ar-IQ" sz="2400" b="1" dirty="0"/>
              <a:t>حيث يتغير تركيز </a:t>
            </a:r>
            <a:r>
              <a:rPr lang="en-US" sz="2400" b="1" dirty="0"/>
              <a:t>A</a:t>
            </a:r>
            <a:r>
              <a:rPr lang="ar-IQ" sz="2400" b="1" dirty="0"/>
              <a:t> من </a:t>
            </a:r>
            <a:r>
              <a:rPr lang="en-US" sz="2400" b="1" dirty="0"/>
              <a:t>0.1 M</a:t>
            </a:r>
            <a:r>
              <a:rPr lang="ar-IQ" sz="2400" b="1" dirty="0"/>
              <a:t> الى </a:t>
            </a:r>
            <a:r>
              <a:rPr lang="en-US" sz="2400" b="1" dirty="0"/>
              <a:t>0.01 M</a:t>
            </a:r>
            <a:r>
              <a:rPr lang="ar-IQ" sz="2400" b="1" dirty="0"/>
              <a:t> خلال </a:t>
            </a:r>
            <a:r>
              <a:rPr lang="en-US" sz="2400" b="1" dirty="0"/>
              <a:t>10 sec</a:t>
            </a:r>
          </a:p>
          <a:p>
            <a:endParaRPr lang="en-US" sz="2400" dirty="0"/>
          </a:p>
          <a:p>
            <a:r>
              <a:rPr lang="ar-IQ" sz="2400" u="sng" dirty="0"/>
              <a:t>مثال </a:t>
            </a:r>
          </a:p>
          <a:p>
            <a:r>
              <a:rPr lang="ar-IQ" sz="2400" b="1" dirty="0"/>
              <a:t>احسب مقدار الناتج من الامونيا في </a:t>
            </a:r>
            <a:r>
              <a:rPr lang="en-US" sz="2400" b="1" dirty="0"/>
              <a:t>10 min </a:t>
            </a:r>
            <a:r>
              <a:rPr lang="ar-IQ" sz="2400" b="1" dirty="0"/>
              <a:t> اذا علمت ان السرعة بدلالة استهلاك النتروجين  </a:t>
            </a:r>
            <a:r>
              <a:rPr lang="en-US" sz="2400" b="1" dirty="0"/>
              <a:t>0.002 M</a:t>
            </a:r>
            <a:r>
              <a:rPr lang="ar-IQ" dirty="0"/>
              <a:t>  </a:t>
            </a:r>
          </a:p>
          <a:p>
            <a:r>
              <a:rPr lang="ar-IQ" sz="2400" dirty="0"/>
              <a:t> </a:t>
            </a:r>
          </a:p>
          <a:p>
            <a:r>
              <a:rPr lang="ar-IQ" sz="2400" b="1" u="sng" dirty="0"/>
              <a:t>مثال</a:t>
            </a:r>
            <a:r>
              <a:rPr lang="ar-IQ" sz="2400" dirty="0"/>
              <a:t> </a:t>
            </a:r>
          </a:p>
          <a:p>
            <a:r>
              <a:rPr lang="ar-IQ" sz="2400" b="1" dirty="0"/>
              <a:t>يتغير تركيز </a:t>
            </a:r>
            <a:r>
              <a:rPr lang="en-US" sz="2400" b="1" dirty="0"/>
              <a:t>A</a:t>
            </a:r>
            <a:r>
              <a:rPr lang="ar-IQ" sz="2400" b="1" dirty="0"/>
              <a:t> من </a:t>
            </a:r>
            <a:r>
              <a:rPr lang="en-US" sz="2400" b="1" dirty="0"/>
              <a:t>0.2 M</a:t>
            </a:r>
            <a:r>
              <a:rPr lang="ar-IQ" sz="2400" b="1" dirty="0"/>
              <a:t> الى </a:t>
            </a:r>
            <a:r>
              <a:rPr lang="en-US" sz="2400" b="1" dirty="0"/>
              <a:t>0. 1 M</a:t>
            </a:r>
            <a:r>
              <a:rPr lang="ar-IQ" sz="2400" b="1" dirty="0"/>
              <a:t> خلال </a:t>
            </a:r>
            <a:r>
              <a:rPr lang="en-US" sz="2400" b="1" dirty="0"/>
              <a:t>1 min</a:t>
            </a:r>
            <a:r>
              <a:rPr lang="ar-IQ" sz="2400" b="1" dirty="0"/>
              <a:t> , ا- جد سرعة التفاعل العامة  ب – السرعة بدلالة </a:t>
            </a:r>
            <a:r>
              <a:rPr lang="en-US" sz="2400" b="1" dirty="0"/>
              <a:t> D </a:t>
            </a:r>
            <a:r>
              <a:rPr lang="ar-IQ" sz="2400" b="1" dirty="0"/>
              <a:t>و</a:t>
            </a:r>
            <a:r>
              <a:rPr lang="en-US" sz="2400" b="1" dirty="0"/>
              <a:t>B</a:t>
            </a:r>
            <a:r>
              <a:rPr lang="ar-IQ" sz="2400" b="1" dirty="0"/>
              <a:t> ج- جد مقدار ما يتكون من </a:t>
            </a:r>
            <a:r>
              <a:rPr lang="en-US" sz="2400" b="1" dirty="0"/>
              <a:t>D</a:t>
            </a:r>
            <a:r>
              <a:rPr lang="ar-IQ" sz="2400" b="1" dirty="0"/>
              <a:t> خلال نفس الفترة الزمنية لتفاعل </a:t>
            </a:r>
            <a:r>
              <a:rPr lang="en-US" sz="2400" b="1" dirty="0"/>
              <a:t>A</a:t>
            </a:r>
            <a:r>
              <a:rPr lang="ar-IQ" sz="2400" b="1" dirty="0"/>
              <a:t> :</a:t>
            </a:r>
          </a:p>
          <a:p>
            <a:endParaRPr lang="ar-IQ"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2033161308"/>
              </p:ext>
            </p:extLst>
          </p:nvPr>
        </p:nvGraphicFramePr>
        <p:xfrm>
          <a:off x="323528" y="3027873"/>
          <a:ext cx="2232248" cy="473135"/>
        </p:xfrm>
        <a:graphic>
          <a:graphicData uri="http://schemas.openxmlformats.org/presentationml/2006/ole">
            <mc:AlternateContent xmlns:mc="http://schemas.openxmlformats.org/markup-compatibility/2006">
              <mc:Choice xmlns:v="urn:schemas-microsoft-com:vml" Requires="v">
                <p:oleObj spid="_x0000_s84195" name="Equation" r:id="rId6" imgW="799920" imgH="177480" progId="Equation.3">
                  <p:embed/>
                </p:oleObj>
              </mc:Choice>
              <mc:Fallback>
                <p:oleObj name="Equation" r:id="rId6" imgW="799920" imgH="17748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3027873"/>
                        <a:ext cx="2232248" cy="47313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41519425"/>
              </p:ext>
            </p:extLst>
          </p:nvPr>
        </p:nvGraphicFramePr>
        <p:xfrm>
          <a:off x="395536" y="4437112"/>
          <a:ext cx="2376264" cy="504056"/>
        </p:xfrm>
        <a:graphic>
          <a:graphicData uri="http://schemas.openxmlformats.org/presentationml/2006/ole">
            <mc:AlternateContent xmlns:mc="http://schemas.openxmlformats.org/markup-compatibility/2006">
              <mc:Choice xmlns:v="urn:schemas-microsoft-com:vml" Requires="v">
                <p:oleObj spid="_x0000_s84196" name="Equation" r:id="rId8" imgW="1231560" imgH="228600" progId="Equation.3">
                  <p:embed/>
                </p:oleObj>
              </mc:Choice>
              <mc:Fallback>
                <p:oleObj name="Equation" r:id="rId8" imgW="1231560" imgH="2286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536" y="4437112"/>
                        <a:ext cx="2376264" cy="504056"/>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0407571"/>
              </p:ext>
            </p:extLst>
          </p:nvPr>
        </p:nvGraphicFramePr>
        <p:xfrm>
          <a:off x="539552" y="6131520"/>
          <a:ext cx="2592288" cy="537840"/>
        </p:xfrm>
        <a:graphic>
          <a:graphicData uri="http://schemas.openxmlformats.org/presentationml/2006/ole">
            <mc:AlternateContent xmlns:mc="http://schemas.openxmlformats.org/markup-compatibility/2006">
              <mc:Choice xmlns:v="urn:schemas-microsoft-com:vml" Requires="v">
                <p:oleObj spid="_x0000_s84197" name="Equation" r:id="rId10" imgW="952200" imgH="177480" progId="Equation.3">
                  <p:embed/>
                </p:oleObj>
              </mc:Choice>
              <mc:Fallback>
                <p:oleObj name="Equation" r:id="rId10" imgW="952200" imgH="17748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552" y="6131520"/>
                        <a:ext cx="2592288" cy="537840"/>
                      </a:xfrm>
                      <a:prstGeom prst="rect">
                        <a:avLst/>
                      </a:prstGeom>
                      <a:noFill/>
                      <a:ln>
                        <a:noFill/>
                      </a:ln>
                    </p:spPr>
                  </p:pic>
                </p:oleObj>
              </mc:Fallback>
            </mc:AlternateContent>
          </a:graphicData>
        </a:graphic>
      </p:graphicFrame>
      <p:pic>
        <p:nvPicPr>
          <p:cNvPr id="8" name="Picture 2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a:xfrm>
            <a:off x="107504" y="1196752"/>
            <a:ext cx="2936875" cy="304800"/>
          </a:xfrm>
          <a:prstGeom prst="rect">
            <a:avLst/>
          </a:prstGeom>
          <a:ln cap="flat">
            <a:solidFill>
              <a:srgbClr val="FF0000"/>
            </a:solidFill>
            <a:miter lim="800000"/>
            <a:headEnd/>
            <a:tailEnd/>
          </a:ln>
        </p:spPr>
      </p:pic>
      <p:graphicFrame>
        <p:nvGraphicFramePr>
          <p:cNvPr id="9" name="Object 8"/>
          <p:cNvGraphicFramePr>
            <a:graphicFrameLocks noChangeAspect="1"/>
          </p:cNvGraphicFramePr>
          <p:nvPr>
            <p:extLst>
              <p:ext uri="{D42A27DB-BD31-4B8C-83A1-F6EECF244321}">
                <p14:modId xmlns:p14="http://schemas.microsoft.com/office/powerpoint/2010/main" val="924518260"/>
              </p:ext>
            </p:extLst>
          </p:nvPr>
        </p:nvGraphicFramePr>
        <p:xfrm>
          <a:off x="107504" y="1628801"/>
          <a:ext cx="6597352" cy="648072"/>
        </p:xfrm>
        <a:graphic>
          <a:graphicData uri="http://schemas.openxmlformats.org/presentationml/2006/ole">
            <mc:AlternateContent xmlns:mc="http://schemas.openxmlformats.org/markup-compatibility/2006">
              <mc:Choice xmlns:v="urn:schemas-microsoft-com:vml" Requires="v">
                <p:oleObj spid="_x0000_s84198" name="Equation" r:id="rId13" imgW="2946400" imgH="393700" progId="Equation.3">
                  <p:embed/>
                </p:oleObj>
              </mc:Choice>
              <mc:Fallback>
                <p:oleObj name="Equation" r:id="rId13" imgW="2946400" imgH="393700" progId="Equation.3">
                  <p:embed/>
                  <p:pic>
                    <p:nvPicPr>
                      <p:cNvPr id="0" name="Object 1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504" y="1628801"/>
                        <a:ext cx="6597352" cy="64807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8435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5673"/>
            <a:ext cx="9180512" cy="6001643"/>
          </a:xfrm>
          <a:prstGeom prst="rect">
            <a:avLst/>
          </a:prstGeom>
          <a:noFill/>
        </p:spPr>
        <p:txBody>
          <a:bodyPr wrap="square" rtlCol="1">
            <a:spAutoFit/>
          </a:bodyPr>
          <a:lstStyle/>
          <a:p>
            <a:r>
              <a:rPr lang="ar-IQ" sz="2400" dirty="0"/>
              <a:t>ان سرعة التفاعل حسب نظرية المعقد المنشط تعتمد على :</a:t>
            </a:r>
          </a:p>
          <a:p>
            <a:r>
              <a:rPr lang="ar-IQ" sz="2400" dirty="0"/>
              <a:t>1- عدد جزيئات المعقد المنشط التي تعبر حاجز الطاقة </a:t>
            </a:r>
          </a:p>
          <a:p>
            <a:r>
              <a:rPr lang="ar-IQ" sz="2400" dirty="0"/>
              <a:t>2- يتحول المعقد المنشط الى نواتج يكون اما بحركة اهتزازية واحدة اي بمعنى التردد وهو عدد  الهزات في الثانية الواحدة </a:t>
            </a:r>
          </a:p>
          <a:p>
            <a:endParaRPr lang="ar-IQ" sz="2400" dirty="0"/>
          </a:p>
          <a:p>
            <a:r>
              <a:rPr lang="ar-IQ" sz="2400" dirty="0"/>
              <a:t>3- او من خلال حركة انتقالية (مسافة عند اعلى القمة )</a:t>
            </a:r>
          </a:p>
          <a:p>
            <a:endParaRPr lang="ar-IQ" sz="2400" dirty="0"/>
          </a:p>
          <a:p>
            <a:r>
              <a:rPr lang="ar-IQ" sz="2400" dirty="0"/>
              <a:t>ثابت التوازن الثرموديناميكي لتكوين المعقد المنشط</a:t>
            </a:r>
          </a:p>
          <a:p>
            <a:endParaRPr lang="ar-IQ" sz="2400" dirty="0"/>
          </a:p>
          <a:p>
            <a:endParaRPr lang="ar-IQ" sz="2400" dirty="0"/>
          </a:p>
          <a:p>
            <a:endParaRPr lang="ar-IQ" sz="2400" dirty="0"/>
          </a:p>
          <a:p>
            <a:r>
              <a:rPr lang="ar-IQ" sz="2400" dirty="0"/>
              <a:t>من الثرموديناميك الاحصائي يمكن الحصول على ثابت التوازن للمعقد المنشط من المعادلة الاتية :</a:t>
            </a:r>
          </a:p>
          <a:p>
            <a:endParaRPr lang="ar-IQ" sz="2400" dirty="0"/>
          </a:p>
          <a:p>
            <a:r>
              <a:rPr lang="ar-IQ" sz="2400" dirty="0"/>
              <a:t>دوال التجزئة ناتجة من حاصل ضرب دوال الحركة الانتقالية والاهتزازية والدورانية و الالكترونية  و النووية </a:t>
            </a:r>
          </a:p>
        </p:txBody>
      </p:sp>
      <p:graphicFrame>
        <p:nvGraphicFramePr>
          <p:cNvPr id="4" name="Object 3"/>
          <p:cNvGraphicFramePr>
            <a:graphicFrameLocks noChangeAspect="1"/>
          </p:cNvGraphicFramePr>
          <p:nvPr>
            <p:extLst>
              <p:ext uri="{D42A27DB-BD31-4B8C-83A1-F6EECF244321}">
                <p14:modId xmlns:p14="http://schemas.microsoft.com/office/powerpoint/2010/main" val="3587539071"/>
              </p:ext>
            </p:extLst>
          </p:nvPr>
        </p:nvGraphicFramePr>
        <p:xfrm>
          <a:off x="-36512" y="116632"/>
          <a:ext cx="3768030" cy="475580"/>
        </p:xfrm>
        <a:graphic>
          <a:graphicData uri="http://schemas.openxmlformats.org/presentationml/2006/ole">
            <mc:AlternateContent xmlns:mc="http://schemas.openxmlformats.org/markup-compatibility/2006">
              <mc:Choice xmlns:v="urn:schemas-microsoft-com:vml" Requires="v">
                <p:oleObj spid="_x0000_s96508" name="Equation" r:id="rId3" imgW="1587240" imgH="228600" progId="Equation.3">
                  <p:embed/>
                </p:oleObj>
              </mc:Choice>
              <mc:Fallback>
                <p:oleObj name="Equation" r:id="rId3" imgW="158724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116632"/>
                        <a:ext cx="3768030" cy="47558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26714478"/>
              </p:ext>
            </p:extLst>
          </p:nvPr>
        </p:nvGraphicFramePr>
        <p:xfrm>
          <a:off x="1806625" y="1305521"/>
          <a:ext cx="2549351" cy="395287"/>
        </p:xfrm>
        <a:graphic>
          <a:graphicData uri="http://schemas.openxmlformats.org/presentationml/2006/ole">
            <mc:AlternateContent xmlns:mc="http://schemas.openxmlformats.org/markup-compatibility/2006">
              <mc:Choice xmlns:v="urn:schemas-microsoft-com:vml" Requires="v">
                <p:oleObj spid="_x0000_s96509" name="Equation" r:id="rId5" imgW="1549080" imgH="228600" progId="Equation.3">
                  <p:embed/>
                </p:oleObj>
              </mc:Choice>
              <mc:Fallback>
                <p:oleObj name="Equation" r:id="rId5" imgW="1549080" imgH="228600" progId="Equation.3">
                  <p:embed/>
                  <p:pic>
                    <p:nvPicPr>
                      <p:cNvPr id="0" name="Object 3"/>
                      <p:cNvPicPr>
                        <a:picLocks noChangeAspect="1" noChangeArrowheads="1"/>
                      </p:cNvPicPr>
                      <p:nvPr/>
                    </p:nvPicPr>
                    <p:blipFill>
                      <a:blip r:embed="rId6"/>
                      <a:srcRect/>
                      <a:stretch>
                        <a:fillRect/>
                      </a:stretch>
                    </p:blipFill>
                    <p:spPr bwMode="auto">
                      <a:xfrm>
                        <a:off x="1806625" y="1305521"/>
                        <a:ext cx="2549351" cy="395287"/>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46946232"/>
              </p:ext>
            </p:extLst>
          </p:nvPr>
        </p:nvGraphicFramePr>
        <p:xfrm>
          <a:off x="1788939" y="2331244"/>
          <a:ext cx="2639045" cy="377676"/>
        </p:xfrm>
        <a:graphic>
          <a:graphicData uri="http://schemas.openxmlformats.org/presentationml/2006/ole">
            <mc:AlternateContent xmlns:mc="http://schemas.openxmlformats.org/markup-compatibility/2006">
              <mc:Choice xmlns:v="urn:schemas-microsoft-com:vml" Requires="v">
                <p:oleObj spid="_x0000_s96510" name="Equation" r:id="rId7" imgW="1638000" imgH="228600" progId="Equation.3">
                  <p:embed/>
                </p:oleObj>
              </mc:Choice>
              <mc:Fallback>
                <p:oleObj name="Equation" r:id="rId7" imgW="1638000" imgH="2286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8939" y="2331244"/>
                        <a:ext cx="2639045" cy="377676"/>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17875866"/>
              </p:ext>
            </p:extLst>
          </p:nvPr>
        </p:nvGraphicFramePr>
        <p:xfrm>
          <a:off x="1403648" y="2887216"/>
          <a:ext cx="3312368" cy="1117848"/>
        </p:xfrm>
        <a:graphic>
          <a:graphicData uri="http://schemas.openxmlformats.org/presentationml/2006/ole">
            <mc:AlternateContent xmlns:mc="http://schemas.openxmlformats.org/markup-compatibility/2006">
              <mc:Choice xmlns:v="urn:schemas-microsoft-com:vml" Requires="v">
                <p:oleObj spid="_x0000_s96511" name="Equation" r:id="rId9" imgW="2158920" imgH="685800" progId="Equation.3">
                  <p:embed/>
                </p:oleObj>
              </mc:Choice>
              <mc:Fallback>
                <p:oleObj name="Equation" r:id="rId9" imgW="2158920" imgH="68580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648" y="2887216"/>
                        <a:ext cx="3312368" cy="1117848"/>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17324497"/>
              </p:ext>
            </p:extLst>
          </p:nvPr>
        </p:nvGraphicFramePr>
        <p:xfrm>
          <a:off x="1271588" y="4541838"/>
          <a:ext cx="3084388" cy="759370"/>
        </p:xfrm>
        <a:graphic>
          <a:graphicData uri="http://schemas.openxmlformats.org/presentationml/2006/ole">
            <mc:AlternateContent xmlns:mc="http://schemas.openxmlformats.org/markup-compatibility/2006">
              <mc:Choice xmlns:v="urn:schemas-microsoft-com:vml" Requires="v">
                <p:oleObj spid="_x0000_s96512" name="Equation" r:id="rId11" imgW="1828800" imgH="469800" progId="Equation.3">
                  <p:embed/>
                </p:oleObj>
              </mc:Choice>
              <mc:Fallback>
                <p:oleObj name="Equation" r:id="rId11" imgW="1828800" imgH="469800" progId="Equation.3">
                  <p:embed/>
                  <p:pic>
                    <p:nvPicPr>
                      <p:cNvPr id="0" name="Object 4"/>
                      <p:cNvPicPr>
                        <a:picLocks noChangeAspect="1" noChangeArrowheads="1"/>
                      </p:cNvPicPr>
                      <p:nvPr/>
                    </p:nvPicPr>
                    <p:blipFill>
                      <a:blip r:embed="rId12"/>
                      <a:srcRect/>
                      <a:stretch>
                        <a:fillRect/>
                      </a:stretch>
                    </p:blipFill>
                    <p:spPr bwMode="auto">
                      <a:xfrm>
                        <a:off x="1271588" y="4541838"/>
                        <a:ext cx="3084388" cy="75937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60903479"/>
              </p:ext>
            </p:extLst>
          </p:nvPr>
        </p:nvGraphicFramePr>
        <p:xfrm>
          <a:off x="539552" y="5641114"/>
          <a:ext cx="2778125" cy="427038"/>
        </p:xfrm>
        <a:graphic>
          <a:graphicData uri="http://schemas.openxmlformats.org/presentationml/2006/ole">
            <mc:AlternateContent xmlns:mc="http://schemas.openxmlformats.org/markup-compatibility/2006">
              <mc:Choice xmlns:v="urn:schemas-microsoft-com:vml" Requires="v">
                <p:oleObj spid="_x0000_s96513" name="Equation" r:id="rId13" imgW="1206500" imgH="228600" progId="Equation.3">
                  <p:embed/>
                </p:oleObj>
              </mc:Choice>
              <mc:Fallback>
                <p:oleObj name="Equation" r:id="rId13" imgW="1206500" imgH="228600" progId="Equation.3">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9552" y="5641114"/>
                        <a:ext cx="27781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89398575"/>
              </p:ext>
            </p:extLst>
          </p:nvPr>
        </p:nvGraphicFramePr>
        <p:xfrm>
          <a:off x="611560" y="6237312"/>
          <a:ext cx="2736304" cy="398016"/>
        </p:xfrm>
        <a:graphic>
          <a:graphicData uri="http://schemas.openxmlformats.org/presentationml/2006/ole">
            <mc:AlternateContent xmlns:mc="http://schemas.openxmlformats.org/markup-compatibility/2006">
              <mc:Choice xmlns:v="urn:schemas-microsoft-com:vml" Requires="v">
                <p:oleObj spid="_x0000_s96514" name="Equation" r:id="rId15" imgW="1739880" imgH="253800" progId="Equation.3">
                  <p:embed/>
                </p:oleObj>
              </mc:Choice>
              <mc:Fallback>
                <p:oleObj name="Equation" r:id="rId15" imgW="1739880" imgH="253800" progId="Equation.3">
                  <p:embed/>
                  <p:pic>
                    <p:nvPicPr>
                      <p:cNvPr id="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1560" y="6237312"/>
                        <a:ext cx="2736304" cy="398016"/>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856129578"/>
              </p:ext>
            </p:extLst>
          </p:nvPr>
        </p:nvGraphicFramePr>
        <p:xfrm>
          <a:off x="4355976" y="6241332"/>
          <a:ext cx="2880320" cy="428028"/>
        </p:xfrm>
        <a:graphic>
          <a:graphicData uri="http://schemas.openxmlformats.org/presentationml/2006/ole">
            <mc:AlternateContent xmlns:mc="http://schemas.openxmlformats.org/markup-compatibility/2006">
              <mc:Choice xmlns:v="urn:schemas-microsoft-com:vml" Requires="v">
                <p:oleObj spid="_x0000_s96515" name="Equation" r:id="rId17" imgW="1739880" imgH="253800" progId="Equation.3">
                  <p:embed/>
                </p:oleObj>
              </mc:Choice>
              <mc:Fallback>
                <p:oleObj name="Equation" r:id="rId17" imgW="1739880" imgH="253800" progId="Equation.3">
                  <p:embed/>
                  <p:pic>
                    <p:nvPicPr>
                      <p:cNvPr id="0" name="Object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55976" y="6241332"/>
                        <a:ext cx="2880320" cy="428028"/>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741127387"/>
              </p:ext>
            </p:extLst>
          </p:nvPr>
        </p:nvGraphicFramePr>
        <p:xfrm>
          <a:off x="4333875" y="5673725"/>
          <a:ext cx="1812925" cy="427038"/>
        </p:xfrm>
        <a:graphic>
          <a:graphicData uri="http://schemas.openxmlformats.org/presentationml/2006/ole">
            <mc:AlternateContent xmlns:mc="http://schemas.openxmlformats.org/markup-compatibility/2006">
              <mc:Choice xmlns:v="urn:schemas-microsoft-com:vml" Requires="v">
                <p:oleObj spid="_x0000_s96516" name="Equation" r:id="rId19" imgW="787320" imgH="228600" progId="Equation.3">
                  <p:embed/>
                </p:oleObj>
              </mc:Choice>
              <mc:Fallback>
                <p:oleObj name="Equation" r:id="rId19" imgW="787320" imgH="228600" progId="Equation.3">
                  <p:embed/>
                  <p:pic>
                    <p:nvPicPr>
                      <p:cNvPr id="0" name="Object 8"/>
                      <p:cNvPicPr>
                        <a:picLocks noChangeAspect="1" noChangeArrowheads="1"/>
                      </p:cNvPicPr>
                      <p:nvPr/>
                    </p:nvPicPr>
                    <p:blipFill>
                      <a:blip r:embed="rId20"/>
                      <a:srcRect/>
                      <a:stretch>
                        <a:fillRect/>
                      </a:stretch>
                    </p:blipFill>
                    <p:spPr bwMode="auto">
                      <a:xfrm>
                        <a:off x="4333875" y="5673725"/>
                        <a:ext cx="18129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14376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255"/>
            <a:ext cx="9144000" cy="7109639"/>
          </a:xfrm>
          <a:prstGeom prst="rect">
            <a:avLst/>
          </a:prstGeom>
        </p:spPr>
        <p:txBody>
          <a:bodyPr wrap="square">
            <a:spAutoFit/>
          </a:bodyPr>
          <a:lstStyle/>
          <a:p>
            <a:r>
              <a:rPr lang="ar-IQ" sz="2400" dirty="0"/>
              <a:t>1- الحركة الاهتزازية :هي دالة تجزئة لهذا النوع من الاهتزاز الذي يمتلك تردد قليل جدا عندئذ تقترب قيمة الحركة الاهتزازية من الواحد نسبيا </a:t>
            </a:r>
          </a:p>
          <a:p>
            <a:endParaRPr lang="ar-IQ" sz="2400" dirty="0"/>
          </a:p>
          <a:p>
            <a:endParaRPr lang="ar-IQ" sz="2400" dirty="0"/>
          </a:p>
          <a:p>
            <a:endParaRPr lang="ar-IQ" sz="2400" dirty="0"/>
          </a:p>
          <a:p>
            <a:r>
              <a:rPr lang="ar-IQ" sz="2400" dirty="0"/>
              <a:t>نعوض (9) في (6) لنحصل على:</a:t>
            </a:r>
          </a:p>
          <a:p>
            <a:endParaRPr lang="ar-IQ" sz="2400" dirty="0"/>
          </a:p>
          <a:p>
            <a:r>
              <a:rPr lang="ar-IQ" sz="2400" dirty="0"/>
              <a:t>2- اما عن طريق الحركة الانتقالية :هناك تفسير لحدوث </a:t>
            </a:r>
          </a:p>
          <a:p>
            <a:r>
              <a:rPr lang="ar-IQ" sz="2400" dirty="0"/>
              <a:t>التفاعل من جراء تفكك المعقد المنشط باتجاه تكوين النواتج</a:t>
            </a:r>
          </a:p>
          <a:p>
            <a:r>
              <a:rPr lang="ar-IQ" sz="2400" dirty="0"/>
              <a:t> وينص هذا التفسير على تكوين النواتج نتيجة تفكك المعقد المنشط</a:t>
            </a:r>
          </a:p>
          <a:p>
            <a:r>
              <a:rPr lang="ar-IQ" sz="2400" dirty="0"/>
              <a:t> عن طريق احدى درجات الحركة الانتقالية للمعقد  :</a:t>
            </a:r>
          </a:p>
          <a:p>
            <a:endParaRPr lang="ar-IQ" sz="2400" dirty="0"/>
          </a:p>
          <a:p>
            <a:endParaRPr lang="ar-IQ" sz="2400" dirty="0"/>
          </a:p>
          <a:p>
            <a:r>
              <a:rPr lang="ar-IQ" sz="2400" dirty="0"/>
              <a:t>تكون وحدة المسافة بالمتر بينما وحدة التردد مقلوب الزمن </a:t>
            </a:r>
          </a:p>
          <a:p>
            <a:endParaRPr lang="ar-IQ" sz="2400" dirty="0"/>
          </a:p>
          <a:p>
            <a:endParaRPr lang="ar-IQ" sz="2400" dirty="0"/>
          </a:p>
          <a:p>
            <a:endParaRPr lang="ar-IQ" sz="2400" dirty="0"/>
          </a:p>
          <a:p>
            <a:r>
              <a:rPr lang="ar-IQ" sz="2400" dirty="0"/>
              <a:t>نعوض (13) في (12) لنحصل على :</a:t>
            </a:r>
          </a:p>
          <a:p>
            <a:endParaRPr lang="ar-IQ"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87296986"/>
              </p:ext>
            </p:extLst>
          </p:nvPr>
        </p:nvGraphicFramePr>
        <p:xfrm>
          <a:off x="272677" y="908720"/>
          <a:ext cx="3651251" cy="431800"/>
        </p:xfrm>
        <a:graphic>
          <a:graphicData uri="http://schemas.openxmlformats.org/presentationml/2006/ole">
            <mc:AlternateContent xmlns:mc="http://schemas.openxmlformats.org/markup-compatibility/2006">
              <mc:Choice xmlns:v="urn:schemas-microsoft-com:vml" Requires="v">
                <p:oleObj spid="_x0000_s97486" name="Equation" r:id="rId3" imgW="1968480" imgH="241200" progId="Equation.3">
                  <p:embed/>
                </p:oleObj>
              </mc:Choice>
              <mc:Fallback>
                <p:oleObj name="Equation" r:id="rId3" imgW="1968480" imgH="241200" progId="Equation.3">
                  <p:embed/>
                  <p:pic>
                    <p:nvPicPr>
                      <p:cNvPr id="0" name="Object 6"/>
                      <p:cNvPicPr>
                        <a:picLocks noChangeAspect="1" noChangeArrowheads="1"/>
                      </p:cNvPicPr>
                      <p:nvPr/>
                    </p:nvPicPr>
                    <p:blipFill>
                      <a:blip r:embed="rId4"/>
                      <a:srcRect/>
                      <a:stretch>
                        <a:fillRect/>
                      </a:stretch>
                    </p:blipFill>
                    <p:spPr bwMode="auto">
                      <a:xfrm>
                        <a:off x="272677" y="908720"/>
                        <a:ext cx="365125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036612672"/>
              </p:ext>
            </p:extLst>
          </p:nvPr>
        </p:nvGraphicFramePr>
        <p:xfrm>
          <a:off x="251520" y="1484784"/>
          <a:ext cx="2420764" cy="648072"/>
        </p:xfrm>
        <a:graphic>
          <a:graphicData uri="http://schemas.openxmlformats.org/presentationml/2006/ole">
            <mc:AlternateContent xmlns:mc="http://schemas.openxmlformats.org/markup-compatibility/2006">
              <mc:Choice xmlns:v="urn:schemas-microsoft-com:vml" Requires="v">
                <p:oleObj spid="_x0000_s97487" name="Equation" r:id="rId5" imgW="1460160" imgH="393480" progId="Equation.3">
                  <p:embed/>
                </p:oleObj>
              </mc:Choice>
              <mc:Fallback>
                <p:oleObj name="Equation" r:id="rId5" imgW="1460160" imgH="3934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484784"/>
                        <a:ext cx="2420764" cy="648072"/>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63035556"/>
              </p:ext>
            </p:extLst>
          </p:nvPr>
        </p:nvGraphicFramePr>
        <p:xfrm>
          <a:off x="244474" y="2204864"/>
          <a:ext cx="3175397" cy="587772"/>
        </p:xfrm>
        <a:graphic>
          <a:graphicData uri="http://schemas.openxmlformats.org/presentationml/2006/ole">
            <mc:AlternateContent xmlns:mc="http://schemas.openxmlformats.org/markup-compatibility/2006">
              <mc:Choice xmlns:v="urn:schemas-microsoft-com:vml" Requires="v">
                <p:oleObj spid="_x0000_s97488" name="Equation" r:id="rId7" imgW="1942920" imgH="393480" progId="Equation.3">
                  <p:embed/>
                </p:oleObj>
              </mc:Choice>
              <mc:Fallback>
                <p:oleObj name="Equation" r:id="rId7" imgW="1942920" imgH="39348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474" y="2204864"/>
                        <a:ext cx="3175397" cy="58777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98060174"/>
              </p:ext>
            </p:extLst>
          </p:nvPr>
        </p:nvGraphicFramePr>
        <p:xfrm>
          <a:off x="251520" y="4005064"/>
          <a:ext cx="3168352" cy="792436"/>
        </p:xfrm>
        <a:graphic>
          <a:graphicData uri="http://schemas.openxmlformats.org/presentationml/2006/ole">
            <mc:AlternateContent xmlns:mc="http://schemas.openxmlformats.org/markup-compatibility/2006">
              <mc:Choice xmlns:v="urn:schemas-microsoft-com:vml" Requires="v">
                <p:oleObj spid="_x0000_s97489" name="Equation" r:id="rId9" imgW="1854000" imgH="495000" progId="Equation.3">
                  <p:embed/>
                </p:oleObj>
              </mc:Choice>
              <mc:Fallback>
                <p:oleObj name="Equation" r:id="rId9" imgW="1854000" imgH="4950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4005064"/>
                        <a:ext cx="3168352" cy="792436"/>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52002184"/>
              </p:ext>
            </p:extLst>
          </p:nvPr>
        </p:nvGraphicFramePr>
        <p:xfrm>
          <a:off x="251520" y="4941168"/>
          <a:ext cx="2880320" cy="792088"/>
        </p:xfrm>
        <a:graphic>
          <a:graphicData uri="http://schemas.openxmlformats.org/presentationml/2006/ole">
            <mc:AlternateContent xmlns:mc="http://schemas.openxmlformats.org/markup-compatibility/2006">
              <mc:Choice xmlns:v="urn:schemas-microsoft-com:vml" Requires="v">
                <p:oleObj spid="_x0000_s97490" name="Equation" r:id="rId11" imgW="1752480" imgH="469800" progId="Equation.3">
                  <p:embed/>
                </p:oleObj>
              </mc:Choice>
              <mc:Fallback>
                <p:oleObj name="Equation" r:id="rId11" imgW="1752480" imgH="469800"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520" y="4941168"/>
                        <a:ext cx="2880320" cy="792088"/>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07826975"/>
              </p:ext>
            </p:extLst>
          </p:nvPr>
        </p:nvGraphicFramePr>
        <p:xfrm>
          <a:off x="179512" y="5733256"/>
          <a:ext cx="3456384" cy="1008112"/>
        </p:xfrm>
        <a:graphic>
          <a:graphicData uri="http://schemas.openxmlformats.org/presentationml/2006/ole">
            <mc:AlternateContent xmlns:mc="http://schemas.openxmlformats.org/markup-compatibility/2006">
              <mc:Choice xmlns:v="urn:schemas-microsoft-com:vml" Requires="v">
                <p:oleObj spid="_x0000_s97491" name="Equation" r:id="rId13" imgW="1815840" imgH="660240" progId="Equation.3">
                  <p:embed/>
                </p:oleObj>
              </mc:Choice>
              <mc:Fallback>
                <p:oleObj name="Equation" r:id="rId13" imgW="1815840" imgH="66024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512" y="5733256"/>
                        <a:ext cx="3456384" cy="1008112"/>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02310201"/>
              </p:ext>
            </p:extLst>
          </p:nvPr>
        </p:nvGraphicFramePr>
        <p:xfrm>
          <a:off x="179513" y="2790825"/>
          <a:ext cx="2976438" cy="700088"/>
        </p:xfrm>
        <a:graphic>
          <a:graphicData uri="http://schemas.openxmlformats.org/presentationml/2006/ole">
            <mc:AlternateContent xmlns:mc="http://schemas.openxmlformats.org/markup-compatibility/2006">
              <mc:Choice xmlns:v="urn:schemas-microsoft-com:vml" Requires="v">
                <p:oleObj spid="_x0000_s97492" name="Equation" r:id="rId15" imgW="1854000" imgH="444240" progId="Equation.3">
                  <p:embed/>
                </p:oleObj>
              </mc:Choice>
              <mc:Fallback>
                <p:oleObj name="Equation" r:id="rId15" imgW="1854000" imgH="444240" progId="Equation.3">
                  <p:embed/>
                  <p:pic>
                    <p:nvPicPr>
                      <p:cNvPr id="0" name="Object 5"/>
                      <p:cNvPicPr>
                        <a:picLocks noChangeAspect="1" noChangeArrowheads="1"/>
                      </p:cNvPicPr>
                      <p:nvPr/>
                    </p:nvPicPr>
                    <p:blipFill>
                      <a:blip r:embed="rId16"/>
                      <a:srcRect/>
                      <a:stretch>
                        <a:fillRect/>
                      </a:stretch>
                    </p:blipFill>
                    <p:spPr bwMode="auto">
                      <a:xfrm>
                        <a:off x="179513" y="2790825"/>
                        <a:ext cx="2976438" cy="7000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54522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8583" y="116632"/>
            <a:ext cx="4693977" cy="5262979"/>
          </a:xfrm>
          <a:prstGeom prst="rect">
            <a:avLst/>
          </a:prstGeom>
          <a:noFill/>
        </p:spPr>
        <p:txBody>
          <a:bodyPr wrap="none" rtlCol="1">
            <a:spAutoFit/>
          </a:bodyPr>
          <a:lstStyle/>
          <a:p>
            <a:r>
              <a:rPr lang="ar-IQ" sz="2400" dirty="0"/>
              <a:t>نعوض (14) في (11) لنحصل على</a:t>
            </a:r>
          </a:p>
          <a:p>
            <a:endParaRPr lang="ar-IQ" sz="2400" dirty="0"/>
          </a:p>
          <a:p>
            <a:endParaRPr lang="ar-IQ" sz="2400" dirty="0"/>
          </a:p>
          <a:p>
            <a:endParaRPr lang="ar-IQ" sz="2400" dirty="0"/>
          </a:p>
          <a:p>
            <a:endParaRPr lang="ar-IQ" sz="2400" dirty="0"/>
          </a:p>
          <a:p>
            <a:r>
              <a:rPr lang="ar-IQ" sz="2400" dirty="0"/>
              <a:t>نعوض (15) في (7) لنحصل على :</a:t>
            </a:r>
          </a:p>
          <a:p>
            <a:endParaRPr lang="ar-IQ" sz="2400" dirty="0"/>
          </a:p>
          <a:p>
            <a:endParaRPr lang="ar-IQ" sz="2400" dirty="0"/>
          </a:p>
          <a:p>
            <a:r>
              <a:rPr lang="ar-IQ" sz="2400" dirty="0"/>
              <a:t>بما ان  </a:t>
            </a:r>
          </a:p>
          <a:p>
            <a:endParaRPr lang="ar-IQ" sz="2400" dirty="0"/>
          </a:p>
          <a:p>
            <a:r>
              <a:rPr lang="ar-IQ" sz="2400" dirty="0"/>
              <a:t>بتعويض (16)او (10) في  (5) لنحصل على </a:t>
            </a:r>
          </a:p>
          <a:p>
            <a:endParaRPr lang="ar-IQ" sz="2400" dirty="0"/>
          </a:p>
          <a:p>
            <a:endParaRPr lang="ar-IQ" sz="2400" dirty="0"/>
          </a:p>
          <a:p>
            <a:r>
              <a:rPr lang="ar-IQ" sz="2400" dirty="0"/>
              <a:t>نعوض (17) في (4) نحصل على  </a:t>
            </a:r>
          </a:p>
        </p:txBody>
      </p:sp>
      <p:graphicFrame>
        <p:nvGraphicFramePr>
          <p:cNvPr id="4" name="Object 3"/>
          <p:cNvGraphicFramePr>
            <a:graphicFrameLocks noChangeAspect="1"/>
          </p:cNvGraphicFramePr>
          <p:nvPr>
            <p:extLst>
              <p:ext uri="{D42A27DB-BD31-4B8C-83A1-F6EECF244321}">
                <p14:modId xmlns:p14="http://schemas.microsoft.com/office/powerpoint/2010/main" val="1093345952"/>
              </p:ext>
            </p:extLst>
          </p:nvPr>
        </p:nvGraphicFramePr>
        <p:xfrm>
          <a:off x="251520" y="486034"/>
          <a:ext cx="2257425" cy="1093788"/>
        </p:xfrm>
        <a:graphic>
          <a:graphicData uri="http://schemas.openxmlformats.org/presentationml/2006/ole">
            <mc:AlternateContent xmlns:mc="http://schemas.openxmlformats.org/markup-compatibility/2006">
              <mc:Choice xmlns:v="urn:schemas-microsoft-com:vml" Requires="v">
                <p:oleObj spid="_x0000_s98472" name="Equation" r:id="rId3" imgW="1396800" imgH="660240" progId="Equation.3">
                  <p:embed/>
                </p:oleObj>
              </mc:Choice>
              <mc:Fallback>
                <p:oleObj name="Equation" r:id="rId3" imgW="1396800" imgH="660240" progId="Equation.3">
                  <p:embed/>
                  <p:pic>
                    <p:nvPicPr>
                      <p:cNvPr id="0" name="Object 5"/>
                      <p:cNvPicPr>
                        <a:picLocks noChangeAspect="1" noChangeArrowheads="1"/>
                      </p:cNvPicPr>
                      <p:nvPr/>
                    </p:nvPicPr>
                    <p:blipFill>
                      <a:blip r:embed="rId4"/>
                      <a:srcRect/>
                      <a:stretch>
                        <a:fillRect/>
                      </a:stretch>
                    </p:blipFill>
                    <p:spPr bwMode="auto">
                      <a:xfrm>
                        <a:off x="251520" y="486034"/>
                        <a:ext cx="2257425" cy="1093788"/>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81842634"/>
              </p:ext>
            </p:extLst>
          </p:nvPr>
        </p:nvGraphicFramePr>
        <p:xfrm>
          <a:off x="2908176" y="692696"/>
          <a:ext cx="2743944" cy="1368152"/>
        </p:xfrm>
        <a:graphic>
          <a:graphicData uri="http://schemas.openxmlformats.org/presentationml/2006/ole">
            <mc:AlternateContent xmlns:mc="http://schemas.openxmlformats.org/markup-compatibility/2006">
              <mc:Choice xmlns:v="urn:schemas-microsoft-com:vml" Requires="v">
                <p:oleObj spid="_x0000_s98473" name="Equation" r:id="rId5" imgW="1447560" imgH="863280" progId="Equation.3">
                  <p:embed/>
                </p:oleObj>
              </mc:Choice>
              <mc:Fallback>
                <p:oleObj name="Equation" r:id="rId5" imgW="1447560" imgH="863280" progId="Equation.3">
                  <p:embed/>
                  <p:pic>
                    <p:nvPicPr>
                      <p:cNvPr id="0" name="Object 5"/>
                      <p:cNvPicPr>
                        <a:picLocks noChangeAspect="1" noChangeArrowheads="1"/>
                      </p:cNvPicPr>
                      <p:nvPr/>
                    </p:nvPicPr>
                    <p:blipFill>
                      <a:blip r:embed="rId6"/>
                      <a:srcRect/>
                      <a:stretch>
                        <a:fillRect/>
                      </a:stretch>
                    </p:blipFill>
                    <p:spPr bwMode="auto">
                      <a:xfrm>
                        <a:off x="2908176" y="692696"/>
                        <a:ext cx="2743944" cy="136815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5960253"/>
              </p:ext>
            </p:extLst>
          </p:nvPr>
        </p:nvGraphicFramePr>
        <p:xfrm>
          <a:off x="612775" y="2349500"/>
          <a:ext cx="3092450" cy="674688"/>
        </p:xfrm>
        <a:graphic>
          <a:graphicData uri="http://schemas.openxmlformats.org/presentationml/2006/ole">
            <mc:AlternateContent xmlns:mc="http://schemas.openxmlformats.org/markup-compatibility/2006">
              <mc:Choice xmlns:v="urn:schemas-microsoft-com:vml" Requires="v">
                <p:oleObj spid="_x0000_s98474" name="Equation" r:id="rId7" imgW="1854000" imgH="393480" progId="Equation.3">
                  <p:embed/>
                </p:oleObj>
              </mc:Choice>
              <mc:Fallback>
                <p:oleObj name="Equation" r:id="rId7" imgW="1854000" imgH="393480" progId="Equation.3">
                  <p:embed/>
                  <p:pic>
                    <p:nvPicPr>
                      <p:cNvPr id="0" name="Object 5"/>
                      <p:cNvPicPr>
                        <a:picLocks noChangeAspect="1" noChangeArrowheads="1"/>
                      </p:cNvPicPr>
                      <p:nvPr/>
                    </p:nvPicPr>
                    <p:blipFill>
                      <a:blip r:embed="rId8"/>
                      <a:srcRect/>
                      <a:stretch>
                        <a:fillRect/>
                      </a:stretch>
                    </p:blipFill>
                    <p:spPr bwMode="auto">
                      <a:xfrm>
                        <a:off x="612775" y="2349500"/>
                        <a:ext cx="3092450" cy="6746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94348019"/>
              </p:ext>
            </p:extLst>
          </p:nvPr>
        </p:nvGraphicFramePr>
        <p:xfrm>
          <a:off x="942355" y="3356992"/>
          <a:ext cx="2549525" cy="395288"/>
        </p:xfrm>
        <a:graphic>
          <a:graphicData uri="http://schemas.openxmlformats.org/presentationml/2006/ole">
            <mc:AlternateContent xmlns:mc="http://schemas.openxmlformats.org/markup-compatibility/2006">
              <mc:Choice xmlns:v="urn:schemas-microsoft-com:vml" Requires="v">
                <p:oleObj spid="_x0000_s98475" name="Equation" r:id="rId9" imgW="1549080" imgH="228600" progId="Equation.3">
                  <p:embed/>
                </p:oleObj>
              </mc:Choice>
              <mc:Fallback>
                <p:oleObj name="Equation" r:id="rId9" imgW="1549080" imgH="228600" progId="Equation.3">
                  <p:embed/>
                  <p:pic>
                    <p:nvPicPr>
                      <p:cNvPr id="0" name="Object 4"/>
                      <p:cNvPicPr>
                        <a:picLocks noChangeAspect="1" noChangeArrowheads="1"/>
                      </p:cNvPicPr>
                      <p:nvPr/>
                    </p:nvPicPr>
                    <p:blipFill>
                      <a:blip r:embed="rId10"/>
                      <a:srcRect/>
                      <a:stretch>
                        <a:fillRect/>
                      </a:stretch>
                    </p:blipFill>
                    <p:spPr bwMode="auto">
                      <a:xfrm>
                        <a:off x="942355" y="3356992"/>
                        <a:ext cx="25495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06073346"/>
              </p:ext>
            </p:extLst>
          </p:nvPr>
        </p:nvGraphicFramePr>
        <p:xfrm>
          <a:off x="444500" y="4076700"/>
          <a:ext cx="4581525" cy="936625"/>
        </p:xfrm>
        <a:graphic>
          <a:graphicData uri="http://schemas.openxmlformats.org/presentationml/2006/ole">
            <mc:AlternateContent xmlns:mc="http://schemas.openxmlformats.org/markup-compatibility/2006">
              <mc:Choice xmlns:v="urn:schemas-microsoft-com:vml" Requires="v">
                <p:oleObj spid="_x0000_s98476" name="Equation" r:id="rId11" imgW="2400120" imgH="457200" progId="Equation.3">
                  <p:embed/>
                </p:oleObj>
              </mc:Choice>
              <mc:Fallback>
                <p:oleObj name="Equation" r:id="rId11" imgW="2400120" imgH="457200" progId="Equation.3">
                  <p:embed/>
                  <p:pic>
                    <p:nvPicPr>
                      <p:cNvPr id="0" name="Object 4"/>
                      <p:cNvPicPr>
                        <a:picLocks noChangeAspect="1" noChangeArrowheads="1"/>
                      </p:cNvPicPr>
                      <p:nvPr/>
                    </p:nvPicPr>
                    <p:blipFill>
                      <a:blip r:embed="rId12"/>
                      <a:srcRect/>
                      <a:stretch>
                        <a:fillRect/>
                      </a:stretch>
                    </p:blipFill>
                    <p:spPr bwMode="auto">
                      <a:xfrm>
                        <a:off x="444500" y="4076700"/>
                        <a:ext cx="4581525" cy="936625"/>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76474484"/>
              </p:ext>
            </p:extLst>
          </p:nvPr>
        </p:nvGraphicFramePr>
        <p:xfrm>
          <a:off x="200049" y="5380038"/>
          <a:ext cx="7180263" cy="882650"/>
        </p:xfrm>
        <a:graphic>
          <a:graphicData uri="http://schemas.openxmlformats.org/presentationml/2006/ole">
            <mc:AlternateContent xmlns:mc="http://schemas.openxmlformats.org/markup-compatibility/2006">
              <mc:Choice xmlns:v="urn:schemas-microsoft-com:vml" Requires="v">
                <p:oleObj spid="_x0000_s98477" name="Equation" r:id="rId13" imgW="3060360" imgH="457200" progId="Equation.3">
                  <p:embed/>
                </p:oleObj>
              </mc:Choice>
              <mc:Fallback>
                <p:oleObj name="Equation" r:id="rId13" imgW="3060360" imgH="457200" progId="Equation.3">
                  <p:embed/>
                  <p:pic>
                    <p:nvPicPr>
                      <p:cNvPr id="0" name="Object 7"/>
                      <p:cNvPicPr>
                        <a:picLocks noChangeAspect="1" noChangeArrowheads="1"/>
                      </p:cNvPicPr>
                      <p:nvPr/>
                    </p:nvPicPr>
                    <p:blipFill>
                      <a:blip r:embed="rId14"/>
                      <a:srcRect/>
                      <a:stretch>
                        <a:fillRect/>
                      </a:stretch>
                    </p:blipFill>
                    <p:spPr bwMode="auto">
                      <a:xfrm>
                        <a:off x="200049" y="5380038"/>
                        <a:ext cx="7180263" cy="882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833618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4408" y="0"/>
            <a:ext cx="5769592" cy="4893647"/>
          </a:xfrm>
          <a:prstGeom prst="rect">
            <a:avLst/>
          </a:prstGeom>
          <a:noFill/>
        </p:spPr>
        <p:txBody>
          <a:bodyPr wrap="none" rtlCol="1">
            <a:spAutoFit/>
          </a:bodyPr>
          <a:lstStyle/>
          <a:p>
            <a:r>
              <a:rPr lang="ar-IQ" sz="2400" dirty="0"/>
              <a:t>نعوض (18) في ( 1) لنحصل على </a:t>
            </a:r>
          </a:p>
          <a:p>
            <a:endParaRPr lang="ar-IQ" sz="2400" dirty="0"/>
          </a:p>
          <a:p>
            <a:endParaRPr lang="ar-IQ" sz="2400" dirty="0"/>
          </a:p>
          <a:p>
            <a:endParaRPr lang="ar-IQ" sz="2400" dirty="0"/>
          </a:p>
          <a:p>
            <a:endParaRPr lang="ar-IQ" sz="2400" dirty="0"/>
          </a:p>
          <a:p>
            <a:r>
              <a:rPr lang="ar-IQ" sz="2400" dirty="0"/>
              <a:t>ولكون التفاعل من المرتبة الثانية فتكون السرعة مساوية ل</a:t>
            </a:r>
          </a:p>
          <a:p>
            <a:endParaRPr lang="ar-IQ" sz="2400" dirty="0"/>
          </a:p>
          <a:p>
            <a:r>
              <a:rPr lang="ar-IQ" sz="2400" dirty="0"/>
              <a:t>بالمقارنة بين (20) و (21) نحصل على قيمة </a:t>
            </a:r>
            <a:r>
              <a:rPr lang="en-US" sz="2400" dirty="0"/>
              <a:t>k</a:t>
            </a:r>
            <a:r>
              <a:rPr lang="ar-IQ" sz="2400" dirty="0"/>
              <a:t>  </a:t>
            </a:r>
          </a:p>
          <a:p>
            <a:endParaRPr lang="ar-IQ" sz="2400" dirty="0"/>
          </a:p>
          <a:p>
            <a:endParaRPr lang="ar-IQ" sz="2400" dirty="0"/>
          </a:p>
          <a:p>
            <a:endParaRPr lang="ar-IQ" sz="2400" dirty="0"/>
          </a:p>
          <a:p>
            <a:endParaRPr lang="ar-IQ" sz="2400" dirty="0"/>
          </a:p>
          <a:p>
            <a:r>
              <a:rPr lang="ar-IQ" sz="2400" dirty="0"/>
              <a:t>بالمقارنة بين (22) و(23) نحصل على </a:t>
            </a:r>
          </a:p>
        </p:txBody>
      </p:sp>
      <p:graphicFrame>
        <p:nvGraphicFramePr>
          <p:cNvPr id="3" name="Object 2"/>
          <p:cNvGraphicFramePr>
            <a:graphicFrameLocks noChangeAspect="1"/>
          </p:cNvGraphicFramePr>
          <p:nvPr>
            <p:extLst>
              <p:ext uri="{D42A27DB-BD31-4B8C-83A1-F6EECF244321}">
                <p14:modId xmlns:p14="http://schemas.microsoft.com/office/powerpoint/2010/main" val="532264672"/>
              </p:ext>
            </p:extLst>
          </p:nvPr>
        </p:nvGraphicFramePr>
        <p:xfrm>
          <a:off x="295275" y="241300"/>
          <a:ext cx="5000625" cy="739775"/>
        </p:xfrm>
        <a:graphic>
          <a:graphicData uri="http://schemas.openxmlformats.org/presentationml/2006/ole">
            <mc:AlternateContent xmlns:mc="http://schemas.openxmlformats.org/markup-compatibility/2006">
              <mc:Choice xmlns:v="urn:schemas-microsoft-com:vml" Requires="v">
                <p:oleObj spid="_x0000_s99482" name="Equation" r:id="rId3" imgW="3009600" imgH="457200" progId="Equation.3">
                  <p:embed/>
                </p:oleObj>
              </mc:Choice>
              <mc:Fallback>
                <p:oleObj name="Equation" r:id="rId3" imgW="3009600" imgH="457200" progId="Equation.3">
                  <p:embed/>
                  <p:pic>
                    <p:nvPicPr>
                      <p:cNvPr id="0" name="Object 7"/>
                      <p:cNvPicPr>
                        <a:picLocks noChangeAspect="1" noChangeArrowheads="1"/>
                      </p:cNvPicPr>
                      <p:nvPr/>
                    </p:nvPicPr>
                    <p:blipFill>
                      <a:blip r:embed="rId4"/>
                      <a:srcRect/>
                      <a:stretch>
                        <a:fillRect/>
                      </a:stretch>
                    </p:blipFill>
                    <p:spPr bwMode="auto">
                      <a:xfrm>
                        <a:off x="295275" y="241300"/>
                        <a:ext cx="5000625" cy="739775"/>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861177208"/>
              </p:ext>
            </p:extLst>
          </p:nvPr>
        </p:nvGraphicFramePr>
        <p:xfrm>
          <a:off x="168275" y="1052513"/>
          <a:ext cx="4854575" cy="739775"/>
        </p:xfrm>
        <a:graphic>
          <a:graphicData uri="http://schemas.openxmlformats.org/presentationml/2006/ole">
            <mc:AlternateContent xmlns:mc="http://schemas.openxmlformats.org/markup-compatibility/2006">
              <mc:Choice xmlns:v="urn:schemas-microsoft-com:vml" Requires="v">
                <p:oleObj spid="_x0000_s99483" name="Equation" r:id="rId5" imgW="2920680" imgH="457200" progId="Equation.3">
                  <p:embed/>
                </p:oleObj>
              </mc:Choice>
              <mc:Fallback>
                <p:oleObj name="Equation" r:id="rId5" imgW="2920680" imgH="457200" progId="Equation.3">
                  <p:embed/>
                  <p:pic>
                    <p:nvPicPr>
                      <p:cNvPr id="0" name="Object 2"/>
                      <p:cNvPicPr>
                        <a:picLocks noChangeAspect="1" noChangeArrowheads="1"/>
                      </p:cNvPicPr>
                      <p:nvPr/>
                    </p:nvPicPr>
                    <p:blipFill>
                      <a:blip r:embed="rId6"/>
                      <a:srcRect/>
                      <a:stretch>
                        <a:fillRect/>
                      </a:stretch>
                    </p:blipFill>
                    <p:spPr bwMode="auto">
                      <a:xfrm>
                        <a:off x="168275" y="1052513"/>
                        <a:ext cx="48545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74689505"/>
              </p:ext>
            </p:extLst>
          </p:nvPr>
        </p:nvGraphicFramePr>
        <p:xfrm>
          <a:off x="92075" y="2133600"/>
          <a:ext cx="3270250" cy="358775"/>
        </p:xfrm>
        <a:graphic>
          <a:graphicData uri="http://schemas.openxmlformats.org/presentationml/2006/ole">
            <mc:AlternateContent xmlns:mc="http://schemas.openxmlformats.org/markup-compatibility/2006">
              <mc:Choice xmlns:v="urn:schemas-microsoft-com:vml" Requires="v">
                <p:oleObj spid="_x0000_s99484" name="Equation" r:id="rId7" imgW="1815840" imgH="203040" progId="Equation.3">
                  <p:embed/>
                </p:oleObj>
              </mc:Choice>
              <mc:Fallback>
                <p:oleObj name="Equation" r:id="rId7" imgW="1815840" imgH="203040" progId="Equation.3">
                  <p:embed/>
                  <p:pic>
                    <p:nvPicPr>
                      <p:cNvPr id="0" name="Object 2"/>
                      <p:cNvPicPr>
                        <a:picLocks noChangeAspect="1" noChangeArrowheads="1"/>
                      </p:cNvPicPr>
                      <p:nvPr/>
                    </p:nvPicPr>
                    <p:blipFill>
                      <a:blip r:embed="rId8"/>
                      <a:srcRect/>
                      <a:stretch>
                        <a:fillRect/>
                      </a:stretch>
                    </p:blipFill>
                    <p:spPr bwMode="auto">
                      <a:xfrm>
                        <a:off x="92075" y="2133600"/>
                        <a:ext cx="3270250" cy="35877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03933585"/>
              </p:ext>
            </p:extLst>
          </p:nvPr>
        </p:nvGraphicFramePr>
        <p:xfrm>
          <a:off x="95250" y="2924175"/>
          <a:ext cx="4630738" cy="936625"/>
        </p:xfrm>
        <a:graphic>
          <a:graphicData uri="http://schemas.openxmlformats.org/presentationml/2006/ole">
            <mc:AlternateContent xmlns:mc="http://schemas.openxmlformats.org/markup-compatibility/2006">
              <mc:Choice xmlns:v="urn:schemas-microsoft-com:vml" Requires="v">
                <p:oleObj spid="_x0000_s99485" name="Equation" r:id="rId9" imgW="2425680" imgH="457200" progId="Equation.3">
                  <p:embed/>
                </p:oleObj>
              </mc:Choice>
              <mc:Fallback>
                <p:oleObj name="Equation" r:id="rId9" imgW="2425680" imgH="457200" progId="Equation.3">
                  <p:embed/>
                  <p:pic>
                    <p:nvPicPr>
                      <p:cNvPr id="0" name="Object 7"/>
                      <p:cNvPicPr>
                        <a:picLocks noChangeAspect="1" noChangeArrowheads="1"/>
                      </p:cNvPicPr>
                      <p:nvPr/>
                    </p:nvPicPr>
                    <p:blipFill>
                      <a:blip r:embed="rId10"/>
                      <a:srcRect/>
                      <a:stretch>
                        <a:fillRect/>
                      </a:stretch>
                    </p:blipFill>
                    <p:spPr bwMode="auto">
                      <a:xfrm>
                        <a:off x="95250" y="2924175"/>
                        <a:ext cx="46307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87464450"/>
              </p:ext>
            </p:extLst>
          </p:nvPr>
        </p:nvGraphicFramePr>
        <p:xfrm>
          <a:off x="107504" y="3933056"/>
          <a:ext cx="3443288" cy="468312"/>
        </p:xfrm>
        <a:graphic>
          <a:graphicData uri="http://schemas.openxmlformats.org/presentationml/2006/ole">
            <mc:AlternateContent xmlns:mc="http://schemas.openxmlformats.org/markup-compatibility/2006">
              <mc:Choice xmlns:v="urn:schemas-microsoft-com:vml" Requires="v">
                <p:oleObj spid="_x0000_s99486" name="Equation" r:id="rId11" imgW="1803240" imgH="228600" progId="Equation.3">
                  <p:embed/>
                </p:oleObj>
              </mc:Choice>
              <mc:Fallback>
                <p:oleObj name="Equation" r:id="rId11" imgW="1803240" imgH="228600" progId="Equation.3">
                  <p:embed/>
                  <p:pic>
                    <p:nvPicPr>
                      <p:cNvPr id="0" name="Object 5"/>
                      <p:cNvPicPr>
                        <a:picLocks noChangeAspect="1" noChangeArrowheads="1"/>
                      </p:cNvPicPr>
                      <p:nvPr/>
                    </p:nvPicPr>
                    <p:blipFill>
                      <a:blip r:embed="rId12"/>
                      <a:srcRect/>
                      <a:stretch>
                        <a:fillRect/>
                      </a:stretch>
                    </p:blipFill>
                    <p:spPr bwMode="auto">
                      <a:xfrm>
                        <a:off x="107504" y="3933056"/>
                        <a:ext cx="344328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47254410"/>
              </p:ext>
            </p:extLst>
          </p:nvPr>
        </p:nvGraphicFramePr>
        <p:xfrm>
          <a:off x="349250" y="4903788"/>
          <a:ext cx="3708400" cy="828675"/>
        </p:xfrm>
        <a:graphic>
          <a:graphicData uri="http://schemas.openxmlformats.org/presentationml/2006/ole">
            <mc:AlternateContent xmlns:mc="http://schemas.openxmlformats.org/markup-compatibility/2006">
              <mc:Choice xmlns:v="urn:schemas-microsoft-com:vml" Requires="v">
                <p:oleObj spid="_x0000_s99487" name="Equation" r:id="rId13" imgW="2158920" imgH="457200" progId="Equation.3">
                  <p:embed/>
                </p:oleObj>
              </mc:Choice>
              <mc:Fallback>
                <p:oleObj name="Equation" r:id="rId13" imgW="2158920" imgH="457200" progId="Equation.3">
                  <p:embed/>
                  <p:pic>
                    <p:nvPicPr>
                      <p:cNvPr id="0" name="Object 7"/>
                      <p:cNvPicPr>
                        <a:picLocks noChangeAspect="1" noChangeArrowheads="1"/>
                      </p:cNvPicPr>
                      <p:nvPr/>
                    </p:nvPicPr>
                    <p:blipFill>
                      <a:blip r:embed="rId14"/>
                      <a:srcRect/>
                      <a:stretch>
                        <a:fillRect/>
                      </a:stretch>
                    </p:blipFill>
                    <p:spPr bwMode="auto">
                      <a:xfrm>
                        <a:off x="349250" y="4903788"/>
                        <a:ext cx="3708400" cy="8286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323759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5" y="116632"/>
            <a:ext cx="8899796" cy="5632311"/>
          </a:xfrm>
          <a:prstGeom prst="rect">
            <a:avLst/>
          </a:prstGeom>
          <a:noFill/>
        </p:spPr>
        <p:txBody>
          <a:bodyPr wrap="square" rtlCol="1">
            <a:spAutoFit/>
          </a:bodyPr>
          <a:lstStyle/>
          <a:p>
            <a:pPr algn="ctr"/>
            <a:r>
              <a:rPr lang="ar-IQ" sz="2400" b="1" u="sng" dirty="0"/>
              <a:t>حساب دوال التجزئة</a:t>
            </a:r>
          </a:p>
          <a:p>
            <a:pPr algn="ctr"/>
            <a:endParaRPr lang="ar-IQ" sz="2400" b="1" u="sng" dirty="0"/>
          </a:p>
          <a:p>
            <a:pPr marL="457200" indent="-457200">
              <a:buAutoNum type="arabic1Minus"/>
            </a:pPr>
            <a:r>
              <a:rPr lang="ar-IQ" sz="2400" b="1" dirty="0"/>
              <a:t>الجزيئات احادية الذرة             </a:t>
            </a:r>
            <a:r>
              <a:rPr lang="en-US" sz="2400" b="1" dirty="0"/>
              <a:t>degree of freedom = 3N                 monoatomic molecules</a:t>
            </a:r>
            <a:endParaRPr lang="ar-IQ" sz="2400" b="1" dirty="0"/>
          </a:p>
          <a:p>
            <a:pPr marL="457200" indent="-457200">
              <a:buAutoNum type="arabic1Minus"/>
            </a:pPr>
            <a:endParaRPr lang="ar-IQ" sz="2400" b="1" dirty="0"/>
          </a:p>
          <a:p>
            <a:pPr marL="457200" indent="-457200">
              <a:buAutoNum type="arabic1Minus"/>
            </a:pPr>
            <a:endParaRPr lang="ar-IQ" sz="2400" b="1" dirty="0"/>
          </a:p>
          <a:p>
            <a:pPr marL="457200" indent="-457200">
              <a:buAutoNum type="arabic1Minus"/>
            </a:pPr>
            <a:r>
              <a:rPr lang="ar-IQ" sz="2400" b="1" dirty="0"/>
              <a:t>الجزيئات ثنائية الذرة   </a:t>
            </a:r>
            <a:r>
              <a:rPr lang="en-US" sz="2400" b="1" dirty="0"/>
              <a:t>diatomic  molecules </a:t>
            </a:r>
            <a:endParaRPr lang="ar-IQ" sz="2400" b="1" dirty="0"/>
          </a:p>
          <a:p>
            <a:pPr marL="457200" indent="-457200">
              <a:buAutoNum type="arabic1Minus"/>
            </a:pPr>
            <a:endParaRPr lang="ar-IQ" sz="2400" b="1" dirty="0"/>
          </a:p>
          <a:p>
            <a:r>
              <a:rPr lang="ar-IQ" sz="2400" b="1" dirty="0"/>
              <a:t>ج- الجزيئات متعددة الذرات </a:t>
            </a:r>
            <a:endParaRPr lang="en-US" sz="2400" b="1" dirty="0"/>
          </a:p>
          <a:p>
            <a:r>
              <a:rPr lang="ar-IQ" sz="2400" b="1" dirty="0"/>
              <a:t>1- جزيئات متعددة الذرات خطية ( </a:t>
            </a:r>
            <a:r>
              <a:rPr lang="en-US" sz="2400" b="1" dirty="0"/>
              <a:t>linear</a:t>
            </a:r>
            <a:r>
              <a:rPr lang="ar-IQ" sz="2400" b="1" dirty="0"/>
              <a:t> ) </a:t>
            </a:r>
          </a:p>
          <a:p>
            <a:endParaRPr lang="ar-IQ" sz="2400" b="1" dirty="0"/>
          </a:p>
          <a:p>
            <a:r>
              <a:rPr lang="ar-IQ" sz="2400" b="1" dirty="0"/>
              <a:t>2- جزيئات متعددة الذرات غير خطية ( </a:t>
            </a:r>
            <a:r>
              <a:rPr lang="en-US" sz="2400" b="1" dirty="0"/>
              <a:t>nonlinear</a:t>
            </a:r>
            <a:r>
              <a:rPr lang="ar-IQ" sz="2400" b="1" dirty="0"/>
              <a:t> )</a:t>
            </a:r>
          </a:p>
          <a:p>
            <a:endParaRPr lang="ar-IQ" sz="2400" b="1" dirty="0"/>
          </a:p>
          <a:p>
            <a:endParaRPr lang="ar-IQ" sz="2400" b="1" dirty="0"/>
          </a:p>
          <a:p>
            <a:r>
              <a:rPr lang="ar-IQ" sz="2400" b="1" dirty="0"/>
              <a:t>ملاحظة :عدد ذرات المعقد المنشط تساوي مجموع عدد ذرات المواد المتفاعلة</a:t>
            </a:r>
          </a:p>
        </p:txBody>
      </p:sp>
      <p:graphicFrame>
        <p:nvGraphicFramePr>
          <p:cNvPr id="5" name="Object 4"/>
          <p:cNvGraphicFramePr>
            <a:graphicFrameLocks noChangeAspect="1"/>
          </p:cNvGraphicFramePr>
          <p:nvPr>
            <p:extLst>
              <p:ext uri="{D42A27DB-BD31-4B8C-83A1-F6EECF244321}">
                <p14:modId xmlns:p14="http://schemas.microsoft.com/office/powerpoint/2010/main" val="72592339"/>
              </p:ext>
            </p:extLst>
          </p:nvPr>
        </p:nvGraphicFramePr>
        <p:xfrm>
          <a:off x="539552" y="404664"/>
          <a:ext cx="1512168" cy="473284"/>
        </p:xfrm>
        <a:graphic>
          <a:graphicData uri="http://schemas.openxmlformats.org/presentationml/2006/ole">
            <mc:AlternateContent xmlns:mc="http://schemas.openxmlformats.org/markup-compatibility/2006">
              <mc:Choice xmlns:v="urn:schemas-microsoft-com:vml" Requires="v">
                <p:oleObj spid="_x0000_s58004" name="Equation" r:id="rId3" imgW="812520" imgH="228600" progId="Equation.3">
                  <p:embed/>
                </p:oleObj>
              </mc:Choice>
              <mc:Fallback>
                <p:oleObj name="Equation" r:id="rId3" imgW="812520" imgH="22860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04664"/>
                        <a:ext cx="1512168" cy="47328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56900152"/>
              </p:ext>
            </p:extLst>
          </p:nvPr>
        </p:nvGraphicFramePr>
        <p:xfrm>
          <a:off x="2917652" y="1374800"/>
          <a:ext cx="718244" cy="470024"/>
        </p:xfrm>
        <a:graphic>
          <a:graphicData uri="http://schemas.openxmlformats.org/presentationml/2006/ole">
            <mc:AlternateContent xmlns:mc="http://schemas.openxmlformats.org/markup-compatibility/2006">
              <mc:Choice xmlns:v="urn:schemas-microsoft-com:vml" Requires="v">
                <p:oleObj spid="_x0000_s58005" name="Equation" r:id="rId5" imgW="431640" imgH="253800" progId="Equation.3">
                  <p:embed/>
                </p:oleObj>
              </mc:Choice>
              <mc:Fallback>
                <p:oleObj name="Equation" r:id="rId5" imgW="431640" imgH="25380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7652" y="1374800"/>
                        <a:ext cx="718244" cy="470024"/>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71822773"/>
              </p:ext>
            </p:extLst>
          </p:nvPr>
        </p:nvGraphicFramePr>
        <p:xfrm>
          <a:off x="815974" y="2373660"/>
          <a:ext cx="2459881" cy="479276"/>
        </p:xfrm>
        <a:graphic>
          <a:graphicData uri="http://schemas.openxmlformats.org/presentationml/2006/ole">
            <mc:AlternateContent xmlns:mc="http://schemas.openxmlformats.org/markup-compatibility/2006">
              <mc:Choice xmlns:v="urn:schemas-microsoft-com:vml" Requires="v">
                <p:oleObj spid="_x0000_s58006" name="Equation" r:id="rId7" imgW="825480" imgH="228600" progId="Equation.3">
                  <p:embed/>
                </p:oleObj>
              </mc:Choice>
              <mc:Fallback>
                <p:oleObj name="Equation" r:id="rId7" imgW="82548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974" y="2373660"/>
                        <a:ext cx="2459881" cy="479276"/>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06204135"/>
              </p:ext>
            </p:extLst>
          </p:nvPr>
        </p:nvGraphicFramePr>
        <p:xfrm>
          <a:off x="827584" y="3429000"/>
          <a:ext cx="2376264" cy="504056"/>
        </p:xfrm>
        <a:graphic>
          <a:graphicData uri="http://schemas.openxmlformats.org/presentationml/2006/ole">
            <mc:AlternateContent xmlns:mc="http://schemas.openxmlformats.org/markup-compatibility/2006">
              <mc:Choice xmlns:v="urn:schemas-microsoft-com:vml" Requires="v">
                <p:oleObj spid="_x0000_s58007" name="Equation" r:id="rId9" imgW="1002960" imgH="253800" progId="Equation.3">
                  <p:embed/>
                </p:oleObj>
              </mc:Choice>
              <mc:Fallback>
                <p:oleObj name="Equation" r:id="rId9" imgW="1002960" imgH="2538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584" y="3429000"/>
                        <a:ext cx="2376264" cy="504056"/>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36938514"/>
              </p:ext>
            </p:extLst>
          </p:nvPr>
        </p:nvGraphicFramePr>
        <p:xfrm>
          <a:off x="755576" y="4371653"/>
          <a:ext cx="2242393" cy="497507"/>
        </p:xfrm>
        <a:graphic>
          <a:graphicData uri="http://schemas.openxmlformats.org/presentationml/2006/ole">
            <mc:AlternateContent xmlns:mc="http://schemas.openxmlformats.org/markup-compatibility/2006">
              <mc:Choice xmlns:v="urn:schemas-microsoft-com:vml" Requires="v">
                <p:oleObj spid="_x0000_s58008" name="Equation" r:id="rId11" imgW="1015920" imgH="253800" progId="Equation.3">
                  <p:embed/>
                </p:oleObj>
              </mc:Choice>
              <mc:Fallback>
                <p:oleObj name="Equation" r:id="rId11" imgW="1015920" imgH="2538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576" y="4371653"/>
                        <a:ext cx="2242393" cy="49750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770572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2"/>
            <a:ext cx="9144000" cy="6740307"/>
          </a:xfrm>
          <a:prstGeom prst="rect">
            <a:avLst/>
          </a:prstGeom>
          <a:noFill/>
        </p:spPr>
        <p:txBody>
          <a:bodyPr wrap="square" rtlCol="1">
            <a:spAutoFit/>
          </a:bodyPr>
          <a:lstStyle/>
          <a:p>
            <a:r>
              <a:rPr lang="ar-IQ" sz="2400" b="1" dirty="0"/>
              <a:t>ملاحظة : يتحول المعقد المنشط الى نواتج بحركة اهتزازية واحدة</a:t>
            </a:r>
          </a:p>
          <a:p>
            <a:endParaRPr lang="ar-IQ" sz="2400" b="1" dirty="0"/>
          </a:p>
          <a:p>
            <a:endParaRPr lang="ar-IQ" sz="2400" b="1" dirty="0"/>
          </a:p>
          <a:p>
            <a:r>
              <a:rPr lang="ar-IQ" sz="2400" b="1" dirty="0"/>
              <a:t>مثال احسب قيمة (</a:t>
            </a:r>
            <a:r>
              <a:rPr lang="en-US" sz="2400" b="1" dirty="0"/>
              <a:t>A </a:t>
            </a:r>
            <a:r>
              <a:rPr lang="ar-IQ" sz="2400" b="1" dirty="0"/>
              <a:t> ) لتفاعل متعدد الذرات حسب المعادلة الاتية :</a:t>
            </a:r>
          </a:p>
          <a:p>
            <a:r>
              <a:rPr lang="ar-IQ" sz="2400" b="1" dirty="0"/>
              <a:t>          متعدد الذرات غير خطي +متعددالذرات غير خطي ←متعدد الذرات غير خطي </a:t>
            </a:r>
          </a:p>
          <a:p>
            <a:r>
              <a:rPr lang="ar-IQ" sz="2400" b="1" dirty="0"/>
              <a:t>الفرق بين قيمة ( </a:t>
            </a:r>
            <a:r>
              <a:rPr lang="en-US" sz="2400" b="1" dirty="0"/>
              <a:t>A</a:t>
            </a:r>
            <a:r>
              <a:rPr lang="ar-IQ" sz="2400" b="1" dirty="0"/>
              <a:t> ) المحسوبة حسب نظرية المعقد المنشط </a:t>
            </a:r>
          </a:p>
          <a:p>
            <a:r>
              <a:rPr lang="ar-IQ" sz="2400" b="1" dirty="0"/>
              <a:t>والمحسوبة حسب نظرية التصادم</a:t>
            </a:r>
          </a:p>
          <a:p>
            <a:endParaRPr lang="ar-IQ" sz="2400" b="1" dirty="0"/>
          </a:p>
          <a:p>
            <a:endParaRPr lang="ar-IQ" sz="2400" b="1" dirty="0"/>
          </a:p>
          <a:p>
            <a:r>
              <a:rPr lang="ar-IQ" sz="2400" b="1" dirty="0"/>
              <a:t>مثال : جد الفرق بين قيمة </a:t>
            </a:r>
            <a:r>
              <a:rPr lang="en-US" sz="2400" b="1" dirty="0"/>
              <a:t>A</a:t>
            </a:r>
            <a:r>
              <a:rPr lang="ar-IQ" sz="2400" b="1" dirty="0"/>
              <a:t> المحسوبة حسب نظرية التصادم والمحسوبة حسب نظرية المعقد المنشط للتفاعل التالي:</a:t>
            </a:r>
          </a:p>
          <a:p>
            <a:endParaRPr lang="ar-IQ" sz="2400" b="1" dirty="0"/>
          </a:p>
          <a:p>
            <a:r>
              <a:rPr lang="ar-IQ" sz="2400" b="1" dirty="0"/>
              <a:t>مثال:جد الفرق في قيمة </a:t>
            </a:r>
            <a:r>
              <a:rPr lang="en-US" sz="2400" b="1" dirty="0"/>
              <a:t>A</a:t>
            </a:r>
            <a:r>
              <a:rPr lang="ar-IQ" sz="2400" b="1" dirty="0"/>
              <a:t> المحسوبة حسب نظرية التصادم والمحسوبة حسب نظرية المعقد المنشط للتفاعلات التالية </a:t>
            </a:r>
          </a:p>
          <a:p>
            <a:r>
              <a:rPr lang="ar-IQ" sz="2400" b="1" dirty="0"/>
              <a:t>1-متعدد الذرات  خطي +متعددالذرات  خطي ←متعدد الذرات غير خطي</a:t>
            </a:r>
          </a:p>
          <a:p>
            <a:r>
              <a:rPr lang="ar-IQ" sz="2400" b="1" dirty="0"/>
              <a:t>2-احادي الذرات +متعددالذرات خطي ←متعدد الذرات غير خطي</a:t>
            </a:r>
          </a:p>
          <a:p>
            <a:r>
              <a:rPr lang="ar-IQ" sz="2400" b="1" dirty="0"/>
              <a:t>3-احادي الذرات +متعددالذرات خطي ←متعدد الذرات خطي</a:t>
            </a:r>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875119248"/>
              </p:ext>
            </p:extLst>
          </p:nvPr>
        </p:nvGraphicFramePr>
        <p:xfrm>
          <a:off x="395536" y="95470"/>
          <a:ext cx="648072" cy="436660"/>
        </p:xfrm>
        <a:graphic>
          <a:graphicData uri="http://schemas.openxmlformats.org/presentationml/2006/ole">
            <mc:AlternateContent xmlns:mc="http://schemas.openxmlformats.org/markup-compatibility/2006">
              <mc:Choice xmlns:v="urn:schemas-microsoft-com:vml" Requires="v">
                <p:oleObj spid="_x0000_s60029" name="Equation" r:id="rId3" imgW="469800" imgH="253800" progId="Equation.3">
                  <p:embed/>
                </p:oleObj>
              </mc:Choice>
              <mc:Fallback>
                <p:oleObj name="Equation" r:id="rId3" imgW="469800" imgH="253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95470"/>
                        <a:ext cx="648072" cy="43666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18040657"/>
              </p:ext>
            </p:extLst>
          </p:nvPr>
        </p:nvGraphicFramePr>
        <p:xfrm>
          <a:off x="251520" y="620688"/>
          <a:ext cx="1584176" cy="712133"/>
        </p:xfrm>
        <a:graphic>
          <a:graphicData uri="http://schemas.openxmlformats.org/presentationml/2006/ole">
            <mc:AlternateContent xmlns:mc="http://schemas.openxmlformats.org/markup-compatibility/2006">
              <mc:Choice xmlns:v="urn:schemas-microsoft-com:vml" Requires="v">
                <p:oleObj spid="_x0000_s60030" name="Equation" r:id="rId5" imgW="1054080" imgH="457200" progId="Equation.3">
                  <p:embed/>
                </p:oleObj>
              </mc:Choice>
              <mc:Fallback>
                <p:oleObj name="Equation" r:id="rId5" imgW="1054080" imgH="457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20688"/>
                        <a:ext cx="1584176" cy="712133"/>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7361755"/>
              </p:ext>
            </p:extLst>
          </p:nvPr>
        </p:nvGraphicFramePr>
        <p:xfrm>
          <a:off x="3131840" y="553518"/>
          <a:ext cx="1584176" cy="715241"/>
        </p:xfrm>
        <a:graphic>
          <a:graphicData uri="http://schemas.openxmlformats.org/presentationml/2006/ole">
            <mc:AlternateContent xmlns:mc="http://schemas.openxmlformats.org/markup-compatibility/2006">
              <mc:Choice xmlns:v="urn:schemas-microsoft-com:vml" Requires="v">
                <p:oleObj spid="_x0000_s60031" name="Equation" r:id="rId7" imgW="850680" imgH="482400" progId="Equation.3">
                  <p:embed/>
                </p:oleObj>
              </mc:Choice>
              <mc:Fallback>
                <p:oleObj name="Equation" r:id="rId7" imgW="850680" imgH="4824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553518"/>
                        <a:ext cx="1584176" cy="715241"/>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2237708"/>
              </p:ext>
            </p:extLst>
          </p:nvPr>
        </p:nvGraphicFramePr>
        <p:xfrm>
          <a:off x="899592" y="1916832"/>
          <a:ext cx="1584176" cy="648072"/>
        </p:xfrm>
        <a:graphic>
          <a:graphicData uri="http://schemas.openxmlformats.org/presentationml/2006/ole">
            <mc:AlternateContent xmlns:mc="http://schemas.openxmlformats.org/markup-compatibility/2006">
              <mc:Choice xmlns:v="urn:schemas-microsoft-com:vml" Requires="v">
                <p:oleObj spid="_x0000_s60032" name="Equation" r:id="rId9" imgW="1193760" imgH="482400" progId="Equation.3">
                  <p:embed/>
                </p:oleObj>
              </mc:Choice>
              <mc:Fallback>
                <p:oleObj name="Equation" r:id="rId9" imgW="1193760" imgH="4824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592" y="1916832"/>
                        <a:ext cx="1584176" cy="64807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25780124"/>
              </p:ext>
            </p:extLst>
          </p:nvPr>
        </p:nvGraphicFramePr>
        <p:xfrm>
          <a:off x="611560" y="2852936"/>
          <a:ext cx="1512168" cy="673224"/>
        </p:xfrm>
        <a:graphic>
          <a:graphicData uri="http://schemas.openxmlformats.org/presentationml/2006/ole">
            <mc:AlternateContent xmlns:mc="http://schemas.openxmlformats.org/markup-compatibility/2006">
              <mc:Choice xmlns:v="urn:schemas-microsoft-com:vml" Requires="v">
                <p:oleObj spid="_x0000_s60033" name="Equation" r:id="rId11" imgW="863280" imgH="457200" progId="Equation.3">
                  <p:embed/>
                </p:oleObj>
              </mc:Choice>
              <mc:Fallback>
                <p:oleObj name="Equation" r:id="rId11" imgW="863280" imgH="457200"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560" y="2852936"/>
                        <a:ext cx="1512168" cy="673224"/>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43775407"/>
              </p:ext>
            </p:extLst>
          </p:nvPr>
        </p:nvGraphicFramePr>
        <p:xfrm>
          <a:off x="3851920" y="2276872"/>
          <a:ext cx="1368152" cy="648072"/>
        </p:xfrm>
        <a:graphic>
          <a:graphicData uri="http://schemas.openxmlformats.org/presentationml/2006/ole">
            <mc:AlternateContent xmlns:mc="http://schemas.openxmlformats.org/markup-compatibility/2006">
              <mc:Choice xmlns:v="urn:schemas-microsoft-com:vml" Requires="v">
                <p:oleObj spid="_x0000_s60034" name="Equation" r:id="rId13" imgW="977760" imgH="482400" progId="Equation.3">
                  <p:embed/>
                </p:oleObj>
              </mc:Choice>
              <mc:Fallback>
                <p:oleObj name="Equation" r:id="rId13" imgW="977760" imgH="482400" progId="Equation.3">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1920" y="2276872"/>
                        <a:ext cx="1368152" cy="648072"/>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55708287"/>
              </p:ext>
            </p:extLst>
          </p:nvPr>
        </p:nvGraphicFramePr>
        <p:xfrm>
          <a:off x="971600" y="3789040"/>
          <a:ext cx="2376264" cy="779651"/>
        </p:xfrm>
        <a:graphic>
          <a:graphicData uri="http://schemas.openxmlformats.org/presentationml/2006/ole">
            <mc:AlternateContent xmlns:mc="http://schemas.openxmlformats.org/markup-compatibility/2006">
              <mc:Choice xmlns:v="urn:schemas-microsoft-com:vml" Requires="v">
                <p:oleObj spid="_x0000_s60035" name="Equation" r:id="rId15" imgW="1282680" imgH="431640" progId="Equation.3">
                  <p:embed/>
                </p:oleObj>
              </mc:Choice>
              <mc:Fallback>
                <p:oleObj name="Equation" r:id="rId15" imgW="1282680" imgH="431640" progId="Equation.3">
                  <p:embed/>
                  <p:pic>
                    <p:nvPicPr>
                      <p:cNvPr id="0" name="Object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1600" y="3789040"/>
                        <a:ext cx="2376264" cy="779651"/>
                      </a:xfrm>
                      <a:prstGeom prst="rect">
                        <a:avLst/>
                      </a:prstGeom>
                      <a:noFill/>
                    </p:spPr>
                  </p:pic>
                </p:oleObj>
              </mc:Fallback>
            </mc:AlternateContent>
          </a:graphicData>
        </a:graphic>
      </p:graphicFrame>
    </p:spTree>
    <p:extLst>
      <p:ext uri="{BB962C8B-B14F-4D97-AF65-F5344CB8AC3E}">
        <p14:creationId xmlns:p14="http://schemas.microsoft.com/office/powerpoint/2010/main" val="28506145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2581266"/>
              </p:ext>
            </p:extLst>
          </p:nvPr>
        </p:nvGraphicFramePr>
        <p:xfrm>
          <a:off x="251521" y="260648"/>
          <a:ext cx="8579821" cy="6336702"/>
        </p:xfrm>
        <a:graphic>
          <a:graphicData uri="http://schemas.openxmlformats.org/drawingml/2006/table">
            <a:tbl>
              <a:tblPr rtl="1" firstRow="1" firstCol="1" bandRow="1">
                <a:tableStyleId>{5C22544A-7EE6-4342-B048-85BDC9FD1C3A}</a:tableStyleId>
              </a:tblPr>
              <a:tblGrid>
                <a:gridCol w="4046269">
                  <a:extLst>
                    <a:ext uri="{9D8B030D-6E8A-4147-A177-3AD203B41FA5}">
                      <a16:colId xmlns:a16="http://schemas.microsoft.com/office/drawing/2014/main" val="20000"/>
                    </a:ext>
                  </a:extLst>
                </a:gridCol>
                <a:gridCol w="3140162">
                  <a:extLst>
                    <a:ext uri="{9D8B030D-6E8A-4147-A177-3AD203B41FA5}">
                      <a16:colId xmlns:a16="http://schemas.microsoft.com/office/drawing/2014/main" val="20001"/>
                    </a:ext>
                  </a:extLst>
                </a:gridCol>
                <a:gridCol w="1393390">
                  <a:extLst>
                    <a:ext uri="{9D8B030D-6E8A-4147-A177-3AD203B41FA5}">
                      <a16:colId xmlns:a16="http://schemas.microsoft.com/office/drawing/2014/main" val="20002"/>
                    </a:ext>
                  </a:extLst>
                </a:gridCol>
              </a:tblGrid>
              <a:tr h="1056117">
                <a:tc>
                  <a:txBody>
                    <a:bodyPr/>
                    <a:lstStyle/>
                    <a:p>
                      <a:pPr algn="ctr" rtl="1">
                        <a:lnSpc>
                          <a:spcPct val="115000"/>
                        </a:lnSpc>
                        <a:spcAft>
                          <a:spcPts val="0"/>
                        </a:spcAft>
                      </a:pPr>
                      <a:r>
                        <a:rPr lang="ar-IQ" sz="1400" dirty="0">
                          <a:effectLst/>
                        </a:rPr>
                        <a:t>التفاعل</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a:effectLst/>
                        </a:rPr>
                        <a:t>A</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a:effectLst/>
                        </a:rPr>
                        <a:t>القيمة العددية</a:t>
                      </a:r>
                      <a:endParaRPr lang="en-US" sz="1100">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1056117">
                <a:tc>
                  <a:txBody>
                    <a:bodyPr/>
                    <a:lstStyle/>
                    <a:p>
                      <a:pPr algn="ctr" rtl="1">
                        <a:lnSpc>
                          <a:spcPct val="115000"/>
                        </a:lnSpc>
                        <a:spcAft>
                          <a:spcPts val="0"/>
                        </a:spcAft>
                      </a:pPr>
                      <a:r>
                        <a:rPr lang="ar-IQ" sz="1400">
                          <a:effectLst/>
                        </a:rPr>
                        <a:t>ذرة +جزيئة ثنائية الذرة</a:t>
                      </a:r>
                      <a:endParaRPr lang="en-US" sz="1100">
                        <a:effectLst/>
                      </a:endParaRPr>
                    </a:p>
                    <a:p>
                      <a:pPr algn="ctr" rtl="1">
                        <a:lnSpc>
                          <a:spcPct val="115000"/>
                        </a:lnSpc>
                        <a:spcAft>
                          <a:spcPts val="0"/>
                        </a:spcAft>
                      </a:pPr>
                      <a:r>
                        <a:rPr lang="ar-IQ" sz="1400">
                          <a:effectLst/>
                        </a:rPr>
                        <a:t> </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a:effectLst/>
                        </a:rPr>
                        <a:t> </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a:effectLst/>
                        </a:rPr>
                        <a:t>10</a:t>
                      </a:r>
                      <a:r>
                        <a:rPr lang="en-US" sz="1400" baseline="30000">
                          <a:effectLst/>
                        </a:rPr>
                        <a:t>12</a:t>
                      </a:r>
                      <a:endParaRPr lang="en-US" sz="1100">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r h="1056117">
                <a:tc>
                  <a:txBody>
                    <a:bodyPr/>
                    <a:lstStyle/>
                    <a:p>
                      <a:pPr algn="ctr" rtl="1">
                        <a:lnSpc>
                          <a:spcPct val="115000"/>
                        </a:lnSpc>
                        <a:spcAft>
                          <a:spcPts val="0"/>
                        </a:spcAft>
                      </a:pPr>
                      <a:r>
                        <a:rPr lang="ar-IQ" sz="1400">
                          <a:effectLst/>
                        </a:rPr>
                        <a:t>ذرة +جزيئة خطية=</a:t>
                      </a:r>
                      <a:endParaRPr lang="en-US" sz="1100">
                        <a:effectLst/>
                      </a:endParaRPr>
                    </a:p>
                    <a:p>
                      <a:pPr algn="ctr" rtl="1">
                        <a:lnSpc>
                          <a:spcPct val="115000"/>
                        </a:lnSpc>
                        <a:spcAft>
                          <a:spcPts val="0"/>
                        </a:spcAft>
                      </a:pPr>
                      <a:r>
                        <a:rPr lang="ar-IQ" sz="1400">
                          <a:effectLst/>
                        </a:rPr>
                        <a:t>جزيئة خطية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dirty="0">
                          <a:effectLst/>
                        </a:rPr>
                        <a:t> </a:t>
                      </a:r>
                      <a:endParaRPr lang="en-US" sz="11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10</a:t>
                      </a:r>
                      <a:r>
                        <a:rPr lang="en-US" sz="1400" baseline="30000">
                          <a:effectLst/>
                        </a:rPr>
                        <a:t>10</a:t>
                      </a:r>
                      <a:endParaRPr lang="en-US" sz="1100">
                        <a:effectLst/>
                        <a:latin typeface="Calibri"/>
                        <a:ea typeface="Calibri"/>
                        <a:cs typeface="Arial"/>
                      </a:endParaRPr>
                    </a:p>
                  </a:txBody>
                  <a:tcPr marL="68580" marR="68580" marT="0" marB="0" anchor="ctr"/>
                </a:tc>
                <a:extLst>
                  <a:ext uri="{0D108BD9-81ED-4DB2-BD59-A6C34878D82A}">
                    <a16:rowId xmlns:a16="http://schemas.microsoft.com/office/drawing/2014/main" val="10002"/>
                  </a:ext>
                </a:extLst>
              </a:tr>
              <a:tr h="1056117">
                <a:tc>
                  <a:txBody>
                    <a:bodyPr/>
                    <a:lstStyle/>
                    <a:p>
                      <a:pPr algn="ctr" rtl="1">
                        <a:lnSpc>
                          <a:spcPct val="115000"/>
                        </a:lnSpc>
                        <a:spcAft>
                          <a:spcPts val="0"/>
                        </a:spcAft>
                      </a:pPr>
                      <a:r>
                        <a:rPr lang="ar-IQ" sz="1400">
                          <a:effectLst/>
                        </a:rPr>
                        <a:t>ذرة +جزيئة خطية =</a:t>
                      </a:r>
                      <a:endParaRPr lang="en-US" sz="1100">
                        <a:effectLst/>
                      </a:endParaRPr>
                    </a:p>
                    <a:p>
                      <a:pPr algn="ctr" rtl="1">
                        <a:lnSpc>
                          <a:spcPct val="115000"/>
                        </a:lnSpc>
                        <a:spcAft>
                          <a:spcPts val="0"/>
                        </a:spcAft>
                      </a:pPr>
                      <a:r>
                        <a:rPr lang="ar-IQ" sz="1400">
                          <a:effectLst/>
                        </a:rPr>
                        <a:t>جزيئة غير خطية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a:effectLst/>
                        </a:rPr>
                        <a:t> </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10</a:t>
                      </a:r>
                      <a:r>
                        <a:rPr lang="en-US" sz="1400" baseline="30000">
                          <a:effectLst/>
                        </a:rPr>
                        <a:t>11</a:t>
                      </a:r>
                      <a:endParaRPr lang="en-US" sz="1100">
                        <a:effectLst/>
                        <a:latin typeface="Calibri"/>
                        <a:ea typeface="Calibri"/>
                        <a:cs typeface="Arial"/>
                      </a:endParaRPr>
                    </a:p>
                  </a:txBody>
                  <a:tcPr marL="68580" marR="68580" marT="0" marB="0" anchor="ctr"/>
                </a:tc>
                <a:extLst>
                  <a:ext uri="{0D108BD9-81ED-4DB2-BD59-A6C34878D82A}">
                    <a16:rowId xmlns:a16="http://schemas.microsoft.com/office/drawing/2014/main" val="10003"/>
                  </a:ext>
                </a:extLst>
              </a:tr>
              <a:tr h="1056117">
                <a:tc>
                  <a:txBody>
                    <a:bodyPr/>
                    <a:lstStyle/>
                    <a:p>
                      <a:pPr algn="ctr" rtl="1">
                        <a:lnSpc>
                          <a:spcPct val="115000"/>
                        </a:lnSpc>
                        <a:spcAft>
                          <a:spcPts val="0"/>
                        </a:spcAft>
                      </a:pPr>
                      <a:r>
                        <a:rPr lang="ar-IQ" sz="1400">
                          <a:effectLst/>
                        </a:rPr>
                        <a:t>ذرة +جزيئة غير خطية =</a:t>
                      </a:r>
                      <a:endParaRPr lang="en-US" sz="1100">
                        <a:effectLst/>
                      </a:endParaRPr>
                    </a:p>
                    <a:p>
                      <a:pPr algn="ctr" rtl="1">
                        <a:lnSpc>
                          <a:spcPct val="115000"/>
                        </a:lnSpc>
                        <a:spcAft>
                          <a:spcPts val="0"/>
                        </a:spcAft>
                      </a:pPr>
                      <a:r>
                        <a:rPr lang="ar-IQ" sz="1400">
                          <a:effectLst/>
                        </a:rPr>
                        <a:t>جزيئة غير خطية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dirty="0">
                          <a:effectLst/>
                        </a:rPr>
                        <a:t> </a:t>
                      </a:r>
                      <a:endParaRPr lang="en-US" sz="11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10</a:t>
                      </a:r>
                      <a:r>
                        <a:rPr lang="en-US" sz="1400" baseline="30000">
                          <a:effectLst/>
                        </a:rPr>
                        <a:t>10</a:t>
                      </a:r>
                      <a:endParaRPr lang="en-US" sz="1100">
                        <a:effectLst/>
                        <a:latin typeface="Calibri"/>
                        <a:ea typeface="Calibri"/>
                        <a:cs typeface="Arial"/>
                      </a:endParaRPr>
                    </a:p>
                  </a:txBody>
                  <a:tcPr marL="68580" marR="68580" marT="0" marB="0" anchor="ctr"/>
                </a:tc>
                <a:extLst>
                  <a:ext uri="{0D108BD9-81ED-4DB2-BD59-A6C34878D82A}">
                    <a16:rowId xmlns:a16="http://schemas.microsoft.com/office/drawing/2014/main" val="10004"/>
                  </a:ext>
                </a:extLst>
              </a:tr>
              <a:tr h="1056117">
                <a:tc>
                  <a:txBody>
                    <a:bodyPr/>
                    <a:lstStyle/>
                    <a:p>
                      <a:pPr algn="ctr" rtl="1">
                        <a:lnSpc>
                          <a:spcPct val="115000"/>
                        </a:lnSpc>
                        <a:spcAft>
                          <a:spcPts val="0"/>
                        </a:spcAft>
                      </a:pPr>
                      <a:r>
                        <a:rPr lang="ar-IQ" sz="1400">
                          <a:effectLst/>
                          <a:latin typeface="Calibri"/>
                          <a:ea typeface="Calibri"/>
                          <a:cs typeface="Times New Roman"/>
                        </a:rPr>
                        <a:t>غير خطية +غير خطية =</a:t>
                      </a:r>
                      <a:endParaRPr lang="en-US" sz="1100">
                        <a:effectLst/>
                        <a:latin typeface="Calibri"/>
                        <a:ea typeface="Calibri"/>
                        <a:cs typeface="Arial"/>
                      </a:endParaRPr>
                    </a:p>
                    <a:p>
                      <a:pPr algn="ctr" rtl="1">
                        <a:lnSpc>
                          <a:spcPct val="115000"/>
                        </a:lnSpc>
                        <a:spcAft>
                          <a:spcPts val="0"/>
                        </a:spcAft>
                      </a:pPr>
                      <a:r>
                        <a:rPr lang="ar-IQ" sz="1400">
                          <a:effectLst/>
                          <a:latin typeface="Calibri"/>
                          <a:ea typeface="Calibri"/>
                          <a:cs typeface="Times New Roman"/>
                        </a:rPr>
                        <a:t>غير خطية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dirty="0">
                          <a:effectLst/>
                          <a:latin typeface="Calibri"/>
                          <a:ea typeface="Calibri"/>
                          <a:cs typeface="Times New Roman"/>
                        </a:rPr>
                        <a:t> </a:t>
                      </a:r>
                      <a:endParaRPr lang="en-US" sz="11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dirty="0">
                          <a:effectLst/>
                          <a:latin typeface="Times New Roman"/>
                          <a:ea typeface="Calibri"/>
                          <a:cs typeface="Arial"/>
                        </a:rPr>
                        <a:t>10</a:t>
                      </a:r>
                      <a:r>
                        <a:rPr lang="en-US" sz="1400" baseline="30000" dirty="0">
                          <a:effectLst/>
                          <a:latin typeface="Times New Roman"/>
                          <a:ea typeface="Calibri"/>
                          <a:cs typeface="Arial"/>
                        </a:rPr>
                        <a:t>7</a:t>
                      </a:r>
                      <a:endParaRPr lang="en-US" sz="1100" dirty="0">
                        <a:effectLst/>
                        <a:latin typeface="Calibri"/>
                        <a:ea typeface="Calibri"/>
                        <a:cs typeface="Arial"/>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75272878"/>
              </p:ext>
            </p:extLst>
          </p:nvPr>
        </p:nvGraphicFramePr>
        <p:xfrm>
          <a:off x="2051720" y="2492896"/>
          <a:ext cx="1944216" cy="792088"/>
        </p:xfrm>
        <a:graphic>
          <a:graphicData uri="http://schemas.openxmlformats.org/presentationml/2006/ole">
            <mc:AlternateContent xmlns:mc="http://schemas.openxmlformats.org/markup-compatibility/2006">
              <mc:Choice xmlns:v="urn:schemas-microsoft-com:vml" Requires="v">
                <p:oleObj spid="_x0000_s61879" name="Equation" r:id="rId3" imgW="596880" imgH="482400" progId="Equation.3">
                  <p:embed/>
                </p:oleObj>
              </mc:Choice>
              <mc:Fallback>
                <p:oleObj name="Equation" r:id="rId3" imgW="596880" imgH="4824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492896"/>
                        <a:ext cx="1944216" cy="792088"/>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61171732"/>
              </p:ext>
            </p:extLst>
          </p:nvPr>
        </p:nvGraphicFramePr>
        <p:xfrm>
          <a:off x="2123728" y="1412776"/>
          <a:ext cx="1584176" cy="864096"/>
        </p:xfrm>
        <a:graphic>
          <a:graphicData uri="http://schemas.openxmlformats.org/presentationml/2006/ole">
            <mc:AlternateContent xmlns:mc="http://schemas.openxmlformats.org/markup-compatibility/2006">
              <mc:Choice xmlns:v="urn:schemas-microsoft-com:vml" Requires="v">
                <p:oleObj spid="_x0000_s61880" name="Equation" r:id="rId5" imgW="596880" imgH="482400" progId="Equation.3">
                  <p:embed/>
                </p:oleObj>
              </mc:Choice>
              <mc:Fallback>
                <p:oleObj name="Equation" r:id="rId5" imgW="596880" imgH="4824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1412776"/>
                        <a:ext cx="1584176" cy="864096"/>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80892047"/>
              </p:ext>
            </p:extLst>
          </p:nvPr>
        </p:nvGraphicFramePr>
        <p:xfrm>
          <a:off x="2107208" y="3573016"/>
          <a:ext cx="1672704" cy="792088"/>
        </p:xfrm>
        <a:graphic>
          <a:graphicData uri="http://schemas.openxmlformats.org/presentationml/2006/ole">
            <mc:AlternateContent xmlns:mc="http://schemas.openxmlformats.org/markup-compatibility/2006">
              <mc:Choice xmlns:v="urn:schemas-microsoft-com:vml" Requires="v">
                <p:oleObj spid="_x0000_s61881" name="Equation" r:id="rId7" imgW="736560" imgH="482400" progId="Equation.3">
                  <p:embed/>
                </p:oleObj>
              </mc:Choice>
              <mc:Fallback>
                <p:oleObj name="Equation" r:id="rId7" imgW="736560" imgH="4824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7208" y="3573016"/>
                        <a:ext cx="1672704" cy="792088"/>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73583176"/>
              </p:ext>
            </p:extLst>
          </p:nvPr>
        </p:nvGraphicFramePr>
        <p:xfrm>
          <a:off x="2123728" y="4581128"/>
          <a:ext cx="1656184" cy="864096"/>
        </p:xfrm>
        <a:graphic>
          <a:graphicData uri="http://schemas.openxmlformats.org/presentationml/2006/ole">
            <mc:AlternateContent xmlns:mc="http://schemas.openxmlformats.org/markup-compatibility/2006">
              <mc:Choice xmlns:v="urn:schemas-microsoft-com:vml" Requires="v">
                <p:oleObj spid="_x0000_s61882" name="Equation" r:id="rId9" imgW="583920" imgH="482400" progId="Equation.3">
                  <p:embed/>
                </p:oleObj>
              </mc:Choice>
              <mc:Fallback>
                <p:oleObj name="Equation" r:id="rId9" imgW="583920" imgH="4824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3728" y="4581128"/>
                        <a:ext cx="1656184" cy="864096"/>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99668795"/>
              </p:ext>
            </p:extLst>
          </p:nvPr>
        </p:nvGraphicFramePr>
        <p:xfrm>
          <a:off x="2195736" y="5733256"/>
          <a:ext cx="1584176" cy="720080"/>
        </p:xfrm>
        <a:graphic>
          <a:graphicData uri="http://schemas.openxmlformats.org/presentationml/2006/ole">
            <mc:AlternateContent xmlns:mc="http://schemas.openxmlformats.org/markup-compatibility/2006">
              <mc:Choice xmlns:v="urn:schemas-microsoft-com:vml" Requires="v">
                <p:oleObj spid="_x0000_s61883" name="Equation" r:id="rId11" imgW="736560" imgH="482400" progId="Equation.3">
                  <p:embed/>
                </p:oleObj>
              </mc:Choice>
              <mc:Fallback>
                <p:oleObj name="Equation" r:id="rId11" imgW="736560" imgH="48240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5736" y="5733256"/>
                        <a:ext cx="1584176" cy="720080"/>
                      </a:xfrm>
                      <a:prstGeom prst="rect">
                        <a:avLst/>
                      </a:prstGeom>
                      <a:noFill/>
                    </p:spPr>
                  </p:pic>
                </p:oleObj>
              </mc:Fallback>
            </mc:AlternateContent>
          </a:graphicData>
        </a:graphic>
      </p:graphicFrame>
    </p:spTree>
    <p:extLst>
      <p:ext uri="{BB962C8B-B14F-4D97-AF65-F5344CB8AC3E}">
        <p14:creationId xmlns:p14="http://schemas.microsoft.com/office/powerpoint/2010/main" val="40388056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179348"/>
            <a:ext cx="3618298" cy="461665"/>
          </a:xfrm>
          <a:prstGeom prst="rect">
            <a:avLst/>
          </a:prstGeom>
          <a:noFill/>
        </p:spPr>
        <p:txBody>
          <a:bodyPr wrap="none" rtlCol="1">
            <a:spAutoFit/>
          </a:bodyPr>
          <a:lstStyle/>
          <a:p>
            <a:pPr algn="ctr"/>
            <a:r>
              <a:rPr lang="ar-IQ" sz="2400" b="1" u="sng" dirty="0">
                <a:solidFill>
                  <a:srgbClr val="0070C0"/>
                </a:solidFill>
                <a:latin typeface="Times New Roman" pitchFamily="18" charset="0"/>
                <a:cs typeface="Times New Roman" pitchFamily="18" charset="0"/>
              </a:rPr>
              <a:t>معادلة ايرنك </a:t>
            </a:r>
            <a:r>
              <a:rPr lang="en-US" sz="2400" b="1" u="sng" dirty="0" err="1">
                <a:solidFill>
                  <a:srgbClr val="0070C0"/>
                </a:solidFill>
                <a:latin typeface="Times New Roman" pitchFamily="18" charset="0"/>
                <a:cs typeface="Times New Roman" pitchFamily="18" charset="0"/>
              </a:rPr>
              <a:t>Eyring</a:t>
            </a:r>
            <a:r>
              <a:rPr lang="en-US" sz="2400" b="1" u="sng" dirty="0">
                <a:solidFill>
                  <a:srgbClr val="0070C0"/>
                </a:solidFill>
                <a:latin typeface="Times New Roman" pitchFamily="18" charset="0"/>
                <a:cs typeface="Times New Roman" pitchFamily="18" charset="0"/>
              </a:rPr>
              <a:t> equation</a:t>
            </a:r>
            <a:endParaRPr lang="ar-IQ" sz="2400" b="1" u="sng"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4" y="836712"/>
            <a:ext cx="8748464" cy="5832648"/>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68055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784976" cy="6336704"/>
          </a:xfrm>
          <a:prstGeom prst="rect">
            <a:avLst/>
          </a:prstGeom>
          <a:ln/>
        </p:spPr>
        <p:style>
          <a:lnRef idx="2">
            <a:schemeClr val="accent6">
              <a:shade val="50000"/>
            </a:schemeClr>
          </a:lnRef>
          <a:fillRef idx="1">
            <a:schemeClr val="accent6"/>
          </a:fillRef>
          <a:effectRef idx="0">
            <a:schemeClr val="accent6"/>
          </a:effectRef>
          <a:fontRef idx="minor">
            <a:schemeClr val="lt1"/>
          </a:fontRef>
        </p:style>
      </p:pic>
    </p:spTree>
    <p:extLst>
      <p:ext uri="{BB962C8B-B14F-4D97-AF65-F5344CB8AC3E}">
        <p14:creationId xmlns:p14="http://schemas.microsoft.com/office/powerpoint/2010/main" val="40144980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280919" cy="6624736"/>
          </a:xfrm>
          <a:prstGeom prst="rect">
            <a:avLst/>
          </a:prstGeom>
          <a:ln/>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287837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870" y="165120"/>
            <a:ext cx="8784976" cy="1261884"/>
          </a:xfrm>
          <a:prstGeom prst="rect">
            <a:avLst/>
          </a:prstGeom>
          <a:noFill/>
        </p:spPr>
        <p:txBody>
          <a:bodyPr wrap="square" rtlCol="1">
            <a:spAutoFit/>
          </a:bodyPr>
          <a:lstStyle/>
          <a:p>
            <a:pPr algn="ctr"/>
            <a:r>
              <a:rPr lang="ar-IQ" sz="2800" b="1" u="sng" dirty="0"/>
              <a:t>قانون سرعة التفاعل</a:t>
            </a:r>
            <a:r>
              <a:rPr lang="ar-IQ" b="1" dirty="0"/>
              <a:t> </a:t>
            </a:r>
          </a:p>
          <a:p>
            <a:r>
              <a:rPr lang="ar-IQ" sz="2400" b="1" dirty="0"/>
              <a:t>قانون فعل الكتلة </a:t>
            </a:r>
            <a:r>
              <a:rPr lang="en-US" sz="2400" b="1" dirty="0"/>
              <a:t>Law of Mass action</a:t>
            </a:r>
            <a:r>
              <a:rPr lang="ar-IQ" sz="2400" b="1" dirty="0"/>
              <a:t> الذي ينص بأن سرعة التفاعل تتناسب تناسباً طردياً مع تراكيز المواد المتفاعلة مرفوعاً للاس معينة.</a:t>
            </a:r>
            <a:endParaRPr lang="ar-IQ" sz="24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0299"/>
            <a:ext cx="3816424"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2924944"/>
            <a:ext cx="8280919" cy="830997"/>
          </a:xfrm>
          <a:prstGeom prst="rect">
            <a:avLst/>
          </a:prstGeom>
          <a:noFill/>
        </p:spPr>
        <p:txBody>
          <a:bodyPr wrap="square" rtlCol="1">
            <a:spAutoFit/>
          </a:bodyPr>
          <a:lstStyle/>
          <a:p>
            <a:r>
              <a:rPr lang="en-US" sz="2400" b="1" dirty="0">
                <a:latin typeface="Times New Roman" pitchFamily="18" charset="0"/>
                <a:cs typeface="Times New Roman" pitchFamily="18" charset="0"/>
                <a:sym typeface="Symbol"/>
              </a:rPr>
              <a:t></a:t>
            </a:r>
            <a:r>
              <a:rPr lang="ar-IQ" sz="2400" b="1" dirty="0">
                <a:latin typeface="Times New Roman" pitchFamily="18" charset="0"/>
                <a:cs typeface="Times New Roman" pitchFamily="18" charset="0"/>
              </a:rPr>
              <a:t> مرتبة التفاعل </a:t>
            </a:r>
            <a:r>
              <a:rPr lang="en-US" sz="2400" b="1" dirty="0">
                <a:latin typeface="Times New Roman" pitchFamily="18" charset="0"/>
                <a:cs typeface="Times New Roman" pitchFamily="18" charset="0"/>
              </a:rPr>
              <a:t>B</a:t>
            </a:r>
            <a:r>
              <a:rPr lang="ar-IQ" sz="2400" b="1" dirty="0">
                <a:latin typeface="Times New Roman" pitchFamily="18" charset="0"/>
                <a:cs typeface="Times New Roman" pitchFamily="18" charset="0"/>
              </a:rPr>
              <a:t>     ,   </a:t>
            </a:r>
            <a:r>
              <a:rPr lang="en-US" sz="2400" b="1" dirty="0">
                <a:latin typeface="Times New Roman" pitchFamily="18" charset="0"/>
                <a:cs typeface="Times New Roman" pitchFamily="18" charset="0"/>
                <a:sym typeface="Symbol"/>
              </a:rPr>
              <a:t></a:t>
            </a:r>
            <a:r>
              <a:rPr lang="ar-IQ" sz="2400" b="1" dirty="0">
                <a:latin typeface="Times New Roman" pitchFamily="18" charset="0"/>
                <a:cs typeface="Times New Roman" pitchFamily="18" charset="0"/>
              </a:rPr>
              <a:t> مرتبة التفاعل </a:t>
            </a:r>
            <a:r>
              <a:rPr lang="en-US" sz="2400" b="1" dirty="0">
                <a:latin typeface="Times New Roman" pitchFamily="18" charset="0"/>
                <a:cs typeface="Times New Roman" pitchFamily="18" charset="0"/>
              </a:rPr>
              <a:t>A</a:t>
            </a:r>
            <a:r>
              <a:rPr lang="ar-IQ" sz="2400" b="1" dirty="0">
                <a:latin typeface="Times New Roman" pitchFamily="18" charset="0"/>
                <a:cs typeface="Times New Roman" pitchFamily="18" charset="0"/>
              </a:rPr>
              <a:t>  ,   </a:t>
            </a:r>
            <a:r>
              <a:rPr lang="en-US" sz="2400" b="1" dirty="0">
                <a:latin typeface="Times New Roman" pitchFamily="18" charset="0"/>
                <a:cs typeface="Times New Roman" pitchFamily="18" charset="0"/>
                <a:sym typeface="Symbol"/>
              </a:rPr>
              <a:t></a:t>
            </a:r>
            <a:r>
              <a:rPr lang="ar-IQ" sz="2400" b="1" dirty="0">
                <a:latin typeface="Times New Roman" pitchFamily="18" charset="0"/>
                <a:cs typeface="Times New Roman" pitchFamily="18" charset="0"/>
              </a:rPr>
              <a:t> مرتبة التفاعل </a:t>
            </a:r>
            <a:r>
              <a:rPr lang="en-US" sz="2400" b="1" dirty="0">
                <a:latin typeface="Times New Roman" pitchFamily="18" charset="0"/>
                <a:cs typeface="Times New Roman" pitchFamily="18" charset="0"/>
              </a:rPr>
              <a:t>C</a:t>
            </a:r>
          </a:p>
          <a:p>
            <a:r>
              <a:rPr lang="en-US" sz="2400" b="1" dirty="0">
                <a:latin typeface="Times New Roman" pitchFamily="18" charset="0"/>
                <a:cs typeface="Times New Roman" pitchFamily="18" charset="0"/>
              </a:rPr>
              <a:t>K</a:t>
            </a:r>
            <a:r>
              <a:rPr lang="ar-IQ" sz="2400" b="1" dirty="0">
                <a:latin typeface="Times New Roman" pitchFamily="18" charset="0"/>
                <a:cs typeface="Times New Roman" pitchFamily="18" charset="0"/>
              </a:rPr>
              <a:t> ثابتة سرعة التفاعل  </a:t>
            </a:r>
            <a:r>
              <a:rPr lang="en-US" sz="2400" b="1" dirty="0"/>
              <a:t>Rate constant</a:t>
            </a:r>
            <a:endParaRPr lang="ar-IQ"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645024"/>
            <a:ext cx="27363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03920" y="4542219"/>
            <a:ext cx="8280919" cy="830997"/>
          </a:xfrm>
          <a:prstGeom prst="rect">
            <a:avLst/>
          </a:prstGeom>
          <a:noFill/>
        </p:spPr>
        <p:txBody>
          <a:bodyPr wrap="square" rtlCol="1">
            <a:spAutoFit/>
          </a:bodyPr>
          <a:lstStyle/>
          <a:p>
            <a:r>
              <a:rPr lang="ar-IQ" sz="2400" b="1" dirty="0">
                <a:latin typeface="Times New Roman" pitchFamily="18" charset="0"/>
                <a:cs typeface="Times New Roman" pitchFamily="18" charset="0"/>
              </a:rPr>
              <a:t>حيث </a:t>
            </a:r>
            <a:r>
              <a:rPr lang="en-US" sz="2400" b="1" dirty="0">
                <a:latin typeface="Times New Roman" pitchFamily="18" charset="0"/>
                <a:cs typeface="Times New Roman" pitchFamily="18" charset="0"/>
              </a:rPr>
              <a:t>n</a:t>
            </a:r>
            <a:r>
              <a:rPr lang="ar-IQ" sz="2400" b="1" dirty="0">
                <a:latin typeface="Times New Roman" pitchFamily="18" charset="0"/>
                <a:cs typeface="Times New Roman" pitchFamily="18" charset="0"/>
              </a:rPr>
              <a:t> يسمى مرتبة التفاعل   </a:t>
            </a:r>
            <a:r>
              <a:rPr lang="en-US" sz="2400" b="1" dirty="0">
                <a:latin typeface="Times New Roman" pitchFamily="18" charset="0"/>
                <a:cs typeface="Times New Roman" pitchFamily="18" charset="0"/>
              </a:rPr>
              <a:t>reaction order</a:t>
            </a:r>
          </a:p>
          <a:p>
            <a:r>
              <a:rPr lang="ar-IQ" sz="2400" b="1" u="sng" dirty="0">
                <a:latin typeface="Times New Roman" pitchFamily="18" charset="0"/>
                <a:cs typeface="Times New Roman" pitchFamily="18" charset="0"/>
              </a:rPr>
              <a:t>امثلة</a:t>
            </a:r>
            <a:endParaRPr lang="en-US" sz="2400" b="1" u="sng"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774" y="5373216"/>
            <a:ext cx="2515074" cy="47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8"/>
          <p:cNvGraphicFramePr>
            <a:graphicFrameLocks noChangeAspect="1"/>
          </p:cNvGraphicFramePr>
          <p:nvPr>
            <p:extLst>
              <p:ext uri="{D42A27DB-BD31-4B8C-83A1-F6EECF244321}">
                <p14:modId xmlns:p14="http://schemas.microsoft.com/office/powerpoint/2010/main" val="1419355138"/>
              </p:ext>
            </p:extLst>
          </p:nvPr>
        </p:nvGraphicFramePr>
        <p:xfrm>
          <a:off x="4356596" y="5373215"/>
          <a:ext cx="2231628" cy="477391"/>
        </p:xfrm>
        <a:graphic>
          <a:graphicData uri="http://schemas.openxmlformats.org/presentationml/2006/ole">
            <mc:AlternateContent xmlns:mc="http://schemas.openxmlformats.org/markup-compatibility/2006">
              <mc:Choice xmlns:v="urn:schemas-microsoft-com:vml" Requires="v">
                <p:oleObj spid="_x0000_s3319" name="Equation" r:id="rId6" imgW="1079280" imgH="228600" progId="Equation.3">
                  <p:embed/>
                </p:oleObj>
              </mc:Choice>
              <mc:Fallback>
                <p:oleObj name="Equation" r:id="rId6" imgW="1079280" imgH="2286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596" y="5373215"/>
                        <a:ext cx="2231628" cy="47739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698413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496943" cy="6120680"/>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1039494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8820472" cy="6552727"/>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28358403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870328" cy="3416320"/>
          </a:xfrm>
          <a:prstGeom prst="rect">
            <a:avLst/>
          </a:prstGeom>
          <a:noFill/>
        </p:spPr>
        <p:txBody>
          <a:bodyPr wrap="square" rtlCol="1">
            <a:spAutoFit/>
          </a:bodyPr>
          <a:lstStyle/>
          <a:p>
            <a:r>
              <a:rPr lang="ar-IQ" sz="2400" b="1" dirty="0"/>
              <a:t>مثال :اذا علمت ان عامل التردد لتفاعل ما هو </a:t>
            </a:r>
            <a:r>
              <a:rPr lang="en-US" sz="2400" b="1" dirty="0"/>
              <a:t>8.7×10^13 sec-1</a:t>
            </a:r>
            <a:r>
              <a:rPr lang="ar-IQ" sz="2400" b="1" dirty="0"/>
              <a:t> في درجة حرارة </a:t>
            </a:r>
            <a:r>
              <a:rPr lang="en-US" sz="2400" b="1" dirty="0"/>
              <a:t>287⁰C</a:t>
            </a:r>
            <a:r>
              <a:rPr lang="ar-IQ" sz="2400" b="1" dirty="0"/>
              <a:t> ماهو مقدار التغير في انتروبي التنشيط?</a:t>
            </a:r>
          </a:p>
          <a:p>
            <a:endParaRPr lang="ar-IQ" sz="2400" b="1" dirty="0"/>
          </a:p>
          <a:p>
            <a:endParaRPr lang="ar-IQ" sz="2400" b="1" dirty="0"/>
          </a:p>
          <a:p>
            <a:endParaRPr lang="ar-IQ" sz="2400" b="1" dirty="0"/>
          </a:p>
          <a:p>
            <a:r>
              <a:rPr lang="ar-IQ" sz="2400" b="1" dirty="0"/>
              <a:t>مثال:احسب الدوال الثرموديناميكية للتفاعل التالي </a:t>
            </a:r>
          </a:p>
          <a:p>
            <a:r>
              <a:rPr lang="ar-IQ" sz="2400" b="1" dirty="0"/>
              <a:t>اذا علمت ان </a:t>
            </a:r>
            <a:r>
              <a:rPr lang="en-US" sz="2400" b="1" dirty="0"/>
              <a:t>A=2×10^9 sec-1</a:t>
            </a:r>
            <a:r>
              <a:rPr lang="ar-IQ" sz="2400" b="1" dirty="0"/>
              <a:t> و</a:t>
            </a:r>
            <a:r>
              <a:rPr lang="en-US" sz="2400" b="1" dirty="0" err="1"/>
              <a:t>Ea</a:t>
            </a:r>
            <a:r>
              <a:rPr lang="en-US" sz="2400" b="1" dirty="0"/>
              <a:t>=111 </a:t>
            </a:r>
            <a:r>
              <a:rPr lang="ar-IQ" sz="2400" b="1" dirty="0"/>
              <a:t> عند درجة حرارة </a:t>
            </a:r>
            <a:r>
              <a:rPr lang="en-US" sz="2400" b="1" dirty="0"/>
              <a:t>T=500⁰C</a:t>
            </a:r>
            <a:r>
              <a:rPr lang="ar-IQ" sz="2400" b="1" dirty="0"/>
              <a:t> ?</a:t>
            </a:r>
          </a:p>
          <a:p>
            <a:endParaRPr lang="ar-IQ" sz="2400" b="1" dirty="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483827911"/>
              </p:ext>
            </p:extLst>
          </p:nvPr>
        </p:nvGraphicFramePr>
        <p:xfrm>
          <a:off x="467544" y="1725224"/>
          <a:ext cx="2081708" cy="407632"/>
        </p:xfrm>
        <a:graphic>
          <a:graphicData uri="http://schemas.openxmlformats.org/presentationml/2006/ole">
            <mc:AlternateContent xmlns:mc="http://schemas.openxmlformats.org/markup-compatibility/2006">
              <mc:Choice xmlns:v="urn:schemas-microsoft-com:vml" Requires="v">
                <p:oleObj spid="_x0000_s63571" name="Equation" r:id="rId3" imgW="1218960" imgH="215640" progId="Equation.3">
                  <p:embed/>
                </p:oleObj>
              </mc:Choice>
              <mc:Fallback>
                <p:oleObj name="Equation" r:id="rId3" imgW="121896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725224"/>
                        <a:ext cx="2081708" cy="407632"/>
                      </a:xfrm>
                      <a:prstGeom prst="rect">
                        <a:avLst/>
                      </a:prstGeom>
                      <a:noFill/>
                    </p:spPr>
                  </p:pic>
                </p:oleObj>
              </mc:Fallback>
            </mc:AlternateContent>
          </a:graphicData>
        </a:graphic>
      </p:graphicFrame>
    </p:spTree>
    <p:extLst>
      <p:ext uri="{BB962C8B-B14F-4D97-AF65-F5344CB8AC3E}">
        <p14:creationId xmlns:p14="http://schemas.microsoft.com/office/powerpoint/2010/main" val="38421097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4624"/>
            <a:ext cx="8928992" cy="1938992"/>
          </a:xfrm>
          <a:prstGeom prst="rect">
            <a:avLst/>
          </a:prstGeom>
          <a:noFill/>
        </p:spPr>
        <p:txBody>
          <a:bodyPr wrap="square" rtlCol="1">
            <a:spAutoFit/>
          </a:bodyPr>
          <a:lstStyle/>
          <a:p>
            <a:pPr algn="ctr"/>
            <a:r>
              <a:rPr lang="ar-IQ" sz="2400" b="1" u="sng" dirty="0"/>
              <a:t>التفاعلات في المحاليل </a:t>
            </a:r>
          </a:p>
          <a:p>
            <a:r>
              <a:rPr lang="ar-IQ" sz="2400" b="1" dirty="0"/>
              <a:t>تتاثر سرعة التفاعلات في المحاليل عندما تكون المتفاعلات ذات طبيعة ايونية كما في التفاعل :</a:t>
            </a:r>
          </a:p>
          <a:p>
            <a:endParaRPr lang="ar-IQ" sz="2400" b="1" dirty="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663316244"/>
              </p:ext>
            </p:extLst>
          </p:nvPr>
        </p:nvGraphicFramePr>
        <p:xfrm>
          <a:off x="783679" y="908720"/>
          <a:ext cx="2348161" cy="432048"/>
        </p:xfrm>
        <a:graphic>
          <a:graphicData uri="http://schemas.openxmlformats.org/presentationml/2006/ole">
            <mc:AlternateContent xmlns:mc="http://schemas.openxmlformats.org/markup-compatibility/2006">
              <mc:Choice xmlns:v="urn:schemas-microsoft-com:vml" Requires="v">
                <p:oleObj spid="_x0000_s66157" name="Equation" r:id="rId3" imgW="1917360" imgH="253800" progId="Equation.3">
                  <p:embed/>
                </p:oleObj>
              </mc:Choice>
              <mc:Fallback>
                <p:oleObj name="Equation" r:id="rId3" imgW="1917360" imgH="253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679" y="908720"/>
                        <a:ext cx="2348161" cy="432048"/>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4" name="Content Placeholder 1"/>
              <p:cNvSpPr txBox="1">
                <a:spLocks/>
              </p:cNvSpPr>
              <p:nvPr/>
            </p:nvSpPr>
            <p:spPr>
              <a:xfrm>
                <a:off x="107504" y="1481327"/>
                <a:ext cx="8928992" cy="5116025"/>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728" indent="0">
                  <a:buFont typeface="Arial" pitchFamily="34" charset="0"/>
                  <a:buNone/>
                </a:pPr>
                <a:r>
                  <a:rPr lang="ar-IQ" sz="2400" b="1" dirty="0">
                    <a:cs typeface="+mj-cs"/>
                  </a:rPr>
                  <a:t>حركية التفاعلات في المحاليل تتأثر من خلال مايسمى بالطبيعة الايونية للمواد المتفاعلة وبالتالي فأن حركية التفاعل (سرعة التفاعل) بواسطة </a:t>
                </a:r>
              </a:p>
              <a:p>
                <a:pPr marL="109728" indent="0">
                  <a:buFont typeface="Arial" pitchFamily="34" charset="0"/>
                  <a:buNone/>
                </a:pPr>
                <a:r>
                  <a:rPr lang="ar-IQ" sz="2400" b="1" dirty="0">
                    <a:cs typeface="+mj-cs"/>
                  </a:rPr>
                  <a:t>1- تأثير المذيب </a:t>
                </a:r>
                <a:r>
                  <a:rPr lang="en-US" sz="2400" b="1" dirty="0">
                    <a:cs typeface="+mj-cs"/>
                  </a:rPr>
                  <a:t>solvent Effect</a:t>
                </a:r>
              </a:p>
              <a:p>
                <a:pPr marL="109728" indent="0">
                  <a:buFont typeface="Arial" pitchFamily="34" charset="0"/>
                  <a:buNone/>
                </a:pPr>
                <a14:m>
                  <m:oMathPara xmlns:m="http://schemas.openxmlformats.org/officeDocument/2006/math">
                    <m:oMathParaPr>
                      <m:jc m:val="centerGroup"/>
                    </m:oMathParaPr>
                    <m:oMath xmlns:m="http://schemas.openxmlformats.org/officeDocument/2006/math">
                      <m:func>
                        <m:funcPr>
                          <m:ctrlPr>
                            <a:rPr lang="en-GB" sz="2400" b="1" i="1" smtClean="0">
                              <a:latin typeface="Cambria Math" panose="02040503050406030204" pitchFamily="18" charset="0"/>
                              <a:cs typeface="+mj-cs"/>
                            </a:rPr>
                          </m:ctrlPr>
                        </m:funcPr>
                        <m:fName>
                          <m:r>
                            <a:rPr lang="en-GB" sz="2400" b="1" i="1" smtClean="0">
                              <a:latin typeface="Cambria Math"/>
                              <a:cs typeface="+mj-cs"/>
                            </a:rPr>
                            <m:t>𝒍𝒏</m:t>
                          </m:r>
                        </m:fName>
                        <m:e>
                          <m:r>
                            <a:rPr lang="en-US" sz="2400" b="1" i="1" smtClean="0">
                              <a:latin typeface="Cambria Math"/>
                              <a:cs typeface="+mj-cs"/>
                            </a:rPr>
                            <m:t>𝒌</m:t>
                          </m:r>
                        </m:e>
                      </m:func>
                      <m:r>
                        <a:rPr lang="en-US" sz="2400" b="1" i="1" smtClean="0">
                          <a:latin typeface="Cambria Math"/>
                          <a:cs typeface="+mj-cs"/>
                        </a:rPr>
                        <m:t>=</m:t>
                      </m:r>
                      <m:func>
                        <m:funcPr>
                          <m:ctrlPr>
                            <a:rPr lang="en-US" sz="2400" b="1" i="1" smtClean="0">
                              <a:latin typeface="Cambria Math" panose="02040503050406030204" pitchFamily="18" charset="0"/>
                              <a:cs typeface="+mj-cs"/>
                            </a:rPr>
                          </m:ctrlPr>
                        </m:funcPr>
                        <m:fName>
                          <m:r>
                            <a:rPr lang="en-US" sz="2400" b="1" i="1" smtClean="0">
                              <a:latin typeface="Cambria Math"/>
                              <a:cs typeface="+mj-cs"/>
                            </a:rPr>
                            <m:t>𝒍𝒏</m:t>
                          </m:r>
                        </m:fName>
                        <m:e>
                          <m:sSub>
                            <m:sSubPr>
                              <m:ctrlPr>
                                <a:rPr lang="en-US" sz="2400" b="1" i="1" smtClean="0">
                                  <a:latin typeface="Cambria Math" panose="02040503050406030204" pitchFamily="18" charset="0"/>
                                  <a:cs typeface="+mj-cs"/>
                                </a:rPr>
                              </m:ctrlPr>
                            </m:sSubPr>
                            <m:e>
                              <m:r>
                                <a:rPr lang="en-US" sz="2400" b="1" i="1" smtClean="0">
                                  <a:latin typeface="Cambria Math"/>
                                  <a:cs typeface="+mj-cs"/>
                                </a:rPr>
                                <m:t>𝒌</m:t>
                              </m:r>
                            </m:e>
                            <m:sub>
                              <m:r>
                                <a:rPr lang="en-US" sz="2400" b="1" i="1" smtClean="0">
                                  <a:latin typeface="Cambria Math"/>
                                  <a:cs typeface="+mj-cs"/>
                                </a:rPr>
                                <m:t>𝟎</m:t>
                              </m:r>
                            </m:sub>
                          </m:sSub>
                          <m:r>
                            <a:rPr lang="en-US" sz="2400" b="1" i="1" smtClean="0">
                              <a:latin typeface="Cambria Math"/>
                              <a:cs typeface="+mj-cs"/>
                            </a:rPr>
                            <m:t>−</m:t>
                          </m:r>
                          <m:f>
                            <m:fPr>
                              <m:ctrlPr>
                                <a:rPr lang="en-US" sz="2400" b="1" i="1" smtClean="0">
                                  <a:latin typeface="Cambria Math" panose="02040503050406030204" pitchFamily="18" charset="0"/>
                                  <a:cs typeface="+mj-cs"/>
                                </a:rPr>
                              </m:ctrlPr>
                            </m:fPr>
                            <m:num>
                              <m:sSub>
                                <m:sSubPr>
                                  <m:ctrlPr>
                                    <a:rPr lang="en-US" sz="2400" b="1" i="1" smtClean="0">
                                      <a:latin typeface="Cambria Math" panose="02040503050406030204" pitchFamily="18" charset="0"/>
                                      <a:cs typeface="+mj-cs"/>
                                    </a:rPr>
                                  </m:ctrlPr>
                                </m:sSubPr>
                                <m:e>
                                  <m:r>
                                    <a:rPr lang="en-US" sz="2400" b="1" i="1" smtClean="0">
                                      <a:latin typeface="Cambria Math"/>
                                      <a:cs typeface="+mj-cs"/>
                                    </a:rPr>
                                    <m:t>𝒁</m:t>
                                  </m:r>
                                </m:e>
                                <m:sub>
                                  <m:r>
                                    <a:rPr lang="en-US" sz="2400" b="1" i="1" smtClean="0">
                                      <a:latin typeface="Cambria Math"/>
                                      <a:cs typeface="+mj-cs"/>
                                    </a:rPr>
                                    <m:t>𝑨</m:t>
                                  </m:r>
                                </m:sub>
                              </m:sSub>
                              <m:sSub>
                                <m:sSubPr>
                                  <m:ctrlPr>
                                    <a:rPr lang="en-US" sz="2400" b="1" i="1" smtClean="0">
                                      <a:latin typeface="Cambria Math" panose="02040503050406030204" pitchFamily="18" charset="0"/>
                                      <a:cs typeface="+mj-cs"/>
                                    </a:rPr>
                                  </m:ctrlPr>
                                </m:sSubPr>
                                <m:e>
                                  <m:r>
                                    <a:rPr lang="en-US" sz="2400" b="1" i="1" smtClean="0">
                                      <a:latin typeface="Cambria Math"/>
                                      <a:cs typeface="+mj-cs"/>
                                    </a:rPr>
                                    <m:t>𝒁</m:t>
                                  </m:r>
                                </m:e>
                                <m:sub>
                                  <m:r>
                                    <a:rPr lang="en-US" sz="2400" b="1" i="1" smtClean="0">
                                      <a:latin typeface="Cambria Math"/>
                                      <a:cs typeface="+mj-cs"/>
                                    </a:rPr>
                                    <m:t>𝑩</m:t>
                                  </m:r>
                                </m:sub>
                              </m:sSub>
                              <m:sSup>
                                <m:sSupPr>
                                  <m:ctrlPr>
                                    <a:rPr lang="en-US" sz="2400" b="1" i="1" smtClean="0">
                                      <a:latin typeface="Cambria Math" panose="02040503050406030204" pitchFamily="18" charset="0"/>
                                      <a:cs typeface="+mj-cs"/>
                                    </a:rPr>
                                  </m:ctrlPr>
                                </m:sSupPr>
                                <m:e>
                                  <m:r>
                                    <a:rPr lang="en-US" sz="2400" b="1" i="1" smtClean="0">
                                      <a:latin typeface="Cambria Math"/>
                                      <a:cs typeface="+mj-cs"/>
                                    </a:rPr>
                                    <m:t>𝒆</m:t>
                                  </m:r>
                                </m:e>
                                <m:sup>
                                  <m:r>
                                    <a:rPr lang="en-US" sz="2400" b="1" i="1" smtClean="0">
                                      <a:latin typeface="Cambria Math"/>
                                      <a:cs typeface="+mj-cs"/>
                                    </a:rPr>
                                    <m:t>𝟐</m:t>
                                  </m:r>
                                </m:sup>
                              </m:sSup>
                              <m:sSub>
                                <m:sSubPr>
                                  <m:ctrlPr>
                                    <a:rPr lang="en-US" sz="2400" b="1" i="1" smtClean="0">
                                      <a:latin typeface="Cambria Math" panose="02040503050406030204" pitchFamily="18" charset="0"/>
                                      <a:cs typeface="+mj-cs"/>
                                    </a:rPr>
                                  </m:ctrlPr>
                                </m:sSubPr>
                                <m:e>
                                  <m:r>
                                    <a:rPr lang="en-US" sz="2400" b="1" i="1" smtClean="0">
                                      <a:latin typeface="Cambria Math"/>
                                      <a:cs typeface="+mj-cs"/>
                                    </a:rPr>
                                    <m:t>𝑵</m:t>
                                  </m:r>
                                </m:e>
                                <m:sub>
                                  <m:r>
                                    <a:rPr lang="en-US" sz="2400" b="1" i="1" smtClean="0">
                                      <a:latin typeface="Cambria Math"/>
                                      <a:cs typeface="+mj-cs"/>
                                    </a:rPr>
                                    <m:t>𝑨</m:t>
                                  </m:r>
                                </m:sub>
                              </m:sSub>
                            </m:num>
                            <m:den>
                              <m:sSub>
                                <m:sSubPr>
                                  <m:ctrlPr>
                                    <a:rPr lang="en-US" sz="2400" b="1" i="1" smtClean="0">
                                      <a:latin typeface="Cambria Math" panose="02040503050406030204" pitchFamily="18" charset="0"/>
                                      <a:cs typeface="+mj-cs"/>
                                    </a:rPr>
                                  </m:ctrlPr>
                                </m:sSubPr>
                                <m:e>
                                  <m:r>
                                    <a:rPr lang="en-US" sz="2400" b="1" i="1" smtClean="0">
                                      <a:latin typeface="Cambria Math"/>
                                      <a:cs typeface="+mj-cs"/>
                                    </a:rPr>
                                    <m:t>𝒅</m:t>
                                  </m:r>
                                </m:e>
                                <m:sub>
                                  <m:r>
                                    <a:rPr lang="en-US" sz="2400" b="1" i="1" smtClean="0">
                                      <a:latin typeface="Cambria Math"/>
                                      <a:cs typeface="+mj-cs"/>
                                    </a:rPr>
                                    <m:t>𝑨𝑩</m:t>
                                  </m:r>
                                </m:sub>
                              </m:sSub>
                              <m:r>
                                <a:rPr lang="en-US" sz="2400" b="1" i="1" smtClean="0">
                                  <a:latin typeface="Cambria Math"/>
                                  <a:cs typeface="+mj-cs"/>
                                </a:rPr>
                                <m:t>𝑹𝑻</m:t>
                              </m:r>
                              <m:r>
                                <a:rPr lang="en-US" sz="2400" b="1" i="1" smtClean="0">
                                  <a:latin typeface="Cambria Math"/>
                                  <a:ea typeface="Cambria Math"/>
                                  <a:cs typeface="+mj-cs"/>
                                </a:rPr>
                                <m:t>𝜺</m:t>
                              </m:r>
                            </m:den>
                          </m:f>
                        </m:e>
                      </m:func>
                    </m:oMath>
                  </m:oMathPara>
                </a14:m>
                <a:endParaRPr lang="ar-IQ" sz="2400" b="1" dirty="0">
                  <a:cs typeface="+mj-cs"/>
                </a:endParaRPr>
              </a:p>
              <a:p>
                <a:pPr marL="109728" indent="0">
                  <a:buFont typeface="Arial" pitchFamily="34" charset="0"/>
                  <a:buNone/>
                </a:pPr>
                <a:r>
                  <a:rPr lang="ar-IQ" sz="2400" b="1" dirty="0">
                    <a:cs typeface="+mj-cs"/>
                  </a:rPr>
                  <a:t>سرعة التفاعل في المحاليل تتاثر بالمذيب من خلال ثابت العزل وعلى النحو التالي  </a:t>
                </a:r>
              </a:p>
              <a:p>
                <a:pPr marL="109728" indent="0">
                  <a:buFont typeface="Arial" pitchFamily="34" charset="0"/>
                  <a:buNone/>
                </a:pPr>
                <a:endParaRPr lang="ar-IQ" sz="2400" b="1" dirty="0">
                  <a:cs typeface="+mj-cs"/>
                </a:endParaRPr>
              </a:p>
            </p:txBody>
          </p:sp>
        </mc:Choice>
        <mc:Fallback xmlns="">
          <p:sp>
            <p:nvSpPr>
              <p:cNvPr id="4" name="Content Placeholder 1"/>
              <p:cNvSpPr txBox="1">
                <a:spLocks noRot="1" noChangeAspect="1" noMove="1" noResize="1" noEditPoints="1" noAdjustHandles="1" noChangeArrowheads="1" noChangeShapeType="1" noTextEdit="1"/>
              </p:cNvSpPr>
              <p:nvPr/>
            </p:nvSpPr>
            <p:spPr>
              <a:xfrm>
                <a:off x="107504" y="1481327"/>
                <a:ext cx="8928992" cy="5116025"/>
              </a:xfrm>
              <a:prstGeom prst="rect">
                <a:avLst/>
              </a:prstGeom>
              <a:blipFill rotWithShape="1">
                <a:blip r:embed="rId5"/>
                <a:stretch>
                  <a:fillRect t="-954"/>
                </a:stretch>
              </a:blipFill>
            </p:spPr>
            <p:txBody>
              <a:bodyPr/>
              <a:lstStyle/>
              <a:p>
                <a:r>
                  <a:rPr lang="ar-IQ">
                    <a:noFill/>
                  </a:rPr>
                  <a:t> </a:t>
                </a:r>
              </a:p>
            </p:txBody>
          </p:sp>
        </mc:Fallback>
      </mc:AlternateContent>
      <p:pic>
        <p:nvPicPr>
          <p:cNvPr id="65545" name="Picture 9" descr="C:\Users\7568\Desktop\Untitled 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4221088"/>
            <a:ext cx="2525713" cy="2088232"/>
          </a:xfrm>
          <a:prstGeom prst="rect">
            <a:avLst/>
          </a:prstGeom>
          <a:noFill/>
          <a:extLst>
            <a:ext uri="{909E8E84-426E-40DD-AFC4-6F175D3DCCD1}">
              <a14:hiddenFill xmlns:a14="http://schemas.microsoft.com/office/drawing/2010/main">
                <a:solidFill>
                  <a:srgbClr val="FFFFFF"/>
                </a:solidFill>
              </a14:hiddenFill>
            </a:ext>
          </a:extLst>
        </p:spPr>
      </p:pic>
      <p:pic>
        <p:nvPicPr>
          <p:cNvPr id="65547" name="Picture 11" descr="C:\Users\7568\Desktop\Untitled 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4202707"/>
            <a:ext cx="2525713" cy="2106613"/>
          </a:xfrm>
          <a:prstGeom prst="rect">
            <a:avLst/>
          </a:prstGeom>
          <a:noFill/>
          <a:extLst>
            <a:ext uri="{909E8E84-426E-40DD-AFC4-6F175D3DCCD1}">
              <a14:hiddenFill xmlns:a14="http://schemas.microsoft.com/office/drawing/2010/main">
                <a:solidFill>
                  <a:srgbClr val="FFFFFF"/>
                </a:solidFill>
              </a14:hiddenFill>
            </a:ext>
          </a:extLst>
        </p:spPr>
      </p:pic>
      <p:pic>
        <p:nvPicPr>
          <p:cNvPr id="65548" name="Picture 12" descr="C:\Users\7568\Desktop\Untitled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8184" y="4230158"/>
            <a:ext cx="2268537" cy="21511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2591331702"/>
              </p:ext>
            </p:extLst>
          </p:nvPr>
        </p:nvGraphicFramePr>
        <p:xfrm>
          <a:off x="7380312" y="6237312"/>
          <a:ext cx="266700" cy="176213"/>
        </p:xfrm>
        <a:graphic>
          <a:graphicData uri="http://schemas.openxmlformats.org/presentationml/2006/ole">
            <mc:AlternateContent xmlns:mc="http://schemas.openxmlformats.org/markup-compatibility/2006">
              <mc:Choice xmlns:v="urn:schemas-microsoft-com:vml" Requires="v">
                <p:oleObj spid="_x0000_s66158" name="Equation" r:id="rId9" imgW="266400" imgH="177480" progId="Equation.3">
                  <p:embed/>
                </p:oleObj>
              </mc:Choice>
              <mc:Fallback>
                <p:oleObj name="Equation" r:id="rId9" imgW="266400" imgH="17748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0312" y="6237312"/>
                        <a:ext cx="266700" cy="176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88411479"/>
              </p:ext>
            </p:extLst>
          </p:nvPr>
        </p:nvGraphicFramePr>
        <p:xfrm>
          <a:off x="4233292" y="6061099"/>
          <a:ext cx="266700" cy="176213"/>
        </p:xfrm>
        <a:graphic>
          <a:graphicData uri="http://schemas.openxmlformats.org/presentationml/2006/ole">
            <mc:AlternateContent xmlns:mc="http://schemas.openxmlformats.org/markup-compatibility/2006">
              <mc:Choice xmlns:v="urn:schemas-microsoft-com:vml" Requires="v">
                <p:oleObj spid="_x0000_s66159" name="Equation" r:id="rId11" imgW="266400" imgH="177480" progId="Equation.3">
                  <p:embed/>
                </p:oleObj>
              </mc:Choice>
              <mc:Fallback>
                <p:oleObj name="Equation" r:id="rId11" imgW="266400" imgH="17748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3292" y="6061099"/>
                        <a:ext cx="266700" cy="176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04085603"/>
              </p:ext>
            </p:extLst>
          </p:nvPr>
        </p:nvGraphicFramePr>
        <p:xfrm>
          <a:off x="1259632" y="6021288"/>
          <a:ext cx="266700" cy="176213"/>
        </p:xfrm>
        <a:graphic>
          <a:graphicData uri="http://schemas.openxmlformats.org/presentationml/2006/ole">
            <mc:AlternateContent xmlns:mc="http://schemas.openxmlformats.org/markup-compatibility/2006">
              <mc:Choice xmlns:v="urn:schemas-microsoft-com:vml" Requires="v">
                <p:oleObj spid="_x0000_s66160" name="Equation" r:id="rId12" imgW="266400" imgH="177480" progId="Equation.3">
                  <p:embed/>
                </p:oleObj>
              </mc:Choice>
              <mc:Fallback>
                <p:oleObj name="Equation" r:id="rId12" imgW="266400" imgH="177480" progId="Equation.3">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9632" y="6021288"/>
                        <a:ext cx="266700" cy="176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70447601"/>
              </p:ext>
            </p:extLst>
          </p:nvPr>
        </p:nvGraphicFramePr>
        <p:xfrm>
          <a:off x="7092280" y="5077143"/>
          <a:ext cx="1231900" cy="457200"/>
        </p:xfrm>
        <a:graphic>
          <a:graphicData uri="http://schemas.openxmlformats.org/presentationml/2006/ole">
            <mc:AlternateContent xmlns:mc="http://schemas.openxmlformats.org/markup-compatibility/2006">
              <mc:Choice xmlns:v="urn:schemas-microsoft-com:vml" Requires="v">
                <p:oleObj spid="_x0000_s66161" name="Equation" r:id="rId13" imgW="1231560" imgH="457200" progId="Equation.3">
                  <p:embed/>
                </p:oleObj>
              </mc:Choice>
              <mc:Fallback>
                <p:oleObj name="Equation" r:id="rId13" imgW="1231560" imgH="457200"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92280" y="5077143"/>
                        <a:ext cx="1231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36483081"/>
              </p:ext>
            </p:extLst>
          </p:nvPr>
        </p:nvGraphicFramePr>
        <p:xfrm>
          <a:off x="4355976" y="4772000"/>
          <a:ext cx="1333500" cy="457200"/>
        </p:xfrm>
        <a:graphic>
          <a:graphicData uri="http://schemas.openxmlformats.org/presentationml/2006/ole">
            <mc:AlternateContent xmlns:mc="http://schemas.openxmlformats.org/markup-compatibility/2006">
              <mc:Choice xmlns:v="urn:schemas-microsoft-com:vml" Requires="v">
                <p:oleObj spid="_x0000_s66162" name="Equation" r:id="rId15" imgW="1333440" imgH="457200" progId="Equation.3">
                  <p:embed/>
                </p:oleObj>
              </mc:Choice>
              <mc:Fallback>
                <p:oleObj name="Equation" r:id="rId15" imgW="1333440" imgH="457200" progId="Equation.3">
                  <p:embed/>
                  <p:pic>
                    <p:nvPicPr>
                      <p:cNvPr id="0"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55976" y="4772000"/>
                        <a:ext cx="1333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51458740"/>
              </p:ext>
            </p:extLst>
          </p:nvPr>
        </p:nvGraphicFramePr>
        <p:xfrm>
          <a:off x="3635896" y="5085184"/>
          <a:ext cx="292100" cy="215900"/>
        </p:xfrm>
        <a:graphic>
          <a:graphicData uri="http://schemas.openxmlformats.org/presentationml/2006/ole">
            <mc:AlternateContent xmlns:mc="http://schemas.openxmlformats.org/markup-compatibility/2006">
              <mc:Choice xmlns:v="urn:schemas-microsoft-com:vml" Requires="v">
                <p:oleObj spid="_x0000_s66163" name="Equation" r:id="rId17" imgW="291960" imgH="215640" progId="Equation.3">
                  <p:embed/>
                </p:oleObj>
              </mc:Choice>
              <mc:Fallback>
                <p:oleObj name="Equation" r:id="rId17" imgW="291960" imgH="215640" progId="Equation.3">
                  <p:embed/>
                  <p:pic>
                    <p:nvPicPr>
                      <p:cNvPr id="0" name="Object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35896" y="5085184"/>
                        <a:ext cx="292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71360596"/>
              </p:ext>
            </p:extLst>
          </p:nvPr>
        </p:nvGraphicFramePr>
        <p:xfrm>
          <a:off x="6728172" y="5805264"/>
          <a:ext cx="292100" cy="215900"/>
        </p:xfrm>
        <a:graphic>
          <a:graphicData uri="http://schemas.openxmlformats.org/presentationml/2006/ole">
            <mc:AlternateContent xmlns:mc="http://schemas.openxmlformats.org/markup-compatibility/2006">
              <mc:Choice xmlns:v="urn:schemas-microsoft-com:vml" Requires="v">
                <p:oleObj spid="_x0000_s66164" name="Equation" r:id="rId19" imgW="291960" imgH="215640" progId="Equation.3">
                  <p:embed/>
                </p:oleObj>
              </mc:Choice>
              <mc:Fallback>
                <p:oleObj name="Equation" r:id="rId19" imgW="291960" imgH="215640" progId="Equation.3">
                  <p:embed/>
                  <p:pic>
                    <p:nvPicPr>
                      <p:cNvPr id="0" name="Object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28172" y="5805264"/>
                        <a:ext cx="292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301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355976" y="260648"/>
                <a:ext cx="4572000" cy="677108"/>
              </a:xfrm>
              <a:prstGeom prst="rect">
                <a:avLst/>
              </a:prstGeom>
            </p:spPr>
            <p:txBody>
              <a:bodyPr>
                <a:spAutoFit/>
              </a:bodyPr>
              <a:lstStyle/>
              <a:p>
                <a:pPr marL="109728" indent="0">
                  <a:buFont typeface="Arial" pitchFamily="34" charset="0"/>
                  <a:buNone/>
                </a:pPr>
                <a:r>
                  <a:rPr lang="ar-IQ" b="1" dirty="0"/>
                  <a:t>2- تأثير المذاب </a:t>
                </a:r>
                <a:r>
                  <a:rPr lang="en-US" b="1" dirty="0"/>
                  <a:t>solution Effect</a:t>
                </a:r>
              </a:p>
              <a:p>
                <a:pPr marL="109728" indent="0">
                  <a:buFont typeface="Arial" pitchFamily="34" charset="0"/>
                  <a:buNone/>
                </a:pPr>
                <a14:m>
                  <m:oMathPara xmlns:m="http://schemas.openxmlformats.org/officeDocument/2006/math">
                    <m:oMathParaPr>
                      <m:jc m:val="centerGroup"/>
                    </m:oMathParaPr>
                    <m:oMath xmlns:m="http://schemas.openxmlformats.org/officeDocument/2006/math">
                      <m:func>
                        <m:funcPr>
                          <m:ctrlPr>
                            <a:rPr lang="en-GB" b="1" i="1">
                              <a:latin typeface="Cambria Math" panose="02040503050406030204" pitchFamily="18" charset="0"/>
                            </a:rPr>
                          </m:ctrlPr>
                        </m:funcPr>
                        <m:fName>
                          <m:r>
                            <a:rPr lang="en-GB" b="1" i="1">
                              <a:latin typeface="Cambria Math"/>
                            </a:rPr>
                            <m:t>𝒍𝒏</m:t>
                          </m:r>
                        </m:fName>
                        <m:e>
                          <m:r>
                            <a:rPr lang="en-US" b="1" i="1">
                              <a:latin typeface="Cambria Math"/>
                            </a:rPr>
                            <m:t>𝒌</m:t>
                          </m:r>
                        </m:e>
                      </m:func>
                      <m:r>
                        <a:rPr lang="en-US" b="1" i="1">
                          <a:latin typeface="Cambria Math"/>
                        </a:rPr>
                        <m:t>=</m:t>
                      </m:r>
                      <m:func>
                        <m:funcPr>
                          <m:ctrlPr>
                            <a:rPr lang="en-US" b="1" i="1">
                              <a:latin typeface="Cambria Math" panose="02040503050406030204" pitchFamily="18" charset="0"/>
                            </a:rPr>
                          </m:ctrlPr>
                        </m:funcPr>
                        <m:fName>
                          <m:r>
                            <a:rPr lang="en-US" b="1" i="1">
                              <a:latin typeface="Cambria Math"/>
                            </a:rPr>
                            <m:t>𝒍𝒏</m:t>
                          </m:r>
                        </m:fName>
                        <m:e>
                          <m:sSub>
                            <m:sSubPr>
                              <m:ctrlPr>
                                <a:rPr lang="en-US" b="1" i="1">
                                  <a:latin typeface="Cambria Math" panose="02040503050406030204" pitchFamily="18" charset="0"/>
                                </a:rPr>
                              </m:ctrlPr>
                            </m:sSubPr>
                            <m:e>
                              <m:r>
                                <a:rPr lang="en-US" b="1" i="1">
                                  <a:latin typeface="Cambria Math"/>
                                </a:rPr>
                                <m:t>𝒌</m:t>
                              </m:r>
                            </m:e>
                            <m:sub>
                              <m:r>
                                <a:rPr lang="en-US" b="1" i="1">
                                  <a:latin typeface="Cambria Math"/>
                                </a:rPr>
                                <m:t>𝟎</m:t>
                              </m:r>
                            </m:sub>
                          </m:sSub>
                          <m:r>
                            <a:rPr lang="en-US" b="1" i="1">
                              <a:latin typeface="Cambria Math"/>
                            </a:rPr>
                            <m:t>+ </m:t>
                          </m:r>
                          <m:sSub>
                            <m:sSubPr>
                              <m:ctrlPr>
                                <a:rPr lang="en-US" b="1" i="1">
                                  <a:latin typeface="Cambria Math" panose="02040503050406030204" pitchFamily="18" charset="0"/>
                                </a:rPr>
                              </m:ctrlPr>
                            </m:sSubPr>
                            <m:e>
                              <m:r>
                                <a:rPr lang="en-US" b="1" i="1">
                                  <a:latin typeface="Cambria Math"/>
                                </a:rPr>
                                <m:t>𝒁</m:t>
                              </m:r>
                            </m:e>
                            <m:sub>
                              <m:r>
                                <a:rPr lang="en-US" b="1" i="1">
                                  <a:latin typeface="Cambria Math"/>
                                </a:rPr>
                                <m:t>𝑨</m:t>
                              </m:r>
                            </m:sub>
                          </m:sSub>
                          <m:sSub>
                            <m:sSubPr>
                              <m:ctrlPr>
                                <a:rPr lang="en-US" b="1" i="1">
                                  <a:latin typeface="Cambria Math" panose="02040503050406030204" pitchFamily="18" charset="0"/>
                                </a:rPr>
                              </m:ctrlPr>
                            </m:sSubPr>
                            <m:e>
                              <m:r>
                                <a:rPr lang="en-US" b="1" i="1">
                                  <a:latin typeface="Cambria Math"/>
                                </a:rPr>
                                <m:t>𝒁</m:t>
                              </m:r>
                            </m:e>
                            <m:sub>
                              <m:r>
                                <a:rPr lang="en-US" b="1" i="1">
                                  <a:latin typeface="Cambria Math"/>
                                </a:rPr>
                                <m:t>𝑩</m:t>
                              </m:r>
                            </m:sub>
                          </m:sSub>
                          <m:rad>
                            <m:radPr>
                              <m:degHide m:val="on"/>
                              <m:ctrlPr>
                                <a:rPr lang="en-US" b="1" i="1">
                                  <a:latin typeface="Cambria Math" panose="02040503050406030204" pitchFamily="18" charset="0"/>
                                </a:rPr>
                              </m:ctrlPr>
                            </m:radPr>
                            <m:deg/>
                            <m:e>
                              <m:r>
                                <a:rPr lang="en-US" b="1" i="1">
                                  <a:latin typeface="Cambria Math"/>
                                </a:rPr>
                                <m:t>𝑰</m:t>
                              </m:r>
                            </m:e>
                          </m:rad>
                        </m:e>
                      </m:func>
                    </m:oMath>
                  </m:oMathPara>
                </a14:m>
                <a:endParaRPr lang="ar-IQ" b="1" dirty="0"/>
              </a:p>
            </p:txBody>
          </p:sp>
        </mc:Choice>
        <mc:Fallback xmlns="">
          <p:sp>
            <p:nvSpPr>
              <p:cNvPr id="2" name="Rectangle 1"/>
              <p:cNvSpPr>
                <a:spLocks noRot="1" noChangeAspect="1" noMove="1" noResize="1" noEditPoints="1" noAdjustHandles="1" noChangeArrowheads="1" noChangeShapeType="1" noTextEdit="1"/>
              </p:cNvSpPr>
              <p:nvPr/>
            </p:nvSpPr>
            <p:spPr>
              <a:xfrm>
                <a:off x="4355976" y="260648"/>
                <a:ext cx="4572000" cy="677108"/>
              </a:xfrm>
              <a:prstGeom prst="rect">
                <a:avLst/>
              </a:prstGeom>
              <a:blipFill rotWithShape="1">
                <a:blip r:embed="rId3"/>
                <a:stretch>
                  <a:fillRect t="-5405"/>
                </a:stretch>
              </a:blipFill>
            </p:spPr>
            <p:txBody>
              <a:bodyPr/>
              <a:lstStyle/>
              <a:p>
                <a:r>
                  <a:rPr lang="ar-IQ">
                    <a:noFill/>
                  </a:rPr>
                  <a:t> </a:t>
                </a:r>
              </a:p>
            </p:txBody>
          </p:sp>
        </mc:Fallback>
      </mc:AlternateContent>
      <p:pic>
        <p:nvPicPr>
          <p:cNvPr id="3" name="Picture 9" descr="C:\Users\7568\Desktop\Untitled 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920673"/>
            <a:ext cx="2525713" cy="2088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1" descr="C:\Users\7568\Desktop\Untitled 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908720"/>
            <a:ext cx="2525713" cy="21066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C:\Users\7568\Desktop\Untitled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944257"/>
            <a:ext cx="2268537" cy="21511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439999187"/>
              </p:ext>
            </p:extLst>
          </p:nvPr>
        </p:nvGraphicFramePr>
        <p:xfrm>
          <a:off x="7067004" y="2925068"/>
          <a:ext cx="241300" cy="215900"/>
        </p:xfrm>
        <a:graphic>
          <a:graphicData uri="http://schemas.openxmlformats.org/presentationml/2006/ole">
            <mc:AlternateContent xmlns:mc="http://schemas.openxmlformats.org/markup-compatibility/2006">
              <mc:Choice xmlns:v="urn:schemas-microsoft-com:vml" Requires="v">
                <p:oleObj spid="_x0000_s106517" name="Equation" r:id="rId7" imgW="241200" imgH="215640" progId="Equation.3">
                  <p:embed/>
                </p:oleObj>
              </mc:Choice>
              <mc:Fallback>
                <p:oleObj name="Equation" r:id="rId7" imgW="241200" imgH="21564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7004" y="2925068"/>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48869191"/>
              </p:ext>
            </p:extLst>
          </p:nvPr>
        </p:nvGraphicFramePr>
        <p:xfrm>
          <a:off x="4283968" y="2781052"/>
          <a:ext cx="241300" cy="215900"/>
        </p:xfrm>
        <a:graphic>
          <a:graphicData uri="http://schemas.openxmlformats.org/presentationml/2006/ole">
            <mc:AlternateContent xmlns:mc="http://schemas.openxmlformats.org/markup-compatibility/2006">
              <mc:Choice xmlns:v="urn:schemas-microsoft-com:vml" Requires="v">
                <p:oleObj spid="_x0000_s106518" name="Equation" r:id="rId9" imgW="241200" imgH="215640" progId="Equation.3">
                  <p:embed/>
                </p:oleObj>
              </mc:Choice>
              <mc:Fallback>
                <p:oleObj name="Equation" r:id="rId9" imgW="241200" imgH="2156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8" y="2781052"/>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0580993"/>
              </p:ext>
            </p:extLst>
          </p:nvPr>
        </p:nvGraphicFramePr>
        <p:xfrm>
          <a:off x="1547664" y="2709044"/>
          <a:ext cx="241300" cy="215900"/>
        </p:xfrm>
        <a:graphic>
          <a:graphicData uri="http://schemas.openxmlformats.org/presentationml/2006/ole">
            <mc:AlternateContent xmlns:mc="http://schemas.openxmlformats.org/markup-compatibility/2006">
              <mc:Choice xmlns:v="urn:schemas-microsoft-com:vml" Requires="v">
                <p:oleObj spid="_x0000_s106519" name="Equation" r:id="rId10" imgW="241200" imgH="215640" progId="Equation.3">
                  <p:embed/>
                </p:oleObj>
              </mc:Choice>
              <mc:Fallback>
                <p:oleObj name="Equation" r:id="rId10" imgW="241200" imgH="215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664" y="2709044"/>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01660497"/>
              </p:ext>
            </p:extLst>
          </p:nvPr>
        </p:nvGraphicFramePr>
        <p:xfrm>
          <a:off x="3707904" y="1988840"/>
          <a:ext cx="292100" cy="215900"/>
        </p:xfrm>
        <a:graphic>
          <a:graphicData uri="http://schemas.openxmlformats.org/presentationml/2006/ole">
            <mc:AlternateContent xmlns:mc="http://schemas.openxmlformats.org/markup-compatibility/2006">
              <mc:Choice xmlns:v="urn:schemas-microsoft-com:vml" Requires="v">
                <p:oleObj spid="_x0000_s106520" name="Equation" r:id="rId11" imgW="291960" imgH="215640" progId="Equation.3">
                  <p:embed/>
                </p:oleObj>
              </mc:Choice>
              <mc:Fallback>
                <p:oleObj name="Equation" r:id="rId11" imgW="291960" imgH="21564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7904" y="1988840"/>
                        <a:ext cx="292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56616944"/>
              </p:ext>
            </p:extLst>
          </p:nvPr>
        </p:nvGraphicFramePr>
        <p:xfrm>
          <a:off x="6660232" y="2348880"/>
          <a:ext cx="292100" cy="215900"/>
        </p:xfrm>
        <a:graphic>
          <a:graphicData uri="http://schemas.openxmlformats.org/presentationml/2006/ole">
            <mc:AlternateContent xmlns:mc="http://schemas.openxmlformats.org/markup-compatibility/2006">
              <mc:Choice xmlns:v="urn:schemas-microsoft-com:vml" Requires="v">
                <p:oleObj spid="_x0000_s106521" name="Equation" r:id="rId13" imgW="291960" imgH="215640" progId="Equation.3">
                  <p:embed/>
                </p:oleObj>
              </mc:Choice>
              <mc:Fallback>
                <p:oleObj name="Equation" r:id="rId13" imgW="291960" imgH="21564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60232" y="2348880"/>
                        <a:ext cx="292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98644084"/>
              </p:ext>
            </p:extLst>
          </p:nvPr>
        </p:nvGraphicFramePr>
        <p:xfrm>
          <a:off x="7020768" y="1916832"/>
          <a:ext cx="863600" cy="215900"/>
        </p:xfrm>
        <a:graphic>
          <a:graphicData uri="http://schemas.openxmlformats.org/presentationml/2006/ole">
            <mc:AlternateContent xmlns:mc="http://schemas.openxmlformats.org/markup-compatibility/2006">
              <mc:Choice xmlns:v="urn:schemas-microsoft-com:vml" Requires="v">
                <p:oleObj spid="_x0000_s106522" name="Equation" r:id="rId14" imgW="863280" imgH="215640" progId="Equation.3">
                  <p:embed/>
                </p:oleObj>
              </mc:Choice>
              <mc:Fallback>
                <p:oleObj name="Equation" r:id="rId14" imgW="863280" imgH="215640"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20768" y="1916832"/>
                        <a:ext cx="8636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611425684"/>
              </p:ext>
            </p:extLst>
          </p:nvPr>
        </p:nvGraphicFramePr>
        <p:xfrm>
          <a:off x="4427984" y="1628924"/>
          <a:ext cx="952500" cy="215900"/>
        </p:xfrm>
        <a:graphic>
          <a:graphicData uri="http://schemas.openxmlformats.org/presentationml/2006/ole">
            <mc:AlternateContent xmlns:mc="http://schemas.openxmlformats.org/markup-compatibility/2006">
              <mc:Choice xmlns:v="urn:schemas-microsoft-com:vml" Requires="v">
                <p:oleObj spid="_x0000_s106523" name="Equation" r:id="rId16" imgW="952200" imgH="215640" progId="Equation.3">
                  <p:embed/>
                </p:oleObj>
              </mc:Choice>
              <mc:Fallback>
                <p:oleObj name="Equation" r:id="rId16" imgW="952200" imgH="215640"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27984" y="1628924"/>
                        <a:ext cx="9525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6577" name="Picture 17" descr="C:\Users\7568\Desktop\Untitled 8.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19672" y="3429001"/>
            <a:ext cx="4564063" cy="33123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Object 12"/>
          <p:cNvGraphicFramePr>
            <a:graphicFrameLocks noChangeAspect="1"/>
          </p:cNvGraphicFramePr>
          <p:nvPr>
            <p:extLst>
              <p:ext uri="{D42A27DB-BD31-4B8C-83A1-F6EECF244321}">
                <p14:modId xmlns:p14="http://schemas.microsoft.com/office/powerpoint/2010/main" val="4080446685"/>
              </p:ext>
            </p:extLst>
          </p:nvPr>
        </p:nvGraphicFramePr>
        <p:xfrm>
          <a:off x="2962548" y="6381328"/>
          <a:ext cx="241300" cy="215900"/>
        </p:xfrm>
        <a:graphic>
          <a:graphicData uri="http://schemas.openxmlformats.org/presentationml/2006/ole">
            <mc:AlternateContent xmlns:mc="http://schemas.openxmlformats.org/markup-compatibility/2006">
              <mc:Choice xmlns:v="urn:schemas-microsoft-com:vml" Requires="v">
                <p:oleObj spid="_x0000_s106524" name="Equation" r:id="rId19" imgW="241200" imgH="215640" progId="Equation.3">
                  <p:embed/>
                </p:oleObj>
              </mc:Choice>
              <mc:Fallback>
                <p:oleObj name="Equation" r:id="rId19" imgW="241200" imgH="215640" progId="Equation.3">
                  <p:embed/>
                  <p:pic>
                    <p:nvPicPr>
                      <p:cNvPr id="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62548" y="6381328"/>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076293663"/>
              </p:ext>
            </p:extLst>
          </p:nvPr>
        </p:nvGraphicFramePr>
        <p:xfrm>
          <a:off x="4063876" y="5085308"/>
          <a:ext cx="292100" cy="215900"/>
        </p:xfrm>
        <a:graphic>
          <a:graphicData uri="http://schemas.openxmlformats.org/presentationml/2006/ole">
            <mc:AlternateContent xmlns:mc="http://schemas.openxmlformats.org/markup-compatibility/2006">
              <mc:Choice xmlns:v="urn:schemas-microsoft-com:vml" Requires="v">
                <p:oleObj spid="_x0000_s106525" name="Equation" r:id="rId21" imgW="291960" imgH="215640" progId="Equation.3">
                  <p:embed/>
                </p:oleObj>
              </mc:Choice>
              <mc:Fallback>
                <p:oleObj name="Equation" r:id="rId21" imgW="291960" imgH="215640" progId="Equation.3">
                  <p:embed/>
                  <p:pic>
                    <p:nvPicPr>
                      <p:cNvPr id="0" name="Object 3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63876" y="5085308"/>
                        <a:ext cx="292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166544550"/>
              </p:ext>
            </p:extLst>
          </p:nvPr>
        </p:nvGraphicFramePr>
        <p:xfrm>
          <a:off x="3187948" y="3789040"/>
          <a:ext cx="1816100" cy="241300"/>
        </p:xfrm>
        <a:graphic>
          <a:graphicData uri="http://schemas.openxmlformats.org/presentationml/2006/ole">
            <mc:AlternateContent xmlns:mc="http://schemas.openxmlformats.org/markup-compatibility/2006">
              <mc:Choice xmlns:v="urn:schemas-microsoft-com:vml" Requires="v">
                <p:oleObj spid="_x0000_s106526" name="Equation" r:id="rId23" imgW="1815840" imgH="241200" progId="Equation.3">
                  <p:embed/>
                </p:oleObj>
              </mc:Choice>
              <mc:Fallback>
                <p:oleObj name="Equation" r:id="rId23" imgW="1815840" imgH="241200" progId="Equation.3">
                  <p:embed/>
                  <p:pic>
                    <p:nvPicPr>
                      <p:cNvPr id="0" name="Object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87948" y="3789040"/>
                        <a:ext cx="18161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818960524"/>
              </p:ext>
            </p:extLst>
          </p:nvPr>
        </p:nvGraphicFramePr>
        <p:xfrm>
          <a:off x="3450208" y="4149080"/>
          <a:ext cx="1193800" cy="228600"/>
        </p:xfrm>
        <a:graphic>
          <a:graphicData uri="http://schemas.openxmlformats.org/presentationml/2006/ole">
            <mc:AlternateContent xmlns:mc="http://schemas.openxmlformats.org/markup-compatibility/2006">
              <mc:Choice xmlns:v="urn:schemas-microsoft-com:vml" Requires="v">
                <p:oleObj spid="_x0000_s106527" name="Equation" r:id="rId25" imgW="1193760" imgH="228600" progId="Equation.3">
                  <p:embed/>
                </p:oleObj>
              </mc:Choice>
              <mc:Fallback>
                <p:oleObj name="Equation" r:id="rId25" imgW="1193760" imgH="228600" progId="Equation.3">
                  <p:embed/>
                  <p:pic>
                    <p:nvPicPr>
                      <p:cNvPr id="0" name="Object 3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50208" y="4149080"/>
                        <a:ext cx="1193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728306576"/>
              </p:ext>
            </p:extLst>
          </p:nvPr>
        </p:nvGraphicFramePr>
        <p:xfrm>
          <a:off x="3590280" y="4581128"/>
          <a:ext cx="1701800" cy="241300"/>
        </p:xfrm>
        <a:graphic>
          <a:graphicData uri="http://schemas.openxmlformats.org/presentationml/2006/ole">
            <mc:AlternateContent xmlns:mc="http://schemas.openxmlformats.org/markup-compatibility/2006">
              <mc:Choice xmlns:v="urn:schemas-microsoft-com:vml" Requires="v">
                <p:oleObj spid="_x0000_s106528" name="Equation" r:id="rId27" imgW="1701720" imgH="241200" progId="Equation.3">
                  <p:embed/>
                </p:oleObj>
              </mc:Choice>
              <mc:Fallback>
                <p:oleObj name="Equation" r:id="rId27" imgW="1701720" imgH="241200" progId="Equation.3">
                  <p:embed/>
                  <p:pic>
                    <p:nvPicPr>
                      <p:cNvPr id="0" name="Object 4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90280" y="4581128"/>
                        <a:ext cx="17018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572051713"/>
              </p:ext>
            </p:extLst>
          </p:nvPr>
        </p:nvGraphicFramePr>
        <p:xfrm>
          <a:off x="3536007" y="5458048"/>
          <a:ext cx="531937" cy="203200"/>
        </p:xfrm>
        <a:graphic>
          <a:graphicData uri="http://schemas.openxmlformats.org/presentationml/2006/ole">
            <mc:AlternateContent xmlns:mc="http://schemas.openxmlformats.org/markup-compatibility/2006">
              <mc:Choice xmlns:v="urn:schemas-microsoft-com:vml" Requires="v">
                <p:oleObj spid="_x0000_s106529" name="Equation" r:id="rId29" imgW="317160" imgH="203040" progId="Equation.3">
                  <p:embed/>
                </p:oleObj>
              </mc:Choice>
              <mc:Fallback>
                <p:oleObj name="Equation" r:id="rId29" imgW="317160" imgH="203040" progId="Equation.3">
                  <p:embed/>
                  <p:pic>
                    <p:nvPicPr>
                      <p:cNvPr id="0" name="Object 4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536007" y="5458048"/>
                        <a:ext cx="531937" cy="203200"/>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717137433"/>
              </p:ext>
            </p:extLst>
          </p:nvPr>
        </p:nvGraphicFramePr>
        <p:xfrm>
          <a:off x="3131840" y="5805512"/>
          <a:ext cx="317500" cy="431800"/>
        </p:xfrm>
        <a:graphic>
          <a:graphicData uri="http://schemas.openxmlformats.org/presentationml/2006/ole">
            <mc:AlternateContent xmlns:mc="http://schemas.openxmlformats.org/markup-compatibility/2006">
              <mc:Choice xmlns:v="urn:schemas-microsoft-com:vml" Requires="v">
                <p:oleObj spid="_x0000_s106530" name="Equation" r:id="rId31" imgW="317160" imgH="431640" progId="Equation.3">
                  <p:embed/>
                </p:oleObj>
              </mc:Choice>
              <mc:Fallback>
                <p:oleObj name="Equation" r:id="rId31" imgW="317160" imgH="431640" progId="Equation.3">
                  <p:embed/>
                  <p:pic>
                    <p:nvPicPr>
                      <p:cNvPr id="0" name="Object 5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131840" y="5805512"/>
                        <a:ext cx="3175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238955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8991" cy="4431983"/>
          </a:xfrm>
          <a:prstGeom prst="rect">
            <a:avLst/>
          </a:prstGeom>
          <a:noFill/>
        </p:spPr>
        <p:txBody>
          <a:bodyPr wrap="square" rtlCol="1">
            <a:spAutoFit/>
          </a:bodyPr>
          <a:lstStyle/>
          <a:p>
            <a:r>
              <a:rPr lang="ar-IQ" sz="2400" b="1" dirty="0"/>
              <a:t>الشدة الايونية : هي نصف حاصل جمع ضرب تركيز كل ايون في مربع شحنته </a:t>
            </a:r>
          </a:p>
          <a:p>
            <a:endParaRPr lang="ar-IQ" sz="2400" b="1" dirty="0"/>
          </a:p>
          <a:p>
            <a:endParaRPr lang="ar-IQ" sz="2400" b="1" dirty="0"/>
          </a:p>
          <a:p>
            <a:endParaRPr lang="ar-IQ" sz="2400" b="1" dirty="0"/>
          </a:p>
          <a:p>
            <a:r>
              <a:rPr lang="ar-IQ" sz="2400" b="1" dirty="0"/>
              <a:t>مثال:جد الشدة الايونية لمحلول (</a:t>
            </a:r>
            <a:r>
              <a:rPr lang="en-US" sz="2400" b="1" dirty="0"/>
              <a:t>0.3M</a:t>
            </a:r>
            <a:r>
              <a:rPr lang="ar-IQ" sz="2400" b="1" dirty="0"/>
              <a:t> ) من مركب كلوريد الالمنيوم ?</a:t>
            </a:r>
          </a:p>
          <a:p>
            <a:endParaRPr lang="ar-IQ" sz="2400" b="1" dirty="0"/>
          </a:p>
          <a:p>
            <a:r>
              <a:rPr lang="ar-IQ" sz="2400" b="1" dirty="0"/>
              <a:t>مثال : جد الشدة الايونية لمزيج حجوم متساوية من ( </a:t>
            </a:r>
            <a:r>
              <a:rPr lang="en-US" sz="2400" b="1" dirty="0"/>
              <a:t>0.1M</a:t>
            </a:r>
            <a:r>
              <a:rPr lang="ar-IQ" sz="2400" b="1" dirty="0"/>
              <a:t> ) من كلوريد الباريوم و (</a:t>
            </a:r>
            <a:r>
              <a:rPr lang="en-US" sz="2400" b="1" dirty="0"/>
              <a:t>0.2M</a:t>
            </a:r>
            <a:r>
              <a:rPr lang="ar-IQ" sz="2400" b="1" dirty="0"/>
              <a:t> ) من كبريتات الباريوم ?</a:t>
            </a:r>
          </a:p>
          <a:p>
            <a:endParaRPr lang="ar-IQ" sz="2400" b="1" dirty="0"/>
          </a:p>
          <a:p>
            <a:r>
              <a:rPr lang="ar-IQ" sz="2400" b="1" dirty="0"/>
              <a:t>مثال : جد الشدة الايونية لمزيج من الحجوم المتساوية من (</a:t>
            </a:r>
            <a:r>
              <a:rPr lang="en-US" sz="2400" b="1" dirty="0"/>
              <a:t>O.2M</a:t>
            </a:r>
            <a:r>
              <a:rPr lang="ar-IQ" sz="2400" b="1" dirty="0"/>
              <a:t> ) فوسفات المغنيسيوم و(</a:t>
            </a:r>
            <a:r>
              <a:rPr lang="en-US" sz="2400" b="1" dirty="0"/>
              <a:t>0.1M</a:t>
            </a:r>
            <a:r>
              <a:rPr lang="ar-IQ" sz="2400" b="1" dirty="0"/>
              <a:t> )من كلوريد الصوديوم ? </a:t>
            </a:r>
          </a:p>
          <a:p>
            <a:endParaRPr lang="ar-IQ" dirty="0"/>
          </a:p>
        </p:txBody>
      </p:sp>
      <p:graphicFrame>
        <p:nvGraphicFramePr>
          <p:cNvPr id="3" name="Object 2"/>
          <p:cNvGraphicFramePr>
            <a:graphicFrameLocks noChangeAspect="1"/>
          </p:cNvGraphicFramePr>
          <p:nvPr>
            <p:extLst>
              <p:ext uri="{D42A27DB-BD31-4B8C-83A1-F6EECF244321}">
                <p14:modId xmlns:p14="http://schemas.microsoft.com/office/powerpoint/2010/main" val="2921575132"/>
              </p:ext>
            </p:extLst>
          </p:nvPr>
        </p:nvGraphicFramePr>
        <p:xfrm>
          <a:off x="4211960" y="659036"/>
          <a:ext cx="1656184" cy="681732"/>
        </p:xfrm>
        <a:graphic>
          <a:graphicData uri="http://schemas.openxmlformats.org/presentationml/2006/ole">
            <mc:AlternateContent xmlns:mc="http://schemas.openxmlformats.org/markup-compatibility/2006">
              <mc:Choice xmlns:v="urn:schemas-microsoft-com:vml" Requires="v">
                <p:oleObj spid="_x0000_s69705" name="Equation" r:id="rId3" imgW="901440" imgH="393480" progId="Equation.3">
                  <p:embed/>
                </p:oleObj>
              </mc:Choice>
              <mc:Fallback>
                <p:oleObj name="Equation" r:id="rId3" imgW="90144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659036"/>
                        <a:ext cx="1656184" cy="681732"/>
                      </a:xfrm>
                      <a:prstGeom prst="rect">
                        <a:avLst/>
                      </a:prstGeom>
                      <a:noFill/>
                    </p:spPr>
                  </p:pic>
                </p:oleObj>
              </mc:Fallback>
            </mc:AlternateContent>
          </a:graphicData>
        </a:graphic>
      </p:graphicFrame>
    </p:spTree>
    <p:extLst>
      <p:ext uri="{BB962C8B-B14F-4D97-AF65-F5344CB8AC3E}">
        <p14:creationId xmlns:p14="http://schemas.microsoft.com/office/powerpoint/2010/main" val="12043539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56984" cy="6740307"/>
          </a:xfrm>
          <a:prstGeom prst="rect">
            <a:avLst/>
          </a:prstGeom>
          <a:noFill/>
        </p:spPr>
        <p:txBody>
          <a:bodyPr wrap="square" rtlCol="1">
            <a:spAutoFit/>
          </a:bodyPr>
          <a:lstStyle/>
          <a:p>
            <a:pPr algn="ctr"/>
            <a:r>
              <a:rPr lang="ar-IQ" sz="2400" b="1" u="sng" dirty="0"/>
              <a:t>الفصل الثامن /التفاعلات المحفزة</a:t>
            </a:r>
          </a:p>
          <a:p>
            <a:r>
              <a:rPr lang="ar-IQ" sz="2400" b="1" dirty="0"/>
              <a:t>التفاعلات المحفزة تقسم الى قسمين :</a:t>
            </a:r>
          </a:p>
          <a:p>
            <a:r>
              <a:rPr lang="ar-IQ" sz="2400" b="1" dirty="0"/>
              <a:t>1- التفاعلات المحفزة المتجانسة       2- التفاعلات المحفزة الغير متجانسة</a:t>
            </a:r>
          </a:p>
          <a:p>
            <a:r>
              <a:rPr lang="ar-IQ" sz="2400" b="1" dirty="0"/>
              <a:t> </a:t>
            </a:r>
          </a:p>
          <a:p>
            <a:r>
              <a:rPr lang="ar-IQ" sz="2400" b="1" u="sng" dirty="0"/>
              <a:t>العامل المساعد</a:t>
            </a:r>
          </a:p>
          <a:p>
            <a:endParaRPr lang="ar-IQ" sz="2400" b="1" u="sng" dirty="0"/>
          </a:p>
          <a:p>
            <a:r>
              <a:rPr lang="ar-IQ" sz="2400" b="1" dirty="0"/>
              <a:t>س/ كيف يزيد العامل المساعد من سرعة التفاعل الكيميائي ?</a:t>
            </a:r>
          </a:p>
          <a:p>
            <a:endParaRPr lang="ar-IQ" sz="2400" b="1" dirty="0"/>
          </a:p>
          <a:p>
            <a:r>
              <a:rPr lang="ar-IQ" sz="2400" b="1" u="sng" dirty="0"/>
              <a:t>التثبيط ( </a:t>
            </a:r>
            <a:r>
              <a:rPr lang="en-US" sz="2400" b="1" u="sng" dirty="0"/>
              <a:t>inhibition</a:t>
            </a:r>
            <a:r>
              <a:rPr lang="ar-IQ" sz="2400" b="1" u="sng" dirty="0"/>
              <a:t> )</a:t>
            </a:r>
          </a:p>
          <a:p>
            <a:r>
              <a:rPr lang="ar-IQ" sz="2400" b="1" u="sng" dirty="0"/>
              <a:t> </a:t>
            </a:r>
          </a:p>
          <a:p>
            <a:r>
              <a:rPr lang="ar-IQ" sz="2400" b="1" dirty="0"/>
              <a:t>ملاحظة: العامل المحفز يستعمل احيانا في توجيه سير التفاعل من نواتج الى نواتج اخرى بمعنى اخر تؤثر في انتقائية التفاعل </a:t>
            </a:r>
          </a:p>
          <a:p>
            <a:endParaRPr lang="ar-IQ" sz="2400" b="1" dirty="0"/>
          </a:p>
          <a:p>
            <a:pPr algn="ctr"/>
            <a:r>
              <a:rPr lang="ar-IQ" sz="2400" b="1" u="sng" dirty="0"/>
              <a:t>التفاعلات المحفزة المتجانسة </a:t>
            </a:r>
          </a:p>
          <a:p>
            <a:r>
              <a:rPr lang="ar-IQ" sz="2400" b="1" dirty="0"/>
              <a:t>التفاعلات التي تحدث في الطور الغازي </a:t>
            </a:r>
          </a:p>
          <a:p>
            <a:r>
              <a:rPr lang="ar-IQ" sz="2400" b="1" dirty="0"/>
              <a:t>عدم وجود عامل محفز</a:t>
            </a:r>
          </a:p>
          <a:p>
            <a:r>
              <a:rPr lang="ar-IQ" sz="2400" b="1" dirty="0"/>
              <a:t>وجود عتمل محفز                                    </a:t>
            </a:r>
          </a:p>
          <a:p>
            <a:r>
              <a:rPr lang="ar-IQ" sz="2400" b="1" dirty="0"/>
              <a:t> </a:t>
            </a:r>
          </a:p>
        </p:txBody>
      </p:sp>
      <p:graphicFrame>
        <p:nvGraphicFramePr>
          <p:cNvPr id="3" name="Object 2"/>
          <p:cNvGraphicFramePr>
            <a:graphicFrameLocks noChangeAspect="1"/>
          </p:cNvGraphicFramePr>
          <p:nvPr>
            <p:extLst>
              <p:ext uri="{D42A27DB-BD31-4B8C-83A1-F6EECF244321}">
                <p14:modId xmlns:p14="http://schemas.microsoft.com/office/powerpoint/2010/main" val="2526912131"/>
              </p:ext>
            </p:extLst>
          </p:nvPr>
        </p:nvGraphicFramePr>
        <p:xfrm>
          <a:off x="1763688" y="5661249"/>
          <a:ext cx="1584176" cy="360040"/>
        </p:xfrm>
        <a:graphic>
          <a:graphicData uri="http://schemas.openxmlformats.org/presentationml/2006/ole">
            <mc:AlternateContent xmlns:mc="http://schemas.openxmlformats.org/markup-compatibility/2006">
              <mc:Choice xmlns:v="urn:schemas-microsoft-com:vml" Requires="v">
                <p:oleObj spid="_x0000_s70941" name="Equation" r:id="rId3" imgW="812520" imgH="177480" progId="Equation.3">
                  <p:embed/>
                </p:oleObj>
              </mc:Choice>
              <mc:Fallback>
                <p:oleObj name="Equation" r:id="rId3" imgW="812520" imgH="177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5661249"/>
                        <a:ext cx="1584176" cy="36004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7892816"/>
              </p:ext>
            </p:extLst>
          </p:nvPr>
        </p:nvGraphicFramePr>
        <p:xfrm>
          <a:off x="1763688" y="6165304"/>
          <a:ext cx="1944216" cy="619627"/>
        </p:xfrm>
        <a:graphic>
          <a:graphicData uri="http://schemas.openxmlformats.org/presentationml/2006/ole">
            <mc:AlternateContent xmlns:mc="http://schemas.openxmlformats.org/markup-compatibility/2006">
              <mc:Choice xmlns:v="urn:schemas-microsoft-com:vml" Requires="v">
                <p:oleObj spid="_x0000_s70942" name="Equation" r:id="rId5" imgW="1193760" imgH="406080" progId="Equation.3">
                  <p:embed/>
                </p:oleObj>
              </mc:Choice>
              <mc:Fallback>
                <p:oleObj name="Equation" r:id="rId5" imgW="1193760" imgH="4060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6165304"/>
                        <a:ext cx="1944216" cy="619627"/>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00298740"/>
              </p:ext>
            </p:extLst>
          </p:nvPr>
        </p:nvGraphicFramePr>
        <p:xfrm>
          <a:off x="2555776" y="6453460"/>
          <a:ext cx="165100" cy="215900"/>
        </p:xfrm>
        <a:graphic>
          <a:graphicData uri="http://schemas.openxmlformats.org/presentationml/2006/ole">
            <mc:AlternateContent xmlns:mc="http://schemas.openxmlformats.org/markup-compatibility/2006">
              <mc:Choice xmlns:v="urn:schemas-microsoft-com:vml" Requires="v">
                <p:oleObj spid="_x0000_s70943" name="Equation" r:id="rId7" imgW="164880" imgH="215640" progId="Equation.3">
                  <p:embed/>
                </p:oleObj>
              </mc:Choice>
              <mc:Fallback>
                <p:oleObj name="Equation" r:id="rId7" imgW="164880" imgH="215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776" y="6453460"/>
                        <a:ext cx="165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27079751"/>
              </p:ext>
            </p:extLst>
          </p:nvPr>
        </p:nvGraphicFramePr>
        <p:xfrm>
          <a:off x="2411760" y="6093420"/>
          <a:ext cx="152400" cy="215900"/>
        </p:xfrm>
        <a:graphic>
          <a:graphicData uri="http://schemas.openxmlformats.org/presentationml/2006/ole">
            <mc:AlternateContent xmlns:mc="http://schemas.openxmlformats.org/markup-compatibility/2006">
              <mc:Choice xmlns:v="urn:schemas-microsoft-com:vml" Requires="v">
                <p:oleObj spid="_x0000_s70944" name="Equation" r:id="rId9" imgW="152280" imgH="215640" progId="Equation.3">
                  <p:embed/>
                </p:oleObj>
              </mc:Choice>
              <mc:Fallback>
                <p:oleObj name="Equation" r:id="rId9" imgW="152280" imgH="21564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760" y="6093420"/>
                        <a:ext cx="152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139860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5870" cy="6740307"/>
          </a:xfrm>
          <a:prstGeom prst="rect">
            <a:avLst/>
          </a:prstGeom>
          <a:noFill/>
        </p:spPr>
        <p:txBody>
          <a:bodyPr wrap="square" rtlCol="1">
            <a:spAutoFit/>
          </a:bodyPr>
          <a:lstStyle/>
          <a:p>
            <a:r>
              <a:rPr lang="ar-IQ" sz="2400" b="1" dirty="0"/>
              <a:t>التفاعل بوجود العامل المساعد اسرع بكثير من التفاعل بغياب العامل المساعد وهنا يمكن التعبير عن معدل سرعة التفاعل  </a:t>
            </a:r>
          </a:p>
          <a:p>
            <a:r>
              <a:rPr lang="ar-IQ" sz="2400" b="1" dirty="0"/>
              <a:t>عدم وجود عامل محفز</a:t>
            </a:r>
          </a:p>
          <a:p>
            <a:r>
              <a:rPr lang="ar-IQ" sz="2400" b="1" dirty="0"/>
              <a:t>وجود عتمل محفز</a:t>
            </a:r>
          </a:p>
          <a:p>
            <a:endParaRPr lang="ar-IQ" sz="2400" b="1" dirty="0"/>
          </a:p>
          <a:p>
            <a:r>
              <a:rPr lang="ar-IQ" sz="2400" b="1" dirty="0"/>
              <a:t>مثال : اكسدة </a:t>
            </a:r>
            <a:r>
              <a:rPr lang="en-US" sz="2400" b="1" dirty="0"/>
              <a:t>SO2</a:t>
            </a:r>
            <a:r>
              <a:rPr lang="ar-IQ" sz="2400" b="1" dirty="0"/>
              <a:t> بطريقة الغرف الرصاصية لتحضير</a:t>
            </a:r>
            <a:r>
              <a:rPr lang="en-US" sz="2400" b="1" dirty="0"/>
              <a:t>S03</a:t>
            </a:r>
            <a:r>
              <a:rPr lang="ar-IQ" sz="2400" b="1" dirty="0"/>
              <a:t> يواسطة </a:t>
            </a:r>
            <a:r>
              <a:rPr lang="en-US" sz="2400" b="1" dirty="0"/>
              <a:t>NO</a:t>
            </a:r>
            <a:r>
              <a:rPr lang="ar-IQ" sz="2400" b="1" dirty="0"/>
              <a:t> كعامل مساعد :</a:t>
            </a:r>
          </a:p>
          <a:p>
            <a:r>
              <a:rPr lang="ar-IQ" sz="2400" b="1" dirty="0"/>
              <a:t> عدم وجود عامل محفز</a:t>
            </a:r>
          </a:p>
          <a:p>
            <a:endParaRPr lang="ar-IQ" sz="2400" b="1" dirty="0"/>
          </a:p>
          <a:p>
            <a:r>
              <a:rPr lang="ar-IQ" sz="2400" b="1" dirty="0"/>
              <a:t>وجود عتمل محفز</a:t>
            </a:r>
          </a:p>
          <a:p>
            <a:endParaRPr lang="ar-IQ" sz="2400" b="1" dirty="0"/>
          </a:p>
          <a:p>
            <a:pPr algn="ctr"/>
            <a:endParaRPr lang="ar-IQ" sz="2400" b="1" u="sng" dirty="0"/>
          </a:p>
          <a:p>
            <a:pPr algn="ctr"/>
            <a:r>
              <a:rPr lang="ar-IQ" sz="2400" b="1" u="sng" dirty="0"/>
              <a:t>التفاعلات المحفزة في المحاليل </a:t>
            </a:r>
          </a:p>
          <a:p>
            <a:r>
              <a:rPr lang="ar-IQ" sz="2400" b="1" dirty="0"/>
              <a:t>التفاعلات المحفزة بواسطة ايون الهيدروجين او ايون الهيدروكسيد مثل تحلل سكر القصب الى سكر الكلوكوز وسكر الفركتوز</a:t>
            </a:r>
          </a:p>
          <a:p>
            <a:endParaRPr lang="ar-IQ" sz="2400" b="1" dirty="0"/>
          </a:p>
          <a:p>
            <a:r>
              <a:rPr lang="ar-IQ" sz="2400" b="1" dirty="0"/>
              <a:t>من مجموعة من التجارب وضعت علاقة عامة توضح تاثير كل من ايون الهيدروجين والهيدروكسيد </a:t>
            </a:r>
            <a:r>
              <a:rPr lang="en-US" sz="2400" b="1" dirty="0"/>
              <a:t> </a:t>
            </a:r>
            <a:endParaRPr lang="ar-IQ" sz="2400" b="1" dirty="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91230154"/>
              </p:ext>
            </p:extLst>
          </p:nvPr>
        </p:nvGraphicFramePr>
        <p:xfrm>
          <a:off x="3344514" y="908720"/>
          <a:ext cx="1587526" cy="432048"/>
        </p:xfrm>
        <a:graphic>
          <a:graphicData uri="http://schemas.openxmlformats.org/presentationml/2006/ole">
            <mc:AlternateContent xmlns:mc="http://schemas.openxmlformats.org/markup-compatibility/2006">
              <mc:Choice xmlns:v="urn:schemas-microsoft-com:vml" Requires="v">
                <p:oleObj spid="_x0000_s73130" name="Equation" r:id="rId3" imgW="825480" imgH="215640" progId="Equation.3">
                  <p:embed/>
                </p:oleObj>
              </mc:Choice>
              <mc:Fallback>
                <p:oleObj name="Equation" r:id="rId3" imgW="82548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514" y="908720"/>
                        <a:ext cx="1587526" cy="432048"/>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82946010"/>
              </p:ext>
            </p:extLst>
          </p:nvPr>
        </p:nvGraphicFramePr>
        <p:xfrm>
          <a:off x="3361060" y="1412776"/>
          <a:ext cx="1642988" cy="360040"/>
        </p:xfrm>
        <a:graphic>
          <a:graphicData uri="http://schemas.openxmlformats.org/presentationml/2006/ole">
            <mc:AlternateContent xmlns:mc="http://schemas.openxmlformats.org/markup-compatibility/2006">
              <mc:Choice xmlns:v="urn:schemas-microsoft-com:vml" Requires="v">
                <p:oleObj spid="_x0000_s73131" name="Equation" r:id="rId5" imgW="850680" imgH="215640" progId="Equation.3">
                  <p:embed/>
                </p:oleObj>
              </mc:Choice>
              <mc:Fallback>
                <p:oleObj name="Equation" r:id="rId5" imgW="85068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1060" y="1412776"/>
                        <a:ext cx="1642988" cy="36004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88958431"/>
              </p:ext>
            </p:extLst>
          </p:nvPr>
        </p:nvGraphicFramePr>
        <p:xfrm>
          <a:off x="4159250" y="2464941"/>
          <a:ext cx="2408238" cy="1324099"/>
        </p:xfrm>
        <a:graphic>
          <a:graphicData uri="http://schemas.openxmlformats.org/presentationml/2006/ole">
            <mc:AlternateContent xmlns:mc="http://schemas.openxmlformats.org/markup-compatibility/2006">
              <mc:Choice xmlns:v="urn:schemas-microsoft-com:vml" Requires="v">
                <p:oleObj spid="_x0000_s73132" name="Equation" r:id="rId7" imgW="1523880" imgH="914400" progId="Equation.3">
                  <p:embed/>
                </p:oleObj>
              </mc:Choice>
              <mc:Fallback>
                <p:oleObj name="Equation" r:id="rId7" imgW="1523880" imgH="914400" progId="Equation.3">
                  <p:embed/>
                  <p:pic>
                    <p:nvPicPr>
                      <p:cNvPr id="0" name="Object 6"/>
                      <p:cNvPicPr>
                        <a:picLocks noChangeAspect="1" noChangeArrowheads="1"/>
                      </p:cNvPicPr>
                      <p:nvPr/>
                    </p:nvPicPr>
                    <p:blipFill>
                      <a:blip r:embed="rId8"/>
                      <a:srcRect/>
                      <a:stretch>
                        <a:fillRect/>
                      </a:stretch>
                    </p:blipFill>
                    <p:spPr bwMode="auto">
                      <a:xfrm>
                        <a:off x="4159250" y="2464941"/>
                        <a:ext cx="2408238" cy="1324099"/>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85715540"/>
              </p:ext>
            </p:extLst>
          </p:nvPr>
        </p:nvGraphicFramePr>
        <p:xfrm>
          <a:off x="0" y="5085184"/>
          <a:ext cx="5580112" cy="504056"/>
        </p:xfrm>
        <a:graphic>
          <a:graphicData uri="http://schemas.openxmlformats.org/presentationml/2006/ole">
            <mc:AlternateContent xmlns:mc="http://schemas.openxmlformats.org/markup-compatibility/2006">
              <mc:Choice xmlns:v="urn:schemas-microsoft-com:vml" Requires="v">
                <p:oleObj spid="_x0000_s73133" name="Equation" r:id="rId9" imgW="2895480" imgH="228600" progId="Equation.3">
                  <p:embed/>
                </p:oleObj>
              </mc:Choice>
              <mc:Fallback>
                <p:oleObj name="Equation" r:id="rId9" imgW="2895480" imgH="228600" progId="Equation.3">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085184"/>
                        <a:ext cx="5580112" cy="504056"/>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48453688"/>
              </p:ext>
            </p:extLst>
          </p:nvPr>
        </p:nvGraphicFramePr>
        <p:xfrm>
          <a:off x="2123728" y="5136108"/>
          <a:ext cx="254000" cy="165100"/>
        </p:xfrm>
        <a:graphic>
          <a:graphicData uri="http://schemas.openxmlformats.org/presentationml/2006/ole">
            <mc:AlternateContent xmlns:mc="http://schemas.openxmlformats.org/markup-compatibility/2006">
              <mc:Choice xmlns:v="urn:schemas-microsoft-com:vml" Requires="v">
                <p:oleObj spid="_x0000_s73134" name="Equation" r:id="rId11" imgW="253800" imgH="164880" progId="Equation.3">
                  <p:embed/>
                </p:oleObj>
              </mc:Choice>
              <mc:Fallback>
                <p:oleObj name="Equation" r:id="rId11" imgW="253800" imgH="164880" progId="Equation.3">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3728" y="5136108"/>
                        <a:ext cx="2540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75461147"/>
              </p:ext>
            </p:extLst>
          </p:nvPr>
        </p:nvGraphicFramePr>
        <p:xfrm>
          <a:off x="1259632" y="6165304"/>
          <a:ext cx="3455243" cy="504056"/>
        </p:xfrm>
        <a:graphic>
          <a:graphicData uri="http://schemas.openxmlformats.org/presentationml/2006/ole">
            <mc:AlternateContent xmlns:mc="http://schemas.openxmlformats.org/markup-compatibility/2006">
              <mc:Choice xmlns:v="urn:schemas-microsoft-com:vml" Requires="v">
                <p:oleObj spid="_x0000_s73135" name="Equation" r:id="rId13" imgW="2057400" imgH="253800" progId="Equation.3">
                  <p:embed/>
                </p:oleObj>
              </mc:Choice>
              <mc:Fallback>
                <p:oleObj name="Equation" r:id="rId13" imgW="2057400" imgH="253800" progId="Equation.3">
                  <p:embed/>
                  <p:pic>
                    <p:nvPicPr>
                      <p:cNvPr id="0"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9632" y="6165304"/>
                        <a:ext cx="3455243" cy="504056"/>
                      </a:xfrm>
                      <a:prstGeom prst="rect">
                        <a:avLst/>
                      </a:prstGeom>
                      <a:noFill/>
                    </p:spPr>
                  </p:pic>
                </p:oleObj>
              </mc:Fallback>
            </mc:AlternateContent>
          </a:graphicData>
        </a:graphic>
      </p:graphicFrame>
    </p:spTree>
    <p:extLst>
      <p:ext uri="{BB962C8B-B14F-4D97-AF65-F5344CB8AC3E}">
        <p14:creationId xmlns:p14="http://schemas.microsoft.com/office/powerpoint/2010/main" val="17387267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16632"/>
            <a:ext cx="9108504" cy="4154984"/>
          </a:xfrm>
          <a:prstGeom prst="rect">
            <a:avLst/>
          </a:prstGeom>
          <a:noFill/>
        </p:spPr>
        <p:txBody>
          <a:bodyPr wrap="square" rtlCol="1">
            <a:spAutoFit/>
          </a:bodyPr>
          <a:lstStyle/>
          <a:p>
            <a:r>
              <a:rPr lang="ar-IQ" sz="2400" b="1" dirty="0"/>
              <a:t>اذا كان العامل المساعد ( حامض )             اما اذا كان العامل المساعد ( قاعدة )</a:t>
            </a:r>
          </a:p>
          <a:p>
            <a:endParaRPr lang="ar-IQ" sz="2400" b="1" dirty="0"/>
          </a:p>
          <a:p>
            <a:endParaRPr lang="ar-IQ" sz="2400" b="1" dirty="0"/>
          </a:p>
          <a:p>
            <a:endParaRPr lang="ar-IQ" sz="2400" b="1" dirty="0"/>
          </a:p>
          <a:p>
            <a:endParaRPr lang="ar-IQ" sz="2400" b="1" dirty="0"/>
          </a:p>
          <a:p>
            <a:endParaRPr lang="ar-IQ" sz="2400" b="1" dirty="0"/>
          </a:p>
          <a:p>
            <a:endParaRPr lang="ar-IQ" sz="2400" b="1" dirty="0"/>
          </a:p>
          <a:p>
            <a:endParaRPr lang="ar-IQ" sz="2400" b="1" dirty="0"/>
          </a:p>
          <a:p>
            <a:endParaRPr lang="ar-IQ" sz="2400" b="1" dirty="0"/>
          </a:p>
          <a:p>
            <a:r>
              <a:rPr lang="ar-IQ" sz="2400" b="1" dirty="0"/>
              <a:t>قد تؤثر كل من الايونات </a:t>
            </a:r>
            <a:r>
              <a:rPr lang="en-US" sz="2400" b="1" dirty="0"/>
              <a:t>H</a:t>
            </a:r>
            <a:r>
              <a:rPr lang="ar-IQ" sz="2400" b="1" dirty="0"/>
              <a:t> و</a:t>
            </a:r>
            <a:r>
              <a:rPr lang="en-US" sz="2400" b="1" dirty="0"/>
              <a:t> OH</a:t>
            </a:r>
            <a:r>
              <a:rPr lang="ar-IQ" sz="2400" b="1" dirty="0"/>
              <a:t> سوية على سير التفاعل وقد يختلف تاثير كل مهما او يتفاوت مقدار تايرهما في التفاعلات المختلفة يمكن مناقشة ذلك بالشكل التالي :</a:t>
            </a:r>
          </a:p>
        </p:txBody>
      </p:sp>
      <p:graphicFrame>
        <p:nvGraphicFramePr>
          <p:cNvPr id="3" name="Object 2"/>
          <p:cNvGraphicFramePr>
            <a:graphicFrameLocks noChangeAspect="1"/>
          </p:cNvGraphicFramePr>
          <p:nvPr>
            <p:extLst>
              <p:ext uri="{D42A27DB-BD31-4B8C-83A1-F6EECF244321}">
                <p14:modId xmlns:p14="http://schemas.microsoft.com/office/powerpoint/2010/main" val="2908342378"/>
              </p:ext>
            </p:extLst>
          </p:nvPr>
        </p:nvGraphicFramePr>
        <p:xfrm>
          <a:off x="5733380" y="692696"/>
          <a:ext cx="2367012" cy="432048"/>
        </p:xfrm>
        <a:graphic>
          <a:graphicData uri="http://schemas.openxmlformats.org/presentationml/2006/ole">
            <mc:AlternateContent xmlns:mc="http://schemas.openxmlformats.org/markup-compatibility/2006">
              <mc:Choice xmlns:v="urn:schemas-microsoft-com:vml" Requires="v">
                <p:oleObj spid="_x0000_s73872" name="Equation" r:id="rId3" imgW="1358640" imgH="241200" progId="Equation.3">
                  <p:embed/>
                </p:oleObj>
              </mc:Choice>
              <mc:Fallback>
                <p:oleObj name="Equation" r:id="rId3" imgW="1358640" imgH="241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380" y="692696"/>
                        <a:ext cx="2367012" cy="432048"/>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1936692"/>
              </p:ext>
            </p:extLst>
          </p:nvPr>
        </p:nvGraphicFramePr>
        <p:xfrm>
          <a:off x="899592" y="620688"/>
          <a:ext cx="3312368" cy="432048"/>
        </p:xfrm>
        <a:graphic>
          <a:graphicData uri="http://schemas.openxmlformats.org/presentationml/2006/ole">
            <mc:AlternateContent xmlns:mc="http://schemas.openxmlformats.org/markup-compatibility/2006">
              <mc:Choice xmlns:v="urn:schemas-microsoft-com:vml" Requires="v">
                <p:oleObj spid="_x0000_s73873" name="Equation" r:id="rId5" imgW="1726920" imgH="241200" progId="Equation.3">
                  <p:embed/>
                </p:oleObj>
              </mc:Choice>
              <mc:Fallback>
                <p:oleObj name="Equation" r:id="rId5" imgW="1726920" imgH="241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620688"/>
                        <a:ext cx="3312368" cy="432048"/>
                      </a:xfrm>
                      <a:prstGeom prst="rect">
                        <a:avLst/>
                      </a:prstGeom>
                      <a:noFill/>
                    </p:spPr>
                  </p:pic>
                </p:oleObj>
              </mc:Fallback>
            </mc:AlternateContent>
          </a:graphicData>
        </a:graphic>
      </p:graphicFrame>
      <p:pic>
        <p:nvPicPr>
          <p:cNvPr id="73735" name="Picture 7" descr="C:\Users\7568\Desktop\Untitl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1196752"/>
            <a:ext cx="3528392" cy="2135187"/>
          </a:xfrm>
          <a:prstGeom prst="rect">
            <a:avLst/>
          </a:prstGeom>
          <a:noFill/>
          <a:extLst>
            <a:ext uri="{909E8E84-426E-40DD-AFC4-6F175D3DCCD1}">
              <a14:hiddenFill xmlns:a14="http://schemas.microsoft.com/office/drawing/2010/main">
                <a:solidFill>
                  <a:srgbClr val="FFFFFF"/>
                </a:solidFill>
              </a14:hiddenFill>
            </a:ext>
          </a:extLst>
        </p:spPr>
      </p:pic>
      <p:pic>
        <p:nvPicPr>
          <p:cNvPr id="73736" name="Picture 8" descr="C:\Users\7568\Desktop\Untitled 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1196752"/>
            <a:ext cx="4104456" cy="2201863"/>
          </a:xfrm>
          <a:prstGeom prst="rect">
            <a:avLst/>
          </a:prstGeom>
          <a:noFill/>
          <a:extLst>
            <a:ext uri="{909E8E84-426E-40DD-AFC4-6F175D3DCCD1}">
              <a14:hiddenFill xmlns:a14="http://schemas.microsoft.com/office/drawing/2010/main">
                <a:solidFill>
                  <a:srgbClr val="FFFFFF"/>
                </a:solidFill>
              </a14:hiddenFill>
            </a:ext>
          </a:extLst>
        </p:spPr>
      </p:pic>
      <p:pic>
        <p:nvPicPr>
          <p:cNvPr id="73741" name="Picture 13" descr="C:\Users\7568\Desktop\Untitled 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736" y="4149080"/>
            <a:ext cx="4824536" cy="261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6343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40379" cy="6370975"/>
          </a:xfrm>
          <a:prstGeom prst="rect">
            <a:avLst/>
          </a:prstGeom>
          <a:noFill/>
        </p:spPr>
        <p:txBody>
          <a:bodyPr wrap="square" rtlCol="1">
            <a:spAutoFit/>
          </a:bodyPr>
          <a:lstStyle/>
          <a:p>
            <a:pPr algn="ctr"/>
            <a:r>
              <a:rPr lang="ar-IQ" sz="2400" b="1" u="sng" dirty="0"/>
              <a:t>التحفيز الغير متجانس</a:t>
            </a:r>
          </a:p>
          <a:p>
            <a:r>
              <a:rPr lang="ar-IQ" sz="2400" b="1" dirty="0"/>
              <a:t>في هذا الحالة تعتمد هذا النوع من التفاعلات على ما يلي :</a:t>
            </a:r>
          </a:p>
          <a:p>
            <a:r>
              <a:rPr lang="ar-IQ" sz="2400" b="1" dirty="0"/>
              <a:t>1- تركيز المواد المتفاعلة </a:t>
            </a:r>
          </a:p>
          <a:p>
            <a:r>
              <a:rPr lang="ar-IQ" sz="2400" b="1" dirty="0"/>
              <a:t>2- مساحة السطح للمادة الصلبة</a:t>
            </a:r>
          </a:p>
          <a:p>
            <a:r>
              <a:rPr lang="ar-IQ" sz="2400" b="1" dirty="0"/>
              <a:t>3- الطبيعة الكيميائية لهذا السطح </a:t>
            </a:r>
          </a:p>
          <a:p>
            <a:r>
              <a:rPr lang="ar-IQ" sz="2400" b="1" dirty="0"/>
              <a:t>4- درجة الحرارة </a:t>
            </a:r>
          </a:p>
          <a:p>
            <a:r>
              <a:rPr lang="ar-IQ" sz="2400" b="1" dirty="0"/>
              <a:t>5- ضغط المادة الغازية المتفاعلة </a:t>
            </a:r>
          </a:p>
          <a:p>
            <a:endParaRPr lang="ar-IQ" sz="2400" b="1" dirty="0"/>
          </a:p>
          <a:p>
            <a:r>
              <a:rPr lang="ar-IQ" sz="2400" b="1" u="sng" dirty="0"/>
              <a:t>الامتزاز</a:t>
            </a:r>
            <a:r>
              <a:rPr lang="ar-IQ" sz="2400" b="1" dirty="0"/>
              <a:t>         </a:t>
            </a:r>
            <a:r>
              <a:rPr lang="ar-IQ" sz="2400" b="1" u="sng" dirty="0"/>
              <a:t>1- لامتزاز الفيزيائي </a:t>
            </a:r>
            <a:r>
              <a:rPr lang="ar-IQ" sz="2400" b="1" dirty="0"/>
              <a:t>                 </a:t>
            </a:r>
            <a:r>
              <a:rPr lang="ar-IQ" sz="2400" b="1" u="sng" dirty="0"/>
              <a:t>2- الامتزاز الكيميائي </a:t>
            </a:r>
          </a:p>
          <a:p>
            <a:endParaRPr lang="ar-IQ" sz="2400" b="1" u="sng" dirty="0"/>
          </a:p>
          <a:p>
            <a:pPr algn="ctr"/>
            <a:r>
              <a:rPr lang="ar-IQ" sz="2400" b="1" u="sng" dirty="0"/>
              <a:t>حركية التفاعلات الغير متجانسة </a:t>
            </a:r>
          </a:p>
          <a:p>
            <a:r>
              <a:rPr lang="ar-IQ" sz="2400" b="1" dirty="0"/>
              <a:t>من اجل مناقشة حركية التفاعلات الغير متجانسة ناخذ التفاعلات الغازية التي تحدث على سطوح صلبة ,لنفرض ان تفاعل احادي الجزيئة يشتمل على امتزاز جزيئات المادة </a:t>
            </a:r>
            <a:r>
              <a:rPr lang="en-US" sz="2400" b="1" dirty="0"/>
              <a:t>A</a:t>
            </a:r>
            <a:r>
              <a:rPr lang="ar-IQ" sz="2400" b="1" dirty="0"/>
              <a:t> على سطح مادة صلبة تحتوي على عدد من المراكز الفعالة </a:t>
            </a:r>
            <a:r>
              <a:rPr lang="en-US" sz="2400" b="1" dirty="0"/>
              <a:t>m</a:t>
            </a:r>
            <a:r>
              <a:rPr lang="ar-IQ" sz="2400" b="1" dirty="0"/>
              <a:t> وذلك حسب المعادلة الاتية: </a:t>
            </a:r>
          </a:p>
          <a:p>
            <a:endParaRPr lang="ar-IQ" sz="2400" b="1" dirty="0"/>
          </a:p>
          <a:p>
            <a:endParaRPr lang="ar-IQ" sz="2400" b="1" dirty="0"/>
          </a:p>
          <a:p>
            <a:r>
              <a:rPr lang="ar-IQ" sz="2400" b="1" dirty="0"/>
              <a:t>لنفرض ان </a:t>
            </a:r>
            <a:r>
              <a:rPr lang="en-US" sz="2400" b="1" dirty="0"/>
              <a:t>X</a:t>
            </a:r>
            <a:r>
              <a:rPr lang="ar-IQ" sz="2400" b="1" dirty="0"/>
              <a:t> كمية المادة الممتزة من</a:t>
            </a:r>
            <a:r>
              <a:rPr lang="en-US" sz="2400" b="1" dirty="0"/>
              <a:t>A </a:t>
            </a:r>
            <a:r>
              <a:rPr lang="ar-IQ" sz="2400" b="1" dirty="0"/>
              <a:t> عند ضغط معين و  </a:t>
            </a:r>
            <a:r>
              <a:rPr lang="en-US" sz="2400" b="1" dirty="0" err="1"/>
              <a:t>Xm</a:t>
            </a:r>
            <a:r>
              <a:rPr lang="ar-IQ" sz="2400" b="1" dirty="0"/>
              <a:t> يمثل على كمية من (</a:t>
            </a:r>
            <a:r>
              <a:rPr lang="en-US" sz="2400" b="1" dirty="0"/>
              <a:t>A</a:t>
            </a:r>
            <a:r>
              <a:rPr lang="ar-IQ" sz="2400" b="1" dirty="0"/>
              <a:t> )</a:t>
            </a:r>
          </a:p>
        </p:txBody>
      </p:sp>
      <p:graphicFrame>
        <p:nvGraphicFramePr>
          <p:cNvPr id="3" name="Object 2"/>
          <p:cNvGraphicFramePr>
            <a:graphicFrameLocks noChangeAspect="1"/>
          </p:cNvGraphicFramePr>
          <p:nvPr>
            <p:extLst>
              <p:ext uri="{D42A27DB-BD31-4B8C-83A1-F6EECF244321}">
                <p14:modId xmlns:p14="http://schemas.microsoft.com/office/powerpoint/2010/main" val="619992417"/>
              </p:ext>
            </p:extLst>
          </p:nvPr>
        </p:nvGraphicFramePr>
        <p:xfrm>
          <a:off x="2699791" y="5445224"/>
          <a:ext cx="1877901" cy="360040"/>
        </p:xfrm>
        <a:graphic>
          <a:graphicData uri="http://schemas.openxmlformats.org/presentationml/2006/ole">
            <mc:AlternateContent xmlns:mc="http://schemas.openxmlformats.org/markup-compatibility/2006">
              <mc:Choice xmlns:v="urn:schemas-microsoft-com:vml" Requires="v">
                <p:oleObj spid="_x0000_s75009" name="Equation" r:id="rId3" imgW="977760" imgH="177480" progId="Equation.3">
                  <p:embed/>
                </p:oleObj>
              </mc:Choice>
              <mc:Fallback>
                <p:oleObj name="Equation" r:id="rId3" imgW="977760" imgH="177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1" y="5445224"/>
                        <a:ext cx="1877901" cy="36004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35008633"/>
              </p:ext>
            </p:extLst>
          </p:nvPr>
        </p:nvGraphicFramePr>
        <p:xfrm>
          <a:off x="3538612" y="5360640"/>
          <a:ext cx="241300" cy="228600"/>
        </p:xfrm>
        <a:graphic>
          <a:graphicData uri="http://schemas.openxmlformats.org/presentationml/2006/ole">
            <mc:AlternateContent xmlns:mc="http://schemas.openxmlformats.org/markup-compatibility/2006">
              <mc:Choice xmlns:v="urn:schemas-microsoft-com:vml" Requires="v">
                <p:oleObj spid="_x0000_s75010" name="Equation" r:id="rId5" imgW="241200" imgH="228600" progId="Equation.3">
                  <p:embed/>
                </p:oleObj>
              </mc:Choice>
              <mc:Fallback>
                <p:oleObj name="Equation" r:id="rId5" imgW="2412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8612" y="5360640"/>
                        <a:ext cx="2413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66804764"/>
              </p:ext>
            </p:extLst>
          </p:nvPr>
        </p:nvGraphicFramePr>
        <p:xfrm>
          <a:off x="3602112" y="5720680"/>
          <a:ext cx="177800" cy="228600"/>
        </p:xfrm>
        <a:graphic>
          <a:graphicData uri="http://schemas.openxmlformats.org/presentationml/2006/ole">
            <mc:AlternateContent xmlns:mc="http://schemas.openxmlformats.org/markup-compatibility/2006">
              <mc:Choice xmlns:v="urn:schemas-microsoft-com:vml" Requires="v">
                <p:oleObj spid="_x0000_s75011" name="Equation" r:id="rId7" imgW="177480" imgH="228600" progId="Equation.3">
                  <p:embed/>
                </p:oleObj>
              </mc:Choice>
              <mc:Fallback>
                <p:oleObj name="Equation" r:id="rId7" imgW="17748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2112" y="5720680"/>
                        <a:ext cx="177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71904140"/>
              </p:ext>
            </p:extLst>
          </p:nvPr>
        </p:nvGraphicFramePr>
        <p:xfrm>
          <a:off x="3403228" y="6309320"/>
          <a:ext cx="952748" cy="576064"/>
        </p:xfrm>
        <a:graphic>
          <a:graphicData uri="http://schemas.openxmlformats.org/presentationml/2006/ole">
            <mc:AlternateContent xmlns:mc="http://schemas.openxmlformats.org/markup-compatibility/2006">
              <mc:Choice xmlns:v="urn:schemas-microsoft-com:vml" Requires="v">
                <p:oleObj spid="_x0000_s75012" name="Equation" r:id="rId9" imgW="520560" imgH="431640" progId="Equation.3">
                  <p:embed/>
                </p:oleObj>
              </mc:Choice>
              <mc:Fallback>
                <p:oleObj name="Equation" r:id="rId9" imgW="520560" imgH="43164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3228" y="6309320"/>
                        <a:ext cx="952748" cy="576064"/>
                      </a:xfrm>
                      <a:prstGeom prst="rect">
                        <a:avLst/>
                      </a:prstGeom>
                      <a:noFill/>
                    </p:spPr>
                  </p:pic>
                </p:oleObj>
              </mc:Fallback>
            </mc:AlternateContent>
          </a:graphicData>
        </a:graphic>
      </p:graphicFrame>
    </p:spTree>
    <p:extLst>
      <p:ext uri="{BB962C8B-B14F-4D97-AF65-F5344CB8AC3E}">
        <p14:creationId xmlns:p14="http://schemas.microsoft.com/office/powerpoint/2010/main" val="2638179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1246" y="188640"/>
            <a:ext cx="6353022" cy="461665"/>
          </a:xfrm>
          <a:prstGeom prst="rect">
            <a:avLst/>
          </a:prstGeom>
          <a:noFill/>
        </p:spPr>
        <p:txBody>
          <a:bodyPr wrap="none" rtlCol="1">
            <a:spAutoFit/>
          </a:bodyPr>
          <a:lstStyle/>
          <a:p>
            <a:r>
              <a:rPr lang="ar-IQ" sz="2400" b="1" dirty="0"/>
              <a:t>وحدات ثابت معدل السرعة ( </a:t>
            </a:r>
            <a:r>
              <a:rPr lang="en-US" sz="2400" b="1" dirty="0"/>
              <a:t>k</a:t>
            </a:r>
            <a:r>
              <a:rPr lang="ar-IQ" sz="2400" b="1" dirty="0"/>
              <a:t> ) تعين من خلال العلاقة التالية:</a:t>
            </a:r>
          </a:p>
        </p:txBody>
      </p:sp>
      <p:graphicFrame>
        <p:nvGraphicFramePr>
          <p:cNvPr id="3" name="Object 2"/>
          <p:cNvGraphicFramePr>
            <a:graphicFrameLocks noChangeAspect="1"/>
          </p:cNvGraphicFramePr>
          <p:nvPr>
            <p:extLst>
              <p:ext uri="{D42A27DB-BD31-4B8C-83A1-F6EECF244321}">
                <p14:modId xmlns:p14="http://schemas.microsoft.com/office/powerpoint/2010/main" val="3247558679"/>
              </p:ext>
            </p:extLst>
          </p:nvPr>
        </p:nvGraphicFramePr>
        <p:xfrm>
          <a:off x="539552" y="620688"/>
          <a:ext cx="3960440" cy="504056"/>
        </p:xfrm>
        <a:graphic>
          <a:graphicData uri="http://schemas.openxmlformats.org/presentationml/2006/ole">
            <mc:AlternateContent xmlns:mc="http://schemas.openxmlformats.org/markup-compatibility/2006">
              <mc:Choice xmlns:v="urn:schemas-microsoft-com:vml" Requires="v">
                <p:oleObj spid="_x0000_s4359" name="Equation" r:id="rId3" imgW="1752480" imgH="228600" progId="Equation.3">
                  <p:embed/>
                </p:oleObj>
              </mc:Choice>
              <mc:Fallback>
                <p:oleObj name="Equation" r:id="rId3" imgW="1752480" imgH="22860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620688"/>
                        <a:ext cx="3960440" cy="504056"/>
                      </a:xfrm>
                      <a:prstGeom prst="rect">
                        <a:avLst/>
                      </a:prstGeom>
                      <a:noFill/>
                      <a:ln>
                        <a:noFill/>
                      </a:ln>
                    </p:spPr>
                  </p:pic>
                </p:oleObj>
              </mc:Fallback>
            </mc:AlternateContent>
          </a:graphicData>
        </a:graphic>
      </p:graphicFrame>
      <p:graphicFrame>
        <p:nvGraphicFramePr>
          <p:cNvPr id="7" name="جدول 2"/>
          <p:cNvGraphicFramePr>
            <a:graphicFrameLocks noGrp="1"/>
          </p:cNvGraphicFramePr>
          <p:nvPr>
            <p:extLst>
              <p:ext uri="{D42A27DB-BD31-4B8C-83A1-F6EECF244321}">
                <p14:modId xmlns:p14="http://schemas.microsoft.com/office/powerpoint/2010/main" val="847933180"/>
              </p:ext>
            </p:extLst>
          </p:nvPr>
        </p:nvGraphicFramePr>
        <p:xfrm>
          <a:off x="612279" y="1556792"/>
          <a:ext cx="7704137" cy="4752528"/>
        </p:xfrm>
        <a:graphic>
          <a:graphicData uri="http://schemas.openxmlformats.org/drawingml/2006/table">
            <a:tbl>
              <a:tblPr rtl="1" firstRow="1" firstCol="1" lastRow="1" lastCol="1" bandRow="1" bandCol="1">
                <a:tableStyleId>{5C22544A-7EE6-4342-B048-85BDC9FD1C3A}</a:tableStyleId>
              </a:tblPr>
              <a:tblGrid>
                <a:gridCol w="3802521">
                  <a:extLst>
                    <a:ext uri="{9D8B030D-6E8A-4147-A177-3AD203B41FA5}">
                      <a16:colId xmlns:a16="http://schemas.microsoft.com/office/drawing/2014/main" val="20000"/>
                    </a:ext>
                  </a:extLst>
                </a:gridCol>
                <a:gridCol w="3901616">
                  <a:extLst>
                    <a:ext uri="{9D8B030D-6E8A-4147-A177-3AD203B41FA5}">
                      <a16:colId xmlns:a16="http://schemas.microsoft.com/office/drawing/2014/main" val="20001"/>
                    </a:ext>
                  </a:extLst>
                </a:gridCol>
              </a:tblGrid>
              <a:tr h="628176">
                <a:tc>
                  <a:txBody>
                    <a:bodyPr/>
                    <a:lstStyle/>
                    <a:p>
                      <a:pPr algn="justLow" rtl="1">
                        <a:lnSpc>
                          <a:spcPct val="200000"/>
                        </a:lnSpc>
                        <a:spcAft>
                          <a:spcPts val="0"/>
                        </a:spcAft>
                      </a:pPr>
                      <a:r>
                        <a:rPr lang="ar-SA" sz="2000" dirty="0">
                          <a:effectLst/>
                        </a:rPr>
                        <a:t>وحدات ثابت سرعة التفاعل النوعي </a:t>
                      </a:r>
                      <a:r>
                        <a:rPr lang="en-US" sz="2000" dirty="0">
                          <a:effectLst/>
                        </a:rPr>
                        <a:t>(K)</a:t>
                      </a:r>
                      <a:endParaRPr lang="en-US" sz="2000" dirty="0">
                        <a:effectLst/>
                        <a:latin typeface="Times New Roman"/>
                        <a:ea typeface="Times New Roman"/>
                      </a:endParaRPr>
                    </a:p>
                  </a:txBody>
                  <a:tcPr marL="68574" marR="68574" marT="0" marB="0"/>
                </a:tc>
                <a:tc>
                  <a:txBody>
                    <a:bodyPr/>
                    <a:lstStyle/>
                    <a:p>
                      <a:pPr algn="ctr" rtl="1">
                        <a:lnSpc>
                          <a:spcPct val="200000"/>
                        </a:lnSpc>
                        <a:spcAft>
                          <a:spcPts val="0"/>
                        </a:spcAft>
                      </a:pPr>
                      <a:r>
                        <a:rPr lang="ar-SA" sz="2000">
                          <a:effectLst/>
                        </a:rPr>
                        <a:t>درجة التفاعل</a:t>
                      </a:r>
                      <a:endParaRPr lang="en-US" sz="2000">
                        <a:effectLst/>
                        <a:latin typeface="Times New Roman"/>
                        <a:ea typeface="Times New Roman"/>
                      </a:endParaRPr>
                    </a:p>
                  </a:txBody>
                  <a:tcPr marL="68574" marR="68574" marT="0" marB="0"/>
                </a:tc>
                <a:extLst>
                  <a:ext uri="{0D108BD9-81ED-4DB2-BD59-A6C34878D82A}">
                    <a16:rowId xmlns:a16="http://schemas.microsoft.com/office/drawing/2014/main" val="10000"/>
                  </a:ext>
                </a:extLst>
              </a:tr>
              <a:tr h="687392">
                <a:tc>
                  <a:txBody>
                    <a:bodyPr/>
                    <a:lstStyle/>
                    <a:p>
                      <a:pPr algn="ctr" rtl="1">
                        <a:lnSpc>
                          <a:spcPct val="200000"/>
                        </a:lnSpc>
                        <a:spcAft>
                          <a:spcPts val="0"/>
                        </a:spcAft>
                      </a:pPr>
                      <a:r>
                        <a:rPr lang="ar-SA" sz="2000" dirty="0">
                          <a:effectLst/>
                        </a:rPr>
                        <a:t>وزن جزيئي/لتر/ثانية </a:t>
                      </a:r>
                      <a:r>
                        <a:rPr lang="en-US" sz="2000" dirty="0">
                          <a:effectLst/>
                        </a:rPr>
                        <a:t>ML</a:t>
                      </a:r>
                      <a:r>
                        <a:rPr lang="en-US" sz="2000" baseline="30000" dirty="0">
                          <a:effectLst/>
                        </a:rPr>
                        <a:t>-1</a:t>
                      </a:r>
                      <a:r>
                        <a:rPr lang="en-US" sz="2000" dirty="0">
                          <a:effectLst/>
                        </a:rPr>
                        <a:t> Sec</a:t>
                      </a:r>
                      <a:r>
                        <a:rPr lang="en-US" sz="2000" baseline="30000" dirty="0">
                          <a:effectLst/>
                        </a:rPr>
                        <a:t>-1</a:t>
                      </a:r>
                      <a:endParaRPr lang="en-US" sz="2000" dirty="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n = 0</a:t>
                      </a:r>
                      <a:endParaRPr lang="en-US" sz="2000" dirty="0">
                        <a:effectLst/>
                        <a:latin typeface="Times New Roman"/>
                        <a:ea typeface="Times New Roman"/>
                      </a:endParaRPr>
                    </a:p>
                  </a:txBody>
                  <a:tcPr marL="68574" marR="68574" marT="0" marB="0"/>
                </a:tc>
                <a:extLst>
                  <a:ext uri="{0D108BD9-81ED-4DB2-BD59-A6C34878D82A}">
                    <a16:rowId xmlns:a16="http://schemas.microsoft.com/office/drawing/2014/main" val="10001"/>
                  </a:ext>
                </a:extLst>
              </a:tr>
              <a:tr h="687392">
                <a:tc>
                  <a:txBody>
                    <a:bodyPr/>
                    <a:lstStyle/>
                    <a:p>
                      <a:pPr algn="ctr" rtl="0">
                        <a:lnSpc>
                          <a:spcPct val="200000"/>
                        </a:lnSpc>
                        <a:spcAft>
                          <a:spcPts val="0"/>
                        </a:spcAft>
                      </a:pPr>
                      <a:r>
                        <a:rPr lang="en-US" sz="2000">
                          <a:effectLst/>
                        </a:rPr>
                        <a:t>M</a:t>
                      </a:r>
                      <a:r>
                        <a:rPr lang="en-US" sz="2000" baseline="30000">
                          <a:effectLst/>
                        </a:rPr>
                        <a:t>1/2</a:t>
                      </a:r>
                      <a:r>
                        <a:rPr lang="en-US" sz="2000">
                          <a:effectLst/>
                        </a:rPr>
                        <a:t> L</a:t>
                      </a:r>
                      <a:r>
                        <a:rPr lang="en-US" sz="2000" baseline="30000">
                          <a:effectLst/>
                        </a:rPr>
                        <a:t>1/2</a:t>
                      </a:r>
                      <a:r>
                        <a:rPr lang="en-US" sz="2000">
                          <a:effectLst/>
                        </a:rPr>
                        <a:t> Sec</a:t>
                      </a:r>
                      <a:r>
                        <a:rPr lang="en-US" sz="2000" baseline="30000">
                          <a:effectLst/>
                        </a:rPr>
                        <a:t>-1</a:t>
                      </a:r>
                      <a:endParaRPr lang="en-US" sz="200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  n = 1/2</a:t>
                      </a:r>
                      <a:endParaRPr lang="en-US" sz="2000" dirty="0">
                        <a:effectLst/>
                        <a:latin typeface="Times New Roman"/>
                        <a:ea typeface="Times New Roman"/>
                      </a:endParaRPr>
                    </a:p>
                  </a:txBody>
                  <a:tcPr marL="68574" marR="68574" marT="0" marB="0"/>
                </a:tc>
                <a:extLst>
                  <a:ext uri="{0D108BD9-81ED-4DB2-BD59-A6C34878D82A}">
                    <a16:rowId xmlns:a16="http://schemas.microsoft.com/office/drawing/2014/main" val="10002"/>
                  </a:ext>
                </a:extLst>
              </a:tr>
              <a:tr h="687392">
                <a:tc>
                  <a:txBody>
                    <a:bodyPr/>
                    <a:lstStyle/>
                    <a:p>
                      <a:pPr algn="ctr" rtl="0">
                        <a:lnSpc>
                          <a:spcPct val="200000"/>
                        </a:lnSpc>
                        <a:spcAft>
                          <a:spcPts val="0"/>
                        </a:spcAft>
                      </a:pPr>
                      <a:r>
                        <a:rPr lang="en-US" sz="2000">
                          <a:effectLst/>
                        </a:rPr>
                        <a:t>Sec</a:t>
                      </a:r>
                      <a:r>
                        <a:rPr lang="en-US" sz="2000" baseline="30000">
                          <a:effectLst/>
                        </a:rPr>
                        <a:t>-1</a:t>
                      </a:r>
                      <a:endParaRPr lang="en-US" sz="200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n = 1 </a:t>
                      </a:r>
                      <a:endParaRPr lang="en-US" sz="2000" dirty="0">
                        <a:effectLst/>
                        <a:latin typeface="Times New Roman"/>
                        <a:ea typeface="Times New Roman"/>
                      </a:endParaRPr>
                    </a:p>
                  </a:txBody>
                  <a:tcPr marL="68574" marR="68574" marT="0" marB="0"/>
                </a:tc>
                <a:extLst>
                  <a:ext uri="{0D108BD9-81ED-4DB2-BD59-A6C34878D82A}">
                    <a16:rowId xmlns:a16="http://schemas.microsoft.com/office/drawing/2014/main" val="10003"/>
                  </a:ext>
                </a:extLst>
              </a:tr>
              <a:tr h="687392">
                <a:tc>
                  <a:txBody>
                    <a:bodyPr/>
                    <a:lstStyle/>
                    <a:p>
                      <a:pPr algn="ctr" rtl="0">
                        <a:lnSpc>
                          <a:spcPct val="200000"/>
                        </a:lnSpc>
                        <a:spcAft>
                          <a:spcPts val="0"/>
                        </a:spcAft>
                      </a:pPr>
                      <a:r>
                        <a:rPr lang="en-US" sz="2000" dirty="0">
                          <a:effectLst/>
                        </a:rPr>
                        <a:t>L</a:t>
                      </a:r>
                      <a:r>
                        <a:rPr lang="en-US" sz="2000" baseline="30000" dirty="0">
                          <a:effectLst/>
                        </a:rPr>
                        <a:t>1/2</a:t>
                      </a:r>
                      <a:r>
                        <a:rPr lang="en-US" sz="2000" dirty="0">
                          <a:effectLst/>
                        </a:rPr>
                        <a:t> M</a:t>
                      </a:r>
                      <a:r>
                        <a:rPr lang="en-US" sz="2000" baseline="30000" dirty="0">
                          <a:effectLst/>
                        </a:rPr>
                        <a:t>1/2</a:t>
                      </a:r>
                      <a:r>
                        <a:rPr lang="en-US" sz="2000" dirty="0">
                          <a:effectLst/>
                        </a:rPr>
                        <a:t> Sec</a:t>
                      </a:r>
                      <a:r>
                        <a:rPr lang="en-US" sz="2000" baseline="30000" dirty="0">
                          <a:effectLst/>
                        </a:rPr>
                        <a:t>-1</a:t>
                      </a:r>
                      <a:endParaRPr lang="en-US" sz="2000" dirty="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 n = 3/2</a:t>
                      </a:r>
                      <a:endParaRPr lang="en-US" sz="2000" dirty="0">
                        <a:effectLst/>
                        <a:latin typeface="Times New Roman"/>
                        <a:ea typeface="Times New Roman"/>
                      </a:endParaRPr>
                    </a:p>
                  </a:txBody>
                  <a:tcPr marL="68574" marR="68574" marT="0" marB="0"/>
                </a:tc>
                <a:extLst>
                  <a:ext uri="{0D108BD9-81ED-4DB2-BD59-A6C34878D82A}">
                    <a16:rowId xmlns:a16="http://schemas.microsoft.com/office/drawing/2014/main" val="10004"/>
                  </a:ext>
                </a:extLst>
              </a:tr>
              <a:tr h="687392">
                <a:tc>
                  <a:txBody>
                    <a:bodyPr/>
                    <a:lstStyle/>
                    <a:p>
                      <a:pPr algn="ctr" rtl="0">
                        <a:lnSpc>
                          <a:spcPct val="200000"/>
                        </a:lnSpc>
                        <a:spcAft>
                          <a:spcPts val="0"/>
                        </a:spcAft>
                      </a:pPr>
                      <a:r>
                        <a:rPr lang="en-US" sz="2000">
                          <a:effectLst/>
                        </a:rPr>
                        <a:t>L    M</a:t>
                      </a:r>
                      <a:r>
                        <a:rPr lang="en-US" sz="2000" baseline="30000">
                          <a:effectLst/>
                        </a:rPr>
                        <a:t>-1</a:t>
                      </a:r>
                      <a:r>
                        <a:rPr lang="en-US" sz="2000">
                          <a:effectLst/>
                        </a:rPr>
                        <a:t> Sec</a:t>
                      </a:r>
                      <a:r>
                        <a:rPr lang="en-US" sz="2000" baseline="30000">
                          <a:effectLst/>
                        </a:rPr>
                        <a:t>-1</a:t>
                      </a:r>
                      <a:endParaRPr lang="en-US" sz="200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n =  2</a:t>
                      </a:r>
                      <a:endParaRPr lang="en-US" sz="2000" dirty="0">
                        <a:effectLst/>
                        <a:latin typeface="Times New Roman"/>
                        <a:ea typeface="Times New Roman"/>
                      </a:endParaRPr>
                    </a:p>
                  </a:txBody>
                  <a:tcPr marL="68574" marR="68574" marT="0" marB="0"/>
                </a:tc>
                <a:extLst>
                  <a:ext uri="{0D108BD9-81ED-4DB2-BD59-A6C34878D82A}">
                    <a16:rowId xmlns:a16="http://schemas.microsoft.com/office/drawing/2014/main" val="10005"/>
                  </a:ext>
                </a:extLst>
              </a:tr>
              <a:tr h="687392">
                <a:tc>
                  <a:txBody>
                    <a:bodyPr/>
                    <a:lstStyle/>
                    <a:p>
                      <a:pPr algn="ctr" rtl="0">
                        <a:lnSpc>
                          <a:spcPct val="200000"/>
                        </a:lnSpc>
                        <a:spcAft>
                          <a:spcPts val="0"/>
                        </a:spcAft>
                      </a:pPr>
                      <a:r>
                        <a:rPr lang="en-US" sz="2000" dirty="0">
                          <a:effectLst/>
                        </a:rPr>
                        <a:t>L</a:t>
                      </a:r>
                      <a:r>
                        <a:rPr lang="en-US" sz="2000" baseline="30000" dirty="0">
                          <a:effectLst/>
                        </a:rPr>
                        <a:t>2</a:t>
                      </a:r>
                      <a:r>
                        <a:rPr lang="en-US" sz="2000" dirty="0">
                          <a:effectLst/>
                        </a:rPr>
                        <a:t> M</a:t>
                      </a:r>
                      <a:r>
                        <a:rPr lang="en-US" sz="2000" baseline="30000" dirty="0">
                          <a:effectLst/>
                        </a:rPr>
                        <a:t>-2</a:t>
                      </a:r>
                      <a:r>
                        <a:rPr lang="en-US" sz="2000" dirty="0">
                          <a:effectLst/>
                        </a:rPr>
                        <a:t> Sec</a:t>
                      </a:r>
                      <a:r>
                        <a:rPr lang="en-US" sz="2000" baseline="30000" dirty="0">
                          <a:effectLst/>
                        </a:rPr>
                        <a:t>-1</a:t>
                      </a:r>
                      <a:endParaRPr lang="en-US" sz="2000" dirty="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n=  3</a:t>
                      </a:r>
                      <a:endParaRPr lang="en-US" sz="2000" dirty="0">
                        <a:effectLst/>
                        <a:latin typeface="Times New Roman"/>
                        <a:ea typeface="Times New Roman"/>
                      </a:endParaRPr>
                    </a:p>
                  </a:txBody>
                  <a:tcPr marL="68574" marR="68574"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1806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44624"/>
            <a:ext cx="9001000" cy="6370975"/>
          </a:xfrm>
          <a:prstGeom prst="rect">
            <a:avLst/>
          </a:prstGeom>
          <a:noFill/>
        </p:spPr>
        <p:txBody>
          <a:bodyPr wrap="square" rtlCol="1">
            <a:spAutoFit/>
          </a:bodyPr>
          <a:lstStyle/>
          <a:p>
            <a:r>
              <a:rPr lang="ar-IQ" sz="2400" b="1" dirty="0"/>
              <a:t>تدعى هذه المعادلة بمعادلة لانكماير للامتزاز</a:t>
            </a:r>
          </a:p>
          <a:p>
            <a:r>
              <a:rPr lang="ar-IQ" sz="2400" b="1" dirty="0"/>
              <a:t>يقاس معدل سرعة التفاعل لعملية الامتزاز مع ثيتا ( مساحة الجزء المغطى ) </a:t>
            </a:r>
          </a:p>
          <a:p>
            <a:r>
              <a:rPr lang="ar-IQ" sz="2400" b="1" dirty="0"/>
              <a:t>ويعبر عن سرعة التفاعل </a:t>
            </a:r>
          </a:p>
          <a:p>
            <a:endParaRPr lang="ar-IQ" sz="2400" b="1" dirty="0"/>
          </a:p>
          <a:p>
            <a:endParaRPr lang="ar-IQ" sz="2400" b="1" dirty="0"/>
          </a:p>
          <a:p>
            <a:r>
              <a:rPr lang="ar-IQ" sz="2400" b="1" dirty="0"/>
              <a:t>في حالة الضغوط الواطئة فان </a:t>
            </a:r>
          </a:p>
          <a:p>
            <a:endParaRPr lang="ar-IQ" sz="2400" b="1" dirty="0"/>
          </a:p>
          <a:p>
            <a:r>
              <a:rPr lang="ar-IQ" sz="2400" b="1" dirty="0"/>
              <a:t>في حالة الضغوط العالية فان </a:t>
            </a:r>
          </a:p>
          <a:p>
            <a:endParaRPr lang="ar-IQ" sz="2400" b="1" dirty="0"/>
          </a:p>
          <a:p>
            <a:pPr algn="ctr"/>
            <a:r>
              <a:rPr lang="ar-IQ" sz="2400" b="1" u="sng" dirty="0"/>
              <a:t>تفاعلات الامتزاز ( الهدرجة )</a:t>
            </a:r>
          </a:p>
          <a:p>
            <a:r>
              <a:rPr lang="ar-IQ" sz="2400" b="1" dirty="0"/>
              <a:t> </a:t>
            </a:r>
          </a:p>
          <a:p>
            <a:endParaRPr lang="ar-IQ" sz="2400" b="1" dirty="0"/>
          </a:p>
          <a:p>
            <a:endParaRPr lang="ar-IQ" sz="2400" b="1" dirty="0"/>
          </a:p>
          <a:p>
            <a:endParaRPr lang="ar-IQ" sz="2400" b="1" dirty="0"/>
          </a:p>
          <a:p>
            <a:endParaRPr lang="ar-IQ" sz="2400" b="1" dirty="0"/>
          </a:p>
          <a:p>
            <a:r>
              <a:rPr lang="ar-IQ" sz="2400" b="1" dirty="0"/>
              <a:t>تبين المعادلة الاخيرة ان التفاعل الهدرجة من المرتبة النصفية لكن عند</a:t>
            </a:r>
          </a:p>
          <a:p>
            <a:r>
              <a:rPr lang="ar-IQ" sz="2400" b="1" dirty="0"/>
              <a:t> زيادة الضغط تتحول الى المرتبة الصفرية </a:t>
            </a:r>
          </a:p>
        </p:txBody>
      </p:sp>
      <p:graphicFrame>
        <p:nvGraphicFramePr>
          <p:cNvPr id="3" name="Object 2"/>
          <p:cNvGraphicFramePr>
            <a:graphicFrameLocks noChangeAspect="1"/>
          </p:cNvGraphicFramePr>
          <p:nvPr>
            <p:extLst>
              <p:ext uri="{D42A27DB-BD31-4B8C-83A1-F6EECF244321}">
                <p14:modId xmlns:p14="http://schemas.microsoft.com/office/powerpoint/2010/main" val="1685206246"/>
              </p:ext>
            </p:extLst>
          </p:nvPr>
        </p:nvGraphicFramePr>
        <p:xfrm>
          <a:off x="251520" y="44624"/>
          <a:ext cx="1080120" cy="648072"/>
        </p:xfrm>
        <a:graphic>
          <a:graphicData uri="http://schemas.openxmlformats.org/presentationml/2006/ole">
            <mc:AlternateContent xmlns:mc="http://schemas.openxmlformats.org/markup-compatibility/2006">
              <mc:Choice xmlns:v="urn:schemas-microsoft-com:vml" Requires="v">
                <p:oleObj spid="_x0000_s76588" name="Equation" r:id="rId3" imgW="863280" imgH="431640" progId="Equation.3">
                  <p:embed/>
                </p:oleObj>
              </mc:Choice>
              <mc:Fallback>
                <p:oleObj name="Equation" r:id="rId3" imgW="863280" imgH="431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4624"/>
                        <a:ext cx="1080120" cy="64807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96097610"/>
              </p:ext>
            </p:extLst>
          </p:nvPr>
        </p:nvGraphicFramePr>
        <p:xfrm>
          <a:off x="467544" y="1014120"/>
          <a:ext cx="901948" cy="360040"/>
        </p:xfrm>
        <a:graphic>
          <a:graphicData uri="http://schemas.openxmlformats.org/presentationml/2006/ole">
            <mc:AlternateContent xmlns:mc="http://schemas.openxmlformats.org/markup-compatibility/2006">
              <mc:Choice xmlns:v="urn:schemas-microsoft-com:vml" Requires="v">
                <p:oleObj spid="_x0000_s76589" name="Equation" r:id="rId5" imgW="469800" imgH="177480" progId="Equation.3">
                  <p:embed/>
                </p:oleObj>
              </mc:Choice>
              <mc:Fallback>
                <p:oleObj name="Equation" r:id="rId5" imgW="469800" imgH="177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014120"/>
                        <a:ext cx="901948" cy="36004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06500425"/>
              </p:ext>
            </p:extLst>
          </p:nvPr>
        </p:nvGraphicFramePr>
        <p:xfrm>
          <a:off x="3131840" y="836712"/>
          <a:ext cx="2016224" cy="758448"/>
        </p:xfrm>
        <a:graphic>
          <a:graphicData uri="http://schemas.openxmlformats.org/presentationml/2006/ole">
            <mc:AlternateContent xmlns:mc="http://schemas.openxmlformats.org/markup-compatibility/2006">
              <mc:Choice xmlns:v="urn:schemas-microsoft-com:vml" Requires="v">
                <p:oleObj spid="_x0000_s76590" name="Equation" r:id="rId7" imgW="1002960" imgH="431640" progId="Equation.3">
                  <p:embed/>
                </p:oleObj>
              </mc:Choice>
              <mc:Fallback>
                <p:oleObj name="Equation" r:id="rId7" imgW="1002960" imgH="431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836712"/>
                        <a:ext cx="2016224" cy="758448"/>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55456530"/>
              </p:ext>
            </p:extLst>
          </p:nvPr>
        </p:nvGraphicFramePr>
        <p:xfrm>
          <a:off x="4860032" y="1884224"/>
          <a:ext cx="1080120" cy="392648"/>
        </p:xfrm>
        <a:graphic>
          <a:graphicData uri="http://schemas.openxmlformats.org/presentationml/2006/ole">
            <mc:AlternateContent xmlns:mc="http://schemas.openxmlformats.org/markup-compatibility/2006">
              <mc:Choice xmlns:v="urn:schemas-microsoft-com:vml" Requires="v">
                <p:oleObj spid="_x0000_s76591" name="Equation" r:id="rId9" imgW="609480" imgH="228600" progId="Equation.3">
                  <p:embed/>
                </p:oleObj>
              </mc:Choice>
              <mc:Fallback>
                <p:oleObj name="Equation" r:id="rId9" imgW="609480" imgH="2286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0032" y="1884224"/>
                        <a:ext cx="1080120" cy="392648"/>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53018875"/>
              </p:ext>
            </p:extLst>
          </p:nvPr>
        </p:nvGraphicFramePr>
        <p:xfrm>
          <a:off x="4932040" y="2564904"/>
          <a:ext cx="1113656" cy="432048"/>
        </p:xfrm>
        <a:graphic>
          <a:graphicData uri="http://schemas.openxmlformats.org/presentationml/2006/ole">
            <mc:AlternateContent xmlns:mc="http://schemas.openxmlformats.org/markup-compatibility/2006">
              <mc:Choice xmlns:v="urn:schemas-microsoft-com:vml" Requires="v">
                <p:oleObj spid="_x0000_s76592" name="Equation" r:id="rId11" imgW="609480" imgH="228600" progId="Equation.3">
                  <p:embed/>
                </p:oleObj>
              </mc:Choice>
              <mc:Fallback>
                <p:oleObj name="Equation" r:id="rId11" imgW="609480" imgH="2286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40" y="2564904"/>
                        <a:ext cx="1113656" cy="43204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36318697"/>
              </p:ext>
            </p:extLst>
          </p:nvPr>
        </p:nvGraphicFramePr>
        <p:xfrm>
          <a:off x="2627784" y="2604716"/>
          <a:ext cx="864096" cy="392236"/>
        </p:xfrm>
        <a:graphic>
          <a:graphicData uri="http://schemas.openxmlformats.org/presentationml/2006/ole">
            <mc:AlternateContent xmlns:mc="http://schemas.openxmlformats.org/markup-compatibility/2006">
              <mc:Choice xmlns:v="urn:schemas-microsoft-com:vml" Requires="v">
                <p:oleObj spid="_x0000_s76593" name="Equation" r:id="rId13" imgW="380880" imgH="177480" progId="Equation.3">
                  <p:embed/>
                </p:oleObj>
              </mc:Choice>
              <mc:Fallback>
                <p:oleObj name="Equation" r:id="rId13" imgW="380880" imgH="177480" progId="Equation.3">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27784" y="2604716"/>
                        <a:ext cx="864096" cy="392236"/>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96090675"/>
              </p:ext>
            </p:extLst>
          </p:nvPr>
        </p:nvGraphicFramePr>
        <p:xfrm>
          <a:off x="2627784" y="1916956"/>
          <a:ext cx="1080120" cy="431924"/>
        </p:xfrm>
        <a:graphic>
          <a:graphicData uri="http://schemas.openxmlformats.org/presentationml/2006/ole">
            <mc:AlternateContent xmlns:mc="http://schemas.openxmlformats.org/markup-compatibility/2006">
              <mc:Choice xmlns:v="urn:schemas-microsoft-com:vml" Requires="v">
                <p:oleObj spid="_x0000_s76594" name="Equation" r:id="rId15" imgW="507960" imgH="215640" progId="Equation.3">
                  <p:embed/>
                </p:oleObj>
              </mc:Choice>
              <mc:Fallback>
                <p:oleObj name="Equation" r:id="rId15" imgW="507960" imgH="215640" progId="Equation.3">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27784" y="1916956"/>
                        <a:ext cx="1080120" cy="431924"/>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33397348"/>
              </p:ext>
            </p:extLst>
          </p:nvPr>
        </p:nvGraphicFramePr>
        <p:xfrm>
          <a:off x="35496" y="3789040"/>
          <a:ext cx="2736304" cy="431924"/>
        </p:xfrm>
        <a:graphic>
          <a:graphicData uri="http://schemas.openxmlformats.org/presentationml/2006/ole">
            <mc:AlternateContent xmlns:mc="http://schemas.openxmlformats.org/markup-compatibility/2006">
              <mc:Choice xmlns:v="urn:schemas-microsoft-com:vml" Requires="v">
                <p:oleObj spid="_x0000_s76595" name="Equation" r:id="rId17" imgW="1333440" imgH="215640" progId="Equation.3">
                  <p:embed/>
                </p:oleObj>
              </mc:Choice>
              <mc:Fallback>
                <p:oleObj name="Equation" r:id="rId17" imgW="1333440" imgH="215640" progId="Equation.3">
                  <p:embed/>
                  <p:pic>
                    <p:nvPicPr>
                      <p:cNvPr id="0" name="Object 2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96" y="3789040"/>
                        <a:ext cx="2736304" cy="431924"/>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222869568"/>
              </p:ext>
            </p:extLst>
          </p:nvPr>
        </p:nvGraphicFramePr>
        <p:xfrm>
          <a:off x="1234356" y="3717032"/>
          <a:ext cx="241300" cy="228600"/>
        </p:xfrm>
        <a:graphic>
          <a:graphicData uri="http://schemas.openxmlformats.org/presentationml/2006/ole">
            <mc:AlternateContent xmlns:mc="http://schemas.openxmlformats.org/markup-compatibility/2006">
              <mc:Choice xmlns:v="urn:schemas-microsoft-com:vml" Requires="v">
                <p:oleObj spid="_x0000_s76596" name="Equation" r:id="rId19" imgW="241200" imgH="228600" progId="Equation.3">
                  <p:embed/>
                </p:oleObj>
              </mc:Choice>
              <mc:Fallback>
                <p:oleObj name="Equation" r:id="rId19" imgW="241200" imgH="228600" progId="Equation.3">
                  <p:embed/>
                  <p:pic>
                    <p:nvPicPr>
                      <p:cNvPr id="0" name="Object 2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34356" y="3717032"/>
                        <a:ext cx="2413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62461455"/>
              </p:ext>
            </p:extLst>
          </p:nvPr>
        </p:nvGraphicFramePr>
        <p:xfrm>
          <a:off x="1259632" y="4005064"/>
          <a:ext cx="177800" cy="228600"/>
        </p:xfrm>
        <a:graphic>
          <a:graphicData uri="http://schemas.openxmlformats.org/presentationml/2006/ole">
            <mc:AlternateContent xmlns:mc="http://schemas.openxmlformats.org/markup-compatibility/2006">
              <mc:Choice xmlns:v="urn:schemas-microsoft-com:vml" Requires="v">
                <p:oleObj spid="_x0000_s76597" name="Equation" r:id="rId21" imgW="177480" imgH="228600" progId="Equation.3">
                  <p:embed/>
                </p:oleObj>
              </mc:Choice>
              <mc:Fallback>
                <p:oleObj name="Equation" r:id="rId21" imgW="177480" imgH="228600" progId="Equation.3">
                  <p:embed/>
                  <p:pic>
                    <p:nvPicPr>
                      <p:cNvPr id="0" name="Object 2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59632" y="4005064"/>
                        <a:ext cx="177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76813079"/>
              </p:ext>
            </p:extLst>
          </p:nvPr>
        </p:nvGraphicFramePr>
        <p:xfrm>
          <a:off x="35496" y="4293096"/>
          <a:ext cx="2160240" cy="720080"/>
        </p:xfrm>
        <a:graphic>
          <a:graphicData uri="http://schemas.openxmlformats.org/presentationml/2006/ole">
            <mc:AlternateContent xmlns:mc="http://schemas.openxmlformats.org/markup-compatibility/2006">
              <mc:Choice xmlns:v="urn:schemas-microsoft-com:vml" Requires="v">
                <p:oleObj spid="_x0000_s76598" name="Equation" r:id="rId23" imgW="1257120" imgH="457200" progId="Equation.3">
                  <p:embed/>
                </p:oleObj>
              </mc:Choice>
              <mc:Fallback>
                <p:oleObj name="Equation" r:id="rId23" imgW="1257120" imgH="457200" progId="Equation.3">
                  <p:embed/>
                  <p:pic>
                    <p:nvPicPr>
                      <p:cNvPr id="0" name="Object 2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496" y="4293096"/>
                        <a:ext cx="2160240" cy="720080"/>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93068415"/>
              </p:ext>
            </p:extLst>
          </p:nvPr>
        </p:nvGraphicFramePr>
        <p:xfrm>
          <a:off x="107504" y="5013176"/>
          <a:ext cx="1008112" cy="720080"/>
        </p:xfrm>
        <a:graphic>
          <a:graphicData uri="http://schemas.openxmlformats.org/presentationml/2006/ole">
            <mc:AlternateContent xmlns:mc="http://schemas.openxmlformats.org/markup-compatibility/2006">
              <mc:Choice xmlns:v="urn:schemas-microsoft-com:vml" Requires="v">
                <p:oleObj spid="_x0000_s76599" name="Equation" r:id="rId25" imgW="647640" imgH="406080" progId="Equation.3">
                  <p:embed/>
                </p:oleObj>
              </mc:Choice>
              <mc:Fallback>
                <p:oleObj name="Equation" r:id="rId25" imgW="647640" imgH="406080" progId="Equation.3">
                  <p:embed/>
                  <p:pic>
                    <p:nvPicPr>
                      <p:cNvPr id="0" name="Object 3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7504" y="5013176"/>
                        <a:ext cx="1008112" cy="720080"/>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275579658"/>
              </p:ext>
            </p:extLst>
          </p:nvPr>
        </p:nvGraphicFramePr>
        <p:xfrm>
          <a:off x="107504" y="5805264"/>
          <a:ext cx="1512168" cy="720080"/>
        </p:xfrm>
        <a:graphic>
          <a:graphicData uri="http://schemas.openxmlformats.org/presentationml/2006/ole">
            <mc:AlternateContent xmlns:mc="http://schemas.openxmlformats.org/markup-compatibility/2006">
              <mc:Choice xmlns:v="urn:schemas-microsoft-com:vml" Requires="v">
                <p:oleObj spid="_x0000_s76600" name="Equation" r:id="rId27" imgW="888840" imgH="482400" progId="Equation.3">
                  <p:embed/>
                </p:oleObj>
              </mc:Choice>
              <mc:Fallback>
                <p:oleObj name="Equation" r:id="rId27" imgW="888840" imgH="482400" progId="Equation.3">
                  <p:embed/>
                  <p:pic>
                    <p:nvPicPr>
                      <p:cNvPr id="0" name="Object 4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7504" y="5805264"/>
                        <a:ext cx="1512168" cy="720080"/>
                      </a:xfrm>
                      <a:prstGeom prst="rect">
                        <a:avLst/>
                      </a:prstGeom>
                      <a:noFill/>
                    </p:spPr>
                  </p:pic>
                </p:oleObj>
              </mc:Fallback>
            </mc:AlternateContent>
          </a:graphicData>
        </a:graphic>
      </p:graphicFrame>
    </p:spTree>
    <p:extLst>
      <p:ext uri="{BB962C8B-B14F-4D97-AF65-F5344CB8AC3E}">
        <p14:creationId xmlns:p14="http://schemas.microsoft.com/office/powerpoint/2010/main" val="40463845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5" y="116632"/>
            <a:ext cx="8926860" cy="6370975"/>
          </a:xfrm>
          <a:prstGeom prst="rect">
            <a:avLst/>
          </a:prstGeom>
          <a:noFill/>
        </p:spPr>
        <p:txBody>
          <a:bodyPr wrap="square" rtlCol="1">
            <a:spAutoFit/>
          </a:bodyPr>
          <a:lstStyle/>
          <a:p>
            <a:pPr algn="ctr"/>
            <a:r>
              <a:rPr lang="ar-IQ" sz="2400" b="1" u="sng" dirty="0"/>
              <a:t>التفاعلات الغير متجانسة من المرتبة الثانية</a:t>
            </a:r>
          </a:p>
          <a:p>
            <a:pPr algn="ctr"/>
            <a:endParaRPr lang="ar-IQ" sz="2400" b="1" u="sng" dirty="0"/>
          </a:p>
          <a:p>
            <a:pPr algn="ctr"/>
            <a:endParaRPr lang="ar-IQ" sz="2400" b="1" u="sng" dirty="0"/>
          </a:p>
          <a:p>
            <a:pPr algn="ctr"/>
            <a:endParaRPr lang="ar-IQ" sz="2400" b="1" u="sng" dirty="0"/>
          </a:p>
          <a:p>
            <a:pPr algn="ctr"/>
            <a:endParaRPr lang="ar-IQ" sz="2400" b="1" u="sng" dirty="0"/>
          </a:p>
          <a:p>
            <a:r>
              <a:rPr lang="ar-IQ" sz="2400" b="1" dirty="0"/>
              <a:t>في حالة وجود المادة المتفاعلة </a:t>
            </a:r>
            <a:r>
              <a:rPr lang="en-US" sz="2400" b="1" dirty="0"/>
              <a:t>B</a:t>
            </a:r>
            <a:r>
              <a:rPr lang="ar-IQ" sz="2400" b="1" dirty="0"/>
              <a:t> بتركيز قليل جدا او عدم وجوده فان:</a:t>
            </a:r>
          </a:p>
          <a:p>
            <a:endParaRPr lang="ar-IQ" sz="2400" b="1" dirty="0"/>
          </a:p>
          <a:p>
            <a:endParaRPr lang="ar-IQ" sz="2400" b="1" dirty="0"/>
          </a:p>
          <a:p>
            <a:endParaRPr lang="ar-IQ" sz="2400" b="1" dirty="0"/>
          </a:p>
          <a:p>
            <a:r>
              <a:rPr lang="ar-IQ" sz="2400" b="1" dirty="0"/>
              <a:t>اما في حالة كون الضغط قليل لكل من المادتين المتفاعلتين </a:t>
            </a:r>
          </a:p>
          <a:p>
            <a:endParaRPr lang="ar-IQ" sz="2400" b="1" dirty="0"/>
          </a:p>
          <a:p>
            <a:endParaRPr lang="ar-IQ" sz="2400" b="1" dirty="0"/>
          </a:p>
          <a:p>
            <a:endParaRPr lang="ar-IQ" sz="2400" b="1" dirty="0"/>
          </a:p>
          <a:p>
            <a:endParaRPr lang="ar-IQ" sz="2400" b="1" dirty="0"/>
          </a:p>
          <a:p>
            <a:r>
              <a:rPr lang="ar-IQ" sz="2400" b="1" dirty="0"/>
              <a:t>اذن التفاعل من المرتبة الثانية  </a:t>
            </a:r>
          </a:p>
          <a:p>
            <a:endParaRPr lang="ar-IQ" sz="2400" b="1" dirty="0"/>
          </a:p>
          <a:p>
            <a:endParaRPr lang="ar-IQ" sz="2400" b="1" u="sng" dirty="0"/>
          </a:p>
        </p:txBody>
      </p:sp>
      <p:graphicFrame>
        <p:nvGraphicFramePr>
          <p:cNvPr id="3" name="Object 2"/>
          <p:cNvGraphicFramePr>
            <a:graphicFrameLocks noChangeAspect="1"/>
          </p:cNvGraphicFramePr>
          <p:nvPr>
            <p:extLst>
              <p:ext uri="{D42A27DB-BD31-4B8C-83A1-F6EECF244321}">
                <p14:modId xmlns:p14="http://schemas.microsoft.com/office/powerpoint/2010/main" val="1928193479"/>
              </p:ext>
            </p:extLst>
          </p:nvPr>
        </p:nvGraphicFramePr>
        <p:xfrm>
          <a:off x="179512" y="620688"/>
          <a:ext cx="1224136" cy="1296144"/>
        </p:xfrm>
        <a:graphic>
          <a:graphicData uri="http://schemas.openxmlformats.org/presentationml/2006/ole">
            <mc:AlternateContent xmlns:mc="http://schemas.openxmlformats.org/markup-compatibility/2006">
              <mc:Choice xmlns:v="urn:schemas-microsoft-com:vml" Requires="v">
                <p:oleObj spid="_x0000_s77102" name="Equation" r:id="rId3" imgW="723600" imgH="888840" progId="Equation.3">
                  <p:embed/>
                </p:oleObj>
              </mc:Choice>
              <mc:Fallback>
                <p:oleObj name="Equation" r:id="rId3" imgW="723600" imgH="8888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20688"/>
                        <a:ext cx="1224136" cy="1296144"/>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58296107"/>
              </p:ext>
            </p:extLst>
          </p:nvPr>
        </p:nvGraphicFramePr>
        <p:xfrm>
          <a:off x="2267744" y="1340768"/>
          <a:ext cx="2070472" cy="648072"/>
        </p:xfrm>
        <a:graphic>
          <a:graphicData uri="http://schemas.openxmlformats.org/presentationml/2006/ole">
            <mc:AlternateContent xmlns:mc="http://schemas.openxmlformats.org/markup-compatibility/2006">
              <mc:Choice xmlns:v="urn:schemas-microsoft-com:vml" Requires="v">
                <p:oleObj spid="_x0000_s77103" name="Equation" r:id="rId5" imgW="1422360" imgH="431640" progId="Equation.3">
                  <p:embed/>
                </p:oleObj>
              </mc:Choice>
              <mc:Fallback>
                <p:oleObj name="Equation" r:id="rId5" imgW="1422360" imgH="431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1340768"/>
                        <a:ext cx="2070472" cy="648072"/>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5063382"/>
              </p:ext>
            </p:extLst>
          </p:nvPr>
        </p:nvGraphicFramePr>
        <p:xfrm>
          <a:off x="5093816" y="1268760"/>
          <a:ext cx="2070472" cy="648072"/>
        </p:xfrm>
        <a:graphic>
          <a:graphicData uri="http://schemas.openxmlformats.org/presentationml/2006/ole">
            <mc:AlternateContent xmlns:mc="http://schemas.openxmlformats.org/markup-compatibility/2006">
              <mc:Choice xmlns:v="urn:schemas-microsoft-com:vml" Requires="v">
                <p:oleObj spid="_x0000_s77104" name="Equation" r:id="rId7" imgW="1422360" imgH="431640" progId="Equation.3">
                  <p:embed/>
                </p:oleObj>
              </mc:Choice>
              <mc:Fallback>
                <p:oleObj name="Equation" r:id="rId7" imgW="1422360" imgH="4316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3816" y="1268760"/>
                        <a:ext cx="2070472" cy="648072"/>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93272425"/>
              </p:ext>
            </p:extLst>
          </p:nvPr>
        </p:nvGraphicFramePr>
        <p:xfrm>
          <a:off x="323528" y="2492896"/>
          <a:ext cx="2520280" cy="742732"/>
        </p:xfrm>
        <a:graphic>
          <a:graphicData uri="http://schemas.openxmlformats.org/presentationml/2006/ole">
            <mc:AlternateContent xmlns:mc="http://schemas.openxmlformats.org/markup-compatibility/2006">
              <mc:Choice xmlns:v="urn:schemas-microsoft-com:vml" Requires="v">
                <p:oleObj spid="_x0000_s77105" name="Equation" r:id="rId9" imgW="1447560" imgH="431640" progId="Equation.3">
                  <p:embed/>
                </p:oleObj>
              </mc:Choice>
              <mc:Fallback>
                <p:oleObj name="Equation" r:id="rId9" imgW="1447560" imgH="43164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528" y="2492896"/>
                        <a:ext cx="2520280" cy="74273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29455059"/>
              </p:ext>
            </p:extLst>
          </p:nvPr>
        </p:nvGraphicFramePr>
        <p:xfrm>
          <a:off x="467544" y="3573016"/>
          <a:ext cx="2304256" cy="1800200"/>
        </p:xfrm>
        <a:graphic>
          <a:graphicData uri="http://schemas.openxmlformats.org/presentationml/2006/ole">
            <mc:AlternateContent xmlns:mc="http://schemas.openxmlformats.org/markup-compatibility/2006">
              <mc:Choice xmlns:v="urn:schemas-microsoft-com:vml" Requires="v">
                <p:oleObj spid="_x0000_s77106" name="Equation" r:id="rId11" imgW="1015920" imgH="914400" progId="Equation.3">
                  <p:embed/>
                </p:oleObj>
              </mc:Choice>
              <mc:Fallback>
                <p:oleObj name="Equation" r:id="rId11" imgW="1015920" imgH="9144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544" y="3573016"/>
                        <a:ext cx="2304256" cy="1800200"/>
                      </a:xfrm>
                      <a:prstGeom prst="rect">
                        <a:avLst/>
                      </a:prstGeom>
                      <a:noFill/>
                    </p:spPr>
                  </p:pic>
                </p:oleObj>
              </mc:Fallback>
            </mc:AlternateContent>
          </a:graphicData>
        </a:graphic>
      </p:graphicFrame>
    </p:spTree>
    <p:extLst>
      <p:ext uri="{BB962C8B-B14F-4D97-AF65-F5344CB8AC3E}">
        <p14:creationId xmlns:p14="http://schemas.microsoft.com/office/powerpoint/2010/main" val="10886715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07340"/>
            <a:ext cx="8928992" cy="7109639"/>
          </a:xfrm>
          <a:prstGeom prst="rect">
            <a:avLst/>
          </a:prstGeom>
          <a:noFill/>
        </p:spPr>
        <p:txBody>
          <a:bodyPr wrap="square" rtlCol="1">
            <a:spAutoFit/>
          </a:bodyPr>
          <a:lstStyle/>
          <a:p>
            <a:pPr algn="ctr"/>
            <a:r>
              <a:rPr lang="ar-IQ" sz="2400" b="1" u="sng" dirty="0"/>
              <a:t>التفاعلات المحفزة انزيميا </a:t>
            </a:r>
          </a:p>
          <a:p>
            <a:r>
              <a:rPr lang="ar-IQ" sz="2400" b="1" dirty="0"/>
              <a:t>الانزيمات :وهي مواد بروتينية تنتج من قبل الخلايا الحية وهي ذات خاصية انتقائية كبيرة من تاثيرها على مواد متفاعلة معينة وعدم تاثيرها على مواد اخرى كما ان تاثيرها على معدل سرعة التفاعل اكبر مما هو عليه من تاثير العوامل المساعدة الاعتيادية </a:t>
            </a:r>
          </a:p>
          <a:p>
            <a:r>
              <a:rPr lang="ar-IQ" sz="2400" b="1" dirty="0"/>
              <a:t>1- الانزيمات الهيدروجينية              2- الانزيمات الاختزالية التاكسدية </a:t>
            </a:r>
          </a:p>
          <a:p>
            <a:endParaRPr lang="ar-IQ" sz="2400" b="1" dirty="0"/>
          </a:p>
          <a:p>
            <a:r>
              <a:rPr lang="ar-IQ" sz="2400" b="1" dirty="0"/>
              <a:t>ان حركية ودراسة الميكانيكية لهذه الانواع من التفاعلات المحفزة وضعت بواسطة العالمان (ميكاليس ومنتن) وعلى الشكل التالي </a:t>
            </a:r>
          </a:p>
          <a:p>
            <a:endParaRPr lang="ar-IQ" sz="2400" b="1" dirty="0"/>
          </a:p>
          <a:p>
            <a:endParaRPr lang="ar-IQ" sz="2400" b="1" dirty="0"/>
          </a:p>
          <a:p>
            <a:endParaRPr lang="ar-IQ" sz="2400" b="1" dirty="0"/>
          </a:p>
          <a:p>
            <a:r>
              <a:rPr lang="en-US" sz="2400" b="1" dirty="0"/>
              <a:t>Km</a:t>
            </a:r>
            <a:r>
              <a:rPr lang="ar-IQ" sz="2400" b="1" dirty="0"/>
              <a:t> =ثابت ميكاليس</a:t>
            </a:r>
          </a:p>
          <a:p>
            <a:endParaRPr lang="ar-IQ" sz="2400" b="1" dirty="0"/>
          </a:p>
          <a:p>
            <a:endParaRPr lang="ar-IQ" sz="2400" b="1" dirty="0"/>
          </a:p>
          <a:p>
            <a:r>
              <a:rPr lang="ar-IQ" sz="2400" b="1" dirty="0"/>
              <a:t>عند التراكيز الواطئة </a:t>
            </a:r>
            <a:r>
              <a:rPr lang="en-US" sz="2400" b="1" dirty="0"/>
              <a:t>[S]</a:t>
            </a:r>
            <a:r>
              <a:rPr lang="ar-IQ" sz="2400" b="1" dirty="0"/>
              <a:t> فان </a:t>
            </a:r>
          </a:p>
          <a:p>
            <a:endParaRPr lang="ar-IQ" sz="2400" b="1" dirty="0"/>
          </a:p>
          <a:p>
            <a:r>
              <a:rPr lang="ar-IQ" sz="2400" b="1" dirty="0"/>
              <a:t>لكن عند التراكيز العالية فان </a:t>
            </a:r>
          </a:p>
          <a:p>
            <a:endParaRPr lang="ar-IQ" sz="2400" b="1" dirty="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478532862"/>
              </p:ext>
            </p:extLst>
          </p:nvPr>
        </p:nvGraphicFramePr>
        <p:xfrm>
          <a:off x="323528" y="2708920"/>
          <a:ext cx="1512168" cy="720080"/>
        </p:xfrm>
        <a:graphic>
          <a:graphicData uri="http://schemas.openxmlformats.org/presentationml/2006/ole">
            <mc:AlternateContent xmlns:mc="http://schemas.openxmlformats.org/markup-compatibility/2006">
              <mc:Choice xmlns:v="urn:schemas-microsoft-com:vml" Requires="v">
                <p:oleObj spid="_x0000_s79491" name="Equation" r:id="rId3" imgW="799920" imgH="406080" progId="Equation.3">
                  <p:embed/>
                </p:oleObj>
              </mc:Choice>
              <mc:Fallback>
                <p:oleObj name="Equation" r:id="rId3" imgW="799920" imgH="4060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708920"/>
                        <a:ext cx="1512168" cy="72008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295017193"/>
              </p:ext>
            </p:extLst>
          </p:nvPr>
        </p:nvGraphicFramePr>
        <p:xfrm>
          <a:off x="1115616" y="2637036"/>
          <a:ext cx="152400" cy="215900"/>
        </p:xfrm>
        <a:graphic>
          <a:graphicData uri="http://schemas.openxmlformats.org/presentationml/2006/ole">
            <mc:AlternateContent xmlns:mc="http://schemas.openxmlformats.org/markup-compatibility/2006">
              <mc:Choice xmlns:v="urn:schemas-microsoft-com:vml" Requires="v">
                <p:oleObj spid="_x0000_s79492" name="Equation" r:id="rId5" imgW="152280" imgH="215640" progId="Equation.3">
                  <p:embed/>
                </p:oleObj>
              </mc:Choice>
              <mc:Fallback>
                <p:oleObj name="Equation" r:id="rId5" imgW="15228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2637036"/>
                        <a:ext cx="152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59104155"/>
              </p:ext>
            </p:extLst>
          </p:nvPr>
        </p:nvGraphicFramePr>
        <p:xfrm>
          <a:off x="1115616" y="2852936"/>
          <a:ext cx="165100" cy="215900"/>
        </p:xfrm>
        <a:graphic>
          <a:graphicData uri="http://schemas.openxmlformats.org/presentationml/2006/ole">
            <mc:AlternateContent xmlns:mc="http://schemas.openxmlformats.org/markup-compatibility/2006">
              <mc:Choice xmlns:v="urn:schemas-microsoft-com:vml" Requires="v">
                <p:oleObj spid="_x0000_s79493" name="Equation" r:id="rId7" imgW="164880" imgH="215640" progId="Equation.3">
                  <p:embed/>
                </p:oleObj>
              </mc:Choice>
              <mc:Fallback>
                <p:oleObj name="Equation" r:id="rId7" imgW="164880" imgH="215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2852936"/>
                        <a:ext cx="165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95521037"/>
              </p:ext>
            </p:extLst>
          </p:nvPr>
        </p:nvGraphicFramePr>
        <p:xfrm>
          <a:off x="755576" y="3068960"/>
          <a:ext cx="165100" cy="228600"/>
        </p:xfrm>
        <a:graphic>
          <a:graphicData uri="http://schemas.openxmlformats.org/presentationml/2006/ole">
            <mc:AlternateContent xmlns:mc="http://schemas.openxmlformats.org/markup-compatibility/2006">
              <mc:Choice xmlns:v="urn:schemas-microsoft-com:vml" Requires="v">
                <p:oleObj spid="_x0000_s79494" name="Equation" r:id="rId9" imgW="164880" imgH="228600" progId="Equation.3">
                  <p:embed/>
                </p:oleObj>
              </mc:Choice>
              <mc:Fallback>
                <p:oleObj name="Equation" r:id="rId9" imgW="164880" imgH="2286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576" y="3068960"/>
                        <a:ext cx="1651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21274472"/>
              </p:ext>
            </p:extLst>
          </p:nvPr>
        </p:nvGraphicFramePr>
        <p:xfrm>
          <a:off x="323528" y="3501008"/>
          <a:ext cx="1271910" cy="360040"/>
        </p:xfrm>
        <a:graphic>
          <a:graphicData uri="http://schemas.openxmlformats.org/presentationml/2006/ole">
            <mc:AlternateContent xmlns:mc="http://schemas.openxmlformats.org/markup-compatibility/2006">
              <mc:Choice xmlns:v="urn:schemas-microsoft-com:vml" Requires="v">
                <p:oleObj spid="_x0000_s79495" name="Equation" r:id="rId11" imgW="711000" imgH="228600" progId="Equation.3">
                  <p:embed/>
                </p:oleObj>
              </mc:Choice>
              <mc:Fallback>
                <p:oleObj name="Equation" r:id="rId11" imgW="711000" imgH="2286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528" y="3501008"/>
                        <a:ext cx="1271910" cy="36004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52871499"/>
              </p:ext>
            </p:extLst>
          </p:nvPr>
        </p:nvGraphicFramePr>
        <p:xfrm>
          <a:off x="251520" y="4581128"/>
          <a:ext cx="1189732" cy="648072"/>
        </p:xfrm>
        <a:graphic>
          <a:graphicData uri="http://schemas.openxmlformats.org/presentationml/2006/ole">
            <mc:AlternateContent xmlns:mc="http://schemas.openxmlformats.org/markup-compatibility/2006">
              <mc:Choice xmlns:v="urn:schemas-microsoft-com:vml" Requires="v">
                <p:oleObj spid="_x0000_s79496" name="Equation" r:id="rId13" imgW="901440" imgH="431640" progId="Equation.3">
                  <p:embed/>
                </p:oleObj>
              </mc:Choice>
              <mc:Fallback>
                <p:oleObj name="Equation" r:id="rId13" imgW="901440" imgH="431640"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520" y="4581128"/>
                        <a:ext cx="1189732" cy="648072"/>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70580038"/>
              </p:ext>
            </p:extLst>
          </p:nvPr>
        </p:nvGraphicFramePr>
        <p:xfrm>
          <a:off x="323528" y="3908424"/>
          <a:ext cx="1074018" cy="600695"/>
        </p:xfrm>
        <a:graphic>
          <a:graphicData uri="http://schemas.openxmlformats.org/presentationml/2006/ole">
            <mc:AlternateContent xmlns:mc="http://schemas.openxmlformats.org/markup-compatibility/2006">
              <mc:Choice xmlns:v="urn:schemas-microsoft-com:vml" Requires="v">
                <p:oleObj spid="_x0000_s79497" name="Equation" r:id="rId15" imgW="787320" imgH="431640" progId="Equation.3">
                  <p:embed/>
                </p:oleObj>
              </mc:Choice>
              <mc:Fallback>
                <p:oleObj name="Equation" r:id="rId15" imgW="787320" imgH="431640" progId="Equation.3">
                  <p:embed/>
                  <p:pic>
                    <p:nvPicPr>
                      <p:cNvPr id="0" name="Object 13"/>
                      <p:cNvPicPr>
                        <a:picLocks noChangeAspect="1" noChangeArrowheads="1"/>
                      </p:cNvPicPr>
                      <p:nvPr/>
                    </p:nvPicPr>
                    <p:blipFill>
                      <a:blip r:embed="rId16"/>
                      <a:srcRect/>
                      <a:stretch>
                        <a:fillRect/>
                      </a:stretch>
                    </p:blipFill>
                    <p:spPr bwMode="auto">
                      <a:xfrm>
                        <a:off x="323528" y="3908424"/>
                        <a:ext cx="1074018" cy="600695"/>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87672052"/>
              </p:ext>
            </p:extLst>
          </p:nvPr>
        </p:nvGraphicFramePr>
        <p:xfrm>
          <a:off x="4644008" y="5288632"/>
          <a:ext cx="1198364" cy="444624"/>
        </p:xfrm>
        <a:graphic>
          <a:graphicData uri="http://schemas.openxmlformats.org/presentationml/2006/ole">
            <mc:AlternateContent xmlns:mc="http://schemas.openxmlformats.org/markup-compatibility/2006">
              <mc:Choice xmlns:v="urn:schemas-microsoft-com:vml" Requires="v">
                <p:oleObj spid="_x0000_s79498" name="Equation" r:id="rId17" imgW="622080" imgH="228600" progId="Equation.3">
                  <p:embed/>
                </p:oleObj>
              </mc:Choice>
              <mc:Fallback>
                <p:oleObj name="Equation" r:id="rId17" imgW="622080" imgH="228600" progId="Equation.3">
                  <p:embed/>
                  <p:pic>
                    <p:nvPicPr>
                      <p:cNvPr id="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4008" y="5288632"/>
                        <a:ext cx="1198364" cy="444624"/>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90689762"/>
              </p:ext>
            </p:extLst>
          </p:nvPr>
        </p:nvGraphicFramePr>
        <p:xfrm>
          <a:off x="2699792" y="5301208"/>
          <a:ext cx="1440160" cy="720080"/>
        </p:xfrm>
        <a:graphic>
          <a:graphicData uri="http://schemas.openxmlformats.org/presentationml/2006/ole">
            <mc:AlternateContent xmlns:mc="http://schemas.openxmlformats.org/markup-compatibility/2006">
              <mc:Choice xmlns:v="urn:schemas-microsoft-com:vml" Requires="v">
                <p:oleObj spid="_x0000_s79499" name="Equation" r:id="rId19" imgW="914400" imgH="431640" progId="Equation.3">
                  <p:embed/>
                </p:oleObj>
              </mc:Choice>
              <mc:Fallback>
                <p:oleObj name="Equation" r:id="rId19" imgW="914400" imgH="431640" progId="Equation.3">
                  <p:embed/>
                  <p:pic>
                    <p:nvPicPr>
                      <p:cNvPr id="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99792" y="5301208"/>
                        <a:ext cx="1440160" cy="720080"/>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56965802"/>
              </p:ext>
            </p:extLst>
          </p:nvPr>
        </p:nvGraphicFramePr>
        <p:xfrm>
          <a:off x="4716016" y="6021288"/>
          <a:ext cx="1099418" cy="432048"/>
        </p:xfrm>
        <a:graphic>
          <a:graphicData uri="http://schemas.openxmlformats.org/presentationml/2006/ole">
            <mc:AlternateContent xmlns:mc="http://schemas.openxmlformats.org/markup-compatibility/2006">
              <mc:Choice xmlns:v="urn:schemas-microsoft-com:vml" Requires="v">
                <p:oleObj spid="_x0000_s79500" name="Equation" r:id="rId21" imgW="609480" imgH="228600" progId="Equation.3">
                  <p:embed/>
                </p:oleObj>
              </mc:Choice>
              <mc:Fallback>
                <p:oleObj name="Equation" r:id="rId21" imgW="609480" imgH="228600" progId="Equation.3">
                  <p:embed/>
                  <p:pic>
                    <p:nvPicPr>
                      <p:cNvPr id="0" name="Object 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16016" y="6021288"/>
                        <a:ext cx="1099418" cy="432048"/>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888835844"/>
              </p:ext>
            </p:extLst>
          </p:nvPr>
        </p:nvGraphicFramePr>
        <p:xfrm>
          <a:off x="2699792" y="6093296"/>
          <a:ext cx="1224136" cy="360040"/>
        </p:xfrm>
        <a:graphic>
          <a:graphicData uri="http://schemas.openxmlformats.org/presentationml/2006/ole">
            <mc:AlternateContent xmlns:mc="http://schemas.openxmlformats.org/markup-compatibility/2006">
              <mc:Choice xmlns:v="urn:schemas-microsoft-com:vml" Requires="v">
                <p:oleObj spid="_x0000_s79501" name="Equation" r:id="rId23" imgW="685800" imgH="228600" progId="Equation.3">
                  <p:embed/>
                </p:oleObj>
              </mc:Choice>
              <mc:Fallback>
                <p:oleObj name="Equation" r:id="rId23" imgW="685800" imgH="228600" progId="Equation.3">
                  <p:embed/>
                  <p:pic>
                    <p:nvPicPr>
                      <p:cNvPr id="0" name="Object 2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99792" y="6093296"/>
                        <a:ext cx="1224136" cy="360040"/>
                      </a:xfrm>
                      <a:prstGeom prst="rect">
                        <a:avLst/>
                      </a:prstGeom>
                      <a:noFill/>
                    </p:spPr>
                  </p:pic>
                </p:oleObj>
              </mc:Fallback>
            </mc:AlternateContent>
          </a:graphicData>
        </a:graphic>
      </p:graphicFrame>
    </p:spTree>
    <p:extLst>
      <p:ext uri="{BB962C8B-B14F-4D97-AF65-F5344CB8AC3E}">
        <p14:creationId xmlns:p14="http://schemas.microsoft.com/office/powerpoint/2010/main" val="9642515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73589417"/>
              </p:ext>
            </p:extLst>
          </p:nvPr>
        </p:nvGraphicFramePr>
        <p:xfrm>
          <a:off x="539552" y="116632"/>
          <a:ext cx="1800200" cy="575965"/>
        </p:xfrm>
        <a:graphic>
          <a:graphicData uri="http://schemas.openxmlformats.org/presentationml/2006/ole">
            <mc:AlternateContent xmlns:mc="http://schemas.openxmlformats.org/markup-compatibility/2006">
              <mc:Choice xmlns:v="urn:schemas-microsoft-com:vml" Requires="v">
                <p:oleObj spid="_x0000_s80385" name="Equation" r:id="rId3" imgW="736560" imgH="228600" progId="Equation.3">
                  <p:embed/>
                </p:oleObj>
              </mc:Choice>
              <mc:Fallback>
                <p:oleObj name="Equation" r:id="rId3" imgW="73656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6632"/>
                        <a:ext cx="1800200" cy="575965"/>
                      </a:xfrm>
                      <a:prstGeom prst="rect">
                        <a:avLst/>
                      </a:prstGeom>
                      <a:noFill/>
                    </p:spPr>
                  </p:pic>
                </p:oleObj>
              </mc:Fallback>
            </mc:AlternateContent>
          </a:graphicData>
        </a:graphic>
      </p:graphicFrame>
      <p:sp>
        <p:nvSpPr>
          <p:cNvPr id="4" name="TextBox 3"/>
          <p:cNvSpPr txBox="1"/>
          <p:nvPr/>
        </p:nvSpPr>
        <p:spPr>
          <a:xfrm>
            <a:off x="179512" y="116632"/>
            <a:ext cx="8908735" cy="4154984"/>
          </a:xfrm>
          <a:prstGeom prst="rect">
            <a:avLst/>
          </a:prstGeom>
          <a:noFill/>
        </p:spPr>
        <p:txBody>
          <a:bodyPr wrap="square" rtlCol="1">
            <a:spAutoFit/>
          </a:bodyPr>
          <a:lstStyle/>
          <a:p>
            <a:r>
              <a:rPr lang="en-US" sz="2400" b="1" dirty="0" err="1"/>
              <a:t>Rs</a:t>
            </a:r>
            <a:r>
              <a:rPr lang="ar-IQ" sz="2400" b="1" dirty="0"/>
              <a:t> =يمثل اعلى معدل لسرعة التفاعل</a:t>
            </a:r>
          </a:p>
          <a:p>
            <a:endParaRPr lang="ar-IQ" sz="2400" b="1" dirty="0"/>
          </a:p>
          <a:p>
            <a:endParaRPr lang="ar-IQ" sz="2400" b="1" dirty="0"/>
          </a:p>
          <a:p>
            <a:endParaRPr lang="ar-IQ" sz="2400" b="1" dirty="0"/>
          </a:p>
          <a:p>
            <a:endParaRPr lang="ar-IQ" sz="2400" b="1" dirty="0"/>
          </a:p>
          <a:p>
            <a:endParaRPr lang="ar-IQ" sz="2400" b="1" dirty="0"/>
          </a:p>
          <a:p>
            <a:endParaRPr lang="ar-IQ" sz="2400" b="1" dirty="0"/>
          </a:p>
          <a:p>
            <a:endParaRPr lang="ar-IQ" sz="2400" b="1" dirty="0"/>
          </a:p>
          <a:p>
            <a:endParaRPr lang="ar-IQ" sz="2400" b="1" dirty="0"/>
          </a:p>
          <a:p>
            <a:r>
              <a:rPr lang="ar-IQ" sz="2400" b="1" dirty="0"/>
              <a:t>حيث يمكن تحويل هذه المعادلة الى الشكل الخطي :</a:t>
            </a:r>
          </a:p>
          <a:p>
            <a:r>
              <a:rPr lang="ar-IQ" sz="2400" b="1" dirty="0"/>
              <a:t> </a:t>
            </a:r>
          </a:p>
        </p:txBody>
      </p:sp>
      <p:graphicFrame>
        <p:nvGraphicFramePr>
          <p:cNvPr id="5" name="Object 4"/>
          <p:cNvGraphicFramePr>
            <a:graphicFrameLocks noChangeAspect="1"/>
          </p:cNvGraphicFramePr>
          <p:nvPr>
            <p:extLst>
              <p:ext uri="{D42A27DB-BD31-4B8C-83A1-F6EECF244321}">
                <p14:modId xmlns:p14="http://schemas.microsoft.com/office/powerpoint/2010/main" val="2708830728"/>
              </p:ext>
            </p:extLst>
          </p:nvPr>
        </p:nvGraphicFramePr>
        <p:xfrm>
          <a:off x="395536" y="1196752"/>
          <a:ext cx="1550194" cy="634454"/>
        </p:xfrm>
        <a:graphic>
          <a:graphicData uri="http://schemas.openxmlformats.org/presentationml/2006/ole">
            <mc:AlternateContent xmlns:mc="http://schemas.openxmlformats.org/markup-compatibility/2006">
              <mc:Choice xmlns:v="urn:schemas-microsoft-com:vml" Requires="v">
                <p:oleObj spid="_x0000_s80386" name="Equation" r:id="rId5" imgW="888840" imgH="431640" progId="Equation.3">
                  <p:embed/>
                </p:oleObj>
              </mc:Choice>
              <mc:Fallback>
                <p:oleObj name="Equation" r:id="rId5" imgW="888840" imgH="431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196752"/>
                        <a:ext cx="1550194" cy="63445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48662562"/>
              </p:ext>
            </p:extLst>
          </p:nvPr>
        </p:nvGraphicFramePr>
        <p:xfrm>
          <a:off x="323528" y="3284984"/>
          <a:ext cx="1800200" cy="575816"/>
        </p:xfrm>
        <a:graphic>
          <a:graphicData uri="http://schemas.openxmlformats.org/presentationml/2006/ole">
            <mc:AlternateContent xmlns:mc="http://schemas.openxmlformats.org/markup-compatibility/2006">
              <mc:Choice xmlns:v="urn:schemas-microsoft-com:vml" Requires="v">
                <p:oleObj spid="_x0000_s80387" name="Equation" r:id="rId7" imgW="1117440" imgH="431640" progId="Equation.3">
                  <p:embed/>
                </p:oleObj>
              </mc:Choice>
              <mc:Fallback>
                <p:oleObj name="Equation" r:id="rId7" imgW="1117440" imgH="4316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3284984"/>
                        <a:ext cx="1800200" cy="575816"/>
                      </a:xfrm>
                      <a:prstGeom prst="rect">
                        <a:avLst/>
                      </a:prstGeom>
                      <a:noFill/>
                    </p:spPr>
                  </p:pic>
                </p:oleObj>
              </mc:Fallback>
            </mc:AlternateContent>
          </a:graphicData>
        </a:graphic>
      </p:graphicFrame>
      <p:pic>
        <p:nvPicPr>
          <p:cNvPr id="79884" name="Picture 12" descr="C:\Users\7568\Desktop\Untitled 1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2478" y="4271616"/>
            <a:ext cx="3477754" cy="2173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7"/>
          <p:cNvGraphicFramePr>
            <a:graphicFrameLocks noChangeAspect="1"/>
          </p:cNvGraphicFramePr>
          <p:nvPr>
            <p:extLst>
              <p:ext uri="{D42A27DB-BD31-4B8C-83A1-F6EECF244321}">
                <p14:modId xmlns:p14="http://schemas.microsoft.com/office/powerpoint/2010/main" val="3347024772"/>
              </p:ext>
            </p:extLst>
          </p:nvPr>
        </p:nvGraphicFramePr>
        <p:xfrm>
          <a:off x="3165872" y="5026124"/>
          <a:ext cx="254000" cy="419100"/>
        </p:xfrm>
        <a:graphic>
          <a:graphicData uri="http://schemas.openxmlformats.org/presentationml/2006/ole">
            <mc:AlternateContent xmlns:mc="http://schemas.openxmlformats.org/markup-compatibility/2006">
              <mc:Choice xmlns:v="urn:schemas-microsoft-com:vml" Requires="v">
                <p:oleObj spid="_x0000_s80388" name="Equation" r:id="rId10" imgW="253800" imgH="419040" progId="Equation.3">
                  <p:embed/>
                </p:oleObj>
              </mc:Choice>
              <mc:Fallback>
                <p:oleObj name="Equation" r:id="rId10" imgW="253800" imgH="41904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5872" y="5026124"/>
                        <a:ext cx="2540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74058305"/>
              </p:ext>
            </p:extLst>
          </p:nvPr>
        </p:nvGraphicFramePr>
        <p:xfrm>
          <a:off x="3623320" y="5661248"/>
          <a:ext cx="228600" cy="431800"/>
        </p:xfrm>
        <a:graphic>
          <a:graphicData uri="http://schemas.openxmlformats.org/presentationml/2006/ole">
            <mc:AlternateContent xmlns:mc="http://schemas.openxmlformats.org/markup-compatibility/2006">
              <mc:Choice xmlns:v="urn:schemas-microsoft-com:vml" Requires="v">
                <p:oleObj spid="_x0000_s80389" name="Equation" r:id="rId12" imgW="228600" imgH="431640" progId="Equation.3">
                  <p:embed/>
                </p:oleObj>
              </mc:Choice>
              <mc:Fallback>
                <p:oleObj name="Equation" r:id="rId12" imgW="228600" imgH="43164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23320" y="5661248"/>
                        <a:ext cx="228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96849221"/>
              </p:ext>
            </p:extLst>
          </p:nvPr>
        </p:nvGraphicFramePr>
        <p:xfrm>
          <a:off x="4669532" y="6309320"/>
          <a:ext cx="190500" cy="228600"/>
        </p:xfrm>
        <a:graphic>
          <a:graphicData uri="http://schemas.openxmlformats.org/presentationml/2006/ole">
            <mc:AlternateContent xmlns:mc="http://schemas.openxmlformats.org/markup-compatibility/2006">
              <mc:Choice xmlns:v="urn:schemas-microsoft-com:vml" Requires="v">
                <p:oleObj spid="_x0000_s80390" name="Equation" r:id="rId14" imgW="190440" imgH="228600" progId="Equation.3">
                  <p:embed/>
                </p:oleObj>
              </mc:Choice>
              <mc:Fallback>
                <p:oleObj name="Equation" r:id="rId14" imgW="190440" imgH="228600"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9532" y="6309320"/>
                        <a:ext cx="1905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9374143"/>
              </p:ext>
            </p:extLst>
          </p:nvPr>
        </p:nvGraphicFramePr>
        <p:xfrm>
          <a:off x="4652888" y="5013176"/>
          <a:ext cx="711200" cy="431800"/>
        </p:xfrm>
        <a:graphic>
          <a:graphicData uri="http://schemas.openxmlformats.org/presentationml/2006/ole">
            <mc:AlternateContent xmlns:mc="http://schemas.openxmlformats.org/markup-compatibility/2006">
              <mc:Choice xmlns:v="urn:schemas-microsoft-com:vml" Requires="v">
                <p:oleObj spid="_x0000_s80391" name="Equation" r:id="rId16" imgW="711000" imgH="431640" progId="Equation.3">
                  <p:embed/>
                </p:oleObj>
              </mc:Choice>
              <mc:Fallback>
                <p:oleObj name="Equation" r:id="rId16" imgW="711000" imgH="431640"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52888" y="5013176"/>
                        <a:ext cx="711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9896" name="Picture 24" descr="C:\Users\7568\Desktop\Untitled 9.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28172" y="836712"/>
            <a:ext cx="4096156" cy="23637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Object 11"/>
          <p:cNvGraphicFramePr>
            <a:graphicFrameLocks noChangeAspect="1"/>
          </p:cNvGraphicFramePr>
          <p:nvPr>
            <p:extLst>
              <p:ext uri="{D42A27DB-BD31-4B8C-83A1-F6EECF244321}">
                <p14:modId xmlns:p14="http://schemas.microsoft.com/office/powerpoint/2010/main" val="94566164"/>
              </p:ext>
            </p:extLst>
          </p:nvPr>
        </p:nvGraphicFramePr>
        <p:xfrm>
          <a:off x="5148064" y="1124744"/>
          <a:ext cx="1223962" cy="360363"/>
        </p:xfrm>
        <a:graphic>
          <a:graphicData uri="http://schemas.openxmlformats.org/presentationml/2006/ole">
            <mc:AlternateContent xmlns:mc="http://schemas.openxmlformats.org/markup-compatibility/2006">
              <mc:Choice xmlns:v="urn:schemas-microsoft-com:vml" Requires="v">
                <p:oleObj spid="_x0000_s80392" name="Equation" r:id="rId19" imgW="685800" imgH="228600" progId="Equation.3">
                  <p:embed/>
                </p:oleObj>
              </mc:Choice>
              <mc:Fallback>
                <p:oleObj name="Equation" r:id="rId19" imgW="685800" imgH="228600" progId="Equation.3">
                  <p:embed/>
                  <p:pic>
                    <p:nvPicPr>
                      <p:cNvPr id="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48064" y="1124744"/>
                        <a:ext cx="12239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338496907"/>
              </p:ext>
            </p:extLst>
          </p:nvPr>
        </p:nvGraphicFramePr>
        <p:xfrm>
          <a:off x="4499992" y="2276872"/>
          <a:ext cx="976258" cy="372616"/>
        </p:xfrm>
        <a:graphic>
          <a:graphicData uri="http://schemas.openxmlformats.org/presentationml/2006/ole">
            <mc:AlternateContent xmlns:mc="http://schemas.openxmlformats.org/markup-compatibility/2006">
              <mc:Choice xmlns:v="urn:schemas-microsoft-com:vml" Requires="v">
                <p:oleObj spid="_x0000_s80393" name="Equation" r:id="rId21" imgW="622080" imgH="228600" progId="Equation.3">
                  <p:embed/>
                </p:oleObj>
              </mc:Choice>
              <mc:Fallback>
                <p:oleObj name="Equation" r:id="rId21" imgW="622080" imgH="228600" progId="Equation.3">
                  <p:embed/>
                  <p:pic>
                    <p:nvPicPr>
                      <p:cNvPr id="0"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99992" y="2276872"/>
                        <a:ext cx="976258" cy="372616"/>
                      </a:xfrm>
                      <a:prstGeom prst="rect">
                        <a:avLst/>
                      </a:prstGeom>
                      <a:noFill/>
                    </p:spPr>
                  </p:pic>
                </p:oleObj>
              </mc:Fallback>
            </mc:AlternateContent>
          </a:graphicData>
        </a:graphic>
      </p:graphicFrame>
    </p:spTree>
    <p:extLst>
      <p:ext uri="{BB962C8B-B14F-4D97-AF65-F5344CB8AC3E}">
        <p14:creationId xmlns:p14="http://schemas.microsoft.com/office/powerpoint/2010/main" val="38996564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0"/>
            <a:ext cx="8881195" cy="6740307"/>
          </a:xfrm>
          <a:prstGeom prst="rect">
            <a:avLst/>
          </a:prstGeom>
          <a:noFill/>
        </p:spPr>
        <p:txBody>
          <a:bodyPr wrap="square" rtlCol="1">
            <a:spAutoFit/>
          </a:bodyPr>
          <a:lstStyle/>
          <a:p>
            <a:pPr algn="ctr"/>
            <a:r>
              <a:rPr lang="ar-IQ" sz="2400" b="1" u="sng" dirty="0"/>
              <a:t>العمليات اللاانعكاسية</a:t>
            </a:r>
          </a:p>
          <a:p>
            <a:r>
              <a:rPr lang="ar-IQ" sz="2400" b="1" dirty="0"/>
              <a:t>وهي تلك العمليات التي تسلك باتجاه واحد ولايمكن عكسها  ومن هذه العمليات :</a:t>
            </a:r>
          </a:p>
          <a:p>
            <a:r>
              <a:rPr lang="ar-IQ" sz="2400" b="1" dirty="0"/>
              <a:t>1- اللزوجة                          2- الانتشار                 3- التوصيل الكهربائي </a:t>
            </a:r>
          </a:p>
          <a:p>
            <a:endParaRPr lang="ar-IQ" sz="2400" b="1" dirty="0"/>
          </a:p>
          <a:p>
            <a:r>
              <a:rPr lang="ar-IQ" sz="2400" b="1" dirty="0"/>
              <a:t>1- اللزوجة  </a:t>
            </a:r>
            <a:r>
              <a:rPr lang="en-US" sz="2400" b="1" dirty="0"/>
              <a:t>VISCOSITY             </a:t>
            </a:r>
            <a:endParaRPr lang="ar-IQ" sz="2400" b="1" dirty="0"/>
          </a:p>
          <a:p>
            <a:r>
              <a:rPr lang="ar-IQ" sz="2400" b="1" dirty="0"/>
              <a:t>وهي الممانعة التي يبديها مائع ما تجاه الاحتكك بين طبقاته والذي يسبب ممانعة الجريان داخل الانبوبة .</a:t>
            </a:r>
          </a:p>
          <a:p>
            <a:r>
              <a:rPr lang="ar-IQ" sz="2400" b="1" dirty="0"/>
              <a:t>درست اللزوجة من قبل العالم بوازلي من خلال قانونه (ينساب سائل حجمه (سم مكعب ) خلال انبوبة شعرية طولها (سم ) ونصف قطر (سم ) خلال زمن مقداره (ثانية ) وتحت ضغط مقداره (سم زئبق ) )</a:t>
            </a:r>
          </a:p>
          <a:p>
            <a:r>
              <a:rPr lang="ar-IQ" sz="2400" b="1" dirty="0"/>
              <a:t>وحدة قياس اللزوجة هي البواز </a:t>
            </a:r>
            <a:r>
              <a:rPr lang="en-US" sz="2400" b="1" dirty="0"/>
              <a:t>poise</a:t>
            </a:r>
            <a:r>
              <a:rPr lang="ar-IQ" sz="2400" b="1" dirty="0"/>
              <a:t> اما وحدة القياس الدولية </a:t>
            </a:r>
          </a:p>
          <a:p>
            <a:r>
              <a:rPr lang="ar-IQ" sz="2400" b="1" dirty="0"/>
              <a:t>للزوجة هي باسكال .ثانية (</a:t>
            </a:r>
            <a:r>
              <a:rPr lang="en-US" sz="2400" b="1" dirty="0" err="1"/>
              <a:t>Pa.sec</a:t>
            </a:r>
            <a:r>
              <a:rPr lang="en-US" sz="2400" b="1" dirty="0"/>
              <a:t> </a:t>
            </a:r>
            <a:r>
              <a:rPr lang="ar-IQ" sz="2400" b="1" dirty="0"/>
              <a:t> )</a:t>
            </a:r>
            <a:r>
              <a:rPr lang="en-US" sz="2400" b="1" dirty="0"/>
              <a:t> </a:t>
            </a:r>
            <a:endParaRPr lang="ar-IQ" sz="2400" b="1" dirty="0"/>
          </a:p>
          <a:p>
            <a:endParaRPr lang="ar-IQ" sz="2400" b="1" dirty="0"/>
          </a:p>
          <a:p>
            <a:endParaRPr lang="ar-IQ" sz="2400" b="1" dirty="0"/>
          </a:p>
          <a:p>
            <a:endParaRPr lang="ar-IQ" sz="2400" b="1" dirty="0"/>
          </a:p>
          <a:p>
            <a:r>
              <a:rPr lang="ar-IQ" sz="2400" b="1" dirty="0"/>
              <a:t>المعادلة الاخيرة تنطبق على السوائل التي يكون</a:t>
            </a:r>
          </a:p>
          <a:p>
            <a:r>
              <a:rPr lang="ar-IQ" sz="2400" b="1" dirty="0"/>
              <a:t> جريانها انسيابيا (غير مضطرب)</a:t>
            </a:r>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792048028"/>
              </p:ext>
            </p:extLst>
          </p:nvPr>
        </p:nvGraphicFramePr>
        <p:xfrm>
          <a:off x="251520" y="3356992"/>
          <a:ext cx="1224136" cy="792088"/>
        </p:xfrm>
        <a:graphic>
          <a:graphicData uri="http://schemas.openxmlformats.org/presentationml/2006/ole">
            <mc:AlternateContent xmlns:mc="http://schemas.openxmlformats.org/markup-compatibility/2006">
              <mc:Choice xmlns:v="urn:schemas-microsoft-com:vml" Requires="v">
                <p:oleObj spid="_x0000_s81105" name="Equation" r:id="rId3" imgW="672840" imgH="419040" progId="Equation.3">
                  <p:embed/>
                </p:oleObj>
              </mc:Choice>
              <mc:Fallback>
                <p:oleObj name="Equation" r:id="rId3" imgW="67284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56992"/>
                        <a:ext cx="1224136" cy="792088"/>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04809763"/>
              </p:ext>
            </p:extLst>
          </p:nvPr>
        </p:nvGraphicFramePr>
        <p:xfrm>
          <a:off x="179512" y="4275138"/>
          <a:ext cx="2808312" cy="1314102"/>
        </p:xfrm>
        <a:graphic>
          <a:graphicData uri="http://schemas.openxmlformats.org/presentationml/2006/ole">
            <mc:AlternateContent xmlns:mc="http://schemas.openxmlformats.org/markup-compatibility/2006">
              <mc:Choice xmlns:v="urn:schemas-microsoft-com:vml" Requires="v">
                <p:oleObj spid="_x0000_s81106" name="Equation" r:id="rId5" imgW="1333440" imgH="711000" progId="Equation.3">
                  <p:embed/>
                </p:oleObj>
              </mc:Choice>
              <mc:Fallback>
                <p:oleObj name="Equation" r:id="rId5" imgW="1333440" imgH="7110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275138"/>
                        <a:ext cx="2808312" cy="1314102"/>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93317610"/>
              </p:ext>
            </p:extLst>
          </p:nvPr>
        </p:nvGraphicFramePr>
        <p:xfrm>
          <a:off x="251520" y="5877272"/>
          <a:ext cx="1353493" cy="504056"/>
        </p:xfrm>
        <a:graphic>
          <a:graphicData uri="http://schemas.openxmlformats.org/presentationml/2006/ole">
            <mc:AlternateContent xmlns:mc="http://schemas.openxmlformats.org/markup-compatibility/2006">
              <mc:Choice xmlns:v="urn:schemas-microsoft-com:vml" Requires="v">
                <p:oleObj spid="_x0000_s81107" name="Equation" r:id="rId7" imgW="634680" imgH="203040" progId="Equation.3">
                  <p:embed/>
                </p:oleObj>
              </mc:Choice>
              <mc:Fallback>
                <p:oleObj name="Equation" r:id="rId7" imgW="634680" imgH="20304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5877272"/>
                        <a:ext cx="1353493" cy="504056"/>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68887739"/>
              </p:ext>
            </p:extLst>
          </p:nvPr>
        </p:nvGraphicFramePr>
        <p:xfrm>
          <a:off x="2123728" y="5661248"/>
          <a:ext cx="1440160" cy="792088"/>
        </p:xfrm>
        <a:graphic>
          <a:graphicData uri="http://schemas.openxmlformats.org/presentationml/2006/ole">
            <mc:AlternateContent xmlns:mc="http://schemas.openxmlformats.org/markup-compatibility/2006">
              <mc:Choice xmlns:v="urn:schemas-microsoft-com:vml" Requires="v">
                <p:oleObj spid="_x0000_s81108" name="Equation" r:id="rId9" imgW="812520" imgH="419040" progId="Equation.3">
                  <p:embed/>
                </p:oleObj>
              </mc:Choice>
              <mc:Fallback>
                <p:oleObj name="Equation" r:id="rId9" imgW="812520" imgH="41904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3728" y="5661248"/>
                        <a:ext cx="1440160" cy="792088"/>
                      </a:xfrm>
                      <a:prstGeom prst="rect">
                        <a:avLst/>
                      </a:prstGeom>
                      <a:noFill/>
                    </p:spPr>
                  </p:pic>
                </p:oleObj>
              </mc:Fallback>
            </mc:AlternateContent>
          </a:graphicData>
        </a:graphic>
      </p:graphicFrame>
    </p:spTree>
    <p:extLst>
      <p:ext uri="{BB962C8B-B14F-4D97-AF65-F5344CB8AC3E}">
        <p14:creationId xmlns:p14="http://schemas.microsoft.com/office/powerpoint/2010/main" val="40907708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9108504" cy="4524315"/>
          </a:xfrm>
          <a:prstGeom prst="rect">
            <a:avLst/>
          </a:prstGeom>
          <a:noFill/>
        </p:spPr>
        <p:txBody>
          <a:bodyPr wrap="square" rtlCol="1">
            <a:spAutoFit/>
          </a:bodyPr>
          <a:lstStyle/>
          <a:p>
            <a:r>
              <a:rPr lang="ar-IQ" sz="2400" b="1" dirty="0"/>
              <a:t>ولاجل معرفة فيما اذا كان الجريان مضطرب او انسيابي نطبق قاعدة عدد رينولد (</a:t>
            </a:r>
            <a:r>
              <a:rPr lang="en-US" sz="2400" b="1" dirty="0"/>
              <a:t>R.NO</a:t>
            </a:r>
            <a:r>
              <a:rPr lang="ar-IQ" sz="2400" b="1" dirty="0"/>
              <a:t>)</a:t>
            </a:r>
          </a:p>
          <a:p>
            <a:r>
              <a:rPr lang="ar-IQ" sz="2400" b="1" dirty="0"/>
              <a:t> الجريان انسيابي اذا كان    </a:t>
            </a:r>
            <a:r>
              <a:rPr lang="en-US" sz="2400" b="1" dirty="0"/>
              <a:t>R.NO≤2000</a:t>
            </a:r>
            <a:r>
              <a:rPr lang="ar-IQ" sz="2400" b="1" dirty="0"/>
              <a:t> </a:t>
            </a:r>
          </a:p>
          <a:p>
            <a:r>
              <a:rPr lang="ar-IQ" sz="2400" b="1" dirty="0"/>
              <a:t>الجريان مضطرب اذا كان    </a:t>
            </a:r>
            <a:r>
              <a:rPr lang="en-US" sz="2400" b="1" dirty="0"/>
              <a:t>R.NO&gt;2000</a:t>
            </a:r>
            <a:r>
              <a:rPr lang="ar-IQ" sz="2400" b="1" dirty="0"/>
              <a:t> </a:t>
            </a:r>
          </a:p>
          <a:p>
            <a:r>
              <a:rPr lang="ar-IQ" sz="2400" b="1" dirty="0"/>
              <a:t> </a:t>
            </a:r>
          </a:p>
          <a:p>
            <a:r>
              <a:rPr lang="ar-IQ" sz="2400" b="1" u="sng" dirty="0"/>
              <a:t>السيولة</a:t>
            </a:r>
            <a:r>
              <a:rPr lang="ar-IQ" sz="2400" b="1" dirty="0"/>
              <a:t>: وهي مقدار انسيابية المائع وهي معكوس اللزوجة</a:t>
            </a:r>
          </a:p>
          <a:p>
            <a:endParaRPr lang="ar-IQ" sz="2400" b="1" dirty="0"/>
          </a:p>
          <a:p>
            <a:pPr algn="ctr"/>
            <a:r>
              <a:rPr lang="ar-IQ" sz="2400" b="1" u="sng" dirty="0"/>
              <a:t>طرق قياس اللزوجة  </a:t>
            </a:r>
          </a:p>
          <a:p>
            <a:r>
              <a:rPr lang="ar-IQ" sz="2400" b="1" dirty="0"/>
              <a:t>                  1- طريقة استوالد                              2- طريقة الكرة الساقطة </a:t>
            </a:r>
          </a:p>
          <a:p>
            <a:endParaRPr lang="ar-IQ" sz="2400" b="1" dirty="0"/>
          </a:p>
          <a:p>
            <a:r>
              <a:rPr lang="ar-IQ" sz="2400" b="1" u="sng" dirty="0"/>
              <a:t>1- طريقة استوالد </a:t>
            </a:r>
            <a:endParaRPr lang="ar-IQ" sz="2400" b="1" dirty="0"/>
          </a:p>
          <a:p>
            <a:pPr marL="457200" indent="-457200">
              <a:buAutoNum type="arabicParenBoth"/>
            </a:pPr>
            <a:r>
              <a:rPr lang="ar-IQ" sz="2400" b="1" dirty="0"/>
              <a:t>للمحلول قياسي معلوم بينما </a:t>
            </a:r>
          </a:p>
          <a:p>
            <a:r>
              <a:rPr lang="ar-IQ" sz="2400" b="1" dirty="0"/>
              <a:t>(2) للمحلول مجهول القياس</a:t>
            </a:r>
          </a:p>
        </p:txBody>
      </p:sp>
      <p:graphicFrame>
        <p:nvGraphicFramePr>
          <p:cNvPr id="3" name="Object 2"/>
          <p:cNvGraphicFramePr>
            <a:graphicFrameLocks noChangeAspect="1"/>
          </p:cNvGraphicFramePr>
          <p:nvPr>
            <p:extLst>
              <p:ext uri="{D42A27DB-BD31-4B8C-83A1-F6EECF244321}">
                <p14:modId xmlns:p14="http://schemas.microsoft.com/office/powerpoint/2010/main" val="3623338503"/>
              </p:ext>
            </p:extLst>
          </p:nvPr>
        </p:nvGraphicFramePr>
        <p:xfrm>
          <a:off x="179512" y="476672"/>
          <a:ext cx="1296144" cy="648072"/>
        </p:xfrm>
        <a:graphic>
          <a:graphicData uri="http://schemas.openxmlformats.org/presentationml/2006/ole">
            <mc:AlternateContent xmlns:mc="http://schemas.openxmlformats.org/markup-compatibility/2006">
              <mc:Choice xmlns:v="urn:schemas-microsoft-com:vml" Requires="v">
                <p:oleObj spid="_x0000_s83191" name="Equation" r:id="rId3" imgW="825480" imgH="419040" progId="Equation.3">
                  <p:embed/>
                </p:oleObj>
              </mc:Choice>
              <mc:Fallback>
                <p:oleObj name="Equation" r:id="rId3" imgW="82548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76672"/>
                        <a:ext cx="1296144" cy="64807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13554290"/>
              </p:ext>
            </p:extLst>
          </p:nvPr>
        </p:nvGraphicFramePr>
        <p:xfrm>
          <a:off x="323528" y="1484784"/>
          <a:ext cx="576064" cy="648072"/>
        </p:xfrm>
        <a:graphic>
          <a:graphicData uri="http://schemas.openxmlformats.org/presentationml/2006/ole">
            <mc:AlternateContent xmlns:mc="http://schemas.openxmlformats.org/markup-compatibility/2006">
              <mc:Choice xmlns:v="urn:schemas-microsoft-com:vml" Requires="v">
                <p:oleObj spid="_x0000_s83192" name="Equation" r:id="rId5" imgW="393480" imgH="419040" progId="Equation.3">
                  <p:embed/>
                </p:oleObj>
              </mc:Choice>
              <mc:Fallback>
                <p:oleObj name="Equation" r:id="rId5" imgW="393480" imgH="4190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484784"/>
                        <a:ext cx="576064" cy="64807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50204136"/>
              </p:ext>
            </p:extLst>
          </p:nvPr>
        </p:nvGraphicFramePr>
        <p:xfrm>
          <a:off x="107504" y="3789040"/>
          <a:ext cx="1944216" cy="792088"/>
        </p:xfrm>
        <a:graphic>
          <a:graphicData uri="http://schemas.openxmlformats.org/presentationml/2006/ole">
            <mc:AlternateContent xmlns:mc="http://schemas.openxmlformats.org/markup-compatibility/2006">
              <mc:Choice xmlns:v="urn:schemas-microsoft-com:vml" Requires="v">
                <p:oleObj spid="_x0000_s83193" name="Equation" r:id="rId7" imgW="965160" imgH="419040" progId="Equation.3">
                  <p:embed/>
                </p:oleObj>
              </mc:Choice>
              <mc:Fallback>
                <p:oleObj name="Equation" r:id="rId7" imgW="965160" imgH="41904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3789040"/>
                        <a:ext cx="1944216" cy="79208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99831998"/>
              </p:ext>
            </p:extLst>
          </p:nvPr>
        </p:nvGraphicFramePr>
        <p:xfrm>
          <a:off x="2987824" y="3789041"/>
          <a:ext cx="1800200" cy="779898"/>
        </p:xfrm>
        <a:graphic>
          <a:graphicData uri="http://schemas.openxmlformats.org/presentationml/2006/ole">
            <mc:AlternateContent xmlns:mc="http://schemas.openxmlformats.org/markup-compatibility/2006">
              <mc:Choice xmlns:v="urn:schemas-microsoft-com:vml" Requires="v">
                <p:oleObj spid="_x0000_s83194" name="Equation" r:id="rId9" imgW="1002960" imgH="419040" progId="Equation.3">
                  <p:embed/>
                </p:oleObj>
              </mc:Choice>
              <mc:Fallback>
                <p:oleObj name="Equation" r:id="rId9" imgW="1002960" imgH="41904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7824" y="3789041"/>
                        <a:ext cx="1800200" cy="779898"/>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87517553"/>
              </p:ext>
            </p:extLst>
          </p:nvPr>
        </p:nvGraphicFramePr>
        <p:xfrm>
          <a:off x="1907704" y="5001235"/>
          <a:ext cx="1584176" cy="804029"/>
        </p:xfrm>
        <a:graphic>
          <a:graphicData uri="http://schemas.openxmlformats.org/presentationml/2006/ole">
            <mc:AlternateContent xmlns:mc="http://schemas.openxmlformats.org/markup-compatibility/2006">
              <mc:Choice xmlns:v="urn:schemas-microsoft-com:vml" Requires="v">
                <p:oleObj spid="_x0000_s83195" name="Equation" r:id="rId11" imgW="672840" imgH="431640" progId="Equation.3">
                  <p:embed/>
                </p:oleObj>
              </mc:Choice>
              <mc:Fallback>
                <p:oleObj name="Equation" r:id="rId11" imgW="672840" imgH="43164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7704" y="5001235"/>
                        <a:ext cx="1584176" cy="804029"/>
                      </a:xfrm>
                      <a:prstGeom prst="rect">
                        <a:avLst/>
                      </a:prstGeom>
                      <a:noFill/>
                    </p:spPr>
                  </p:pic>
                </p:oleObj>
              </mc:Fallback>
            </mc:AlternateContent>
          </a:graphicData>
        </a:graphic>
      </p:graphicFrame>
      <p:pic>
        <p:nvPicPr>
          <p:cNvPr id="82965" name="Picture 21" descr="C:\Users\7568\Desktop\image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1960" y="4581128"/>
            <a:ext cx="4680521"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5547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9108504" cy="6370975"/>
          </a:xfrm>
          <a:prstGeom prst="rect">
            <a:avLst/>
          </a:prstGeom>
          <a:noFill/>
        </p:spPr>
        <p:txBody>
          <a:bodyPr wrap="square" rtlCol="1">
            <a:spAutoFit/>
          </a:bodyPr>
          <a:lstStyle/>
          <a:p>
            <a:r>
              <a:rPr lang="ar-IQ" sz="2400" b="1" u="sng" dirty="0"/>
              <a:t>2- طريقة الكرة الساقطة</a:t>
            </a:r>
          </a:p>
          <a:p>
            <a:endParaRPr lang="ar-IQ" sz="2400" b="1" u="sng" dirty="0"/>
          </a:p>
          <a:p>
            <a:endParaRPr lang="ar-IQ" sz="2400" b="1" u="sng" dirty="0"/>
          </a:p>
          <a:p>
            <a:endParaRPr lang="ar-IQ" sz="2400" b="1" u="sng" dirty="0"/>
          </a:p>
          <a:p>
            <a:endParaRPr lang="ar-IQ" sz="2400" b="1" u="sng" dirty="0"/>
          </a:p>
          <a:p>
            <a:endParaRPr lang="ar-IQ" sz="2400" b="1" u="sng" dirty="0"/>
          </a:p>
          <a:p>
            <a:endParaRPr lang="ar-IQ" sz="2400" b="1" u="sng" dirty="0"/>
          </a:p>
          <a:p>
            <a:endParaRPr lang="ar-IQ" sz="2400" b="1" u="sng" dirty="0"/>
          </a:p>
          <a:p>
            <a:endParaRPr lang="ar-IQ" sz="2400" b="1" u="sng" dirty="0"/>
          </a:p>
          <a:p>
            <a:endParaRPr lang="ar-IQ" sz="2400" b="1" u="sng" dirty="0"/>
          </a:p>
          <a:p>
            <a:pPr algn="just"/>
            <a:r>
              <a:rPr lang="ar-IQ" sz="2400" b="1" dirty="0"/>
              <a:t>مثال : استخدم مقياس استوالد لقياس لزوجة سائل ما حيث استخدم </a:t>
            </a:r>
            <a:r>
              <a:rPr lang="en-US" sz="2400" b="1" dirty="0"/>
              <a:t>50cm3</a:t>
            </a:r>
            <a:r>
              <a:rPr lang="ar-IQ" sz="2400" b="1" dirty="0"/>
              <a:t> من الكحول وكان طول الانبوبة </a:t>
            </a:r>
            <a:r>
              <a:rPr lang="en-US" sz="2400" b="1" dirty="0"/>
              <a:t>1cm</a:t>
            </a:r>
            <a:r>
              <a:rPr lang="ar-IQ" sz="2400" b="1" dirty="0"/>
              <a:t> ونصف قطرها </a:t>
            </a:r>
            <a:r>
              <a:rPr lang="en-US" sz="2400" b="1" dirty="0"/>
              <a:t>0.2cm</a:t>
            </a:r>
            <a:r>
              <a:rPr lang="ar-IQ" sz="2400" b="1" dirty="0"/>
              <a:t> وكثافة الكحول </a:t>
            </a:r>
            <a:r>
              <a:rPr lang="en-US" sz="2400" b="1" dirty="0"/>
              <a:t>0.8g/cm3</a:t>
            </a:r>
            <a:r>
              <a:rPr lang="ar-IQ" sz="2400" b="1" u="sng" dirty="0"/>
              <a:t> </a:t>
            </a:r>
            <a:r>
              <a:rPr lang="ar-IQ" sz="2400" b="1" dirty="0"/>
              <a:t>وكان ارتفاع السائل في الانبوبة </a:t>
            </a:r>
            <a:r>
              <a:rPr lang="en-US" sz="2400" b="1" dirty="0"/>
              <a:t>7cm</a:t>
            </a:r>
            <a:r>
              <a:rPr lang="ar-IQ" sz="2400" b="1" dirty="0"/>
              <a:t> وسرعة انسياب السائل </a:t>
            </a:r>
            <a:r>
              <a:rPr lang="en-US" sz="2400" b="1" dirty="0"/>
              <a:t>3cm/sec</a:t>
            </a:r>
            <a:r>
              <a:rPr lang="ar-IQ" sz="2400" b="1" dirty="0"/>
              <a:t> جد لزوجة السائل بوحات البواز ووحدات الباسكال.ثانية وهل الجريان انسيابي ام مضطرب?</a:t>
            </a:r>
          </a:p>
          <a:p>
            <a:endParaRPr lang="ar-IQ" sz="2400" b="1" u="sng" dirty="0"/>
          </a:p>
          <a:p>
            <a:pPr algn="just"/>
            <a:r>
              <a:rPr lang="ar-IQ" sz="2400" b="1" dirty="0"/>
              <a:t>مثال:جد كثافة كرة حديدية اسقطت داخل الماء في اسطوانة نصف قطرها (</a:t>
            </a:r>
            <a:r>
              <a:rPr lang="en-US" sz="2400" b="1" dirty="0"/>
              <a:t>0.2 cm</a:t>
            </a:r>
            <a:r>
              <a:rPr lang="ar-IQ" sz="2400" b="1" dirty="0"/>
              <a:t> )  وبسرعة </a:t>
            </a:r>
            <a:r>
              <a:rPr lang="en-US" sz="2400" b="1" dirty="0"/>
              <a:t>3cm/sec</a:t>
            </a:r>
            <a:r>
              <a:rPr lang="ar-IQ" sz="2400" b="1" dirty="0"/>
              <a:t> علما ان لزوجة الماء هي </a:t>
            </a:r>
            <a:r>
              <a:rPr lang="en-US" sz="2400" b="1" dirty="0"/>
              <a:t>0.001 </a:t>
            </a:r>
            <a:r>
              <a:rPr lang="en-US" sz="2400" b="1" dirty="0" err="1"/>
              <a:t>Pa.sec</a:t>
            </a:r>
            <a:r>
              <a:rPr lang="ar-IQ" sz="2400" b="1" dirty="0"/>
              <a:t> وكثافة الماء </a:t>
            </a:r>
            <a:r>
              <a:rPr lang="en-US" sz="2400" b="1" dirty="0"/>
              <a:t>1g/cm3</a:t>
            </a:r>
            <a:r>
              <a:rPr lang="ar-IQ" sz="2400" b="1" dirty="0"/>
              <a:t> ?</a:t>
            </a:r>
            <a:r>
              <a:rPr lang="ar-IQ" sz="2400" b="1" u="sng" dirty="0"/>
              <a:t> </a:t>
            </a:r>
          </a:p>
        </p:txBody>
      </p:sp>
      <p:graphicFrame>
        <p:nvGraphicFramePr>
          <p:cNvPr id="3" name="Object 2"/>
          <p:cNvGraphicFramePr>
            <a:graphicFrameLocks noChangeAspect="1"/>
          </p:cNvGraphicFramePr>
          <p:nvPr>
            <p:extLst>
              <p:ext uri="{D42A27DB-BD31-4B8C-83A1-F6EECF244321}">
                <p14:modId xmlns:p14="http://schemas.microsoft.com/office/powerpoint/2010/main" val="3335987955"/>
              </p:ext>
            </p:extLst>
          </p:nvPr>
        </p:nvGraphicFramePr>
        <p:xfrm>
          <a:off x="755576" y="1735484"/>
          <a:ext cx="2232248" cy="829420"/>
        </p:xfrm>
        <a:graphic>
          <a:graphicData uri="http://schemas.openxmlformats.org/presentationml/2006/ole">
            <mc:AlternateContent xmlns:mc="http://schemas.openxmlformats.org/markup-compatibility/2006">
              <mc:Choice xmlns:v="urn:schemas-microsoft-com:vml" Requires="v">
                <p:oleObj spid="_x0000_s86064" name="Equation" r:id="rId3" imgW="1231560" imgH="419040" progId="Equation.3">
                  <p:embed/>
                </p:oleObj>
              </mc:Choice>
              <mc:Fallback>
                <p:oleObj name="Equation" r:id="rId3" imgW="123156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735484"/>
                        <a:ext cx="2232248" cy="829420"/>
                      </a:xfrm>
                      <a:prstGeom prst="rect">
                        <a:avLst/>
                      </a:prstGeom>
                      <a:noFill/>
                    </p:spPr>
                  </p:pic>
                </p:oleObj>
              </mc:Fallback>
            </mc:AlternateContent>
          </a:graphicData>
        </a:graphic>
      </p:graphicFrame>
      <p:pic>
        <p:nvPicPr>
          <p:cNvPr id="86022" name="Picture 6" descr="C:\Users\7568\Desktop\itg01-phi12-54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548680"/>
            <a:ext cx="390618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3915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974" y="0"/>
            <a:ext cx="9001216" cy="6370975"/>
          </a:xfrm>
          <a:prstGeom prst="rect">
            <a:avLst/>
          </a:prstGeom>
          <a:noFill/>
        </p:spPr>
        <p:txBody>
          <a:bodyPr wrap="square" rtlCol="1">
            <a:spAutoFit/>
          </a:bodyPr>
          <a:lstStyle/>
          <a:p>
            <a:r>
              <a:rPr lang="ar-IQ" sz="2400" b="1" u="sng" dirty="0"/>
              <a:t>تاثير درجة الحرارة على اللزوجة</a:t>
            </a:r>
          </a:p>
          <a:p>
            <a:r>
              <a:rPr lang="ar-IQ" sz="2400" b="1" dirty="0"/>
              <a:t>تقل اللزوجة بزيادة درجة الحرارة وينطبق عليها قانون ارينيوس لذلك تكون العلاقة بين اللزوجة ودرجة الحرارة ممثلة بالمعادلات الاتية : </a:t>
            </a:r>
          </a:p>
          <a:p>
            <a:endParaRPr lang="ar-IQ" sz="2400" b="1" dirty="0"/>
          </a:p>
          <a:p>
            <a:endParaRPr lang="ar-IQ" sz="2400" b="1" dirty="0"/>
          </a:p>
          <a:p>
            <a:endParaRPr lang="ar-IQ" sz="2400" b="1" dirty="0"/>
          </a:p>
          <a:p>
            <a:endParaRPr lang="ar-IQ" sz="2400" b="1" dirty="0"/>
          </a:p>
          <a:p>
            <a:endParaRPr lang="ar-IQ" sz="2400" b="1" dirty="0"/>
          </a:p>
          <a:p>
            <a:endParaRPr lang="ar-IQ" sz="2400" b="1" dirty="0"/>
          </a:p>
          <a:p>
            <a:endParaRPr lang="ar-IQ" sz="2400" b="1" dirty="0"/>
          </a:p>
          <a:p>
            <a:r>
              <a:rPr lang="ar-IQ" sz="2400" b="1" u="sng" dirty="0"/>
              <a:t>انواع اللزوجة  </a:t>
            </a:r>
          </a:p>
          <a:p>
            <a:r>
              <a:rPr lang="ar-IQ" sz="2400" b="1" dirty="0"/>
              <a:t>1- اللزوجة النسبية</a:t>
            </a:r>
            <a:r>
              <a:rPr lang="en-US" sz="2400" b="1" dirty="0"/>
              <a:t>relative </a:t>
            </a:r>
            <a:r>
              <a:rPr lang="en-US" sz="2400" b="1" dirty="0" err="1"/>
              <a:t>viscsity</a:t>
            </a:r>
            <a:r>
              <a:rPr lang="en-US" sz="2400" b="1" dirty="0"/>
              <a:t> </a:t>
            </a:r>
            <a:r>
              <a:rPr lang="ar-IQ" sz="2400" b="1" dirty="0"/>
              <a:t> :</a:t>
            </a:r>
          </a:p>
          <a:p>
            <a:endParaRPr lang="ar-IQ" sz="2400" b="1" dirty="0"/>
          </a:p>
          <a:p>
            <a:r>
              <a:rPr lang="ar-IQ" sz="2400" b="1" dirty="0"/>
              <a:t>2- اللزوجة النوعية</a:t>
            </a:r>
            <a:r>
              <a:rPr lang="en-US" sz="2400" b="1" dirty="0"/>
              <a:t>specific viscosity </a:t>
            </a:r>
            <a:r>
              <a:rPr lang="ar-IQ" sz="2400" b="1" dirty="0"/>
              <a:t>:</a:t>
            </a:r>
          </a:p>
          <a:p>
            <a:r>
              <a:rPr lang="ar-IQ" sz="2400" b="1" dirty="0"/>
              <a:t>3- اللزوجة المختزلة</a:t>
            </a:r>
            <a:r>
              <a:rPr lang="en-US" sz="2400" b="1" dirty="0"/>
              <a:t>reduce viscosity </a:t>
            </a:r>
            <a:r>
              <a:rPr lang="ar-IQ" sz="2400" b="1" dirty="0"/>
              <a:t>:</a:t>
            </a:r>
          </a:p>
          <a:p>
            <a:endParaRPr lang="ar-IQ" sz="2400" b="1" dirty="0"/>
          </a:p>
          <a:p>
            <a:r>
              <a:rPr lang="ar-IQ" sz="2400" b="1" dirty="0"/>
              <a:t>4-اللزوجة اللوغارتمية</a:t>
            </a:r>
            <a:r>
              <a:rPr lang="en-US" sz="2400" b="1" dirty="0"/>
              <a:t>inheriting viscosity </a:t>
            </a:r>
            <a:r>
              <a:rPr lang="ar-IQ" sz="2400" b="1" dirty="0"/>
              <a:t>:</a:t>
            </a:r>
          </a:p>
        </p:txBody>
      </p:sp>
      <p:graphicFrame>
        <p:nvGraphicFramePr>
          <p:cNvPr id="3" name="Object 2"/>
          <p:cNvGraphicFramePr>
            <a:graphicFrameLocks noChangeAspect="1"/>
          </p:cNvGraphicFramePr>
          <p:nvPr>
            <p:extLst>
              <p:ext uri="{D42A27DB-BD31-4B8C-83A1-F6EECF244321}">
                <p14:modId xmlns:p14="http://schemas.microsoft.com/office/powerpoint/2010/main" val="2819063412"/>
              </p:ext>
            </p:extLst>
          </p:nvPr>
        </p:nvGraphicFramePr>
        <p:xfrm>
          <a:off x="149974" y="908720"/>
          <a:ext cx="2765842" cy="723409"/>
        </p:xfrm>
        <a:graphic>
          <a:graphicData uri="http://schemas.openxmlformats.org/presentationml/2006/ole">
            <mc:AlternateContent xmlns:mc="http://schemas.openxmlformats.org/markup-compatibility/2006">
              <mc:Choice xmlns:v="urn:schemas-microsoft-com:vml" Requires="v">
                <p:oleObj spid="_x0000_s87504" name="Equation" r:id="rId3" imgW="1269720" imgH="431640" progId="Equation.3">
                  <p:embed/>
                </p:oleObj>
              </mc:Choice>
              <mc:Fallback>
                <p:oleObj name="Equation" r:id="rId3" imgW="1269720" imgH="431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74" y="908720"/>
                        <a:ext cx="2765842" cy="723409"/>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93894701"/>
              </p:ext>
            </p:extLst>
          </p:nvPr>
        </p:nvGraphicFramePr>
        <p:xfrm>
          <a:off x="171384" y="1700808"/>
          <a:ext cx="2168368" cy="792088"/>
        </p:xfrm>
        <a:graphic>
          <a:graphicData uri="http://schemas.openxmlformats.org/presentationml/2006/ole">
            <mc:AlternateContent xmlns:mc="http://schemas.openxmlformats.org/markup-compatibility/2006">
              <mc:Choice xmlns:v="urn:schemas-microsoft-com:vml" Requires="v">
                <p:oleObj spid="_x0000_s87505" name="Equation" r:id="rId5" imgW="1206360" imgH="431640" progId="Equation.3">
                  <p:embed/>
                </p:oleObj>
              </mc:Choice>
              <mc:Fallback>
                <p:oleObj name="Equation" r:id="rId5" imgW="1206360" imgH="431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4" y="1700808"/>
                        <a:ext cx="2168368" cy="792088"/>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37988065"/>
              </p:ext>
            </p:extLst>
          </p:nvPr>
        </p:nvGraphicFramePr>
        <p:xfrm>
          <a:off x="1187624" y="2636912"/>
          <a:ext cx="2880320" cy="864096"/>
        </p:xfrm>
        <a:graphic>
          <a:graphicData uri="http://schemas.openxmlformats.org/presentationml/2006/ole">
            <mc:AlternateContent xmlns:mc="http://schemas.openxmlformats.org/markup-compatibility/2006">
              <mc:Choice xmlns:v="urn:schemas-microsoft-com:vml" Requires="v">
                <p:oleObj spid="_x0000_s87506" name="Equation" r:id="rId7" imgW="1028520" imgH="393480" progId="Equation.3">
                  <p:embed/>
                </p:oleObj>
              </mc:Choice>
              <mc:Fallback>
                <p:oleObj name="Equation" r:id="rId7" imgW="1028520" imgH="39348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2636912"/>
                        <a:ext cx="2880320" cy="864096"/>
                      </a:xfrm>
                      <a:prstGeom prst="rect">
                        <a:avLst/>
                      </a:prstGeom>
                      <a:noFill/>
                    </p:spPr>
                  </p:pic>
                </p:oleObj>
              </mc:Fallback>
            </mc:AlternateContent>
          </a:graphicData>
        </a:graphic>
      </p:graphicFrame>
      <p:pic>
        <p:nvPicPr>
          <p:cNvPr id="87048" name="Picture 8" descr="C:\Users\7568\Desktop\figures\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5923" y="1412776"/>
            <a:ext cx="3854549" cy="21602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4256533567"/>
              </p:ext>
            </p:extLst>
          </p:nvPr>
        </p:nvGraphicFramePr>
        <p:xfrm>
          <a:off x="4722590" y="2348880"/>
          <a:ext cx="569490" cy="360040"/>
        </p:xfrm>
        <a:graphic>
          <a:graphicData uri="http://schemas.openxmlformats.org/presentationml/2006/ole">
            <mc:AlternateContent xmlns:mc="http://schemas.openxmlformats.org/markup-compatibility/2006">
              <mc:Choice xmlns:v="urn:schemas-microsoft-com:vml" Requires="v">
                <p:oleObj spid="_x0000_s87507" name="Equation" r:id="rId10" imgW="266400" imgH="203040" progId="Equation.3">
                  <p:embed/>
                </p:oleObj>
              </mc:Choice>
              <mc:Fallback>
                <p:oleObj name="Equation" r:id="rId10" imgW="266400" imgH="20304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2590" y="2348880"/>
                        <a:ext cx="569490" cy="36004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15450425"/>
              </p:ext>
            </p:extLst>
          </p:nvPr>
        </p:nvGraphicFramePr>
        <p:xfrm>
          <a:off x="6893196" y="2296046"/>
          <a:ext cx="1135187" cy="556890"/>
        </p:xfrm>
        <a:graphic>
          <a:graphicData uri="http://schemas.openxmlformats.org/presentationml/2006/ole">
            <mc:AlternateContent xmlns:mc="http://schemas.openxmlformats.org/markup-compatibility/2006">
              <mc:Choice xmlns:v="urn:schemas-microsoft-com:vml" Requires="v">
                <p:oleObj spid="_x0000_s87508" name="Equation" r:id="rId12" imgW="723600" imgH="393480" progId="Equation.3">
                  <p:embed/>
                </p:oleObj>
              </mc:Choice>
              <mc:Fallback>
                <p:oleObj name="Equation" r:id="rId12" imgW="723600" imgH="39348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93196" y="2296046"/>
                        <a:ext cx="1135187" cy="55689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13122416"/>
              </p:ext>
            </p:extLst>
          </p:nvPr>
        </p:nvGraphicFramePr>
        <p:xfrm>
          <a:off x="5432028" y="2708920"/>
          <a:ext cx="436116" cy="309116"/>
        </p:xfrm>
        <a:graphic>
          <a:graphicData uri="http://schemas.openxmlformats.org/presentationml/2006/ole">
            <mc:AlternateContent xmlns:mc="http://schemas.openxmlformats.org/markup-compatibility/2006">
              <mc:Choice xmlns:v="urn:schemas-microsoft-com:vml" Requires="v">
                <p:oleObj spid="_x0000_s87509" name="Equation" r:id="rId14" imgW="291960" imgH="164880" progId="Equation.3">
                  <p:embed/>
                </p:oleObj>
              </mc:Choice>
              <mc:Fallback>
                <p:oleObj name="Equation" r:id="rId14" imgW="291960" imgH="164880" progId="Equation.3">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2028" y="2708920"/>
                        <a:ext cx="436116" cy="309116"/>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68383144"/>
              </p:ext>
            </p:extLst>
          </p:nvPr>
        </p:nvGraphicFramePr>
        <p:xfrm>
          <a:off x="6567140" y="3356992"/>
          <a:ext cx="165100" cy="393700"/>
        </p:xfrm>
        <a:graphic>
          <a:graphicData uri="http://schemas.openxmlformats.org/presentationml/2006/ole">
            <mc:AlternateContent xmlns:mc="http://schemas.openxmlformats.org/markup-compatibility/2006">
              <mc:Choice xmlns:v="urn:schemas-microsoft-com:vml" Requires="v">
                <p:oleObj spid="_x0000_s87510" name="Equation" r:id="rId16" imgW="164880" imgH="393480" progId="Equation.3">
                  <p:embed/>
                </p:oleObj>
              </mc:Choice>
              <mc:Fallback>
                <p:oleObj name="Equation" r:id="rId16" imgW="164880" imgH="393480" progId="Equation.3">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67140" y="3356992"/>
                        <a:ext cx="1651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30462873"/>
              </p:ext>
            </p:extLst>
          </p:nvPr>
        </p:nvGraphicFramePr>
        <p:xfrm>
          <a:off x="915988" y="3860800"/>
          <a:ext cx="1047750" cy="720725"/>
        </p:xfrm>
        <a:graphic>
          <a:graphicData uri="http://schemas.openxmlformats.org/presentationml/2006/ole">
            <mc:AlternateContent xmlns:mc="http://schemas.openxmlformats.org/markup-compatibility/2006">
              <mc:Choice xmlns:v="urn:schemas-microsoft-com:vml" Requires="v">
                <p:oleObj spid="_x0000_s87511" name="Equation" r:id="rId18" imgW="520560" imgH="431640" progId="Equation.3">
                  <p:embed/>
                </p:oleObj>
              </mc:Choice>
              <mc:Fallback>
                <p:oleObj name="Equation" r:id="rId18" imgW="520560" imgH="431640" progId="Equation.3">
                  <p:embed/>
                  <p:pic>
                    <p:nvPicPr>
                      <p:cNvPr id="0" name="Object 20"/>
                      <p:cNvPicPr>
                        <a:picLocks noChangeAspect="1" noChangeArrowheads="1"/>
                      </p:cNvPicPr>
                      <p:nvPr/>
                    </p:nvPicPr>
                    <p:blipFill>
                      <a:blip r:embed="rId19"/>
                      <a:srcRect/>
                      <a:stretch>
                        <a:fillRect/>
                      </a:stretch>
                    </p:blipFill>
                    <p:spPr bwMode="auto">
                      <a:xfrm>
                        <a:off x="915988" y="3860800"/>
                        <a:ext cx="1047750" cy="720725"/>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76113818"/>
              </p:ext>
            </p:extLst>
          </p:nvPr>
        </p:nvGraphicFramePr>
        <p:xfrm>
          <a:off x="971600" y="4725144"/>
          <a:ext cx="1512168" cy="432048"/>
        </p:xfrm>
        <a:graphic>
          <a:graphicData uri="http://schemas.openxmlformats.org/presentationml/2006/ole">
            <mc:AlternateContent xmlns:mc="http://schemas.openxmlformats.org/markup-compatibility/2006">
              <mc:Choice xmlns:v="urn:schemas-microsoft-com:vml" Requires="v">
                <p:oleObj spid="_x0000_s87512" name="Equation" r:id="rId20" imgW="850680" imgH="241200" progId="Equation.3">
                  <p:embed/>
                </p:oleObj>
              </mc:Choice>
              <mc:Fallback>
                <p:oleObj name="Equation" r:id="rId20" imgW="850680" imgH="241200" progId="Equation.3">
                  <p:embed/>
                  <p:pic>
                    <p:nvPicPr>
                      <p:cNvPr id="0" name="Object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71600" y="4725144"/>
                        <a:ext cx="1512168" cy="432048"/>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32277335"/>
              </p:ext>
            </p:extLst>
          </p:nvPr>
        </p:nvGraphicFramePr>
        <p:xfrm>
          <a:off x="971600" y="5157192"/>
          <a:ext cx="1008112" cy="648072"/>
        </p:xfrm>
        <a:graphic>
          <a:graphicData uri="http://schemas.openxmlformats.org/presentationml/2006/ole">
            <mc:AlternateContent xmlns:mc="http://schemas.openxmlformats.org/markup-compatibility/2006">
              <mc:Choice xmlns:v="urn:schemas-microsoft-com:vml" Requires="v">
                <p:oleObj spid="_x0000_s87513" name="Equation" r:id="rId22" imgW="723600" imgH="419040" progId="Equation.3">
                  <p:embed/>
                </p:oleObj>
              </mc:Choice>
              <mc:Fallback>
                <p:oleObj name="Equation" r:id="rId22" imgW="723600" imgH="419040" progId="Equation.3">
                  <p:embed/>
                  <p:pic>
                    <p:nvPicPr>
                      <p:cNvPr id="0" name="Object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71600" y="5157192"/>
                        <a:ext cx="1008112" cy="648072"/>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93380780"/>
              </p:ext>
            </p:extLst>
          </p:nvPr>
        </p:nvGraphicFramePr>
        <p:xfrm>
          <a:off x="976288" y="5805264"/>
          <a:ext cx="1147440" cy="648072"/>
        </p:xfrm>
        <a:graphic>
          <a:graphicData uri="http://schemas.openxmlformats.org/presentationml/2006/ole">
            <mc:AlternateContent xmlns:mc="http://schemas.openxmlformats.org/markup-compatibility/2006">
              <mc:Choice xmlns:v="urn:schemas-microsoft-com:vml" Requires="v">
                <p:oleObj spid="_x0000_s87514" name="Equation" r:id="rId24" imgW="787320" imgH="393480" progId="Equation.3">
                  <p:embed/>
                </p:oleObj>
              </mc:Choice>
              <mc:Fallback>
                <p:oleObj name="Equation" r:id="rId24" imgW="787320" imgH="393480" progId="Equation.3">
                  <p:embed/>
                  <p:pic>
                    <p:nvPicPr>
                      <p:cNvPr id="0" name="Object 3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76288" y="5805264"/>
                        <a:ext cx="1147440" cy="648072"/>
                      </a:xfrm>
                      <a:prstGeom prst="rect">
                        <a:avLst/>
                      </a:prstGeom>
                      <a:noFill/>
                    </p:spPr>
                  </p:pic>
                </p:oleObj>
              </mc:Fallback>
            </mc:AlternateContent>
          </a:graphicData>
        </a:graphic>
      </p:graphicFrame>
    </p:spTree>
    <p:extLst>
      <p:ext uri="{BB962C8B-B14F-4D97-AF65-F5344CB8AC3E}">
        <p14:creationId xmlns:p14="http://schemas.microsoft.com/office/powerpoint/2010/main" val="40198505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7340"/>
            <a:ext cx="9144000" cy="6370975"/>
          </a:xfrm>
          <a:prstGeom prst="rect">
            <a:avLst/>
          </a:prstGeom>
          <a:noFill/>
        </p:spPr>
        <p:txBody>
          <a:bodyPr wrap="square" rtlCol="1">
            <a:spAutoFit/>
          </a:bodyPr>
          <a:lstStyle/>
          <a:p>
            <a:r>
              <a:rPr lang="ar-IQ" sz="2400" b="1" dirty="0"/>
              <a:t>5- اللزوجة الحقيقية </a:t>
            </a:r>
            <a:r>
              <a:rPr lang="en-US" sz="2400" b="1" dirty="0"/>
              <a:t>real viscosity </a:t>
            </a:r>
            <a:r>
              <a:rPr lang="ar-IQ" sz="2400" b="1" dirty="0"/>
              <a:t>: عندما يقترب التركيز من الصفر يمثل قطع المحور الصادي اللزوجة الحقيقية او الجوهرية</a:t>
            </a:r>
          </a:p>
          <a:p>
            <a:endParaRPr lang="ar-IQ" sz="2400" b="1" dirty="0"/>
          </a:p>
          <a:p>
            <a:endParaRPr lang="ar-IQ" sz="2400" b="1" dirty="0"/>
          </a:p>
          <a:p>
            <a:endParaRPr lang="ar-IQ" sz="2400" b="1" dirty="0"/>
          </a:p>
          <a:p>
            <a:endParaRPr lang="ar-IQ" sz="2400" b="1" dirty="0"/>
          </a:p>
          <a:p>
            <a:endParaRPr lang="ar-IQ" sz="2400" b="1" dirty="0"/>
          </a:p>
          <a:p>
            <a:endParaRPr lang="ar-IQ" sz="2400" b="1" dirty="0"/>
          </a:p>
          <a:p>
            <a:endParaRPr lang="ar-IQ" sz="2400" b="1" dirty="0"/>
          </a:p>
          <a:p>
            <a:r>
              <a:rPr lang="ar-IQ" sz="2400" b="1" u="sng" dirty="0"/>
              <a:t>تطبيقات اللزوجة </a:t>
            </a:r>
          </a:p>
          <a:p>
            <a:r>
              <a:rPr lang="ar-IQ" sz="2400" b="1" dirty="0"/>
              <a:t>هو قياس متوسط الوزن الجزيئي اللزوجي للبوليمرات وذلك بالاعتماد على قيمة اللزوجة الحقيقية المستخرجة من تقاطع الشكل اعلاه وتطبيقها في معادلة مارك-هونك </a:t>
            </a:r>
          </a:p>
          <a:p>
            <a:endParaRPr lang="ar-IQ" sz="2400" b="1" dirty="0"/>
          </a:p>
          <a:p>
            <a:endParaRPr lang="ar-IQ" sz="2400" b="1" dirty="0"/>
          </a:p>
          <a:p>
            <a:endParaRPr lang="ar-IQ" sz="2400" b="1" dirty="0"/>
          </a:p>
          <a:p>
            <a:r>
              <a:rPr lang="ar-IQ" sz="2400" b="1" dirty="0"/>
              <a:t>حيث كل من </a:t>
            </a:r>
            <a:r>
              <a:rPr lang="en-US" sz="2400" b="1" dirty="0"/>
              <a:t>a</a:t>
            </a:r>
            <a:r>
              <a:rPr lang="ar-IQ" sz="2400" b="1" dirty="0"/>
              <a:t>و</a:t>
            </a:r>
            <a:r>
              <a:rPr lang="en-US" sz="2400" b="1" dirty="0"/>
              <a:t>k </a:t>
            </a:r>
            <a:r>
              <a:rPr lang="ar-IQ" sz="2400" b="1" dirty="0"/>
              <a:t> ثوابت خاصة بالبوليمر تعتد على نوع البوليمر والمذيب ودرجة الحرارة والترتيب الهندسي للبوليمر </a:t>
            </a:r>
          </a:p>
        </p:txBody>
      </p:sp>
      <p:graphicFrame>
        <p:nvGraphicFramePr>
          <p:cNvPr id="3" name="Object 2"/>
          <p:cNvGraphicFramePr>
            <a:graphicFrameLocks noChangeAspect="1"/>
          </p:cNvGraphicFramePr>
          <p:nvPr>
            <p:extLst>
              <p:ext uri="{D42A27DB-BD31-4B8C-83A1-F6EECF244321}">
                <p14:modId xmlns:p14="http://schemas.microsoft.com/office/powerpoint/2010/main" val="4252758058"/>
              </p:ext>
            </p:extLst>
          </p:nvPr>
        </p:nvGraphicFramePr>
        <p:xfrm>
          <a:off x="997620" y="947068"/>
          <a:ext cx="1774180" cy="681732"/>
        </p:xfrm>
        <a:graphic>
          <a:graphicData uri="http://schemas.openxmlformats.org/presentationml/2006/ole">
            <mc:AlternateContent xmlns:mc="http://schemas.openxmlformats.org/markup-compatibility/2006">
              <mc:Choice xmlns:v="urn:schemas-microsoft-com:vml" Requires="v">
                <p:oleObj spid="_x0000_s88351" name="Equation" r:id="rId3" imgW="1054080" imgH="393480" progId="Equation.3">
                  <p:embed/>
                </p:oleObj>
              </mc:Choice>
              <mc:Fallback>
                <p:oleObj name="Equation" r:id="rId3" imgW="105408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620" y="947068"/>
                        <a:ext cx="1774180" cy="68173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80139102"/>
              </p:ext>
            </p:extLst>
          </p:nvPr>
        </p:nvGraphicFramePr>
        <p:xfrm>
          <a:off x="1043608" y="1916832"/>
          <a:ext cx="1872208" cy="720080"/>
        </p:xfrm>
        <a:graphic>
          <a:graphicData uri="http://schemas.openxmlformats.org/presentationml/2006/ole">
            <mc:AlternateContent xmlns:mc="http://schemas.openxmlformats.org/markup-compatibility/2006">
              <mc:Choice xmlns:v="urn:schemas-microsoft-com:vml" Requires="v">
                <p:oleObj spid="_x0000_s88352" name="Equation" r:id="rId5" imgW="1079280" imgH="393480" progId="Equation.3">
                  <p:embed/>
                </p:oleObj>
              </mc:Choice>
              <mc:Fallback>
                <p:oleObj name="Equation" r:id="rId5" imgW="1079280" imgH="393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1916832"/>
                        <a:ext cx="1872208" cy="720080"/>
                      </a:xfrm>
                      <a:prstGeom prst="rect">
                        <a:avLst/>
                      </a:prstGeom>
                      <a:noFill/>
                    </p:spPr>
                  </p:pic>
                </p:oleObj>
              </mc:Fallback>
            </mc:AlternateContent>
          </a:graphicData>
        </a:graphic>
      </p:graphicFrame>
      <p:pic>
        <p:nvPicPr>
          <p:cNvPr id="88070" name="Picture 6" descr="C:\Users\7568\Desktop\Untitled 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938337"/>
            <a:ext cx="4392488" cy="19866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1991951093"/>
              </p:ext>
            </p:extLst>
          </p:nvPr>
        </p:nvGraphicFramePr>
        <p:xfrm>
          <a:off x="4212084" y="1700808"/>
          <a:ext cx="431924" cy="419224"/>
        </p:xfrm>
        <a:graphic>
          <a:graphicData uri="http://schemas.openxmlformats.org/presentationml/2006/ole">
            <mc:AlternateContent xmlns:mc="http://schemas.openxmlformats.org/markup-compatibility/2006">
              <mc:Choice xmlns:v="urn:schemas-microsoft-com:vml" Requires="v">
                <p:oleObj spid="_x0000_s88353" name="Equation" r:id="rId8" imgW="215640" imgH="203040" progId="Equation.3">
                  <p:embed/>
                </p:oleObj>
              </mc:Choice>
              <mc:Fallback>
                <p:oleObj name="Equation" r:id="rId8" imgW="215640" imgH="20304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2084" y="1700808"/>
                        <a:ext cx="431924" cy="41922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27961260"/>
              </p:ext>
            </p:extLst>
          </p:nvPr>
        </p:nvGraphicFramePr>
        <p:xfrm>
          <a:off x="5652120" y="1124744"/>
          <a:ext cx="469627" cy="372616"/>
        </p:xfrm>
        <a:graphic>
          <a:graphicData uri="http://schemas.openxmlformats.org/presentationml/2006/ole">
            <mc:AlternateContent xmlns:mc="http://schemas.openxmlformats.org/markup-compatibility/2006">
              <mc:Choice xmlns:v="urn:schemas-microsoft-com:vml" Requires="v">
                <p:oleObj spid="_x0000_s88354" name="Equation" r:id="rId10" imgW="266400" imgH="228600" progId="Equation.3">
                  <p:embed/>
                </p:oleObj>
              </mc:Choice>
              <mc:Fallback>
                <p:oleObj name="Equation" r:id="rId10" imgW="266400" imgH="22860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2120" y="1124744"/>
                        <a:ext cx="469627" cy="372616"/>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63998623"/>
              </p:ext>
            </p:extLst>
          </p:nvPr>
        </p:nvGraphicFramePr>
        <p:xfrm>
          <a:off x="5842868" y="2132856"/>
          <a:ext cx="385316" cy="360040"/>
        </p:xfrm>
        <a:graphic>
          <a:graphicData uri="http://schemas.openxmlformats.org/presentationml/2006/ole">
            <mc:AlternateContent xmlns:mc="http://schemas.openxmlformats.org/markup-compatibility/2006">
              <mc:Choice xmlns:v="urn:schemas-microsoft-com:vml" Requires="v">
                <p:oleObj spid="_x0000_s88355" name="Equation" r:id="rId12" imgW="241200" imgH="228600" progId="Equation.3">
                  <p:embed/>
                </p:oleObj>
              </mc:Choice>
              <mc:Fallback>
                <p:oleObj name="Equation" r:id="rId12" imgW="241200" imgH="228600"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42868" y="2132856"/>
                        <a:ext cx="385316" cy="36004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87616665"/>
              </p:ext>
            </p:extLst>
          </p:nvPr>
        </p:nvGraphicFramePr>
        <p:xfrm>
          <a:off x="611560" y="4797152"/>
          <a:ext cx="1872208" cy="576064"/>
        </p:xfrm>
        <a:graphic>
          <a:graphicData uri="http://schemas.openxmlformats.org/presentationml/2006/ole">
            <mc:AlternateContent xmlns:mc="http://schemas.openxmlformats.org/markup-compatibility/2006">
              <mc:Choice xmlns:v="urn:schemas-microsoft-com:vml" Requires="v">
                <p:oleObj spid="_x0000_s88356" name="Equation" r:id="rId14" imgW="876240" imgH="241200" progId="Equation.3">
                  <p:embed/>
                </p:oleObj>
              </mc:Choice>
              <mc:Fallback>
                <p:oleObj name="Equation" r:id="rId14" imgW="876240" imgH="241200" progId="Equation.3">
                  <p:embed/>
                  <p:pic>
                    <p:nvPicPr>
                      <p:cNvPr id="0"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1560" y="4797152"/>
                        <a:ext cx="1872208" cy="576064"/>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3505064"/>
              </p:ext>
            </p:extLst>
          </p:nvPr>
        </p:nvGraphicFramePr>
        <p:xfrm>
          <a:off x="3851920" y="4869160"/>
          <a:ext cx="3240360" cy="516632"/>
        </p:xfrm>
        <a:graphic>
          <a:graphicData uri="http://schemas.openxmlformats.org/presentationml/2006/ole">
            <mc:AlternateContent xmlns:mc="http://schemas.openxmlformats.org/markup-compatibility/2006">
              <mc:Choice xmlns:v="urn:schemas-microsoft-com:vml" Requires="v">
                <p:oleObj spid="_x0000_s88357" name="Equation" r:id="rId16" imgW="1473120" imgH="228600" progId="Equation.3">
                  <p:embed/>
                </p:oleObj>
              </mc:Choice>
              <mc:Fallback>
                <p:oleObj name="Equation" r:id="rId16" imgW="1473120" imgH="228600" progId="Equation.3">
                  <p:embed/>
                  <p:pic>
                    <p:nvPicPr>
                      <p:cNvPr id="0" name="Object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51920" y="4869160"/>
                        <a:ext cx="3240360" cy="516632"/>
                      </a:xfrm>
                      <a:prstGeom prst="rect">
                        <a:avLst/>
                      </a:prstGeom>
                      <a:noFill/>
                    </p:spPr>
                  </p:pic>
                </p:oleObj>
              </mc:Fallback>
            </mc:AlternateContent>
          </a:graphicData>
        </a:graphic>
      </p:graphicFrame>
    </p:spTree>
    <p:extLst>
      <p:ext uri="{BB962C8B-B14F-4D97-AF65-F5344CB8AC3E}">
        <p14:creationId xmlns:p14="http://schemas.microsoft.com/office/powerpoint/2010/main" val="31748854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9108504" cy="6001643"/>
          </a:xfrm>
          <a:prstGeom prst="rect">
            <a:avLst/>
          </a:prstGeom>
          <a:noFill/>
        </p:spPr>
        <p:txBody>
          <a:bodyPr wrap="square" rtlCol="1">
            <a:spAutoFit/>
          </a:bodyPr>
          <a:lstStyle/>
          <a:p>
            <a:r>
              <a:rPr lang="ar-IQ" sz="2400" b="1" dirty="0"/>
              <a:t>مثال: اذا علمت ان لزوجة خلات الاثيل بدرجة الصفر المئوي هي </a:t>
            </a:r>
            <a:r>
              <a:rPr lang="en-US" sz="2400" b="1" dirty="0"/>
              <a:t>0.6×10-3Pa.sec</a:t>
            </a:r>
            <a:r>
              <a:rPr lang="ar-IQ" sz="2400" b="1" dirty="0"/>
              <a:t> وقيمة معامل ما قبل الاس  </a:t>
            </a:r>
            <a:r>
              <a:rPr lang="en-US" sz="2400" b="1" dirty="0"/>
              <a:t>1.3×10-6Pa.sec</a:t>
            </a:r>
            <a:r>
              <a:rPr lang="ar-IQ" sz="2400" b="1" dirty="0"/>
              <a:t> احسب طاقة التنشيط لجريان خلات الاثيل ?</a:t>
            </a:r>
          </a:p>
          <a:p>
            <a:endParaRPr lang="ar-IQ" sz="2400" b="1" dirty="0"/>
          </a:p>
          <a:p>
            <a:r>
              <a:rPr lang="ar-IQ" sz="2400" b="1" dirty="0"/>
              <a:t>مثال:تبلغ لزوجة البنزين بدرجة حرارة مئوية </a:t>
            </a:r>
            <a:r>
              <a:rPr lang="en-US" sz="2400" b="1" dirty="0"/>
              <a:t>15</a:t>
            </a:r>
            <a:r>
              <a:rPr lang="ar-IQ" sz="2400" b="1" dirty="0"/>
              <a:t> المقدار </a:t>
            </a:r>
            <a:r>
              <a:rPr lang="en-US" sz="2400" b="1" dirty="0"/>
              <a:t>0.8×10-3Pa.sec</a:t>
            </a:r>
            <a:r>
              <a:rPr lang="ar-IQ" sz="2400" b="1" dirty="0"/>
              <a:t> وتتغير الى المقدار </a:t>
            </a:r>
            <a:r>
              <a:rPr lang="en-US" sz="2400" b="1" dirty="0"/>
              <a:t>0.4×10-3Pa.sec</a:t>
            </a:r>
            <a:r>
              <a:rPr lang="ar-IQ" sz="2400" b="1" dirty="0"/>
              <a:t> احسب طاقة التنشيط وسيولة البنزين?</a:t>
            </a:r>
          </a:p>
          <a:p>
            <a:endParaRPr lang="ar-IQ" sz="2400" b="1" dirty="0"/>
          </a:p>
          <a:p>
            <a:r>
              <a:rPr lang="ar-IQ" sz="2400" b="1" u="sng" dirty="0"/>
              <a:t>2-الانتشار </a:t>
            </a:r>
          </a:p>
          <a:p>
            <a:r>
              <a:rPr lang="ar-IQ" sz="2400" b="1" dirty="0"/>
              <a:t>هو انتقال المادة بدون جريان فان المحلول الذي يحتوي على المذاب ينتقل الى المذيب الذي يحتوي على المذاب للوصول الى حالة التوازن </a:t>
            </a:r>
          </a:p>
          <a:p>
            <a:endParaRPr lang="ar-IQ" sz="2400" b="1" dirty="0"/>
          </a:p>
          <a:p>
            <a:r>
              <a:rPr lang="ar-IQ" sz="2400" b="1" dirty="0"/>
              <a:t>الاندفاق (</a:t>
            </a:r>
            <a:r>
              <a:rPr lang="en-US" sz="2400" b="1" dirty="0"/>
              <a:t>J</a:t>
            </a:r>
            <a:r>
              <a:rPr lang="ar-IQ" sz="2400" b="1" dirty="0"/>
              <a:t> ) هي كمية المادة التي تنتشر في وحدة الزمن خلال وحدة المساحة .</a:t>
            </a:r>
          </a:p>
          <a:p>
            <a:r>
              <a:rPr lang="ar-IQ" sz="2400" b="1" dirty="0"/>
              <a:t>هنالك قانون يتوقف عليها الانتشار :</a:t>
            </a:r>
          </a:p>
          <a:p>
            <a:r>
              <a:rPr lang="ar-IQ" sz="2400" b="1" u="sng" dirty="0"/>
              <a:t>1- قانون فك الاول</a:t>
            </a:r>
            <a:r>
              <a:rPr lang="ar-IQ" sz="2400" b="1" dirty="0"/>
              <a:t> تتوقف سرعة مادة ما خلال مستوى عمودي على اتجاه الانتشار وتتناسب طرديا مع التغير النسبي للتركيز </a:t>
            </a:r>
            <a:r>
              <a:rPr lang="en-US" sz="2400" b="1" dirty="0"/>
              <a:t>dc/dx</a:t>
            </a:r>
            <a:r>
              <a:rPr lang="ar-IQ" sz="2400" b="1" dirty="0"/>
              <a:t> </a:t>
            </a:r>
          </a:p>
          <a:p>
            <a:endParaRPr lang="ar-IQ" sz="2400" b="1" dirty="0"/>
          </a:p>
          <a:p>
            <a:r>
              <a:rPr lang="ar-IQ" sz="2400" b="1" dirty="0"/>
              <a:t>معامل الانتشار </a:t>
            </a:r>
            <a:r>
              <a:rPr lang="en-US" sz="2400" b="1" dirty="0"/>
              <a:t>D</a:t>
            </a:r>
            <a:r>
              <a:rPr lang="ar-IQ" sz="2400" b="1" dirty="0"/>
              <a:t> =</a:t>
            </a:r>
            <a:r>
              <a:rPr lang="en-US" sz="2400" b="1" dirty="0"/>
              <a:t>g-2/sec</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872424419"/>
              </p:ext>
            </p:extLst>
          </p:nvPr>
        </p:nvGraphicFramePr>
        <p:xfrm>
          <a:off x="197520" y="4851434"/>
          <a:ext cx="2502272" cy="1385878"/>
        </p:xfrm>
        <a:graphic>
          <a:graphicData uri="http://schemas.openxmlformats.org/presentationml/2006/ole">
            <mc:AlternateContent xmlns:mc="http://schemas.openxmlformats.org/markup-compatibility/2006">
              <mc:Choice xmlns:v="urn:schemas-microsoft-com:vml" Requires="v">
                <p:oleObj spid="_x0000_s89126" name="Equation" r:id="rId3" imgW="1854000" imgH="825480" progId="Equation.3">
                  <p:embed/>
                </p:oleObj>
              </mc:Choice>
              <mc:Fallback>
                <p:oleObj name="Equation" r:id="rId3" imgW="1854000" imgH="825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20" y="4851434"/>
                        <a:ext cx="2502272" cy="1385878"/>
                      </a:xfrm>
                      <a:prstGeom prst="rect">
                        <a:avLst/>
                      </a:prstGeom>
                      <a:noFill/>
                    </p:spPr>
                  </p:pic>
                </p:oleObj>
              </mc:Fallback>
            </mc:AlternateContent>
          </a:graphicData>
        </a:graphic>
      </p:graphicFrame>
    </p:spTree>
    <p:extLst>
      <p:ext uri="{BB962C8B-B14F-4D97-AF65-F5344CB8AC3E}">
        <p14:creationId xmlns:p14="http://schemas.microsoft.com/office/powerpoint/2010/main" val="3940620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81376</TotalTime>
  <Words>6329</Words>
  <Application>Microsoft Office PowerPoint</Application>
  <PresentationFormat>On-screen Show (4:3)</PresentationFormat>
  <Paragraphs>1093</Paragraphs>
  <Slides>101</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08" baseType="lpstr">
      <vt:lpstr>Arial</vt:lpstr>
      <vt:lpstr>Calibri</vt:lpstr>
      <vt:lpstr>Cambria Math</vt:lpstr>
      <vt:lpstr>Century Schoolbook</vt:lpstr>
      <vt:lpstr>Times New Roman</vt:lpstr>
      <vt:lpstr>Office Theme</vt:lpstr>
      <vt:lpstr>Equation</vt:lpstr>
      <vt:lpstr>محاضرات الكيمياء  الفيزيائية  ((Physical Chemistry للمرحلة الثالثة الكيمياء الحركية</vt:lpstr>
      <vt:lpstr>المصادر             References </vt:lpstr>
      <vt:lpstr>المصادر             References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 - ANAS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محاظرات الكيمياء  الفيزيائية  ((Physical Chemistry</dc:title>
  <dc:creator>7568</dc:creator>
  <cp:lastModifiedBy>DR.Ahmed Saker 2O11</cp:lastModifiedBy>
  <cp:revision>432</cp:revision>
  <dcterms:created xsi:type="dcterms:W3CDTF">2015-08-24T18:05:56Z</dcterms:created>
  <dcterms:modified xsi:type="dcterms:W3CDTF">2023-11-19T17:55:55Z</dcterms:modified>
</cp:coreProperties>
</file>