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0" r:id="rId1"/>
  </p:sldMasterIdLst>
  <p:notesMasterIdLst>
    <p:notesMasterId r:id="rId36"/>
  </p:notesMasterIdLst>
  <p:sldIdLst>
    <p:sldId id="351" r:id="rId2"/>
    <p:sldId id="284" r:id="rId3"/>
    <p:sldId id="352" r:id="rId4"/>
    <p:sldId id="285" r:id="rId5"/>
    <p:sldId id="347" r:id="rId6"/>
    <p:sldId id="287" r:id="rId7"/>
    <p:sldId id="338" r:id="rId8"/>
    <p:sldId id="337" r:id="rId9"/>
    <p:sldId id="291" r:id="rId10"/>
    <p:sldId id="319" r:id="rId11"/>
    <p:sldId id="346" r:id="rId12"/>
    <p:sldId id="348" r:id="rId13"/>
    <p:sldId id="349" r:id="rId14"/>
    <p:sldId id="350" r:id="rId15"/>
    <p:sldId id="342" r:id="rId16"/>
    <p:sldId id="340" r:id="rId17"/>
    <p:sldId id="294" r:id="rId18"/>
    <p:sldId id="320" r:id="rId19"/>
    <p:sldId id="321" r:id="rId20"/>
    <p:sldId id="322" r:id="rId21"/>
    <p:sldId id="324" r:id="rId22"/>
    <p:sldId id="325" r:id="rId23"/>
    <p:sldId id="326" r:id="rId24"/>
    <p:sldId id="327" r:id="rId25"/>
    <p:sldId id="328" r:id="rId26"/>
    <p:sldId id="329" r:id="rId27"/>
    <p:sldId id="330" r:id="rId28"/>
    <p:sldId id="331" r:id="rId29"/>
    <p:sldId id="332" r:id="rId30"/>
    <p:sldId id="333" r:id="rId31"/>
    <p:sldId id="334" r:id="rId32"/>
    <p:sldId id="336" r:id="rId33"/>
    <p:sldId id="335" r:id="rId34"/>
    <p:sldId id="344"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00"/>
    <a:srgbClr val="009900"/>
    <a:srgbClr val="FF505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1FA9DBD-4BA9-4D43-AD73-46EFD6C6498F}" type="datetimeFigureOut">
              <a:rPr lang="ar-IQ" smtClean="0"/>
              <a:pPr/>
              <a:t>25/09/1446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F1B703E-3D1F-4D10-A021-F3480EDE4081}" type="slidenum">
              <a:rPr lang="ar-IQ" smtClean="0"/>
              <a:pPr/>
              <a:t>‹#›</a:t>
            </a:fld>
            <a:endParaRPr lang="ar-IQ"/>
          </a:p>
        </p:txBody>
      </p:sp>
    </p:spTree>
    <p:extLst>
      <p:ext uri="{BB962C8B-B14F-4D97-AF65-F5344CB8AC3E}">
        <p14:creationId xmlns:p14="http://schemas.microsoft.com/office/powerpoint/2010/main" val="22345702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Sarcolemma </a:t>
            </a:r>
            <a:r>
              <a:rPr lang="ar-SA" dirty="0" smtClean="0"/>
              <a:t>غلاف الليف العضلي</a:t>
            </a:r>
            <a:endParaRPr lang="en-US" dirty="0"/>
          </a:p>
        </p:txBody>
      </p:sp>
      <p:sp>
        <p:nvSpPr>
          <p:cNvPr id="4" name="Slide Number Placeholder 3"/>
          <p:cNvSpPr>
            <a:spLocks noGrp="1"/>
          </p:cNvSpPr>
          <p:nvPr>
            <p:ph type="sldNum" sz="quarter" idx="10"/>
          </p:nvPr>
        </p:nvSpPr>
        <p:spPr/>
        <p:txBody>
          <a:bodyPr/>
          <a:lstStyle/>
          <a:p>
            <a:fld id="{2F1B703E-3D1F-4D10-A021-F3480EDE4081}" type="slidenum">
              <a:rPr lang="ar-IQ" smtClean="0"/>
              <a:pPr/>
              <a:t>5</a:t>
            </a:fld>
            <a:endParaRPr lang="ar-IQ"/>
          </a:p>
        </p:txBody>
      </p:sp>
    </p:spTree>
    <p:extLst>
      <p:ext uri="{BB962C8B-B14F-4D97-AF65-F5344CB8AC3E}">
        <p14:creationId xmlns:p14="http://schemas.microsoft.com/office/powerpoint/2010/main" val="87430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084886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94514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37739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841212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2478219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511293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24652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657014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281646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61580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84870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36224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22513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386925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5692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410755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3DF88A4-618F-430A-A6A0-DE4DB26E4661}" type="datetimeFigureOut">
              <a:rPr lang="ar-IQ" smtClean="0"/>
              <a:pPr/>
              <a:t>25/09/1446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39BA3C-A39E-43DC-AF71-4C6F587CC731}" type="slidenum">
              <a:rPr lang="ar-IQ" smtClean="0"/>
              <a:pPr/>
              <a:t>‹#›</a:t>
            </a:fld>
            <a:endParaRPr lang="ar-IQ"/>
          </a:p>
        </p:txBody>
      </p:sp>
    </p:spTree>
    <p:extLst>
      <p:ext uri="{BB962C8B-B14F-4D97-AF65-F5344CB8AC3E}">
        <p14:creationId xmlns:p14="http://schemas.microsoft.com/office/powerpoint/2010/main" val="12217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DF88A4-618F-430A-A6A0-DE4DB26E4661}" type="datetimeFigureOut">
              <a:rPr lang="ar-IQ" smtClean="0"/>
              <a:pPr/>
              <a:t>25/09/1446</a:t>
            </a:fld>
            <a:endParaRPr lang="ar-IQ"/>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E39BA3C-A39E-43DC-AF71-4C6F587CC731}" type="slidenum">
              <a:rPr lang="ar-IQ" smtClean="0"/>
              <a:pPr/>
              <a:t>‹#›</a:t>
            </a:fld>
            <a:endParaRPr lang="ar-IQ"/>
          </a:p>
        </p:txBody>
      </p:sp>
    </p:spTree>
    <p:extLst>
      <p:ext uri="{BB962C8B-B14F-4D97-AF65-F5344CB8AC3E}">
        <p14:creationId xmlns:p14="http://schemas.microsoft.com/office/powerpoint/2010/main" val="293267748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380" y="1340710"/>
            <a:ext cx="8857230" cy="5517290"/>
          </a:xfrm>
          <a:prstGeom prst="rect">
            <a:avLst/>
          </a:prstGeom>
        </p:spPr>
      </p:pic>
      <p:sp>
        <p:nvSpPr>
          <p:cNvPr id="2" name="TextBox 1"/>
          <p:cNvSpPr txBox="1"/>
          <p:nvPr/>
        </p:nvSpPr>
        <p:spPr>
          <a:xfrm>
            <a:off x="1665776" y="68371"/>
            <a:ext cx="6176691" cy="1200329"/>
          </a:xfrm>
          <a:prstGeom prst="rect">
            <a:avLst/>
          </a:prstGeom>
          <a:noFill/>
        </p:spPr>
        <p:txBody>
          <a:bodyPr wrap="none" rtlCol="0">
            <a:spAutoFit/>
          </a:bodyPr>
          <a:lstStyle/>
          <a:p>
            <a:pPr algn="ctr"/>
            <a:r>
              <a:rPr lang="af-ZA" sz="3600" b="1" dirty="0" smtClean="0">
                <a:solidFill>
                  <a:srgbClr val="C00000"/>
                </a:solidFill>
              </a:rPr>
              <a:t>The Cardiovascular system</a:t>
            </a:r>
          </a:p>
          <a:p>
            <a:pPr algn="ctr"/>
            <a:r>
              <a:rPr lang="af-ZA" sz="3600" b="1" dirty="0" smtClean="0">
                <a:solidFill>
                  <a:srgbClr val="C00000"/>
                </a:solidFill>
              </a:rPr>
              <a:t> Physiology of the Heart</a:t>
            </a:r>
            <a:endParaRPr lang="en-US" sz="3600" b="1" dirty="0">
              <a:solidFill>
                <a:srgbClr val="C00000"/>
              </a:solidFill>
            </a:endParaRPr>
          </a:p>
        </p:txBody>
      </p:sp>
    </p:spTree>
    <p:extLst>
      <p:ext uri="{BB962C8B-B14F-4D97-AF65-F5344CB8AC3E}">
        <p14:creationId xmlns:p14="http://schemas.microsoft.com/office/powerpoint/2010/main" val="138963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Action potential causes the release Ca++ into cytoplasm (from </a:t>
            </a:r>
            <a:r>
              <a:rPr kumimoji="0" lang="en-US" sz="2400" b="0" i="1"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sarcoplasm</a:t>
            </a:r>
            <a:r>
              <a:rPr kumimoji="0" lang="en-US" sz="24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which causes the muscle contraction.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All heart cells are electrically joint one to another by intercalated disc (gap junction), so one cardiac muscle generate action potential it just spread to the other.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 name="Picture 1"/>
          <p:cNvPicPr>
            <a:picLocks noChangeAspect="1"/>
          </p:cNvPicPr>
          <p:nvPr/>
        </p:nvPicPr>
        <p:blipFill>
          <a:blip r:embed="rId2"/>
          <a:stretch>
            <a:fillRect/>
          </a:stretch>
        </p:blipFill>
        <p:spPr>
          <a:xfrm>
            <a:off x="575445" y="2741582"/>
            <a:ext cx="7993110" cy="4104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 calcmode="lin" valueType="num">
                                      <p:cBhvr additive="base">
                                        <p:cTn id="13"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stretch>
            <a:fillRect/>
          </a:stretch>
        </p:blipFill>
        <p:spPr>
          <a:xfrm>
            <a:off x="107380" y="332570"/>
            <a:ext cx="8929240" cy="6264870"/>
          </a:xfrm>
          <a:prstGeom prst="rect">
            <a:avLst/>
          </a:prstGeom>
        </p:spPr>
      </p:pic>
    </p:spTree>
    <p:extLst>
      <p:ext uri="{BB962C8B-B14F-4D97-AF65-F5344CB8AC3E}">
        <p14:creationId xmlns:p14="http://schemas.microsoft.com/office/powerpoint/2010/main" val="331340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20859"/>
            <a:ext cx="9144000" cy="4436781"/>
          </a:xfrm>
          <a:prstGeom prst="rect">
            <a:avLst/>
          </a:prstGeom>
        </p:spPr>
      </p:pic>
      <p:sp>
        <p:nvSpPr>
          <p:cNvPr id="4" name="Rectangle 1"/>
          <p:cNvSpPr>
            <a:spLocks noChangeArrowheads="1"/>
          </p:cNvSpPr>
          <p:nvPr/>
        </p:nvSpPr>
        <p:spPr bwMode="auto">
          <a:xfrm rot="10800000" flipV="1">
            <a:off x="179390" y="11654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Duration of action potential: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is about </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250 msec.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 heart rate</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75 beats/ minute.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duration of action potential decrease when heart rate increases.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86196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0" y="1340710"/>
            <a:ext cx="9036620" cy="3312460"/>
          </a:xfrm>
        </p:spPr>
        <p:txBody>
          <a:bodyPr>
            <a:noAutofit/>
          </a:bodyPr>
          <a:lstStyle/>
          <a:p>
            <a:pPr lvl="0" algn="just" rtl="0"/>
            <a:r>
              <a:rPr lang="en-US" sz="2800" b="1" dirty="0">
                <a:solidFill>
                  <a:prstClr val="black"/>
                </a:solidFill>
                <a:latin typeface="Times New Roman" pitchFamily="18" charset="0"/>
                <a:cs typeface="Times New Roman" pitchFamily="18" charset="0"/>
              </a:rPr>
              <a:t>Electrical potential in the pacemaker</a:t>
            </a:r>
            <a:endParaRPr lang="en-US" sz="2400" dirty="0" smtClean="0">
              <a:solidFill>
                <a:schemeClr val="bg1"/>
              </a:solidFill>
              <a:latin typeface="Times New Roman" pitchFamily="18" charset="0"/>
              <a:cs typeface="Times New Roman" pitchFamily="18" charset="0"/>
            </a:endParaRPr>
          </a:p>
          <a:p>
            <a:pPr lvl="0" algn="just" rtl="0"/>
            <a:r>
              <a:rPr lang="en-US" sz="2400" dirty="0" smtClean="0">
                <a:solidFill>
                  <a:schemeClr val="bg1"/>
                </a:solidFill>
                <a:latin typeface="Times New Roman" pitchFamily="18" charset="0"/>
                <a:cs typeface="Times New Roman" pitchFamily="18" charset="0"/>
              </a:rPr>
              <a:t>The resting membrane potential in SA node is only (-55) mV to (-60) mV. </a:t>
            </a:r>
          </a:p>
          <a:p>
            <a:pPr lvl="0" algn="just" rtl="0"/>
            <a:r>
              <a:rPr lang="en-US" sz="2400" dirty="0" smtClean="0">
                <a:solidFill>
                  <a:schemeClr val="bg1"/>
                </a:solidFill>
                <a:latin typeface="Times New Roman" pitchFamily="18" charset="0"/>
                <a:cs typeface="Times New Roman" pitchFamily="18" charset="0"/>
              </a:rPr>
              <a:t>The threshold level is (-40) mV. </a:t>
            </a:r>
          </a:p>
          <a:p>
            <a:pPr lvl="0" algn="just" rtl="0"/>
            <a:r>
              <a:rPr lang="en-US" sz="2400" dirty="0" smtClean="0">
                <a:solidFill>
                  <a:schemeClr val="bg1"/>
                </a:solidFill>
                <a:latin typeface="Times New Roman" pitchFamily="18" charset="0"/>
                <a:cs typeface="Times New Roman" pitchFamily="18" charset="0"/>
              </a:rPr>
              <a:t>Ca</a:t>
            </a:r>
            <a:r>
              <a:rPr lang="en-US" sz="2400" baseline="30000"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ions enter cell at threshold level. </a:t>
            </a:r>
            <a:endParaRPr lang="en-US" sz="2400" b="1" dirty="0" smtClean="0">
              <a:solidFill>
                <a:schemeClr val="bg1"/>
              </a:solidFill>
              <a:latin typeface="Times New Roman" pitchFamily="18" charset="0"/>
              <a:cs typeface="Times New Roman" pitchFamily="18" charset="0"/>
            </a:endParaRPr>
          </a:p>
          <a:p>
            <a:pPr lvl="0" algn="just" rtl="0"/>
            <a:r>
              <a:rPr lang="en-US" sz="2400" b="1" dirty="0" smtClean="0">
                <a:solidFill>
                  <a:schemeClr val="bg1"/>
                </a:solidFill>
                <a:latin typeface="Times New Roman" pitchFamily="18" charset="0"/>
                <a:cs typeface="Times New Roman" pitchFamily="18" charset="0"/>
              </a:rPr>
              <a:t>Rapid depolarization </a:t>
            </a:r>
            <a:r>
              <a:rPr lang="en-US" sz="2400" dirty="0" smtClean="0">
                <a:solidFill>
                  <a:schemeClr val="bg1"/>
                </a:solidFill>
                <a:latin typeface="Times New Roman" pitchFamily="18" charset="0"/>
                <a:cs typeface="Times New Roman" pitchFamily="18" charset="0"/>
              </a:rPr>
              <a:t>up to </a:t>
            </a:r>
            <a:r>
              <a:rPr lang="en-US" sz="2400" b="1" dirty="0" smtClean="0">
                <a:solidFill>
                  <a:schemeClr val="bg1"/>
                </a:solidFill>
                <a:latin typeface="Times New Roman" pitchFamily="18" charset="0"/>
                <a:cs typeface="Times New Roman" pitchFamily="18" charset="0"/>
              </a:rPr>
              <a:t>(+ 5) mV</a:t>
            </a:r>
            <a:r>
              <a:rPr lang="en-US" sz="2400" dirty="0" smtClean="0">
                <a:solidFill>
                  <a:schemeClr val="bg1"/>
                </a:solidFill>
                <a:latin typeface="Times New Roman" pitchFamily="18" charset="0"/>
                <a:cs typeface="Times New Roman" pitchFamily="18" charset="0"/>
              </a:rPr>
              <a:t> followed by </a:t>
            </a:r>
            <a:r>
              <a:rPr lang="en-US" sz="2400" b="1" dirty="0" smtClean="0">
                <a:solidFill>
                  <a:schemeClr val="bg1"/>
                </a:solidFill>
                <a:latin typeface="Times New Roman" pitchFamily="18" charset="0"/>
                <a:cs typeface="Times New Roman" pitchFamily="18" charset="0"/>
              </a:rPr>
              <a:t>rapid repolarization</a:t>
            </a:r>
            <a:r>
              <a:rPr lang="en-US" sz="2400" dirty="0" smtClean="0">
                <a:solidFill>
                  <a:schemeClr val="bg1"/>
                </a:solidFill>
                <a:latin typeface="Times New Roman" pitchFamily="18" charset="0"/>
                <a:cs typeface="Times New Roman" pitchFamily="18" charset="0"/>
              </a:rPr>
              <a:t>.  </a:t>
            </a:r>
          </a:p>
        </p:txBody>
      </p:sp>
    </p:spTree>
    <p:extLst>
      <p:ext uri="{BB962C8B-B14F-4D97-AF65-F5344CB8AC3E}">
        <p14:creationId xmlns:p14="http://schemas.microsoft.com/office/powerpoint/2010/main" val="45043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460" y="908650"/>
            <a:ext cx="7993110" cy="4703262"/>
          </a:xfrm>
          <a:prstGeom prst="rect">
            <a:avLst/>
          </a:prstGeom>
        </p:spPr>
      </p:pic>
      <p:sp>
        <p:nvSpPr>
          <p:cNvPr id="5" name="TextBox 4"/>
          <p:cNvSpPr txBox="1"/>
          <p:nvPr/>
        </p:nvSpPr>
        <p:spPr>
          <a:xfrm>
            <a:off x="1331550" y="5949350"/>
            <a:ext cx="6274475" cy="523220"/>
          </a:xfrm>
          <a:prstGeom prst="rect">
            <a:avLst/>
          </a:prstGeom>
          <a:noFill/>
        </p:spPr>
        <p:txBody>
          <a:bodyPr wrap="none" rtlCol="0">
            <a:spAutoFit/>
          </a:bodyPr>
          <a:lstStyle/>
          <a:p>
            <a:pPr algn="ctr"/>
            <a:r>
              <a:rPr lang="af-ZA" sz="2800" dirty="0" smtClean="0">
                <a:solidFill>
                  <a:schemeClr val="bg1"/>
                </a:solidFill>
              </a:rPr>
              <a:t>Electrical potential of paecemaker</a:t>
            </a:r>
            <a:endParaRPr lang="en-US" sz="2800" dirty="0">
              <a:solidFill>
                <a:schemeClr val="bg1"/>
              </a:solidFill>
            </a:endParaRPr>
          </a:p>
        </p:txBody>
      </p:sp>
    </p:spTree>
    <p:extLst>
      <p:ext uri="{BB962C8B-B14F-4D97-AF65-F5344CB8AC3E}">
        <p14:creationId xmlns:p14="http://schemas.microsoft.com/office/powerpoint/2010/main" val="228769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screen_s_0"/>
          <p:cNvPicPr>
            <a:picLocks noChangeAspect="1" noChangeArrowheads="1"/>
          </p:cNvPicPr>
          <p:nvPr/>
        </p:nvPicPr>
        <p:blipFill>
          <a:blip r:embed="rId2" cstate="print"/>
          <a:srcRect/>
          <a:stretch>
            <a:fillRect/>
          </a:stretch>
        </p:blipFill>
        <p:spPr bwMode="auto">
          <a:xfrm>
            <a:off x="0" y="1500174"/>
            <a:ext cx="9144000" cy="464347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opend_0"/>
          <p:cNvPicPr>
            <a:picLocks noChangeAspect="1" noChangeArrowheads="1"/>
          </p:cNvPicPr>
          <p:nvPr/>
        </p:nvPicPr>
        <p:blipFill>
          <a:blip r:embed="rId2" cstate="print"/>
          <a:srcRect/>
          <a:stretch>
            <a:fillRect/>
          </a:stretch>
        </p:blipFill>
        <p:spPr bwMode="auto">
          <a:xfrm>
            <a:off x="0" y="0"/>
            <a:ext cx="9144000" cy="5805330"/>
          </a:xfrm>
          <a:prstGeom prst="rect">
            <a:avLst/>
          </a:prstGeom>
          <a:noFill/>
          <a:ln w="9525">
            <a:noFill/>
            <a:miter lim="800000"/>
            <a:headEnd/>
            <a:tailEnd/>
          </a:ln>
        </p:spPr>
      </p:pic>
      <p:sp>
        <p:nvSpPr>
          <p:cNvPr id="2" name="TextBox 1"/>
          <p:cNvSpPr txBox="1"/>
          <p:nvPr/>
        </p:nvSpPr>
        <p:spPr>
          <a:xfrm>
            <a:off x="1979640" y="6021360"/>
            <a:ext cx="4770858" cy="461665"/>
          </a:xfrm>
          <a:prstGeom prst="rect">
            <a:avLst/>
          </a:prstGeom>
          <a:noFill/>
        </p:spPr>
        <p:txBody>
          <a:bodyPr wrap="none" rtlCol="0">
            <a:spAutoFit/>
          </a:bodyPr>
          <a:lstStyle/>
          <a:p>
            <a:r>
              <a:rPr lang="af-ZA" sz="2400" b="1" dirty="0" smtClean="0">
                <a:solidFill>
                  <a:schemeClr val="bg1"/>
                </a:solidFill>
              </a:rPr>
              <a:t>Threshold of paecemaker cells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290404" y="-428652"/>
            <a:ext cx="1564217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Cardiac cycle</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It is the inclusive period of time from the start of one heartbeat to the initiation of the next.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each cardiac cycle, there are alternate contractions and relaxation of all chambers.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Each contraction is called </a:t>
            </a: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systole</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and each relaxation is called </a:t>
            </a: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diastole. </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sz="1600" b="1" dirty="0" smtClean="0">
              <a:solidFill>
                <a:schemeClr val="bg1"/>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US" sz="1600" b="1" dirty="0" smtClean="0">
              <a:solidFill>
                <a:schemeClr val="bg1"/>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events at single cardiac cycle: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Atrial systole:</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contraction of both atria (left and right) simultaneously leads to move blood (20%) from atria to the ventricles (from right atrium to the right ventricle through tricuspid valve. And from left atrium to the left ventricle through mitral valve).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Atrial diastole:</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Ventricular systole:</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In this period, the tricuspid and mitral valves are closed, and the blood forced into the blood vessels through semilunar valves (from left ventricle to the pulmonary artery. And from left ventricle to the aorta). </a:t>
            </a:r>
            <a:endParaRPr kumimoji="0" lang="en-US" sz="9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Ventricular diastole:</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most of blood (80%) flows passively from relaxing atria into the ventricles through the open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aterioventricle</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valves.  </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bg1"/>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bg1"/>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sz="1600" dirty="0" smtClean="0">
              <a:solidFill>
                <a:schemeClr val="bg1"/>
              </a:solidFill>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5" name="Rectangle 1"/>
          <p:cNvSpPr>
            <a:spLocks noChangeArrowheads="1"/>
          </p:cNvSpPr>
          <p:nvPr/>
        </p:nvSpPr>
        <p:spPr bwMode="auto">
          <a:xfrm>
            <a:off x="214282" y="285728"/>
            <a:ext cx="892971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Cardiac cycle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It is the inclusive period of time from the start of one heartbeat to the initiation of the next.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 each cardiac cycle, there are alternate contractions and relaxation of all chambers.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Each contraction is called </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systole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and each relaxation is called </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diastole.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solidFill>
                <a:schemeClr val="bg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solidFill>
                <a:schemeClr val="bg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animEffect transition="in" filter="wipe(down)">
                                      <p:cBhvr>
                                        <p:cTn id="7" dur="500"/>
                                        <p:tgtEl>
                                          <p:spTgt spid="10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5">
                                            <p:txEl>
                                              <p:pRg st="3" end="3"/>
                                            </p:txEl>
                                          </p:spTgt>
                                        </p:tgtEl>
                                        <p:attrNameLst>
                                          <p:attrName>style.visibility</p:attrName>
                                        </p:attrNameLst>
                                      </p:cBhvr>
                                      <p:to>
                                        <p:strVal val="visible"/>
                                      </p:to>
                                    </p:set>
                                    <p:animEffect transition="in" filter="wipe(down)">
                                      <p:cBhvr>
                                        <p:cTn id="12" dur="500"/>
                                        <p:tgtEl>
                                          <p:spTgt spid="102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Effect transition="in" filter="wipe(down)">
                                      <p:cBhvr>
                                        <p:cTn id="17" dur="500"/>
                                        <p:tgtEl>
                                          <p:spTgt spid="10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5">
                                            <p:txEl>
                                              <p:pRg st="5" end="5"/>
                                            </p:txEl>
                                          </p:spTgt>
                                        </p:tgtEl>
                                        <p:attrNameLst>
                                          <p:attrName>style.visibility</p:attrName>
                                        </p:attrNameLst>
                                      </p:cBhvr>
                                      <p:to>
                                        <p:strVal val="visible"/>
                                      </p:to>
                                    </p:set>
                                    <p:animEffect transition="in" filter="wipe(down)">
                                      <p:cBhvr>
                                        <p:cTn id="22" dur="500"/>
                                        <p:tgtEl>
                                          <p:spTgt spid="102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25">
                                            <p:txEl>
                                              <p:pRg st="7" end="7"/>
                                            </p:txEl>
                                          </p:spTgt>
                                        </p:tgtEl>
                                        <p:attrNameLst>
                                          <p:attrName>style.visibility</p:attrName>
                                        </p:attrNameLst>
                                      </p:cBhvr>
                                      <p:to>
                                        <p:strVal val="visible"/>
                                      </p:to>
                                    </p:set>
                                    <p:animEffect transition="in" filter="wipe(down)">
                                      <p:cBhvr>
                                        <p:cTn id="27" dur="500"/>
                                        <p:tgtEl>
                                          <p:spTgt spid="1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1"/>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events at single cardiac cycle: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sz="2400" dirty="0" smtClean="0">
              <a:solidFill>
                <a:schemeClr val="bg1"/>
              </a:solidFill>
              <a:latin typeface="Arial" pitchFamily="34" charset="0"/>
              <a:ea typeface="Calibri"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Atrial systole: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contraction of both atria (left and right) simultaneously leads to move blood (20%) from atria to the ventricles (from right atrium to the right ventricle through tricuspid valve. And from left atrium to the left ventricle through mitral valve).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Atrial diastole: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Ventricular systole: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In this period, the tricuspid and mitral valves are closed, and the blood forced into the blood vessels through semilunar valves (from </a:t>
            </a:r>
            <a:r>
              <a:rPr lang="en-US" sz="2400" dirty="0" smtClean="0">
                <a:solidFill>
                  <a:schemeClr val="bg1"/>
                </a:solidFill>
                <a:latin typeface="Times New Roman" pitchFamily="18" charset="0"/>
                <a:ea typeface="Calibri" pitchFamily="34" charset="0"/>
                <a:cs typeface="Times New Roman" pitchFamily="18" charset="0"/>
              </a:rPr>
              <a:t>right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ventricle to the pulmonary artery. And from left ventricle to the aorta).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sz="2400" b="1" dirty="0" smtClean="0">
              <a:solidFill>
                <a:schemeClr val="bg1"/>
              </a:solidFill>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Ventricular diastole: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most of blood (80%) flows passively from relaxing atria into the ventricles through the open </a:t>
            </a:r>
            <a:r>
              <a:rPr kumimoji="0" lang="en-US"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aterioventricle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valves.  </a:t>
            </a:r>
          </a:p>
          <a:p>
            <a:pPr marL="0" marR="0" lvl="0" indent="0" algn="justLow"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753">
                                            <p:txEl>
                                              <p:pRg st="0" end="0"/>
                                            </p:txEl>
                                          </p:spTgt>
                                        </p:tgtEl>
                                        <p:attrNameLst>
                                          <p:attrName>style.visibility</p:attrName>
                                        </p:attrNameLst>
                                      </p:cBhvr>
                                      <p:to>
                                        <p:strVal val="visible"/>
                                      </p:to>
                                    </p:set>
                                    <p:animEffect transition="in" filter="wipe(down)">
                                      <p:cBhvr>
                                        <p:cTn id="7" dur="500"/>
                                        <p:tgtEl>
                                          <p:spTgt spid="747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4753">
                                            <p:txEl>
                                              <p:pRg st="2" end="2"/>
                                            </p:txEl>
                                          </p:spTgt>
                                        </p:tgtEl>
                                        <p:attrNameLst>
                                          <p:attrName>style.visibility</p:attrName>
                                        </p:attrNameLst>
                                      </p:cBhvr>
                                      <p:to>
                                        <p:strVal val="visible"/>
                                      </p:to>
                                    </p:set>
                                    <p:animEffect transition="in" filter="wipe(down)">
                                      <p:cBhvr>
                                        <p:cTn id="12" dur="500"/>
                                        <p:tgtEl>
                                          <p:spTgt spid="747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753">
                                            <p:txEl>
                                              <p:pRg st="4" end="4"/>
                                            </p:txEl>
                                          </p:spTgt>
                                        </p:tgtEl>
                                        <p:attrNameLst>
                                          <p:attrName>style.visibility</p:attrName>
                                        </p:attrNameLst>
                                      </p:cBhvr>
                                      <p:to>
                                        <p:strVal val="visible"/>
                                      </p:to>
                                    </p:set>
                                    <p:animEffect transition="in" filter="wipe(down)">
                                      <p:cBhvr>
                                        <p:cTn id="17" dur="500"/>
                                        <p:tgtEl>
                                          <p:spTgt spid="7475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4753">
                                            <p:txEl>
                                              <p:pRg st="6" end="6"/>
                                            </p:txEl>
                                          </p:spTgt>
                                        </p:tgtEl>
                                        <p:attrNameLst>
                                          <p:attrName>style.visibility</p:attrName>
                                        </p:attrNameLst>
                                      </p:cBhvr>
                                      <p:to>
                                        <p:strVal val="visible"/>
                                      </p:to>
                                    </p:set>
                                    <p:animEffect transition="in" filter="wipe(down)">
                                      <p:cBhvr>
                                        <p:cTn id="22" dur="500"/>
                                        <p:tgtEl>
                                          <p:spTgt spid="7475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4753">
                                            <p:txEl>
                                              <p:pRg st="9" end="9"/>
                                            </p:txEl>
                                          </p:spTgt>
                                        </p:tgtEl>
                                        <p:attrNameLst>
                                          <p:attrName>style.visibility</p:attrName>
                                        </p:attrNameLst>
                                      </p:cBhvr>
                                      <p:to>
                                        <p:strVal val="visible"/>
                                      </p:to>
                                    </p:set>
                                    <p:animEffect transition="in" filter="wipe(down)">
                                      <p:cBhvr>
                                        <p:cTn id="27" dur="500"/>
                                        <p:tgtEl>
                                          <p:spTgt spid="7475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cardiacc_0"/>
          <p:cNvPicPr>
            <a:picLocks noChangeAspect="1" noChangeArrowheads="1"/>
          </p:cNvPicPr>
          <p:nvPr/>
        </p:nvPicPr>
        <p:blipFill rotWithShape="1">
          <a:blip r:embed="rId2" cstate="print"/>
          <a:srcRect r="1363" b="69762"/>
          <a:stretch/>
        </p:blipFill>
        <p:spPr bwMode="auto">
          <a:xfrm>
            <a:off x="0" y="195921"/>
            <a:ext cx="9019309" cy="2152929"/>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72762" y="2348850"/>
            <a:ext cx="8998476" cy="44301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1155"/>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Conducting System of the Heart </a:t>
            </a:r>
            <a:endPar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lvl="0" algn="l" rtl="0" eaLnBrk="0" fontAlgn="base" hangingPunct="0">
              <a:spcBef>
                <a:spcPct val="0"/>
              </a:spcBef>
              <a:spcAft>
                <a:spcPct val="0"/>
              </a:spcAf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a:t>
            </a:r>
            <a:r>
              <a:rPr kumimoji="0" lang="ar-IQ"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heart generates its own electrical impulses and beats independently</a:t>
            </a:r>
            <a:r>
              <a:rPr kumimoji="0" lang="en-US" sz="2400" b="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of nervous or hormonal control (</a:t>
            </a:r>
            <a:r>
              <a:rPr lang="en-US" sz="2400" dirty="0" smtClean="0">
                <a:solidFill>
                  <a:prstClr val="black"/>
                </a:solidFill>
                <a:latin typeface="Times New Roman" pitchFamily="18" charset="0"/>
                <a:ea typeface="Calibri" pitchFamily="34" charset="0"/>
                <a:cs typeface="Times New Roman" pitchFamily="18" charset="0"/>
              </a:rPr>
              <a:t>autorhythmicity)</a:t>
            </a:r>
            <a:r>
              <a:rPr kumimoji="0" lang="en-US" sz="2400" b="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Parts of conducting system:</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lvl="0" algn="l" rtl="0" eaLnBrk="0" fontAlgn="base" hangingPunct="0">
              <a:spcBef>
                <a:spcPct val="0"/>
              </a:spcBef>
              <a:spcAft>
                <a:spcPct val="0"/>
              </a:spcAf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Sinoatrial (SA) node</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en-US" sz="2400" dirty="0">
                <a:solidFill>
                  <a:prstClr val="black"/>
                </a:solidFill>
                <a:latin typeface="Times New Roman" pitchFamily="18" charset="0"/>
                <a:ea typeface="Calibri" pitchFamily="34" charset="0"/>
                <a:cs typeface="Times New Roman" pitchFamily="18" charset="0"/>
              </a:rPr>
              <a:t>Small groups of specialized cells in the myocardium initiate and conduct impulses causing coordinate and synchronized contraction of the heart </a:t>
            </a:r>
            <a:r>
              <a:rPr lang="en-US" sz="2400" dirty="0" smtClean="0">
                <a:solidFill>
                  <a:prstClr val="black"/>
                </a:solidFill>
                <a:latin typeface="Times New Roman" pitchFamily="18" charset="0"/>
                <a:ea typeface="Calibri" pitchFamily="34" charset="0"/>
                <a:cs typeface="Times New Roman" pitchFamily="18" charset="0"/>
              </a:rPr>
              <a:t>muscle.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located in the </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posterior wall of right atrium</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the junction of the superior vena cava with the right atrium).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Atrioventricular (AV) node</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located in the right posterior portion  of </a:t>
            </a:r>
            <a:r>
              <a:rPr kumimoji="0" lang="en-US" sz="2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interaterial</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septum</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Bundle of His: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located in the interventricular septum and divided into two branches right and left.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Purkinje fibers: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begin within the apex of the heart and extend through the walls of the ventricles.</a:t>
            </a: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This system has ability to stimulate cardiac contraction without any innervations.</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 calcmode="lin" valueType="num">
                                      <p:cBhvr additive="base">
                                        <p:cTn id="7" dur="500" fill="hold"/>
                                        <p:tgtEl>
                                          <p:spTgt spid="419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5">
                                            <p:txEl>
                                              <p:pRg st="1" end="1"/>
                                            </p:txEl>
                                          </p:spTgt>
                                        </p:tgtEl>
                                        <p:attrNameLst>
                                          <p:attrName>style.visibility</p:attrName>
                                        </p:attrNameLst>
                                      </p:cBhvr>
                                      <p:to>
                                        <p:strVal val="visible"/>
                                      </p:to>
                                    </p:set>
                                    <p:anim calcmode="lin" valueType="num">
                                      <p:cBhvr additive="base">
                                        <p:cTn id="13" dur="500" fill="hold"/>
                                        <p:tgtEl>
                                          <p:spTgt spid="419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5">
                                            <p:txEl>
                                              <p:pRg st="2" end="2"/>
                                            </p:txEl>
                                          </p:spTgt>
                                        </p:tgtEl>
                                        <p:attrNameLst>
                                          <p:attrName>style.visibility</p:attrName>
                                        </p:attrNameLst>
                                      </p:cBhvr>
                                      <p:to>
                                        <p:strVal val="visible"/>
                                      </p:to>
                                    </p:set>
                                    <p:anim calcmode="lin" valueType="num">
                                      <p:cBhvr additive="base">
                                        <p:cTn id="19" dur="500" fill="hold"/>
                                        <p:tgtEl>
                                          <p:spTgt spid="419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5">
                                            <p:txEl>
                                              <p:pRg st="3" end="3"/>
                                            </p:txEl>
                                          </p:spTgt>
                                        </p:tgtEl>
                                        <p:attrNameLst>
                                          <p:attrName>style.visibility</p:attrName>
                                        </p:attrNameLst>
                                      </p:cBhvr>
                                      <p:to>
                                        <p:strVal val="visible"/>
                                      </p:to>
                                    </p:set>
                                    <p:anim calcmode="lin" valueType="num">
                                      <p:cBhvr additive="base">
                                        <p:cTn id="25" dur="500" fill="hold"/>
                                        <p:tgtEl>
                                          <p:spTgt spid="419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5">
                                            <p:txEl>
                                              <p:pRg st="4" end="4"/>
                                            </p:txEl>
                                          </p:spTgt>
                                        </p:tgtEl>
                                        <p:attrNameLst>
                                          <p:attrName>style.visibility</p:attrName>
                                        </p:attrNameLst>
                                      </p:cBhvr>
                                      <p:to>
                                        <p:strVal val="visible"/>
                                      </p:to>
                                    </p:set>
                                    <p:anim calcmode="lin" valueType="num">
                                      <p:cBhvr additive="base">
                                        <p:cTn id="31" dur="500" fill="hold"/>
                                        <p:tgtEl>
                                          <p:spTgt spid="419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5">
                                            <p:txEl>
                                              <p:pRg st="5" end="5"/>
                                            </p:txEl>
                                          </p:spTgt>
                                        </p:tgtEl>
                                        <p:attrNameLst>
                                          <p:attrName>style.visibility</p:attrName>
                                        </p:attrNameLst>
                                      </p:cBhvr>
                                      <p:to>
                                        <p:strVal val="visible"/>
                                      </p:to>
                                    </p:set>
                                    <p:anim calcmode="lin" valueType="num">
                                      <p:cBhvr additive="base">
                                        <p:cTn id="37" dur="500" fill="hold"/>
                                        <p:tgtEl>
                                          <p:spTgt spid="419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5">
                                            <p:txEl>
                                              <p:pRg st="6" end="6"/>
                                            </p:txEl>
                                          </p:spTgt>
                                        </p:tgtEl>
                                        <p:attrNameLst>
                                          <p:attrName>style.visibility</p:attrName>
                                        </p:attrNameLst>
                                      </p:cBhvr>
                                      <p:to>
                                        <p:strVal val="visible"/>
                                      </p:to>
                                    </p:set>
                                    <p:anim calcmode="lin" valueType="num">
                                      <p:cBhvr additive="base">
                                        <p:cTn id="43" dur="500" fill="hold"/>
                                        <p:tgtEl>
                                          <p:spTgt spid="4198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rConSyT.gif"/>
          <p:cNvPicPr>
            <a:picLocks noGrp="1" noChangeAspect="1"/>
          </p:cNvPicPr>
          <p:nvPr>
            <p:ph idx="1"/>
          </p:nvPr>
        </p:nvPicPr>
        <p:blipFill>
          <a:blip r:embed="rId2" cstate="print"/>
          <a:stretch>
            <a:fillRect/>
          </a:stretch>
        </p:blipFill>
        <p:spPr>
          <a:xfrm>
            <a:off x="1357290" y="0"/>
            <a:ext cx="6500858"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Times New Roman" pitchFamily="18" charset="0"/>
                <a:cs typeface="Times New Roman" pitchFamily="18" charset="0"/>
              </a:rPr>
              <a:t>Heart Sounds</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500034" y="1783560"/>
            <a:ext cx="8186766" cy="4572000"/>
          </a:xfrm>
        </p:spPr>
        <p:txBody>
          <a:bodyPr/>
          <a:lstStyle/>
          <a:p>
            <a:pPr lvl="0" algn="just" rtl="0"/>
            <a:endParaRPr lang="en-US" b="1" dirty="0" smtClean="0">
              <a:solidFill>
                <a:schemeClr val="bg1"/>
              </a:solidFill>
              <a:latin typeface="Times New Roman" pitchFamily="18" charset="0"/>
              <a:cs typeface="Times New Roman" pitchFamily="18" charset="0"/>
            </a:endParaRPr>
          </a:p>
          <a:p>
            <a:pPr lvl="0" algn="just" rtl="0"/>
            <a:r>
              <a:rPr lang="en-US" b="1" dirty="0" smtClean="0">
                <a:solidFill>
                  <a:schemeClr val="bg1"/>
                </a:solidFill>
                <a:latin typeface="Times New Roman" pitchFamily="18" charset="0"/>
                <a:cs typeface="Times New Roman" pitchFamily="18" charset="0"/>
              </a:rPr>
              <a:t>Lab Sound</a:t>
            </a:r>
            <a:r>
              <a:rPr lang="en-US" dirty="0" smtClean="0">
                <a:solidFill>
                  <a:schemeClr val="bg1"/>
                </a:solidFill>
                <a:latin typeface="Times New Roman" pitchFamily="18" charset="0"/>
                <a:cs typeface="Times New Roman" pitchFamily="18" charset="0"/>
              </a:rPr>
              <a:t>: </a:t>
            </a:r>
          </a:p>
          <a:p>
            <a:pPr lvl="0" algn="just" rtl="0"/>
            <a:r>
              <a:rPr lang="en-US" dirty="0" smtClean="0">
                <a:solidFill>
                  <a:schemeClr val="bg1"/>
                </a:solidFill>
                <a:latin typeface="Times New Roman" pitchFamily="18" charset="0"/>
                <a:cs typeface="Times New Roman" pitchFamily="18" charset="0"/>
              </a:rPr>
              <a:t>Is fairly loud is due to ventricles contraction and closure of tricuspid and mitral valves (atrioventricular valves). </a:t>
            </a:r>
          </a:p>
          <a:p>
            <a:pPr lvl="0" algn="just" rtl="0"/>
            <a:endParaRPr lang="en-US" dirty="0" smtClean="0">
              <a:solidFill>
                <a:schemeClr val="bg1"/>
              </a:solidFill>
              <a:latin typeface="Times New Roman" pitchFamily="18" charset="0"/>
              <a:cs typeface="Times New Roman" pitchFamily="18" charset="0"/>
            </a:endParaRPr>
          </a:p>
          <a:p>
            <a:pPr lvl="0" algn="just" rtl="0">
              <a:buNone/>
            </a:pPr>
            <a:endParaRPr lang="en-US" dirty="0" smtClean="0">
              <a:solidFill>
                <a:schemeClr val="bg1"/>
              </a:solidFill>
              <a:latin typeface="Times New Roman" pitchFamily="18" charset="0"/>
              <a:cs typeface="Times New Roman" pitchFamily="18" charset="0"/>
            </a:endParaRPr>
          </a:p>
          <a:p>
            <a:pPr lvl="0" algn="just" rtl="0"/>
            <a:r>
              <a:rPr lang="en-US" b="1" dirty="0" smtClean="0">
                <a:solidFill>
                  <a:schemeClr val="bg1"/>
                </a:solidFill>
                <a:latin typeface="Times New Roman" pitchFamily="18" charset="0"/>
                <a:cs typeface="Times New Roman" pitchFamily="18" charset="0"/>
              </a:rPr>
              <a:t>Dup Sound</a:t>
            </a:r>
            <a:r>
              <a:rPr lang="en-US" dirty="0" smtClean="0">
                <a:solidFill>
                  <a:schemeClr val="bg1"/>
                </a:solidFill>
                <a:latin typeface="Times New Roman" pitchFamily="18" charset="0"/>
                <a:cs typeface="Times New Roman" pitchFamily="18" charset="0"/>
              </a:rPr>
              <a:t>: Made by closure of pulmonary and aortic valves. When ventricles relax. </a:t>
            </a:r>
          </a:p>
          <a:p>
            <a:pPr algn="just"/>
            <a:endParaRPr lang="ar-IQ"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image001.gif"/>
          <p:cNvPicPr>
            <a:picLocks noGrp="1" noChangeAspect="1"/>
          </p:cNvPicPr>
          <p:nvPr>
            <p:ph idx="1"/>
          </p:nvPr>
        </p:nvPicPr>
        <p:blipFill>
          <a:blip r:embed="rId2" cstate="print">
            <a:lum bright="-20000" contrast="20000"/>
          </a:blip>
          <a:stretch>
            <a:fillRect/>
          </a:stretch>
        </p:blipFill>
        <p:spPr>
          <a:xfrm>
            <a:off x="357158" y="428604"/>
            <a:ext cx="8286808" cy="607223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Heart Sounds.jpg"/>
          <p:cNvPicPr>
            <a:picLocks noGrp="1" noChangeAspect="1"/>
          </p:cNvPicPr>
          <p:nvPr>
            <p:ph idx="1"/>
          </p:nvPr>
        </p:nvPicPr>
        <p:blipFill>
          <a:blip r:embed="rId2" cstate="print"/>
          <a:stretch>
            <a:fillRect/>
          </a:stretch>
        </p:blipFill>
        <p:spPr>
          <a:xfrm>
            <a:off x="642910" y="1071546"/>
            <a:ext cx="7929618" cy="528480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ph_listen_normal-heart.jpg"/>
          <p:cNvPicPr>
            <a:picLocks noGrp="1" noChangeAspect="1"/>
          </p:cNvPicPr>
          <p:nvPr>
            <p:ph idx="1"/>
          </p:nvPr>
        </p:nvPicPr>
        <p:blipFill>
          <a:blip r:embed="rId2" cstate="print"/>
          <a:stretch>
            <a:fillRect/>
          </a:stretch>
        </p:blipFill>
        <p:spPr>
          <a:xfrm>
            <a:off x="642910" y="1285860"/>
            <a:ext cx="7929618" cy="500066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501122" cy="1212174"/>
          </a:xfrm>
        </p:spPr>
        <p:txBody>
          <a:bodyPr>
            <a:normAutofit fontScale="90000"/>
          </a:bodyPr>
          <a:lstStyle/>
          <a:p>
            <a:pPr algn="ctr"/>
            <a:r>
              <a:rPr lang="en-US" b="1" dirty="0" smtClean="0">
                <a:solidFill>
                  <a:schemeClr val="bg1"/>
                </a:solidFill>
                <a:latin typeface="Times New Roman" pitchFamily="18" charset="0"/>
                <a:cs typeface="Times New Roman" pitchFamily="18" charset="0"/>
              </a:rPr>
              <a:t>Normal Electrocardiogram </a:t>
            </a:r>
            <a:br>
              <a:rPr lang="en-US" b="1" dirty="0" smtClean="0">
                <a:solidFill>
                  <a:schemeClr val="bg1"/>
                </a:solidFill>
                <a:latin typeface="Times New Roman" pitchFamily="18" charset="0"/>
                <a:cs typeface="Times New Roman" pitchFamily="18" charset="0"/>
              </a:rPr>
            </a:br>
            <a:r>
              <a:rPr lang="en-US" b="1" dirty="0" smtClean="0">
                <a:solidFill>
                  <a:schemeClr val="bg1"/>
                </a:solidFill>
                <a:latin typeface="Times New Roman" pitchFamily="18" charset="0"/>
                <a:cs typeface="Times New Roman" pitchFamily="18" charset="0"/>
              </a:rPr>
              <a:t>(ECG or EKG)</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285720" y="1571612"/>
            <a:ext cx="8643998" cy="4783948"/>
          </a:xfrm>
        </p:spPr>
        <p:txBody>
          <a:bodyPr>
            <a:normAutofit lnSpcReduction="10000"/>
          </a:bodyPr>
          <a:lstStyle/>
          <a:p>
            <a:pPr algn="just" rtl="0"/>
            <a:endParaRPr lang="en-US" sz="2400" dirty="0" smtClean="0">
              <a:solidFill>
                <a:schemeClr val="bg1"/>
              </a:solidFill>
              <a:latin typeface="Times New Roman" pitchFamily="18" charset="0"/>
              <a:cs typeface="Times New Roman" pitchFamily="18" charset="0"/>
            </a:endParaRPr>
          </a:p>
          <a:p>
            <a:pPr algn="just" rtl="0"/>
            <a:r>
              <a:rPr lang="en-US" sz="2400" dirty="0" smtClean="0">
                <a:solidFill>
                  <a:schemeClr val="bg1"/>
                </a:solidFill>
                <a:latin typeface="Times New Roman" pitchFamily="18" charset="0"/>
                <a:cs typeface="Times New Roman" pitchFamily="18" charset="0"/>
              </a:rPr>
              <a:t>It refers to the record of the potential fluctuation during the cardiac cycle. Due to sequential spread of the excitation in the: </a:t>
            </a:r>
          </a:p>
          <a:p>
            <a:pPr algn="just" rtl="0"/>
            <a:endParaRPr lang="en-US" sz="2400" dirty="0" smtClean="0">
              <a:solidFill>
                <a:schemeClr val="bg1"/>
              </a:solidFill>
              <a:latin typeface="Times New Roman" pitchFamily="18" charset="0"/>
              <a:cs typeface="Times New Roman" pitchFamily="18" charset="0"/>
            </a:endParaRPr>
          </a:p>
          <a:p>
            <a:pPr lvl="0" algn="just" rtl="0"/>
            <a:r>
              <a:rPr lang="en-US" sz="2400" dirty="0" smtClean="0">
                <a:solidFill>
                  <a:schemeClr val="bg1"/>
                </a:solidFill>
                <a:latin typeface="Times New Roman" pitchFamily="18" charset="0"/>
                <a:cs typeface="Times New Roman" pitchFamily="18" charset="0"/>
              </a:rPr>
              <a:t>Atria </a:t>
            </a:r>
          </a:p>
          <a:p>
            <a:pPr lvl="0" algn="just" rtl="0"/>
            <a:r>
              <a:rPr lang="en-US" sz="2400" dirty="0" smtClean="0">
                <a:solidFill>
                  <a:schemeClr val="bg1"/>
                </a:solidFill>
                <a:latin typeface="Times New Roman" pitchFamily="18" charset="0"/>
                <a:cs typeface="Times New Roman" pitchFamily="18" charset="0"/>
              </a:rPr>
              <a:t>Interventricular septum. </a:t>
            </a:r>
          </a:p>
          <a:p>
            <a:pPr lvl="0" algn="just" rtl="0"/>
            <a:r>
              <a:rPr lang="en-US" sz="2400" dirty="0" smtClean="0">
                <a:solidFill>
                  <a:schemeClr val="bg1"/>
                </a:solidFill>
                <a:latin typeface="Times New Roman" pitchFamily="18" charset="0"/>
                <a:cs typeface="Times New Roman" pitchFamily="18" charset="0"/>
              </a:rPr>
              <a:t>Ventricular wall </a:t>
            </a:r>
          </a:p>
          <a:p>
            <a:pPr lvl="0" algn="just" rtl="0"/>
            <a:r>
              <a:rPr lang="en-US" sz="2400" dirty="0" smtClean="0">
                <a:solidFill>
                  <a:schemeClr val="bg1"/>
                </a:solidFill>
                <a:latin typeface="Times New Roman" pitchFamily="18" charset="0"/>
                <a:cs typeface="Times New Roman" pitchFamily="18" charset="0"/>
              </a:rPr>
              <a:t>Repolarization of the myocardium  </a:t>
            </a:r>
          </a:p>
          <a:p>
            <a:pPr lvl="0" algn="just" rtl="0"/>
            <a:endParaRPr lang="en-US" sz="2400" dirty="0" smtClean="0">
              <a:solidFill>
                <a:schemeClr val="bg1"/>
              </a:solidFill>
              <a:latin typeface="Times New Roman" pitchFamily="18" charset="0"/>
              <a:cs typeface="Times New Roman" pitchFamily="18" charset="0"/>
            </a:endParaRPr>
          </a:p>
          <a:p>
            <a:pPr algn="just" rtl="0"/>
            <a:r>
              <a:rPr lang="en-US" sz="2400" dirty="0" smtClean="0">
                <a:solidFill>
                  <a:schemeClr val="bg1"/>
                </a:solidFill>
                <a:latin typeface="Times New Roman" pitchFamily="18" charset="0"/>
                <a:cs typeface="Times New Roman" pitchFamily="18" charset="0"/>
              </a:rPr>
              <a:t>These events appear in the ECG as a </a:t>
            </a:r>
            <a:r>
              <a:rPr lang="en-US" sz="2400" b="1" dirty="0" smtClean="0">
                <a:solidFill>
                  <a:schemeClr val="bg1"/>
                </a:solidFill>
                <a:latin typeface="Times New Roman" pitchFamily="18" charset="0"/>
                <a:cs typeface="Times New Roman" pitchFamily="18" charset="0"/>
              </a:rPr>
              <a:t>series of positive and negative waves</a:t>
            </a:r>
            <a:r>
              <a:rPr lang="en-US" sz="2400" dirty="0" smtClean="0">
                <a:solidFill>
                  <a:schemeClr val="bg1"/>
                </a:solidFill>
                <a:latin typeface="Times New Roman" pitchFamily="18" charset="0"/>
                <a:cs typeface="Times New Roman" pitchFamily="18" charset="0"/>
              </a:rPr>
              <a:t> (P, Q, R, S, and T).  </a:t>
            </a:r>
          </a:p>
          <a:p>
            <a:pPr algn="just"/>
            <a:endParaRPr lang="ar-IQ"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390" y="620610"/>
            <a:ext cx="8785220" cy="561678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Times New Roman" pitchFamily="18" charset="0"/>
                <a:cs typeface="Times New Roman" pitchFamily="18" charset="0"/>
              </a:rPr>
              <a:t>Waves of ECG</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642910" y="1783560"/>
            <a:ext cx="8043890" cy="4572000"/>
          </a:xfrm>
        </p:spPr>
        <p:txBody>
          <a:bodyPr/>
          <a:lstStyle/>
          <a:p>
            <a:pPr algn="l" rtl="0"/>
            <a:endParaRPr lang="en-US" sz="2400" b="1" i="1" dirty="0" smtClean="0">
              <a:solidFill>
                <a:schemeClr val="bg1"/>
              </a:solidFill>
              <a:latin typeface="Times New Roman" pitchFamily="18" charset="0"/>
              <a:cs typeface="Times New Roman" pitchFamily="18" charset="0"/>
            </a:endParaRPr>
          </a:p>
          <a:p>
            <a:pPr algn="l" rtl="0"/>
            <a:r>
              <a:rPr lang="en-US" sz="2400" b="1" i="1" dirty="0" smtClean="0">
                <a:solidFill>
                  <a:schemeClr val="bg1"/>
                </a:solidFill>
                <a:latin typeface="Times New Roman" pitchFamily="18" charset="0"/>
                <a:cs typeface="Times New Roman" pitchFamily="18" charset="0"/>
              </a:rPr>
              <a:t>P wave</a:t>
            </a:r>
            <a:r>
              <a:rPr lang="en-US" sz="2400" i="1"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atrial depolarization </a:t>
            </a:r>
          </a:p>
          <a:p>
            <a:pPr algn="l" rtl="0"/>
            <a:endParaRPr lang="en-US" sz="2400" b="1" i="1" dirty="0" smtClean="0">
              <a:solidFill>
                <a:schemeClr val="bg1"/>
              </a:solidFill>
              <a:latin typeface="Times New Roman" pitchFamily="18" charset="0"/>
              <a:cs typeface="Times New Roman" pitchFamily="18" charset="0"/>
            </a:endParaRPr>
          </a:p>
          <a:p>
            <a:pPr algn="l" rtl="0"/>
            <a:r>
              <a:rPr lang="en-US" sz="2400" b="1" i="1" dirty="0" smtClean="0">
                <a:solidFill>
                  <a:schemeClr val="bg1"/>
                </a:solidFill>
                <a:latin typeface="Times New Roman" pitchFamily="18" charset="0"/>
                <a:cs typeface="Times New Roman" pitchFamily="18" charset="0"/>
              </a:rPr>
              <a:t>QRS complex wave:</a:t>
            </a:r>
            <a:r>
              <a:rPr lang="en-US" sz="2400" dirty="0" smtClean="0">
                <a:solidFill>
                  <a:schemeClr val="bg1"/>
                </a:solidFill>
                <a:latin typeface="Times New Roman" pitchFamily="18" charset="0"/>
                <a:cs typeface="Times New Roman" pitchFamily="18" charset="0"/>
              </a:rPr>
              <a:t>  ventricular depolarization </a:t>
            </a:r>
          </a:p>
          <a:p>
            <a:pPr algn="l" rtl="0"/>
            <a:endParaRPr lang="en-US" sz="2400" b="1" i="1" dirty="0" smtClean="0">
              <a:solidFill>
                <a:schemeClr val="bg1"/>
              </a:solidFill>
              <a:latin typeface="Times New Roman" pitchFamily="18" charset="0"/>
              <a:cs typeface="Times New Roman" pitchFamily="18" charset="0"/>
            </a:endParaRPr>
          </a:p>
          <a:p>
            <a:pPr algn="l" rtl="0"/>
            <a:r>
              <a:rPr lang="en-US" sz="2400" b="1" i="1" dirty="0" smtClean="0">
                <a:solidFill>
                  <a:schemeClr val="bg1"/>
                </a:solidFill>
                <a:latin typeface="Times New Roman" pitchFamily="18" charset="0"/>
                <a:cs typeface="Times New Roman" pitchFamily="18" charset="0"/>
              </a:rPr>
              <a:t>T wave</a:t>
            </a:r>
            <a:r>
              <a:rPr lang="en-US" sz="2400" i="1" dirty="0" smtClean="0">
                <a:solidFill>
                  <a:schemeClr val="bg1"/>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ventricular repolarization.  </a:t>
            </a:r>
          </a:p>
          <a:p>
            <a:pPr algn="l"/>
            <a:endParaRPr lang="ar-IQ"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333.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Times New Roman" pitchFamily="18" charset="0"/>
                <a:cs typeface="Times New Roman" pitchFamily="18" charset="0"/>
              </a:rPr>
              <a:t>Intervals and segments</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0" y="1428736"/>
            <a:ext cx="9001156" cy="5214974"/>
          </a:xfrm>
        </p:spPr>
        <p:txBody>
          <a:bodyPr>
            <a:normAutofit fontScale="92500" lnSpcReduction="20000"/>
          </a:bodyPr>
          <a:lstStyle/>
          <a:p>
            <a:pPr algn="l" rtl="0"/>
            <a:r>
              <a:rPr lang="en-US" b="1" i="1" dirty="0" smtClean="0">
                <a:solidFill>
                  <a:schemeClr val="bg1"/>
                </a:solidFill>
                <a:latin typeface="Times New Roman" pitchFamily="18" charset="0"/>
                <a:cs typeface="Times New Roman" pitchFamily="18" charset="0"/>
              </a:rPr>
              <a:t>P-R interval:</a:t>
            </a:r>
            <a:r>
              <a:rPr lang="en-US" dirty="0" smtClean="0">
                <a:solidFill>
                  <a:schemeClr val="bg1"/>
                </a:solidFill>
                <a:latin typeface="Times New Roman" pitchFamily="18" charset="0"/>
                <a:cs typeface="Times New Roman" pitchFamily="18" charset="0"/>
              </a:rPr>
              <a:t> </a:t>
            </a:r>
          </a:p>
          <a:p>
            <a:pPr algn="l" rtl="0"/>
            <a:r>
              <a:rPr lang="en-US" dirty="0" smtClean="0">
                <a:solidFill>
                  <a:schemeClr val="bg1"/>
                </a:solidFill>
                <a:latin typeface="Times New Roman" pitchFamily="18" charset="0"/>
                <a:cs typeface="Times New Roman" pitchFamily="18" charset="0"/>
              </a:rPr>
              <a:t>it measured from the onset of P wave to the onset QRS complex. </a:t>
            </a:r>
          </a:p>
          <a:p>
            <a:pPr algn="l" rtl="0"/>
            <a:r>
              <a:rPr lang="en-US" dirty="0" smtClean="0">
                <a:solidFill>
                  <a:schemeClr val="bg1"/>
                </a:solidFill>
                <a:latin typeface="Times New Roman" pitchFamily="18" charset="0"/>
                <a:cs typeface="Times New Roman" pitchFamily="18" charset="0"/>
              </a:rPr>
              <a:t>		      It measures the AV conduction time. Its duration varies from 0.12- 0.2sec. </a:t>
            </a:r>
          </a:p>
          <a:p>
            <a:pPr algn="l" rtl="0"/>
            <a:endParaRPr lang="en-US" dirty="0" smtClean="0">
              <a:solidFill>
                <a:schemeClr val="bg1"/>
              </a:solidFill>
              <a:latin typeface="Times New Roman" pitchFamily="18" charset="0"/>
              <a:cs typeface="Times New Roman" pitchFamily="18" charset="0"/>
            </a:endParaRPr>
          </a:p>
          <a:p>
            <a:pPr algn="l" rtl="0"/>
            <a:r>
              <a:rPr lang="en-US" b="1" i="1" dirty="0" smtClean="0">
                <a:solidFill>
                  <a:schemeClr val="bg1"/>
                </a:solidFill>
                <a:latin typeface="Times New Roman" pitchFamily="18" charset="0"/>
                <a:cs typeface="Times New Roman" pitchFamily="18" charset="0"/>
              </a:rPr>
              <a:t>QT interval:</a:t>
            </a:r>
            <a:r>
              <a:rPr lang="en-US" dirty="0" smtClean="0">
                <a:solidFill>
                  <a:schemeClr val="bg1"/>
                </a:solidFill>
                <a:latin typeface="Times New Roman" pitchFamily="18" charset="0"/>
                <a:cs typeface="Times New Roman" pitchFamily="18" charset="0"/>
              </a:rPr>
              <a:t> </a:t>
            </a:r>
          </a:p>
          <a:p>
            <a:pPr algn="l" rtl="0"/>
            <a:r>
              <a:rPr lang="en-US" dirty="0" smtClean="0">
                <a:solidFill>
                  <a:schemeClr val="bg1"/>
                </a:solidFill>
                <a:latin typeface="Times New Roman" pitchFamily="18" charset="0"/>
                <a:cs typeface="Times New Roman" pitchFamily="18" charset="0"/>
              </a:rPr>
              <a:t>it is the time from the start of the QRS complex to the end of T wave.</a:t>
            </a:r>
          </a:p>
          <a:p>
            <a:pPr algn="l" rtl="0"/>
            <a:r>
              <a:rPr lang="en-US" dirty="0" smtClean="0">
                <a:solidFill>
                  <a:schemeClr val="bg1"/>
                </a:solidFill>
                <a:latin typeface="Times New Roman" pitchFamily="18" charset="0"/>
                <a:cs typeface="Times New Roman" pitchFamily="18" charset="0"/>
              </a:rPr>
              <a:t>It indicates total systolic time of ventricle (ventricular depolarization and    repolarization). </a:t>
            </a:r>
          </a:p>
          <a:p>
            <a:pPr algn="l" rtl="0"/>
            <a:endParaRPr lang="en-US" dirty="0" smtClean="0">
              <a:solidFill>
                <a:schemeClr val="bg1"/>
              </a:solidFill>
              <a:latin typeface="Times New Roman" pitchFamily="18" charset="0"/>
              <a:cs typeface="Times New Roman" pitchFamily="18" charset="0"/>
            </a:endParaRPr>
          </a:p>
          <a:p>
            <a:pPr algn="l" rtl="0"/>
            <a:r>
              <a:rPr lang="en-US" b="1" i="1" dirty="0" smtClean="0">
                <a:solidFill>
                  <a:schemeClr val="bg1"/>
                </a:solidFill>
                <a:latin typeface="Times New Roman" pitchFamily="18" charset="0"/>
                <a:cs typeface="Times New Roman" pitchFamily="18" charset="0"/>
              </a:rPr>
              <a:t>PQ segment: </a:t>
            </a:r>
            <a:endParaRPr lang="en-US" dirty="0" smtClean="0">
              <a:solidFill>
                <a:schemeClr val="bg1"/>
              </a:solidFill>
              <a:latin typeface="Times New Roman" pitchFamily="18" charset="0"/>
              <a:cs typeface="Times New Roman" pitchFamily="18" charset="0"/>
            </a:endParaRPr>
          </a:p>
          <a:p>
            <a:pPr algn="l" rtl="0"/>
            <a:r>
              <a:rPr lang="en-US" b="1" i="1" dirty="0" smtClean="0">
                <a:solidFill>
                  <a:schemeClr val="bg1"/>
                </a:solidFill>
                <a:latin typeface="Times New Roman" pitchFamily="18" charset="0"/>
                <a:cs typeface="Times New Roman" pitchFamily="18" charset="0"/>
              </a:rPr>
              <a:t> </a:t>
            </a:r>
            <a:endParaRPr lang="en-US" dirty="0" smtClean="0">
              <a:solidFill>
                <a:schemeClr val="bg1"/>
              </a:solidFill>
              <a:latin typeface="Times New Roman" pitchFamily="18" charset="0"/>
              <a:cs typeface="Times New Roman" pitchFamily="18" charset="0"/>
            </a:endParaRPr>
          </a:p>
          <a:p>
            <a:pPr algn="l" rtl="0"/>
            <a:r>
              <a:rPr lang="en-US" b="1" i="1" dirty="0" smtClean="0">
                <a:solidFill>
                  <a:schemeClr val="bg1"/>
                </a:solidFill>
                <a:latin typeface="Times New Roman" pitchFamily="18" charset="0"/>
                <a:cs typeface="Times New Roman" pitchFamily="18" charset="0"/>
              </a:rPr>
              <a:t>ST segment:</a:t>
            </a:r>
            <a:r>
              <a:rPr lang="en-US" dirty="0" smtClean="0">
                <a:solidFill>
                  <a:schemeClr val="bg1"/>
                </a:solidFill>
                <a:latin typeface="Times New Roman" pitchFamily="18" charset="0"/>
                <a:cs typeface="Times New Roman" pitchFamily="18" charset="0"/>
              </a:rPr>
              <a:t> </a:t>
            </a:r>
          </a:p>
          <a:p>
            <a:pPr algn="l" rtl="0"/>
            <a:r>
              <a:rPr lang="en-US" dirty="0" smtClean="0">
                <a:solidFill>
                  <a:schemeClr val="bg1"/>
                </a:solidFill>
                <a:latin typeface="Times New Roman" pitchFamily="18" charset="0"/>
                <a:cs typeface="Times New Roman" pitchFamily="18" charset="0"/>
              </a:rPr>
              <a:t>it is an </a:t>
            </a:r>
            <a:r>
              <a:rPr lang="en-US" dirty="0" err="1" smtClean="0">
                <a:solidFill>
                  <a:schemeClr val="bg1"/>
                </a:solidFill>
                <a:latin typeface="Times New Roman" pitchFamily="18" charset="0"/>
                <a:cs typeface="Times New Roman" pitchFamily="18" charset="0"/>
              </a:rPr>
              <a:t>isoelectric</a:t>
            </a:r>
            <a:r>
              <a:rPr lang="en-US" dirty="0" smtClean="0">
                <a:solidFill>
                  <a:schemeClr val="bg1"/>
                </a:solidFill>
                <a:latin typeface="Times New Roman" pitchFamily="18" charset="0"/>
                <a:cs typeface="Times New Roman" pitchFamily="18" charset="0"/>
              </a:rPr>
              <a:t> period between the end of QRS and beginning of T wave. </a:t>
            </a:r>
          </a:p>
          <a:p>
            <a:pPr algn="l" rtl="0"/>
            <a:r>
              <a:rPr lang="en-US" dirty="0" smtClean="0">
                <a:solidFill>
                  <a:schemeClr val="bg1"/>
                </a:solidFill>
                <a:latin typeface="Times New Roman" pitchFamily="18" charset="0"/>
                <a:cs typeface="Times New Roman" pitchFamily="18" charset="0"/>
              </a:rPr>
              <a:t>		    Its duration is about 0.32 sec. </a:t>
            </a:r>
          </a:p>
          <a:p>
            <a:pPr algn="l"/>
            <a:endParaRPr lang="ar-IQ"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421" y="188550"/>
            <a:ext cx="8425169" cy="6669450"/>
          </a:xfrm>
          <a:prstGeom prst="rect">
            <a:avLst/>
          </a:prstGeom>
        </p:spPr>
      </p:pic>
    </p:spTree>
    <p:extLst>
      <p:ext uri="{BB962C8B-B14F-4D97-AF65-F5344CB8AC3E}">
        <p14:creationId xmlns:p14="http://schemas.microsoft.com/office/powerpoint/2010/main" val="141906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ecg_normal_sinus_rhythm1.gif"/>
          <p:cNvPicPr>
            <a:picLocks noGrp="1" noChangeAspect="1"/>
          </p:cNvPicPr>
          <p:nvPr>
            <p:ph idx="1"/>
          </p:nvPr>
        </p:nvPicPr>
        <p:blipFill>
          <a:blip r:embed="rId2" cstate="print"/>
          <a:stretch>
            <a:fillRect/>
          </a:stretch>
        </p:blipFill>
        <p:spPr>
          <a:xfrm>
            <a:off x="500034" y="500042"/>
            <a:ext cx="8286807" cy="600079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4530"/>
            <a:ext cx="7055380" cy="936130"/>
          </a:xfrm>
        </p:spPr>
        <p:txBody>
          <a:bodyPr>
            <a:normAutofit fontScale="90000"/>
          </a:bodyPr>
          <a:lstStyle/>
          <a:p>
            <a:pPr algn="ctr"/>
            <a:r>
              <a:rPr lang="en-US" b="1" dirty="0" smtClean="0">
                <a:solidFill>
                  <a:schemeClr val="bg1"/>
                </a:solidFill>
                <a:latin typeface="Times New Roman" pitchFamily="18" charset="0"/>
                <a:cs typeface="Times New Roman" pitchFamily="18" charset="0"/>
              </a:rPr>
              <a:t>Clinical application of ECG: </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214282" y="737260"/>
            <a:ext cx="8786874" cy="5932190"/>
          </a:xfrm>
        </p:spPr>
        <p:txBody>
          <a:bodyPr>
            <a:noAutofit/>
          </a:bodyPr>
          <a:lstStyle/>
          <a:p>
            <a:pPr algn="l" rtl="0"/>
            <a:endParaRPr lang="en-US" sz="2400" dirty="0" smtClean="0">
              <a:solidFill>
                <a:schemeClr val="bg1"/>
              </a:solidFill>
              <a:latin typeface="Times New Roman" pitchFamily="18" charset="0"/>
              <a:cs typeface="Times New Roman" pitchFamily="18" charset="0"/>
            </a:endParaRPr>
          </a:p>
          <a:p>
            <a:pPr algn="l" rtl="0"/>
            <a:r>
              <a:rPr lang="en-US" sz="2400" dirty="0" smtClean="0">
                <a:solidFill>
                  <a:schemeClr val="bg1"/>
                </a:solidFill>
                <a:latin typeface="Times New Roman" pitchFamily="18" charset="0"/>
                <a:cs typeface="Times New Roman" pitchFamily="18" charset="0"/>
              </a:rPr>
              <a:t>It is important in the diagnosis, prognosis, and planning </a:t>
            </a:r>
          </a:p>
          <a:p>
            <a:pPr algn="l" rtl="0"/>
            <a:endParaRPr lang="en-US" sz="2400" dirty="0" smtClean="0">
              <a:solidFill>
                <a:schemeClr val="bg1"/>
              </a:solidFill>
              <a:latin typeface="Times New Roman" pitchFamily="18" charset="0"/>
              <a:cs typeface="Times New Roman" pitchFamily="18" charset="0"/>
            </a:endParaRPr>
          </a:p>
          <a:p>
            <a:pPr algn="l" rtl="0"/>
            <a:r>
              <a:rPr lang="en-US" sz="2400" dirty="0" smtClean="0">
                <a:solidFill>
                  <a:schemeClr val="bg1"/>
                </a:solidFill>
                <a:latin typeface="Times New Roman" pitchFamily="18" charset="0"/>
                <a:cs typeface="Times New Roman" pitchFamily="18" charset="0"/>
              </a:rPr>
              <a:t>treatment of the cardiac disorders e.g.: </a:t>
            </a:r>
          </a:p>
          <a:p>
            <a:pPr lvl="0" algn="l" rtl="0"/>
            <a:endParaRPr lang="en-US" sz="2400" dirty="0" smtClean="0">
              <a:solidFill>
                <a:schemeClr val="bg1"/>
              </a:solidFill>
              <a:latin typeface="Times New Roman" pitchFamily="18" charset="0"/>
              <a:cs typeface="Times New Roman" pitchFamily="18" charset="0"/>
            </a:endParaRPr>
          </a:p>
          <a:p>
            <a:pPr lvl="0" algn="l" rtl="0"/>
            <a:r>
              <a:rPr lang="en-US" sz="2400" dirty="0" smtClean="0">
                <a:solidFill>
                  <a:schemeClr val="bg1"/>
                </a:solidFill>
                <a:latin typeface="Times New Roman" pitchFamily="18" charset="0"/>
                <a:cs typeface="Times New Roman" pitchFamily="18" charset="0"/>
              </a:rPr>
              <a:t>Cardiac arrhythmias </a:t>
            </a:r>
          </a:p>
          <a:p>
            <a:pPr lvl="0" algn="l" rtl="0"/>
            <a:endParaRPr lang="en-US" sz="2400" dirty="0" smtClean="0">
              <a:solidFill>
                <a:schemeClr val="bg1"/>
              </a:solidFill>
              <a:latin typeface="Times New Roman" pitchFamily="18" charset="0"/>
              <a:cs typeface="Times New Roman" pitchFamily="18" charset="0"/>
            </a:endParaRPr>
          </a:p>
          <a:p>
            <a:pPr lvl="0" algn="l" rtl="0"/>
            <a:r>
              <a:rPr lang="en-US" sz="2400" dirty="0" smtClean="0">
                <a:solidFill>
                  <a:schemeClr val="bg1"/>
                </a:solidFill>
                <a:latin typeface="Times New Roman" pitchFamily="18" charset="0"/>
                <a:cs typeface="Times New Roman" pitchFamily="18" charset="0"/>
              </a:rPr>
              <a:t>Myocardial infarction </a:t>
            </a:r>
          </a:p>
          <a:p>
            <a:pPr lvl="0" algn="l" rtl="0"/>
            <a:endParaRPr lang="en-US" sz="2400" dirty="0" smtClean="0">
              <a:solidFill>
                <a:schemeClr val="bg1"/>
              </a:solidFill>
              <a:latin typeface="Times New Roman" pitchFamily="18" charset="0"/>
              <a:cs typeface="Times New Roman" pitchFamily="18" charset="0"/>
            </a:endParaRPr>
          </a:p>
          <a:p>
            <a:pPr lvl="0" algn="l" rtl="0"/>
            <a:r>
              <a:rPr lang="en-US" sz="2400" dirty="0" smtClean="0">
                <a:solidFill>
                  <a:schemeClr val="bg1"/>
                </a:solidFill>
                <a:latin typeface="Times New Roman" pitchFamily="18" charset="0"/>
                <a:cs typeface="Times New Roman" pitchFamily="18" charset="0"/>
              </a:rPr>
              <a:t>Cardiac hypertrophy </a:t>
            </a:r>
          </a:p>
          <a:p>
            <a:pPr lvl="0" algn="l" rtl="0"/>
            <a:endParaRPr lang="en-US" sz="2400" dirty="0" smtClean="0">
              <a:solidFill>
                <a:schemeClr val="bg1"/>
              </a:solidFill>
              <a:latin typeface="Times New Roman" pitchFamily="18" charset="0"/>
              <a:cs typeface="Times New Roman" pitchFamily="18" charset="0"/>
            </a:endParaRPr>
          </a:p>
          <a:p>
            <a:pPr lvl="0" algn="l" rtl="0"/>
            <a:r>
              <a:rPr lang="en-US" sz="2400" dirty="0" smtClean="0">
                <a:solidFill>
                  <a:schemeClr val="bg1"/>
                </a:solidFill>
                <a:latin typeface="Times New Roman" pitchFamily="18" charset="0"/>
                <a:cs typeface="Times New Roman" pitchFamily="18" charset="0"/>
              </a:rPr>
              <a:t>Changes in the ionic composition of the heart.  </a:t>
            </a:r>
          </a:p>
          <a:p>
            <a:pPr algn="l"/>
            <a:endParaRPr lang="ar-IQ"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6" name="Content Placeholder 5" descr="BCF Cardiac Ultrasound Measurements - ECG illustration.jpg"/>
          <p:cNvPicPr>
            <a:picLocks noGrp="1" noChangeAspect="1"/>
          </p:cNvPicPr>
          <p:nvPr>
            <p:ph idx="1"/>
          </p:nvPr>
        </p:nvPicPr>
        <p:blipFill>
          <a:blip r:embed="rId2" cstate="print"/>
          <a:stretch>
            <a:fillRect/>
          </a:stretch>
        </p:blipFill>
        <p:spPr>
          <a:xfrm>
            <a:off x="0" y="214290"/>
            <a:ext cx="9144000" cy="642942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3100" y="188550"/>
            <a:ext cx="7055380" cy="671962"/>
          </a:xfrm>
        </p:spPr>
        <p:txBody>
          <a:bodyPr/>
          <a:lstStyle/>
          <a:p>
            <a:pPr algn="ctr"/>
            <a:r>
              <a:rPr lang="en-US" b="1" dirty="0" smtClean="0">
                <a:solidFill>
                  <a:schemeClr val="bg1"/>
                </a:solidFill>
                <a:latin typeface="Times New Roman" pitchFamily="18" charset="0"/>
                <a:cs typeface="Times New Roman" pitchFamily="18" charset="0"/>
              </a:rPr>
              <a:t>Cardiac Output</a:t>
            </a:r>
            <a:r>
              <a:rPr lang="en-US" dirty="0" smtClean="0">
                <a:solidFill>
                  <a:schemeClr val="bg1"/>
                </a:solidFill>
                <a:latin typeface="Times New Roman" pitchFamily="18" charset="0"/>
                <a:cs typeface="Times New Roman" pitchFamily="18" charset="0"/>
              </a:rPr>
              <a:t/>
            </a:r>
            <a:br>
              <a:rPr lang="en-US" dirty="0" smtClean="0">
                <a:solidFill>
                  <a:schemeClr val="bg1"/>
                </a:solidFill>
                <a:latin typeface="Times New Roman" pitchFamily="18" charset="0"/>
                <a:cs typeface="Times New Roman" pitchFamily="18" charset="0"/>
              </a:rPr>
            </a:br>
            <a:endParaRPr lang="ar-IQ" dirty="0"/>
          </a:p>
        </p:txBody>
      </p:sp>
      <p:sp>
        <p:nvSpPr>
          <p:cNvPr id="3" name="Content Placeholder 2"/>
          <p:cNvSpPr>
            <a:spLocks noGrp="1"/>
          </p:cNvSpPr>
          <p:nvPr>
            <p:ph idx="1"/>
          </p:nvPr>
        </p:nvSpPr>
        <p:spPr>
          <a:xfrm>
            <a:off x="827700" y="1052670"/>
            <a:ext cx="7416810" cy="1944270"/>
          </a:xfrm>
        </p:spPr>
        <p:txBody>
          <a:bodyPr>
            <a:normAutofit/>
          </a:bodyPr>
          <a:lstStyle/>
          <a:p>
            <a:pPr algn="l" rtl="0"/>
            <a:r>
              <a:rPr lang="en-US" dirty="0" smtClean="0">
                <a:solidFill>
                  <a:schemeClr val="bg1"/>
                </a:solidFill>
                <a:latin typeface="Times New Roman" pitchFamily="18" charset="0"/>
                <a:cs typeface="Times New Roman" pitchFamily="18" charset="0"/>
              </a:rPr>
              <a:t>It means the </a:t>
            </a:r>
            <a:r>
              <a:rPr lang="en-US" i="1" dirty="0" smtClean="0">
                <a:solidFill>
                  <a:schemeClr val="bg1"/>
                </a:solidFill>
                <a:latin typeface="Times New Roman" pitchFamily="18" charset="0"/>
                <a:cs typeface="Times New Roman" pitchFamily="18" charset="0"/>
              </a:rPr>
              <a:t>amount of blood ejected by each ventricle per minute. </a:t>
            </a:r>
            <a:endParaRPr lang="en-US" dirty="0" smtClean="0">
              <a:solidFill>
                <a:schemeClr val="bg1"/>
              </a:solidFill>
              <a:latin typeface="Times New Roman" pitchFamily="18" charset="0"/>
              <a:cs typeface="Times New Roman" pitchFamily="18" charset="0"/>
            </a:endParaRPr>
          </a:p>
          <a:p>
            <a:pPr algn="ctr" rtl="0"/>
            <a:r>
              <a:rPr lang="en-US" b="1" dirty="0" smtClean="0">
                <a:solidFill>
                  <a:schemeClr val="bg1"/>
                </a:solidFill>
                <a:latin typeface="Times New Roman" pitchFamily="18" charset="0"/>
                <a:cs typeface="Times New Roman" pitchFamily="18" charset="0"/>
              </a:rPr>
              <a:t>Stroke volume: </a:t>
            </a:r>
          </a:p>
          <a:p>
            <a:pPr algn="l" rtl="0"/>
            <a:r>
              <a:rPr lang="en-US" dirty="0" smtClean="0">
                <a:solidFill>
                  <a:schemeClr val="bg1"/>
                </a:solidFill>
                <a:latin typeface="Times New Roman" pitchFamily="18" charset="0"/>
                <a:cs typeface="Times New Roman" pitchFamily="18" charset="0"/>
              </a:rPr>
              <a:t>is the amount of blood ejected by each ventricle per beat</a:t>
            </a:r>
          </a:p>
          <a:p>
            <a:pPr algn="l" rtl="0"/>
            <a:r>
              <a:rPr lang="en-US" b="1" dirty="0" smtClean="0">
                <a:solidFill>
                  <a:schemeClr val="bg1"/>
                </a:solidFill>
                <a:latin typeface="Times New Roman" pitchFamily="18" charset="0"/>
                <a:cs typeface="Times New Roman" pitchFamily="18" charset="0"/>
              </a:rPr>
              <a:t>Cardiac output </a:t>
            </a:r>
            <a:r>
              <a:rPr lang="en-US"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stroke volume</a:t>
            </a:r>
            <a:r>
              <a:rPr lang="en-US"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x</a:t>
            </a:r>
            <a:r>
              <a:rPr lang="en-US"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heart rate</a:t>
            </a:r>
            <a:r>
              <a:rPr lang="en-US" dirty="0" smtClean="0">
                <a:solidFill>
                  <a:schemeClr val="bg1"/>
                </a:solidFill>
                <a:latin typeface="Times New Roman" pitchFamily="18" charset="0"/>
                <a:cs typeface="Times New Roman" pitchFamily="18" charset="0"/>
              </a:rPr>
              <a:t>    </a:t>
            </a:r>
          </a:p>
          <a:p>
            <a:pPr marL="0" indent="0" algn="l">
              <a:buNone/>
            </a:pPr>
            <a:endParaRPr lang="ar-IQ" dirty="0">
              <a:solidFill>
                <a:schemeClr val="bg1"/>
              </a:solidFill>
              <a:latin typeface="Times New Roman" pitchFamily="18" charset="0"/>
              <a:cs typeface="Times New Roman" pitchFamily="18" charset="0"/>
            </a:endParaRPr>
          </a:p>
        </p:txBody>
      </p:sp>
      <p:sp>
        <p:nvSpPr>
          <p:cNvPr id="4" name="مستطيل 3"/>
          <p:cNvSpPr/>
          <p:nvPr/>
        </p:nvSpPr>
        <p:spPr>
          <a:xfrm>
            <a:off x="827700" y="3212970"/>
            <a:ext cx="7560830" cy="2923877"/>
          </a:xfrm>
          <a:prstGeom prst="rect">
            <a:avLst/>
          </a:prstGeom>
        </p:spPr>
        <p:txBody>
          <a:bodyPr wrap="square">
            <a:spAutoFit/>
          </a:bodyPr>
          <a:lstStyle/>
          <a:p>
            <a:pPr algn="l" rtl="0">
              <a:lnSpc>
                <a:spcPct val="115000"/>
              </a:lnSpc>
              <a:spcAft>
                <a:spcPts val="0"/>
              </a:spcAft>
            </a:pPr>
            <a:r>
              <a:rPr lang="en-US" sz="2000"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Factors affecting cardiac output:</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Symbol" panose="05050102010706020507" pitchFamily="18" charset="2"/>
              <a:buChar char=""/>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Ventricular End Diastolic </a:t>
            </a:r>
            <a:r>
              <a:rPr lang="en-US" sz="2000" dirty="0" smtClean="0">
                <a:solidFill>
                  <a:schemeClr val="bg1"/>
                </a:solidFill>
                <a:latin typeface="Times New Roman" panose="02020603050405020304" pitchFamily="18" charset="0"/>
                <a:ea typeface="Times New Roman" panose="02020603050405020304" pitchFamily="18" charset="0"/>
                <a:cs typeface="Arial" panose="020B0604020202020204" pitchFamily="34" charset="0"/>
              </a:rPr>
              <a:t>Volume (</a:t>
            </a: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VEDV)(preload)</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Symbol" panose="05050102010706020507" pitchFamily="18" charset="2"/>
              <a:buChar char=""/>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Venous return:</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457200" algn="l" rtl="0">
              <a:lnSpc>
                <a:spcPct val="115000"/>
              </a:lnSpc>
              <a:spcAft>
                <a:spcPts val="0"/>
              </a:spcAft>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*position of the body</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457200" algn="l" rtl="0">
              <a:lnSpc>
                <a:spcPct val="115000"/>
              </a:lnSpc>
              <a:spcAft>
                <a:spcPts val="0"/>
              </a:spcAft>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*skeletal muscle pump</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457200" algn="l" rtl="0">
              <a:lnSpc>
                <a:spcPct val="115000"/>
              </a:lnSpc>
              <a:spcAft>
                <a:spcPts val="0"/>
              </a:spcAft>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*respiratory pump</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Symbol" panose="05050102010706020507" pitchFamily="18" charset="2"/>
              <a:buChar char=""/>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Strength of myocardial contraction</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Symbol" panose="05050102010706020507" pitchFamily="18" charset="2"/>
              <a:buChar char=""/>
            </a:pPr>
            <a:r>
              <a:rPr lang="en-US"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Blood </a:t>
            </a:r>
            <a:r>
              <a:rPr lang="en-US" sz="2000" dirty="0" smtClean="0">
                <a:solidFill>
                  <a:schemeClr val="bg1"/>
                </a:solidFill>
                <a:latin typeface="Times New Roman" panose="02020603050405020304" pitchFamily="18" charset="0"/>
                <a:ea typeface="Times New Roman" panose="02020603050405020304" pitchFamily="18" charset="0"/>
                <a:cs typeface="Arial" panose="020B0604020202020204" pitchFamily="34" charset="0"/>
              </a:rPr>
              <a:t>volume</a:t>
            </a:r>
            <a:endParaRPr lang="en-US" sz="1600"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1450" y="476590"/>
            <a:ext cx="7993110" cy="5832810"/>
          </a:xfrm>
          <a:prstGeom prst="rect">
            <a:avLst/>
          </a:prstGeom>
        </p:spPr>
      </p:pic>
    </p:spTree>
    <p:extLst>
      <p:ext uri="{BB962C8B-B14F-4D97-AF65-F5344CB8AC3E}">
        <p14:creationId xmlns:p14="http://schemas.microsoft.com/office/powerpoint/2010/main" val="1526511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Conducti_0"/>
          <p:cNvPicPr>
            <a:picLocks noChangeAspect="1" noChangeArrowheads="1"/>
          </p:cNvPicPr>
          <p:nvPr/>
        </p:nvPicPr>
        <p:blipFill>
          <a:blip r:embed="rId2" cstate="print">
            <a:lum bright="-20000" contrast="40000"/>
          </a:blip>
          <a:srcRect t="14204"/>
          <a:stretch>
            <a:fillRect/>
          </a:stretch>
        </p:blipFill>
        <p:spPr bwMode="auto">
          <a:xfrm>
            <a:off x="0" y="0"/>
            <a:ext cx="9144000" cy="6643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420" y="260560"/>
            <a:ext cx="8425170" cy="1754326"/>
          </a:xfrm>
          <a:prstGeom prst="rect">
            <a:avLst/>
          </a:prstGeom>
        </p:spPr>
        <p:txBody>
          <a:bodyPr wrap="square">
            <a:spAutoFit/>
          </a:bodyPr>
          <a:lstStyle/>
          <a:p>
            <a:pPr algn="l">
              <a:lnSpc>
                <a:spcPct val="150000"/>
              </a:lnSpc>
            </a:pPr>
            <a:r>
              <a:rPr lang="en-US" sz="2400" b="1" dirty="0">
                <a:solidFill>
                  <a:srgbClr val="FF0000"/>
                </a:solidFill>
                <a:latin typeface="Times New Roman" panose="02020603050405020304" pitchFamily="18" charset="0"/>
                <a:cs typeface="Times New Roman" panose="02020603050405020304" pitchFamily="18" charset="0"/>
              </a:rPr>
              <a:t>Action potential: </a:t>
            </a:r>
            <a:r>
              <a:rPr lang="en-US" sz="2400" dirty="0">
                <a:solidFill>
                  <a:schemeClr val="bg1"/>
                </a:solidFill>
                <a:latin typeface="Times New Roman" panose="02020603050405020304" pitchFamily="18" charset="0"/>
                <a:cs typeface="Times New Roman" panose="02020603050405020304" pitchFamily="18" charset="0"/>
              </a:rPr>
              <a:t>electrical stimulation created by a sequence of ion fluxes through specialized channels in the membrane (sarcolemma) of cardiomyocytes that leads to cardiac contraction.</a:t>
            </a:r>
          </a:p>
        </p:txBody>
      </p:sp>
      <p:sp>
        <p:nvSpPr>
          <p:cNvPr id="5" name="Rectangle 2"/>
          <p:cNvSpPr>
            <a:spLocks noChangeArrowheads="1"/>
          </p:cNvSpPr>
          <p:nvPr/>
        </p:nvSpPr>
        <p:spPr bwMode="auto">
          <a:xfrm>
            <a:off x="108817" y="2198480"/>
            <a:ext cx="8927803"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Electricity and Action potential of the cardiac muscle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Myocardial fibers have a resting membrane potential of approximately (-90) mV.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6"/>
          <p:cNvSpPr>
            <a:spLocks noChangeArrowheads="1"/>
          </p:cNvSpPr>
          <p:nvPr/>
        </p:nvSpPr>
        <p:spPr bwMode="auto">
          <a:xfrm rot="10800000" flipV="1">
            <a:off x="108817" y="436513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resting membrane potential the Na</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channel Ca</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channel are closed. While some leakage of K</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through K</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channel</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8398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hannels_0"/>
          <p:cNvPicPr>
            <a:picLocks noChangeAspect="1" noChangeArrowheads="1"/>
          </p:cNvPicPr>
          <p:nvPr/>
        </p:nvPicPr>
        <p:blipFill>
          <a:blip r:embed="rId2" cstate="print"/>
          <a:srcRect/>
          <a:stretch>
            <a:fillRect/>
          </a:stretch>
        </p:blipFill>
        <p:spPr bwMode="auto">
          <a:xfrm>
            <a:off x="251400" y="1556740"/>
            <a:ext cx="8569190" cy="43725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84666"/>
            <a:ext cx="91440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lvl="0" algn="l" rtl="0" fontAlgn="base">
              <a:spcBef>
                <a:spcPct val="0"/>
              </a:spcBef>
              <a:spcAft>
                <a:spcPct val="0"/>
              </a:spcAft>
            </a:pPr>
            <a:endParaRPr lang="en-US" sz="2400" dirty="0" smtClean="0">
              <a:solidFill>
                <a:schemeClr val="bg1"/>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 action potential in the stimulated cardiac myocyte is divided into 5 phases: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Phase 0 :</a:t>
            </a:r>
          </a:p>
          <a:p>
            <a:pPr marL="0" marR="0" lvl="0" indent="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Rapid depolarization: occurs due to rapid Na</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influx, so the inner membrane gradually becomes less negative, and when the membrane potential becomes (- </a:t>
            </a:r>
            <a:r>
              <a:rPr kumimoji="0" lang="en-US" sz="24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70</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)mV (reaches the threshold for initiating action potential), more Na+ ions influxes lead to produce the rapidly rising phase of action potential depolarization. The membrane potential reaches to the +30 mV.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ction p_0"/>
          <p:cNvPicPr>
            <a:picLocks noChangeAspect="1" noChangeArrowheads="1"/>
          </p:cNvPicPr>
          <p:nvPr/>
        </p:nvPicPr>
        <p:blipFill>
          <a:blip r:embed="rId2" cstate="print"/>
          <a:srcRect/>
          <a:stretch>
            <a:fillRect/>
          </a:stretch>
        </p:blipFill>
        <p:spPr bwMode="auto">
          <a:xfrm>
            <a:off x="500034" y="1020128"/>
            <a:ext cx="7729558" cy="492922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Phase 1: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initial rapid repolarization. It is a short phase. The membrane potential in this phase reaches to (-10) mV. This phase occurs due to closure of Na</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channel and opening of  K</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channel.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Phase 2: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plateau. It occurs due to slow influx of Ca</a:t>
            </a:r>
            <a:r>
              <a:rPr kumimoji="0" lang="en-US" sz="2400" b="0" i="0" u="none" strike="noStrike" cap="none" normalizeH="0" baseline="30000" dirty="0" smtClean="0">
                <a:ln>
                  <a:noFill/>
                </a:ln>
                <a:solidFill>
                  <a:schemeClr val="bg1"/>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Phase 3: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repolarization. during this phase complete repolarization and the membrane reaches to approximately resting value.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Phase 4: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resting potential. The membrane potential is maintained at (-90)mV. </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1419</TotalTime>
  <Words>1148</Words>
  <Application>Microsoft Office PowerPoint</Application>
  <PresentationFormat>On-screen Show (4:3)</PresentationFormat>
  <Paragraphs>147</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Symbol</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Heart Sounds </vt:lpstr>
      <vt:lpstr>PowerPoint Presentation</vt:lpstr>
      <vt:lpstr>PowerPoint Presentation</vt:lpstr>
      <vt:lpstr>PowerPoint Presentation</vt:lpstr>
      <vt:lpstr>Normal Electrocardiogram  (ECG or EKG) </vt:lpstr>
      <vt:lpstr>PowerPoint Presentation</vt:lpstr>
      <vt:lpstr>Waves of ECG </vt:lpstr>
      <vt:lpstr>PowerPoint Presentation</vt:lpstr>
      <vt:lpstr>Intervals and segments </vt:lpstr>
      <vt:lpstr>PowerPoint Presentation</vt:lpstr>
      <vt:lpstr>Clinical application of ECG:  </vt:lpstr>
      <vt:lpstr>PowerPoint Presentation</vt:lpstr>
      <vt:lpstr>Cardiac Output </vt:lpstr>
      <vt:lpstr>PowerPoint Presentation</vt:lpstr>
    </vt:vector>
  </TitlesOfParts>
  <Company>Deftones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 (C.V.S)</dc:title>
  <dc:creator>OMAR ABD</dc:creator>
  <cp:lastModifiedBy>pc-mn</cp:lastModifiedBy>
  <cp:revision>49</cp:revision>
  <dcterms:created xsi:type="dcterms:W3CDTF">2015-03-01T19:48:20Z</dcterms:created>
  <dcterms:modified xsi:type="dcterms:W3CDTF">2025-03-24T21:37:08Z</dcterms:modified>
</cp:coreProperties>
</file>