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7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3" r:id="rId28"/>
    <p:sldId id="285" r:id="rId29"/>
    <p:sldId id="284" r:id="rId30"/>
    <p:sldId id="286" r:id="rId31"/>
    <p:sldId id="287" r:id="rId32"/>
    <p:sldId id="288" r:id="rId33"/>
    <p:sldId id="290" r:id="rId34"/>
    <p:sldId id="291" r:id="rId35"/>
    <p:sldId id="292" r:id="rId36"/>
    <p:sldId id="275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2" r:id="rId45"/>
    <p:sldId id="303" r:id="rId46"/>
    <p:sldId id="304" r:id="rId47"/>
    <p:sldId id="289" r:id="rId48"/>
    <p:sldId id="305" r:id="rId49"/>
    <p:sldId id="308" r:id="rId50"/>
    <p:sldId id="306" r:id="rId51"/>
    <p:sldId id="309" r:id="rId52"/>
    <p:sldId id="310" r:id="rId53"/>
    <p:sldId id="311" r:id="rId54"/>
    <p:sldId id="312" r:id="rId55"/>
    <p:sldId id="313" r:id="rId56"/>
    <p:sldId id="314" r:id="rId57"/>
    <p:sldId id="300" r:id="rId58"/>
    <p:sldId id="301" r:id="rId59"/>
    <p:sldId id="307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9A9BCC3-E4DE-4B95-9646-CC28B28F34D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D351F-BFC5-4CAB-801D-4C6D5A84A9C4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B143FB-4C59-440C-9493-053F9A77F5F0}" type="slidenum">
              <a:rPr lang="en-US"/>
              <a:pPr/>
              <a:t>10</a:t>
            </a:fld>
            <a:endParaRPr lang="en-US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88A46-3029-4E0E-8140-41D28766A69B}" type="slidenum">
              <a:rPr lang="en-US"/>
              <a:pPr/>
              <a:t>11</a:t>
            </a:fld>
            <a:endParaRPr lang="en-US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013976-1C14-41A9-A791-195D248C1193}" type="slidenum">
              <a:rPr lang="en-US"/>
              <a:pPr/>
              <a:t>12</a:t>
            </a:fld>
            <a:endParaRPr lang="en-US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A47E3-DE50-4A51-B91C-3C08365A6921}" type="slidenum">
              <a:rPr lang="en-US"/>
              <a:pPr/>
              <a:t>13</a:t>
            </a:fld>
            <a:endParaRPr lang="en-US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5100E4-532F-4753-A135-89DC6941B9EA}" type="slidenum">
              <a:rPr lang="en-US"/>
              <a:pPr/>
              <a:t>14</a:t>
            </a:fld>
            <a:endParaRPr lang="en-US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9A219-A49D-4722-8839-F1D431691882}" type="slidenum">
              <a:rPr lang="en-US"/>
              <a:pPr/>
              <a:t>15</a:t>
            </a:fld>
            <a:endParaRPr lang="en-US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E85FE-F2AE-4D82-9D83-6F42D4D76890}" type="slidenum">
              <a:rPr lang="en-US"/>
              <a:pPr/>
              <a:t>16</a:t>
            </a:fld>
            <a:endParaRPr lang="en-US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F973C-977C-43B2-A9F5-C577FBF1602C}" type="slidenum">
              <a:rPr lang="en-US"/>
              <a:pPr/>
              <a:t>17</a:t>
            </a:fld>
            <a:endParaRPr lang="en-US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902BE-D2B7-48AE-AAC0-73CE9A44EE4E}" type="slidenum">
              <a:rPr lang="en-US"/>
              <a:pPr/>
              <a:t>18</a:t>
            </a:fld>
            <a:endParaRPr lang="en-US"/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EA063-3DF2-4A1C-BDA2-7FB34B7756A2}" type="slidenum">
              <a:rPr lang="en-US"/>
              <a:pPr/>
              <a:t>19</a:t>
            </a:fld>
            <a:endParaRPr lang="en-US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220A3-DCAB-4075-B237-15BA069A712B}" type="slidenum">
              <a:rPr lang="en-US"/>
              <a:pPr/>
              <a:t>2</a:t>
            </a:fld>
            <a:endParaRPr lang="en-US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A2596-01BC-4796-B7C6-33AC4701AFF2}" type="slidenum">
              <a:rPr lang="en-US"/>
              <a:pPr/>
              <a:t>20</a:t>
            </a:fld>
            <a:endParaRPr lang="en-US"/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997EB7-8F41-4275-B9D5-0FDDD8623E00}" type="slidenum">
              <a:rPr lang="en-US"/>
              <a:pPr/>
              <a:t>21</a:t>
            </a:fld>
            <a:endParaRPr lang="en-US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1F659-F18C-4EE9-9649-D073670B9679}" type="slidenum">
              <a:rPr lang="en-US"/>
              <a:pPr/>
              <a:t>22</a:t>
            </a:fld>
            <a:endParaRPr lang="en-US"/>
          </a:p>
        </p:txBody>
      </p:sp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36C54-112A-4404-BEA6-178C0B594636}" type="slidenum">
              <a:rPr lang="en-US"/>
              <a:pPr/>
              <a:t>23</a:t>
            </a:fld>
            <a:endParaRPr lang="en-US"/>
          </a:p>
        </p:txBody>
      </p:sp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609CAC-DF05-4C88-8390-E8D15F9F3250}" type="slidenum">
              <a:rPr lang="en-US"/>
              <a:pPr/>
              <a:t>24</a:t>
            </a:fld>
            <a:endParaRPr lang="en-US"/>
          </a:p>
        </p:txBody>
      </p:sp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6112C7-756C-487B-A237-0A8BC6BE7293}" type="slidenum">
              <a:rPr lang="en-US"/>
              <a:pPr/>
              <a:t>25</a:t>
            </a:fld>
            <a:endParaRPr lang="en-US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5A0D8-7D19-4924-96B6-BEB6EBD3BD62}" type="slidenum">
              <a:rPr lang="en-US"/>
              <a:pPr/>
              <a:t>26</a:t>
            </a:fld>
            <a:endParaRPr lang="en-US"/>
          </a:p>
        </p:txBody>
      </p:sp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566F4-FEFA-4529-8E46-D009B74FEA5A}" type="slidenum">
              <a:rPr lang="en-US"/>
              <a:pPr/>
              <a:t>27</a:t>
            </a:fld>
            <a:endParaRPr lang="en-US"/>
          </a:p>
        </p:txBody>
      </p:sp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B21F7-A20B-4603-AD9A-A8190470DA81}" type="slidenum">
              <a:rPr lang="en-US"/>
              <a:pPr/>
              <a:t>28</a:t>
            </a:fld>
            <a:endParaRPr lang="en-US"/>
          </a:p>
        </p:txBody>
      </p:sp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35CB5-EA03-49FC-9CAB-250E8A2FC223}" type="slidenum">
              <a:rPr lang="en-US"/>
              <a:pPr/>
              <a:t>29</a:t>
            </a:fld>
            <a:endParaRPr lang="en-US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16CB85-0E99-497D-A959-E9FC11A40152}" type="slidenum">
              <a:rPr lang="en-US"/>
              <a:pPr/>
              <a:t>3</a:t>
            </a:fld>
            <a:endParaRPr lang="en-US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05E42-622E-406E-9400-561993471108}" type="slidenum">
              <a:rPr lang="en-US"/>
              <a:pPr/>
              <a:t>30</a:t>
            </a:fld>
            <a:endParaRPr lang="en-US"/>
          </a:p>
        </p:txBody>
      </p:sp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54A55F-3B59-49CC-942F-B9A227FDE34C}" type="slidenum">
              <a:rPr lang="en-US"/>
              <a:pPr/>
              <a:t>31</a:t>
            </a:fld>
            <a:endParaRPr lang="en-US"/>
          </a:p>
        </p:txBody>
      </p:sp>
      <p:sp>
        <p:nvSpPr>
          <p:cNvPr id="122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A0A9B-9579-4438-85F5-D9464F271F78}" type="slidenum">
              <a:rPr lang="en-US"/>
              <a:pPr/>
              <a:t>32</a:t>
            </a:fld>
            <a:endParaRPr lang="en-US"/>
          </a:p>
        </p:txBody>
      </p:sp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25B0C1-AD71-46F6-8221-4B88BB9E6211}" type="slidenum">
              <a:rPr lang="en-US"/>
              <a:pPr/>
              <a:t>33</a:t>
            </a:fld>
            <a:endParaRPr lang="en-US"/>
          </a:p>
        </p:txBody>
      </p:sp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84402-251A-4E8D-B3BE-8C42690983E3}" type="slidenum">
              <a:rPr lang="en-US"/>
              <a:pPr/>
              <a:t>34</a:t>
            </a:fld>
            <a:endParaRPr lang="en-US"/>
          </a:p>
        </p:txBody>
      </p:sp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AA052E-BC5F-4C11-97F2-DC6213118105}" type="slidenum">
              <a:rPr lang="en-US"/>
              <a:pPr/>
              <a:t>35</a:t>
            </a:fld>
            <a:endParaRPr lang="en-US"/>
          </a:p>
        </p:txBody>
      </p:sp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B21C6-BE2D-4F07-A352-EF186D2B3B6C}" type="slidenum">
              <a:rPr lang="en-US"/>
              <a:pPr/>
              <a:t>36</a:t>
            </a:fld>
            <a:endParaRPr lang="en-US"/>
          </a:p>
        </p:txBody>
      </p:sp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C5247-C308-4E1D-80C9-3272B7BEE5B5}" type="slidenum">
              <a:rPr lang="en-US"/>
              <a:pPr/>
              <a:t>37</a:t>
            </a:fld>
            <a:endParaRPr lang="en-US"/>
          </a:p>
        </p:txBody>
      </p:sp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FA2E2-69BF-4281-9F06-99226FAD7279}" type="slidenum">
              <a:rPr lang="en-US"/>
              <a:pPr/>
              <a:t>38</a:t>
            </a:fld>
            <a:endParaRPr lang="en-US"/>
          </a:p>
        </p:txBody>
      </p:sp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5E22B-40E4-44AD-9F2A-BF1528327B52}" type="slidenum">
              <a:rPr lang="en-US"/>
              <a:pPr/>
              <a:t>39</a:t>
            </a:fld>
            <a:endParaRPr lang="en-US"/>
          </a:p>
        </p:txBody>
      </p:sp>
      <p:sp>
        <p:nvSpPr>
          <p:cNvPr id="142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9993F-3FA7-4EFD-8CDB-773D348A62D2}" type="slidenum">
              <a:rPr lang="en-US"/>
              <a:pPr/>
              <a:t>4</a:t>
            </a:fld>
            <a:endParaRPr lang="en-US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55C57-E14A-4DD6-AE11-ED5E4BF025A6}" type="slidenum">
              <a:rPr lang="en-US"/>
              <a:pPr/>
              <a:t>40</a:t>
            </a:fld>
            <a:endParaRPr lang="en-US"/>
          </a:p>
        </p:txBody>
      </p:sp>
      <p:sp>
        <p:nvSpPr>
          <p:cNvPr id="144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22BD6A-4E3F-4616-9101-4E095ABCF86E}" type="slidenum">
              <a:rPr lang="en-US"/>
              <a:pPr/>
              <a:t>41</a:t>
            </a:fld>
            <a:endParaRPr lang="en-US"/>
          </a:p>
        </p:txBody>
      </p:sp>
      <p:sp>
        <p:nvSpPr>
          <p:cNvPr id="146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53A4A-F77A-4295-AE7E-07117F122A97}" type="slidenum">
              <a:rPr lang="en-US"/>
              <a:pPr/>
              <a:t>42</a:t>
            </a:fld>
            <a:endParaRPr lang="en-US"/>
          </a:p>
        </p:txBody>
      </p:sp>
      <p:sp>
        <p:nvSpPr>
          <p:cNvPr id="148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E904F-6C23-493A-BF32-DE5F9BF36874}" type="slidenum">
              <a:rPr lang="en-US"/>
              <a:pPr/>
              <a:t>43</a:t>
            </a:fld>
            <a:endParaRPr lang="en-US"/>
          </a:p>
        </p:txBody>
      </p:sp>
      <p:sp>
        <p:nvSpPr>
          <p:cNvPr id="150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22A638-AC4E-4DDB-839C-9BD0A3BF1CDB}" type="slidenum">
              <a:rPr lang="en-US"/>
              <a:pPr/>
              <a:t>44</a:t>
            </a:fld>
            <a:endParaRPr lang="en-US"/>
          </a:p>
        </p:txBody>
      </p:sp>
      <p:sp>
        <p:nvSpPr>
          <p:cNvPr id="157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273510-BD5F-4694-B443-1C308FE39405}" type="slidenum">
              <a:rPr lang="en-US"/>
              <a:pPr/>
              <a:t>45</a:t>
            </a:fld>
            <a:endParaRPr lang="en-US"/>
          </a:p>
        </p:txBody>
      </p:sp>
      <p:sp>
        <p:nvSpPr>
          <p:cNvPr id="159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9DAA0-1CDB-4783-A14A-E81947ECD544}" type="slidenum">
              <a:rPr lang="en-US"/>
              <a:pPr/>
              <a:t>46</a:t>
            </a:fld>
            <a:endParaRPr lang="en-US"/>
          </a:p>
        </p:txBody>
      </p:sp>
      <p:sp>
        <p:nvSpPr>
          <p:cNvPr id="161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20EF50-FBFC-452B-B61B-43AE7BCAB1F9}" type="slidenum">
              <a:rPr lang="en-US"/>
              <a:pPr/>
              <a:t>47</a:t>
            </a:fld>
            <a:endParaRPr lang="en-US"/>
          </a:p>
        </p:txBody>
      </p:sp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D86B2-0BEF-4E8B-86C0-9BB5AF43636E}" type="slidenum">
              <a:rPr lang="en-US"/>
              <a:pPr/>
              <a:t>48</a:t>
            </a:fld>
            <a:endParaRPr lang="en-US"/>
          </a:p>
        </p:txBody>
      </p:sp>
      <p:sp>
        <p:nvSpPr>
          <p:cNvPr id="163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16507-C04B-4174-9AC2-C55DB5462F29}" type="slidenum">
              <a:rPr lang="en-US"/>
              <a:pPr/>
              <a:t>49</a:t>
            </a:fld>
            <a:endParaRPr lang="en-US"/>
          </a:p>
        </p:txBody>
      </p:sp>
      <p:sp>
        <p:nvSpPr>
          <p:cNvPr id="174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0B33A-930D-4968-8344-5EA822C8D6C3}" type="slidenum">
              <a:rPr lang="en-US"/>
              <a:pPr/>
              <a:t>5</a:t>
            </a:fld>
            <a:endParaRPr lang="en-US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E4946-EE5E-4941-8C6A-BB5DD1F2EDDB}" type="slidenum">
              <a:rPr lang="en-US"/>
              <a:pPr/>
              <a:t>50</a:t>
            </a:fld>
            <a:endParaRPr lang="en-US"/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75983-BB93-44D7-906E-C9ABBA9EBE77}" type="slidenum">
              <a:rPr lang="en-US"/>
              <a:pPr/>
              <a:t>51</a:t>
            </a:fld>
            <a:endParaRPr lang="en-US"/>
          </a:p>
        </p:txBody>
      </p:sp>
      <p:sp>
        <p:nvSpPr>
          <p:cNvPr id="176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A6C70-FFCE-424B-B52B-E86C5FD1401D}" type="slidenum">
              <a:rPr lang="en-US"/>
              <a:pPr/>
              <a:t>52</a:t>
            </a:fld>
            <a:endParaRPr lang="en-US"/>
          </a:p>
        </p:txBody>
      </p:sp>
      <p:sp>
        <p:nvSpPr>
          <p:cNvPr id="179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80AA2D-6CF7-4166-B0F2-16030DD7B926}" type="slidenum">
              <a:rPr lang="en-US"/>
              <a:pPr/>
              <a:t>53</a:t>
            </a:fld>
            <a:endParaRPr lang="en-US"/>
          </a:p>
        </p:txBody>
      </p:sp>
      <p:sp>
        <p:nvSpPr>
          <p:cNvPr id="181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271160-0DBB-4F15-BBAB-DBAFAF492628}" type="slidenum">
              <a:rPr lang="en-US"/>
              <a:pPr/>
              <a:t>54</a:t>
            </a:fld>
            <a:endParaRPr lang="en-US"/>
          </a:p>
        </p:txBody>
      </p:sp>
      <p:sp>
        <p:nvSpPr>
          <p:cNvPr id="184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5103E8-D5BE-4A90-859A-6FFEB6318391}" type="slidenum">
              <a:rPr lang="en-US"/>
              <a:pPr/>
              <a:t>55</a:t>
            </a:fld>
            <a:endParaRPr lang="en-US"/>
          </a:p>
        </p:txBody>
      </p:sp>
      <p:sp>
        <p:nvSpPr>
          <p:cNvPr id="186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0EECE0-05D9-4812-B30E-C78752513268}" type="slidenum">
              <a:rPr lang="en-US"/>
              <a:pPr/>
              <a:t>56</a:t>
            </a:fld>
            <a:endParaRPr lang="en-US"/>
          </a:p>
        </p:txBody>
      </p:sp>
      <p:sp>
        <p:nvSpPr>
          <p:cNvPr id="188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EEE59-F63F-4734-AE41-87212563111F}" type="slidenum">
              <a:rPr lang="en-US"/>
              <a:pPr/>
              <a:t>57</a:t>
            </a:fld>
            <a:endParaRPr lang="en-US"/>
          </a:p>
        </p:txBody>
      </p:sp>
      <p:sp>
        <p:nvSpPr>
          <p:cNvPr id="152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4E787-35FC-43E9-B24E-07272AEBCFA8}" type="slidenum">
              <a:rPr lang="en-US"/>
              <a:pPr/>
              <a:t>58</a:t>
            </a:fld>
            <a:endParaRPr lang="en-US"/>
          </a:p>
        </p:txBody>
      </p:sp>
      <p:sp>
        <p:nvSpPr>
          <p:cNvPr id="155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E3068-C16A-4D5C-98A0-0C52680B64DF}" type="slidenum">
              <a:rPr lang="en-US"/>
              <a:pPr/>
              <a:t>59</a:t>
            </a:fld>
            <a:endParaRPr lang="en-US"/>
          </a:p>
        </p:txBody>
      </p:sp>
      <p:sp>
        <p:nvSpPr>
          <p:cNvPr id="168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7571D-6684-452E-87F7-2E24DC4B31AC}" type="slidenum">
              <a:rPr lang="en-US"/>
              <a:pPr/>
              <a:t>6</a:t>
            </a:fld>
            <a:endParaRPr lang="en-US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248182-428F-4CE5-8400-FE24C99EEF10}" type="slidenum">
              <a:rPr lang="en-US"/>
              <a:pPr/>
              <a:t>60</a:t>
            </a:fld>
            <a:endParaRPr lang="en-US"/>
          </a:p>
        </p:txBody>
      </p:sp>
      <p:sp>
        <p:nvSpPr>
          <p:cNvPr id="190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20DF6-12CE-4FA0-B270-9E42F9C6F7CD}" type="slidenum">
              <a:rPr lang="en-US"/>
              <a:pPr/>
              <a:t>61</a:t>
            </a:fld>
            <a:endParaRPr lang="en-US"/>
          </a:p>
        </p:txBody>
      </p:sp>
      <p:sp>
        <p:nvSpPr>
          <p:cNvPr id="193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F9F8A-4169-418C-920D-8363F1506B61}" type="slidenum">
              <a:rPr lang="en-US"/>
              <a:pPr/>
              <a:t>62</a:t>
            </a:fld>
            <a:endParaRPr lang="en-US"/>
          </a:p>
        </p:txBody>
      </p:sp>
      <p:sp>
        <p:nvSpPr>
          <p:cNvPr id="196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D524D-D7E2-4990-9C42-5F00B39B66E0}" type="slidenum">
              <a:rPr lang="en-US"/>
              <a:pPr/>
              <a:t>63</a:t>
            </a:fld>
            <a:endParaRPr lang="en-US"/>
          </a:p>
        </p:txBody>
      </p:sp>
      <p:sp>
        <p:nvSpPr>
          <p:cNvPr id="198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D5788-A139-4811-BCDB-6213D75E3A6B}" type="slidenum">
              <a:rPr lang="en-US"/>
              <a:pPr/>
              <a:t>64</a:t>
            </a:fld>
            <a:endParaRPr lang="en-US"/>
          </a:p>
        </p:txBody>
      </p:sp>
      <p:sp>
        <p:nvSpPr>
          <p:cNvPr id="200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15BE6-5FD1-42A0-87E7-7399D607A3CC}" type="slidenum">
              <a:rPr lang="en-US"/>
              <a:pPr/>
              <a:t>65</a:t>
            </a:fld>
            <a:endParaRPr lang="en-US"/>
          </a:p>
        </p:txBody>
      </p:sp>
      <p:sp>
        <p:nvSpPr>
          <p:cNvPr id="202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EDA90-7EB0-45D7-9FF6-5C789CF4FA7B}" type="slidenum">
              <a:rPr lang="en-US"/>
              <a:pPr/>
              <a:t>66</a:t>
            </a:fld>
            <a:endParaRPr lang="en-US"/>
          </a:p>
        </p:txBody>
      </p:sp>
      <p:sp>
        <p:nvSpPr>
          <p:cNvPr id="204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8C28E-8A72-4FA2-BEC7-F53110787CFA}" type="slidenum">
              <a:rPr lang="en-US"/>
              <a:pPr/>
              <a:t>67</a:t>
            </a:fld>
            <a:endParaRPr lang="en-US"/>
          </a:p>
        </p:txBody>
      </p:sp>
      <p:sp>
        <p:nvSpPr>
          <p:cNvPr id="208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1961F3-E345-443F-9572-260D2BD32A89}" type="slidenum">
              <a:rPr lang="en-US"/>
              <a:pPr/>
              <a:t>68</a:t>
            </a:fld>
            <a:endParaRPr lang="en-US"/>
          </a:p>
        </p:txBody>
      </p:sp>
      <p:sp>
        <p:nvSpPr>
          <p:cNvPr id="214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D024B-EE87-4CEF-9C62-CA29273495D6}" type="slidenum">
              <a:rPr lang="en-US"/>
              <a:pPr/>
              <a:t>69</a:t>
            </a:fld>
            <a:endParaRPr lang="en-US"/>
          </a:p>
        </p:txBody>
      </p:sp>
      <p:sp>
        <p:nvSpPr>
          <p:cNvPr id="218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EBF6A-0214-43D7-93CB-585F03C0E27B}" type="slidenum">
              <a:rPr lang="en-US"/>
              <a:pPr/>
              <a:t>7</a:t>
            </a:fld>
            <a:endParaRPr lang="en-US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F3F74-7752-4CEA-8F80-2B5A8E58273D}" type="slidenum">
              <a:rPr lang="en-US"/>
              <a:pPr/>
              <a:t>70</a:t>
            </a:fld>
            <a:endParaRPr lang="en-US"/>
          </a:p>
        </p:txBody>
      </p:sp>
      <p:sp>
        <p:nvSpPr>
          <p:cNvPr id="220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1BD1B-B04D-47AA-A46E-EBB060DFA371}" type="slidenum">
              <a:rPr lang="en-US"/>
              <a:pPr/>
              <a:t>71</a:t>
            </a:fld>
            <a:endParaRPr lang="en-US"/>
          </a:p>
        </p:txBody>
      </p:sp>
      <p:sp>
        <p:nvSpPr>
          <p:cNvPr id="223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813A0F-B004-426C-89E8-A348E7A13040}" type="slidenum">
              <a:rPr lang="en-US"/>
              <a:pPr/>
              <a:t>72</a:t>
            </a:fld>
            <a:endParaRPr lang="en-US"/>
          </a:p>
        </p:txBody>
      </p:sp>
      <p:sp>
        <p:nvSpPr>
          <p:cNvPr id="225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95DE7-2C73-4800-83F5-D709BF9068D9}" type="slidenum">
              <a:rPr lang="en-US"/>
              <a:pPr/>
              <a:t>73</a:t>
            </a:fld>
            <a:endParaRPr lang="en-US"/>
          </a:p>
        </p:txBody>
      </p:sp>
      <p:sp>
        <p:nvSpPr>
          <p:cNvPr id="227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C2419-604D-4106-91D6-20A86FA374FB}" type="slidenum">
              <a:rPr lang="en-US"/>
              <a:pPr/>
              <a:t>74</a:t>
            </a:fld>
            <a:endParaRPr lang="en-US"/>
          </a:p>
        </p:txBody>
      </p:sp>
      <p:sp>
        <p:nvSpPr>
          <p:cNvPr id="231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91DF5-26C2-4D5A-8E71-FC172FC673F9}" type="slidenum">
              <a:rPr lang="en-US"/>
              <a:pPr/>
              <a:t>8</a:t>
            </a:fld>
            <a:endParaRPr lang="en-US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061D02-3629-41CE-AE96-26DE14CD15FC}" type="slidenum">
              <a:rPr lang="en-US"/>
              <a:pPr/>
              <a:t>9</a:t>
            </a:fld>
            <a:endParaRPr lang="en-US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608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608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4608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608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608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608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608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609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609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609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609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609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609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609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09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09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EEF5C52-AA78-44E4-A8EA-D4CA3CC094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609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10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C64F8A-FAE5-4522-9ACE-18EFD14F42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5A6E65-8CF4-45AD-A335-F438E1D3CF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0BB1DA0-21F0-4C34-8971-7A352A7BB48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8056807-A278-4636-B8DB-3DC7406DE2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97DD4D0-FBD2-43D7-8C42-776E931E96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93A0ABA-5D13-495C-9388-42C8FA8775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F98EBB-3EB7-466B-A9C7-2829803688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9E0701-8CE8-421E-9FC2-FA6146EB3E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638E93-932D-4023-A2B2-6891CC56B5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4EC3F9-8C1B-461D-8763-176F9FA34E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A07C28-85F3-4E79-958C-D43954996B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D67F97-0F30-42F8-9076-8796478CD3E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52F83A-0AB6-482E-9215-FD98B02C91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66233A-72D0-4275-90FA-2FF13FAFBF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85A88BE3-7E77-4362-A96B-AB62EAB9E7E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506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506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506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506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506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506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506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506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4507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7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nomynotes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Electromagnetic Waves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Prof. Dr. </a:t>
            </a:r>
            <a:r>
              <a:rPr lang="en-US" dirty="0" err="1" smtClean="0"/>
              <a:t>Samir</a:t>
            </a:r>
            <a:r>
              <a:rPr lang="en-US" dirty="0" smtClean="0"/>
              <a:t> Al-</a:t>
            </a:r>
            <a:r>
              <a:rPr lang="en-US" smtClean="0"/>
              <a:t>ani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This page was copied from </a:t>
            </a:r>
            <a:r>
              <a:rPr lang="en-US" sz="2000" b="1">
                <a:hlinkClick r:id="rId3"/>
              </a:rPr>
              <a:t>Nick Strobel's Astronomy Notes</a:t>
            </a:r>
            <a:r>
              <a:rPr lang="en-US" sz="2000" b="1"/>
              <a:t>. Go to his site at </a:t>
            </a:r>
            <a:r>
              <a:rPr lang="en-US" sz="2000" b="1">
                <a:hlinkClick r:id="rId3"/>
              </a:rPr>
              <a:t>www.astronomynotes.com</a:t>
            </a:r>
            <a:r>
              <a:rPr lang="en-US" sz="2000" b="1"/>
              <a:t> for the updated and corrected version.</a:t>
            </a:r>
            <a:br>
              <a:rPr lang="en-US" sz="2000" b="1"/>
            </a:br>
            <a:endParaRPr lang="en-US" sz="2000" b="1"/>
          </a:p>
        </p:txBody>
      </p:sp>
      <p:sp>
        <p:nvSpPr>
          <p:cNvPr id="6451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9" name="Picture 7" descr="emani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752600"/>
            <a:ext cx="7315200" cy="4586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Electromagnetic Waves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When an electric charge vibrates, the electric field around it changes creating a changing magnetic field.</a:t>
            </a:r>
          </a:p>
        </p:txBody>
      </p:sp>
      <p:pic>
        <p:nvPicPr>
          <p:cNvPr id="67589" name="Picture 5" descr="emanim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3419475"/>
            <a:ext cx="6553200" cy="3438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Electromagnetic Waves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The magnetic and electric fields create each other again and again.</a:t>
            </a:r>
          </a:p>
        </p:txBody>
      </p:sp>
      <p:pic>
        <p:nvPicPr>
          <p:cNvPr id="74756" name="Picture 4" descr="emanim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3419475"/>
            <a:ext cx="6553200" cy="3438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Electromagnetic Waves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An EM wave travels in all directions.  The figure only shows a wave traveling in one direction. </a:t>
            </a:r>
          </a:p>
        </p:txBody>
      </p:sp>
      <p:pic>
        <p:nvPicPr>
          <p:cNvPr id="76804" name="Picture 4" descr="emanim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3419475"/>
            <a:ext cx="6553200" cy="3438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Electromagnetic Waves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The electric and magnetic fields vibrate at right angles to the direction the wave travels so it is a transverse wave.</a:t>
            </a:r>
          </a:p>
        </p:txBody>
      </p:sp>
      <p:pic>
        <p:nvPicPr>
          <p:cNvPr id="78852" name="Picture 4" descr="emanim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3419475"/>
            <a:ext cx="6553200" cy="3438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EM Waves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matter contains charged particles that are always moving; therefore, all objects emit EM waves.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EM Waves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matter contains charged particles that are always moving; therefore, all objects emit EM waves.</a:t>
            </a:r>
          </a:p>
          <a:p>
            <a:r>
              <a:rPr lang="en-US"/>
              <a:t>The wavelengths become shorter as the temperature of the material increases.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EM Waves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matter contains charged particles that are always moving; therefore, all objects emit EM waves.</a:t>
            </a:r>
          </a:p>
          <a:p>
            <a:r>
              <a:rPr lang="en-US"/>
              <a:t>The wavelengths become shorter as the temperature of the material increases. </a:t>
            </a:r>
          </a:p>
          <a:p>
            <a:r>
              <a:rPr lang="en-US"/>
              <a:t>EM waves carry </a:t>
            </a:r>
            <a:r>
              <a:rPr lang="en-US" i="1"/>
              <a:t>radiant energy.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is the speed of EM waves?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All EM waves travel 300,000 km/sec in space. (speed of light-nature’s limit!)</a:t>
            </a:r>
          </a:p>
          <a:p>
            <a:endParaRPr lang="en-US" sz="2800"/>
          </a:p>
        </p:txBody>
      </p:sp>
      <p:sp>
        <p:nvSpPr>
          <p:cNvPr id="8704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is the speed of EM waves?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All EM waves travel 300,000 km/sec in space. (speed of light-nature’s limit!)</a:t>
            </a:r>
          </a:p>
          <a:p>
            <a:r>
              <a:rPr lang="en-US" sz="2800"/>
              <a:t>EM waves usually travel slowest in solids and fastest in gases.</a:t>
            </a:r>
          </a:p>
          <a:p>
            <a:endParaRPr lang="en-US" sz="2800"/>
          </a:p>
        </p:txBody>
      </p:sp>
      <p:graphicFrame>
        <p:nvGraphicFramePr>
          <p:cNvPr id="89125" name="Group 37"/>
          <p:cNvGraphicFramePr>
            <a:graphicFrameLocks noGrp="1"/>
          </p:cNvGraphicFramePr>
          <p:nvPr>
            <p:ph sz="half" idx="2"/>
          </p:nvPr>
        </p:nvGraphicFramePr>
        <p:xfrm>
          <a:off x="4648200" y="1981200"/>
          <a:ext cx="4038600" cy="4183380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Material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Speed (km/s)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Vacuum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Diamond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124,000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Electromagnetic Waves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Section 1 slides 3- 31</a:t>
            </a:r>
          </a:p>
          <a:p>
            <a:r>
              <a:rPr lang="en-US"/>
              <a:t>What are electromagnetic waves?</a:t>
            </a:r>
          </a:p>
          <a:p>
            <a:r>
              <a:rPr lang="en-US"/>
              <a:t>Section 2 </a:t>
            </a:r>
            <a:r>
              <a:rPr lang="en-US">
                <a:hlinkClick r:id="rId3" action="ppaction://hlinksldjump"/>
              </a:rPr>
              <a:t>slides 32-59</a:t>
            </a:r>
            <a:endParaRPr lang="en-US"/>
          </a:p>
          <a:p>
            <a:r>
              <a:rPr lang="en-US"/>
              <a:t>The Electromagnetic Spectrum</a:t>
            </a:r>
          </a:p>
          <a:p>
            <a:r>
              <a:rPr lang="en-US"/>
              <a:t>Section 3 </a:t>
            </a:r>
            <a:r>
              <a:rPr lang="en-US">
                <a:hlinkClick r:id="rId4" action="ppaction://hlinksldjump"/>
              </a:rPr>
              <a:t>slides  60-69</a:t>
            </a:r>
            <a:endParaRPr lang="en-US"/>
          </a:p>
          <a:p>
            <a:r>
              <a:rPr lang="en-US"/>
              <a:t>Radio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is the wavelength &amp; frequency of an EM wave?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Wavelength= distance from crest to crest.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is the wavelength &amp; frequency of an EM wave?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Wavelength= distance from crest to crest.</a:t>
            </a:r>
          </a:p>
          <a:p>
            <a:r>
              <a:rPr lang="en-US"/>
              <a:t>Frequency= number of wavelengths that pass a given point in 1 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is the wavelength &amp; frequency of an EM wave?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Wavelength= distance from crest to crest.</a:t>
            </a:r>
          </a:p>
          <a:p>
            <a:r>
              <a:rPr lang="en-US"/>
              <a:t>Frequency= number of wavelengths that pass a given point in 1 s.</a:t>
            </a:r>
          </a:p>
          <a:p>
            <a:r>
              <a:rPr lang="en-US"/>
              <a:t>As frequency increases, wavelength becomes….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is the wavelength &amp; frequency of an EM wave?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Wavelength= distance from crest to crest.</a:t>
            </a:r>
          </a:p>
          <a:p>
            <a:r>
              <a:rPr lang="en-US"/>
              <a:t>Frequency= number of wavelengths that pass a given point in 1 s.</a:t>
            </a:r>
          </a:p>
          <a:p>
            <a:r>
              <a:rPr lang="en-US"/>
              <a:t>As frequency increases, wavelength becomes smaller.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 a wave be a particle?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1887, Heinrich Hertz discovered that shining light on a metal caused electrons to be ejected.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 a wave be a particle?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1887, Heinrich Hertz discovered that shining light on a metal caused electrons to be ejected.</a:t>
            </a:r>
          </a:p>
          <a:p>
            <a:r>
              <a:rPr lang="en-US"/>
              <a:t>Whether or not electrons were ejected depended upon </a:t>
            </a:r>
            <a:r>
              <a:rPr lang="en-US" b="1" i="1"/>
              <a:t>frequency</a:t>
            </a:r>
            <a:r>
              <a:rPr lang="en-US" i="1"/>
              <a:t> </a:t>
            </a:r>
            <a:r>
              <a:rPr lang="en-US"/>
              <a:t>not the amplitude of the light!  Remember energy depends on amplitude.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 a wave be a particle?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Years later, Albert Einstein explained Hertz’s discovery:  EM waves can behave as a particle called a </a:t>
            </a:r>
            <a:r>
              <a:rPr lang="en-US" b="1" i="1"/>
              <a:t>photon</a:t>
            </a:r>
            <a:r>
              <a:rPr lang="en-US"/>
              <a:t> whose energy depends on the frequency of the waves.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 a particle be a wave?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Electrons fired at two slits actually form an interference pattern similar to patterns made by waves</a:t>
            </a:r>
          </a:p>
        </p:txBody>
      </p:sp>
      <p:pic>
        <p:nvPicPr>
          <p:cNvPr id="110599" name="Picture 7" descr="Fig_37-3_Two_Slit_Experi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981200"/>
            <a:ext cx="37719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 a particle be a wave?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Electrons fired at two slits actually form an interference pattern similar to patterns made by waves</a:t>
            </a:r>
          </a:p>
        </p:txBody>
      </p:sp>
      <p:pic>
        <p:nvPicPr>
          <p:cNvPr id="117767" name="Picture 7" descr="wav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4648200" cy="339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did Young’s experiment show?</a:t>
            </a:r>
          </a:p>
        </p:txBody>
      </p:sp>
      <p:sp>
        <p:nvSpPr>
          <p:cNvPr id="113674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3672" name="Picture 8" descr="YoungsDoubleSl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752600"/>
            <a:ext cx="7848600" cy="4557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are electromagnetic waves?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electromagnetic waves are formed</a:t>
            </a:r>
          </a:p>
          <a:p>
            <a:r>
              <a:rPr lang="en-US"/>
              <a:t>How electric charges produce electromagnetic waves</a:t>
            </a:r>
          </a:p>
          <a:p>
            <a:r>
              <a:rPr lang="en-US"/>
              <a:t>Properties of electromagnetic waves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1524000" y="838200"/>
            <a:ext cx="6172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2895600" y="9906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Electromagnetic Waves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533400" y="2286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304800" y="1981200"/>
            <a:ext cx="2743200" cy="3505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3124200" y="1981200"/>
            <a:ext cx="2743200" cy="3505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5943600" y="1981200"/>
            <a:ext cx="2743200" cy="3505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533400" y="22098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How they are formed</a:t>
            </a:r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3352800" y="22098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Kind of wave</a:t>
            </a:r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6019800" y="22098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Sometimes behave 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524000" y="838200"/>
            <a:ext cx="6172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2895600" y="9906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Electromagnetic Waves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533400" y="2286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304800" y="1981200"/>
            <a:ext cx="2743200" cy="3505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3124200" y="1981200"/>
            <a:ext cx="2743200" cy="3505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5943600" y="1981200"/>
            <a:ext cx="2743200" cy="3505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533400" y="2209800"/>
            <a:ext cx="2362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How they are formed</a:t>
            </a:r>
          </a:p>
          <a:p>
            <a:pPr>
              <a:spcBef>
                <a:spcPct val="50000"/>
              </a:spcBef>
            </a:pPr>
            <a:r>
              <a:rPr lang="en-US"/>
              <a:t>Waves made by vibrating electric charges that can travel through space where there is no matter</a:t>
            </a:r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3352800" y="2209800"/>
            <a:ext cx="2438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Kind of wave</a:t>
            </a:r>
          </a:p>
          <a:p>
            <a:pPr>
              <a:spcBef>
                <a:spcPct val="50000"/>
              </a:spcBef>
            </a:pPr>
            <a:r>
              <a:rPr lang="en-US"/>
              <a:t>Transverse with alternating electric and magnetic fields</a:t>
            </a:r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6019800" y="2209800"/>
            <a:ext cx="25908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Sometimes behave as</a:t>
            </a:r>
          </a:p>
          <a:p>
            <a:pPr>
              <a:spcBef>
                <a:spcPct val="50000"/>
              </a:spcBef>
            </a:pPr>
            <a:r>
              <a:rPr lang="en-US"/>
              <a:t>Waves or as</a:t>
            </a:r>
          </a:p>
          <a:p>
            <a:pPr>
              <a:spcBef>
                <a:spcPct val="50000"/>
              </a:spcBef>
            </a:pPr>
            <a:r>
              <a:rPr lang="en-US"/>
              <a:t>Particles (photons)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Electromagnetic Waves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Section 2 The Electromagnetic Spectrum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whole range of EM wave…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Frequencies is called the </a:t>
            </a:r>
            <a:r>
              <a:rPr lang="en-US" b="1" i="1"/>
              <a:t>electromagnetic spectrum.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whole range of EM wave…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Frequencies is called the </a:t>
            </a:r>
            <a:r>
              <a:rPr lang="en-US" b="1" i="1"/>
              <a:t>electromagnetic spectrum.</a:t>
            </a:r>
          </a:p>
          <a:p>
            <a:r>
              <a:rPr lang="en-US"/>
              <a:t>Different parts interact with matter in different ways.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whole range of EM wave…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Frequencies is called the </a:t>
            </a:r>
            <a:r>
              <a:rPr lang="en-US" b="1" i="1"/>
              <a:t>electromagnetic spectrum.</a:t>
            </a:r>
          </a:p>
          <a:p>
            <a:r>
              <a:rPr lang="en-US"/>
              <a:t>Different parts interact with matter in different ways.  </a:t>
            </a:r>
          </a:p>
          <a:p>
            <a:r>
              <a:rPr lang="en-US"/>
              <a:t>The ones humans can see are called visible light, a small part of the whole spectrum.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As wavelength decreases, frequency increases…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7" name="Picture 7" descr="EMSpectrumCh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28788"/>
            <a:ext cx="9144000" cy="453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Devices detect other frequencies: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Antennae of a radio detects radio waves.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Devices detect other frequencies: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Antennae of a radio detects radio waves.</a:t>
            </a:r>
          </a:p>
          <a:p>
            <a:r>
              <a:rPr lang="en-US" b="1" i="1"/>
              <a:t>Radio waves</a:t>
            </a:r>
            <a:r>
              <a:rPr lang="en-US"/>
              <a:t> are low frequency EM waves with wavelengths longer than 1mm.</a:t>
            </a:r>
            <a:endParaRPr 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Devices detect other frequencies: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Antennae of a radio detects radio waves.</a:t>
            </a:r>
          </a:p>
          <a:p>
            <a:r>
              <a:rPr lang="en-US" b="1" i="1"/>
              <a:t>Radio waves</a:t>
            </a:r>
            <a:r>
              <a:rPr lang="en-US"/>
              <a:t> are low frequency EM waves with wavelengths longer than 1mm.</a:t>
            </a:r>
          </a:p>
          <a:p>
            <a:r>
              <a:rPr lang="en-US"/>
              <a:t>These waves must be turned into sound waves by a radio before you can hear them.</a:t>
            </a:r>
            <a:endParaRPr 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Electromagnetic Waves…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need matter to transfer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microwaves?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/>
              <a:t>Microwaves </a:t>
            </a:r>
            <a:r>
              <a:rPr lang="en-US"/>
              <a:t>are radio waves with wavelengths less than 30 cm and higher frequency &amp; shorter wavelength.</a:t>
            </a:r>
            <a:endParaRPr 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microwaves?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/>
              <a:t>Microwaves </a:t>
            </a:r>
            <a:r>
              <a:rPr lang="en-US"/>
              <a:t>are radio waves with wavelengths less than 30 cm and higher frequency &amp; shorter wavelength.</a:t>
            </a:r>
          </a:p>
          <a:p>
            <a:r>
              <a:rPr lang="en-US"/>
              <a:t>Cell phones and satellites use microwaves between 1 cm &amp; 20 cm for communication.</a:t>
            </a:r>
            <a:endParaRPr 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microwaves?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i="1"/>
              <a:t>Microwaves </a:t>
            </a:r>
            <a:r>
              <a:rPr lang="en-US" sz="2800"/>
              <a:t>are radio waves with wavelengths less than 30 cm and higher frequency &amp; shorter wavelength.</a:t>
            </a:r>
          </a:p>
          <a:p>
            <a:pPr>
              <a:lnSpc>
                <a:spcPct val="90000"/>
              </a:lnSpc>
            </a:pPr>
            <a:r>
              <a:rPr lang="en-US" sz="2800"/>
              <a:t>Cell phones and satellites use microwaves between 1 cm &amp; 20 cm for communication.</a:t>
            </a:r>
          </a:p>
          <a:p>
            <a:pPr>
              <a:lnSpc>
                <a:spcPct val="90000"/>
              </a:lnSpc>
            </a:pPr>
            <a:r>
              <a:rPr lang="en-US" sz="2800"/>
              <a:t>In microwave ovens, a vibrating electric field causes water molecules to rotate billions of times per second causing friction, creating TE which heats the food.</a:t>
            </a:r>
            <a:endParaRPr lang="en-US" sz="28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radar work?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Ra</a:t>
            </a:r>
            <a:r>
              <a:rPr lang="en-US"/>
              <a:t>dio </a:t>
            </a:r>
            <a:r>
              <a:rPr lang="en-US" b="1"/>
              <a:t>D</a:t>
            </a:r>
            <a:r>
              <a:rPr lang="en-US"/>
              <a:t>etecting </a:t>
            </a:r>
            <a:r>
              <a:rPr lang="en-US" b="1"/>
              <a:t>A</a:t>
            </a:r>
            <a:r>
              <a:rPr lang="en-US"/>
              <a:t>nd </a:t>
            </a:r>
            <a:r>
              <a:rPr lang="en-US" b="1"/>
              <a:t>R</a:t>
            </a:r>
            <a:r>
              <a:rPr lang="en-US"/>
              <a:t>anging or radar is used to find position and speed of objects by bouncing radio waves off the object.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is magnetic resonance imaging?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MRI was developed in the 1980s to use radio waves to diagnose illnesses with a strong magnet and a radio wave emitter and a receiver.  Protons  in H atoms of the body act like magnets lining up with the field.  This releases energy which the receiver detects and creates a map of the body’s tissues.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Infrared Waves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EM with wavelengths between 1mm &amp; 750 billionths of a meter.</a:t>
            </a:r>
          </a:p>
          <a:p>
            <a:pPr>
              <a:lnSpc>
                <a:spcPct val="90000"/>
              </a:lnSpc>
            </a:pPr>
            <a:r>
              <a:rPr lang="en-US"/>
              <a:t>Used daily in remote controls, to read CD-ROMs</a:t>
            </a:r>
          </a:p>
          <a:p>
            <a:pPr>
              <a:lnSpc>
                <a:spcPct val="90000"/>
              </a:lnSpc>
            </a:pPr>
            <a:r>
              <a:rPr lang="en-US"/>
              <a:t>Every objects gives off infrared waves; hotter objects give off more than cooler ones.  Satellites can ID types of plants growing in a region with infrared detectors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Visible Light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Range of EM humans can see from 750 billionths to 00 billionths of a meter.</a:t>
            </a:r>
          </a:p>
          <a:p>
            <a:r>
              <a:rPr lang="en-US"/>
              <a:t>You see different wavelengths as colors.</a:t>
            </a:r>
          </a:p>
          <a:p>
            <a:pPr lvl="1"/>
            <a:r>
              <a:rPr lang="en-US"/>
              <a:t>Blue has shortest</a:t>
            </a:r>
          </a:p>
          <a:p>
            <a:pPr lvl="1"/>
            <a:r>
              <a:rPr lang="en-US"/>
              <a:t>Red is the longest</a:t>
            </a:r>
          </a:p>
          <a:p>
            <a:pPr lvl="1"/>
            <a:r>
              <a:rPr lang="en-US"/>
              <a:t>Light looks white if all colors are present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range of frequencies</a:t>
            </a:r>
          </a:p>
        </p:txBody>
      </p:sp>
      <p:sp>
        <p:nvSpPr>
          <p:cNvPr id="126985" name="Rectangle 9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1000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In order of increasing frequency and decreasing wavelength, the EM spectrum consists of: very long wave radio, used for communication with submarines; long, medium and short wave radio (used for AM broadcasting); FM radio, television and radar; infra-red (heat) radiation, which is recorded in the Earth photographs taken by survey satellites; visible light; ultraviolet light, which, while invisible, stimulates fluorescence in some materials; x rays &amp; gamma rays used in medicine and released in radioactive decay </a:t>
            </a:r>
          </a:p>
        </p:txBody>
      </p:sp>
      <p:pic>
        <p:nvPicPr>
          <p:cNvPr id="126983" name="Picture 7" descr="LETHBRIDG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4114800" cy="3878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Ultraviolet Waves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 waves with wavelengths from about 400 billionths to 10 billionths of a meter.</a:t>
            </a:r>
          </a:p>
          <a:p>
            <a:r>
              <a:rPr lang="en-US"/>
              <a:t>Have enough energy to enter skin cells</a:t>
            </a:r>
          </a:p>
          <a:p>
            <a:pPr lvl="1"/>
            <a:r>
              <a:rPr lang="en-US"/>
              <a:t>Longer wavelengths – UVA</a:t>
            </a:r>
          </a:p>
          <a:p>
            <a:pPr lvl="1"/>
            <a:r>
              <a:rPr lang="en-US"/>
              <a:t>Shorter wavelengths – UVB rays</a:t>
            </a:r>
          </a:p>
          <a:p>
            <a:pPr lvl="1"/>
            <a:r>
              <a:rPr lang="en-US"/>
              <a:t>Both can cause skin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 UV radiation be useful?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Helps body make vitamin D for healthy bones and teeth</a:t>
            </a:r>
          </a:p>
          <a:p>
            <a:r>
              <a:rPr lang="en-US"/>
              <a:t>Used to sterilize medical supplies &amp; equip</a:t>
            </a:r>
          </a:p>
          <a:p>
            <a:r>
              <a:rPr lang="en-US"/>
              <a:t>Detectives use fluorescent powder (absorbs UV &amp; glows) to find fingerprints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Electromagnetic Waves…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need matter to transfer energy.</a:t>
            </a:r>
          </a:p>
          <a:p>
            <a:r>
              <a:rPr lang="en-US"/>
              <a:t>Are made by vibrating electric charges and can travel through space by transferring energy between vibrating electric and magnetic fields.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486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4871" name="Picture 7" descr="emrinfo_1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919288"/>
            <a:ext cx="6934200" cy="493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ozone layer?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2672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20-50 km above earth</a:t>
            </a:r>
          </a:p>
          <a:p>
            <a:pPr>
              <a:lnSpc>
                <a:spcPct val="90000"/>
              </a:lnSpc>
            </a:pPr>
            <a:r>
              <a:rPr lang="en-US" sz="2800"/>
              <a:t>Molecule of 3 O atoms</a:t>
            </a:r>
          </a:p>
          <a:p>
            <a:pPr>
              <a:lnSpc>
                <a:spcPct val="90000"/>
              </a:lnSpc>
            </a:pPr>
            <a:r>
              <a:rPr lang="en-US" sz="2800"/>
              <a:t>Absorbs Sun’s harmful UV rays</a:t>
            </a:r>
          </a:p>
          <a:p>
            <a:pPr>
              <a:lnSpc>
                <a:spcPct val="90000"/>
              </a:lnSpc>
            </a:pPr>
            <a:r>
              <a:rPr lang="en-US" sz="2800"/>
              <a:t>Ozone layer decreasing due to CFCs in AC, refrigerators, &amp; cleaning fluids</a:t>
            </a:r>
          </a:p>
        </p:txBody>
      </p:sp>
      <p:pic>
        <p:nvPicPr>
          <p:cNvPr id="175111" name="Picture 7" descr="ozone_lay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" y="1981200"/>
            <a:ext cx="3881438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could happen to humans…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other life on Earth if the ozone layer is destroyed?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X Rays and Gamma Rays</a:t>
            </a: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EM waves with shortest wavelength &amp; highest frequency</a:t>
            </a:r>
          </a:p>
          <a:p>
            <a:r>
              <a:rPr lang="en-US" sz="2800"/>
              <a:t>High Energy- go through skin &amp; muscle</a:t>
            </a:r>
          </a:p>
          <a:p>
            <a:r>
              <a:rPr lang="en-US" sz="2800"/>
              <a:t>High level exposure causes cancer</a:t>
            </a:r>
          </a:p>
        </p:txBody>
      </p:sp>
      <p:sp>
        <p:nvSpPr>
          <p:cNvPr id="18022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180231" name="Picture 7" descr="Xr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81200"/>
            <a:ext cx="4356100" cy="4256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X Rays and Gamma Rays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EM with wavelengths shorter than 10 trillionths of a meter.</a:t>
            </a:r>
          </a:p>
          <a:p>
            <a:pPr>
              <a:lnSpc>
                <a:spcPct val="90000"/>
              </a:lnSpc>
            </a:pPr>
            <a:r>
              <a:rPr lang="en-US" sz="2800"/>
              <a:t>Highest energy, can travel through several centimeters of lead.</a:t>
            </a:r>
          </a:p>
          <a:p>
            <a:pPr>
              <a:lnSpc>
                <a:spcPct val="90000"/>
              </a:lnSpc>
            </a:pPr>
            <a:r>
              <a:rPr lang="en-US" sz="2800"/>
              <a:t>Both can be used in radiation therapy to kill diseased cells.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composite image shows the all sky gamma ray background. </a:t>
            </a:r>
          </a:p>
        </p:txBody>
      </p:sp>
      <p:pic>
        <p:nvPicPr>
          <p:cNvPr id="183303" name="Picture 7" descr="gamma_ray_s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0575" y="3810000"/>
            <a:ext cx="4543425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Identify which statement is not true: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A.  Gamma rays are low frequency waves.</a:t>
            </a:r>
          </a:p>
          <a:p>
            <a:r>
              <a:rPr lang="en-US"/>
              <a:t>B.  X rays are high-energy waves.</a:t>
            </a:r>
          </a:p>
          <a:p>
            <a:r>
              <a:rPr lang="en-US"/>
              <a:t>C.  Gamma rays are used to treat diseases.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you think MRIs cause ...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 harm than X rays?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155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1559" name="Picture 7" descr="EM_spectru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7239000" cy="6108700"/>
          </a:xfrm>
          <a:prstGeom prst="rect">
            <a:avLst/>
          </a:prstGeom>
          <a:noFill/>
        </p:spPr>
      </p:pic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1660525" y="2895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1676400" y="2667000"/>
            <a:ext cx="1524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3048000" y="2667000"/>
            <a:ext cx="1524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3429000" y="3429000"/>
            <a:ext cx="3810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64" name="Rectangle 12"/>
          <p:cNvSpPr>
            <a:spLocks noChangeArrowheads="1"/>
          </p:cNvSpPr>
          <p:nvPr/>
        </p:nvSpPr>
        <p:spPr bwMode="auto">
          <a:xfrm>
            <a:off x="3962400" y="3429000"/>
            <a:ext cx="228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65" name="Rectangle 13"/>
          <p:cNvSpPr>
            <a:spLocks noChangeArrowheads="1"/>
          </p:cNvSpPr>
          <p:nvPr/>
        </p:nvSpPr>
        <p:spPr bwMode="auto">
          <a:xfrm>
            <a:off x="4800600" y="3429000"/>
            <a:ext cx="457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66" name="Rectangle 14"/>
          <p:cNvSpPr>
            <a:spLocks noChangeArrowheads="1"/>
          </p:cNvSpPr>
          <p:nvPr/>
        </p:nvSpPr>
        <p:spPr bwMode="auto">
          <a:xfrm>
            <a:off x="5486400" y="2819400"/>
            <a:ext cx="1524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67" name="Rectangle 15"/>
          <p:cNvSpPr>
            <a:spLocks noChangeArrowheads="1"/>
          </p:cNvSpPr>
          <p:nvPr/>
        </p:nvSpPr>
        <p:spPr bwMode="auto">
          <a:xfrm>
            <a:off x="6629400" y="2819400"/>
            <a:ext cx="381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68" name="Text Box 16"/>
          <p:cNvSpPr txBox="1">
            <a:spLocks noChangeArrowheads="1"/>
          </p:cNvSpPr>
          <p:nvPr/>
        </p:nvSpPr>
        <p:spPr bwMode="auto">
          <a:xfrm>
            <a:off x="327025" y="4792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</a:t>
            </a:r>
          </a:p>
        </p:txBody>
      </p:sp>
      <p:sp>
        <p:nvSpPr>
          <p:cNvPr id="151569" name="Text Box 17"/>
          <p:cNvSpPr txBox="1">
            <a:spLocks noChangeArrowheads="1"/>
          </p:cNvSpPr>
          <p:nvPr/>
        </p:nvSpPr>
        <p:spPr bwMode="auto">
          <a:xfrm>
            <a:off x="533400" y="4945063"/>
            <a:ext cx="1752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Fill in the boxes with the waves of the EM spectrum.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4628" name="Picture 4" descr="EM_spectru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52463"/>
            <a:ext cx="7239000" cy="610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7943" name="Picture 7" descr="wavestown-NA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8607425" cy="6681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do moving charges create magnetic fields?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Any moving electric charge is surrounded by an electric field and a magnetic field.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/>
              <a:t> </a:t>
            </a:r>
          </a:p>
        </p:txBody>
      </p:sp>
      <p:pic>
        <p:nvPicPr>
          <p:cNvPr id="55302" name="Picture 6" descr="300px-Magnetic_ro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6438" y="3128963"/>
            <a:ext cx="5186362" cy="3627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Electromagnetic Waves</a:t>
            </a:r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Chp. 12 Section 3 Radio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 Transmission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Radio stations change sound to EM waves &amp; then your radio receiver changes the EM waves back to sound waves again.</a:t>
            </a:r>
          </a:p>
        </p:txBody>
      </p:sp>
      <p:sp>
        <p:nvSpPr>
          <p:cNvPr id="19251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192519" name="Picture 7" descr="600px-Radio_transmition_diagram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209800"/>
            <a:ext cx="4800600" cy="2960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does a radio receive different stations?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Each station broadcasts at a certain frequency which you tune in by choosing their frequency.</a:t>
            </a:r>
          </a:p>
          <a:p>
            <a:pPr>
              <a:lnSpc>
                <a:spcPct val="90000"/>
              </a:lnSpc>
            </a:pPr>
            <a:r>
              <a:rPr lang="en-US" b="1" i="1"/>
              <a:t>Carrier wave</a:t>
            </a:r>
            <a:r>
              <a:rPr lang="en-US"/>
              <a:t>- the frequency of the EM wave that a station uses</a:t>
            </a:r>
          </a:p>
          <a:p>
            <a:pPr>
              <a:lnSpc>
                <a:spcPct val="90000"/>
              </a:lnSpc>
            </a:pPr>
            <a:r>
              <a:rPr lang="en-US"/>
              <a:t>Microphones convert sound waves to a changing electric current or electronic signal containing the words &amp; music.</a:t>
            </a:r>
            <a:endParaRPr 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does a radio receive different stations?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Microphones convert sound waves to a changing electric current or electronic signal containing the words &amp; music.</a:t>
            </a:r>
          </a:p>
          <a:p>
            <a:pPr>
              <a:lnSpc>
                <a:spcPct val="90000"/>
              </a:lnSpc>
            </a:pPr>
            <a:r>
              <a:rPr lang="en-US"/>
              <a:t>The modified carrier wave vibrates electrons in the station’s antennae creating a radio wave that travels out in all directions at the speed of light to your radio antennae.</a:t>
            </a:r>
            <a:endParaRPr 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does a radio receive different stations?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The modified carrier wave vibrates electrons in the station’s antennae creating a radio wave that travels out in all directions at the speed of light to your radio antennae.</a:t>
            </a:r>
          </a:p>
          <a:p>
            <a:r>
              <a:rPr lang="en-US" sz="2800"/>
              <a:t>The vibrating electrons produce a changing electric current which your radio separates the carrier wave from the signal to make the speakers vibrate creating sound waves….</a:t>
            </a:r>
            <a:endParaRPr lang="en-US" sz="28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AM radio?</a:t>
            </a:r>
          </a:p>
        </p:txBody>
      </p:sp>
      <p:sp>
        <p:nvSpPr>
          <p:cNvPr id="20173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201732" name="Picture 4" descr="600px-Radio_transmition_diagram_en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00" y="1524000"/>
            <a:ext cx="4800600" cy="2960688"/>
          </a:xfrm>
          <a:noFill/>
          <a:ln/>
        </p:spPr>
      </p:pic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457200" y="4419600"/>
            <a:ext cx="8458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In AM amplitude changes but frequency does not. AM frequencies range from 540,000 Hz to 1,6000,000 Hz usually listed in kHz.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FM radio?</a:t>
            </a: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000500"/>
            <a:ext cx="8458200" cy="1866900"/>
          </a:xfrm>
        </p:spPr>
        <p:txBody>
          <a:bodyPr/>
          <a:lstStyle/>
          <a:p>
            <a:r>
              <a:rPr lang="en-US" sz="2400"/>
              <a:t>In FM radio stations transmit broadcast information by changing the frequency of the carrier wave.  The strength of FM waves  is always the same and is in megahertz. Mega=million</a:t>
            </a:r>
          </a:p>
        </p:txBody>
      </p:sp>
      <p:pic>
        <p:nvPicPr>
          <p:cNvPr id="203782" name="Picture 6" descr="600px-Radio_transmition_diagram_en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1371600"/>
            <a:ext cx="6477000" cy="2590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Television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Uses radio waves to send electronic signals in a carrier wave.  </a:t>
            </a:r>
          </a:p>
          <a:p>
            <a:r>
              <a:rPr lang="en-US"/>
              <a:t>Sound is sent by FM; color and brightness is sent at the same time by AM signals.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cathode-ray tube?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Many TVs and computer monitors display images on a CRT, a sealed vacuum tube in which beams of electrons are produced.</a:t>
            </a:r>
          </a:p>
          <a:p>
            <a:r>
              <a:rPr lang="en-US"/>
              <a:t>Color TV produces 3 electron beams inside the CRT which strike the inside of the screen that is covered with more than 100,000 rectangular spots.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cathode-ray tube?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are 3 types of spots, red, green and blue. The electron beams move back and forth across the screen.  </a:t>
            </a:r>
          </a:p>
          <a:p>
            <a:r>
              <a:rPr lang="en-US"/>
              <a:t>The signal from the TV station controls how bright each spot is.  Three spots together can form any color.</a:t>
            </a:r>
          </a:p>
          <a:p>
            <a:r>
              <a:rPr lang="en-US"/>
              <a:t>You see a full color image on the TV.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happens when electric and magnetic fields change?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changing magnetic field creates a changing electric field.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Telephones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Sound waves</a:t>
            </a:r>
            <a:r>
              <a:rPr lang="en-US" sz="2800">
                <a:sym typeface="Wingdings" pitchFamily="2" charset="2"/>
              </a:rPr>
              <a:t> microphone electric signal radio waves transmitted to and from microwave tower  receiver electric signal  speaker sound wave</a:t>
            </a:r>
            <a:endParaRPr lang="en-US" sz="280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219142" name="Picture 6" descr="cell-site-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57600"/>
            <a:ext cx="8153400" cy="3090863"/>
          </a:xfrm>
          <a:prstGeom prst="rect">
            <a:avLst/>
          </a:prstGeom>
          <a:noFill/>
        </p:spPr>
      </p:pic>
      <p:sp>
        <p:nvSpPr>
          <p:cNvPr id="219143" name="Rectangle 7"/>
          <p:cNvSpPr>
            <a:spLocks noChangeArrowheads="1"/>
          </p:cNvSpPr>
          <p:nvPr/>
        </p:nvSpPr>
        <p:spPr bwMode="auto">
          <a:xfrm>
            <a:off x="0" y="5846763"/>
            <a:ext cx="7315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b="1"/>
              <a:t>Mobile Phone</a:t>
            </a:r>
            <a:r>
              <a:rPr lang="en-US"/>
              <a:t> </a:t>
            </a:r>
            <a:r>
              <a:rPr lang="en-US" b="1"/>
              <a:t>BTS</a:t>
            </a:r>
            <a:r>
              <a:rPr lang="en-US"/>
              <a:t> Base Transceiver Station </a:t>
            </a:r>
            <a:r>
              <a:rPr lang="en-US" b="1"/>
              <a:t>BSC</a:t>
            </a:r>
            <a:r>
              <a:rPr lang="en-US"/>
              <a:t> Base Station Controller </a:t>
            </a:r>
            <a:r>
              <a:rPr lang="en-US" b="1"/>
              <a:t>MSC</a:t>
            </a:r>
            <a:r>
              <a:rPr lang="en-US"/>
              <a:t> Mobile services Switching Centre </a:t>
            </a:r>
            <a:r>
              <a:rPr lang="en-US" b="1"/>
              <a:t>VLR</a:t>
            </a:r>
            <a:r>
              <a:rPr lang="en-US"/>
              <a:t> Visitor Location Register </a:t>
            </a:r>
            <a:r>
              <a:rPr lang="en-US" b="1"/>
              <a:t>HLR</a:t>
            </a:r>
            <a:r>
              <a:rPr lang="en-US"/>
              <a:t> Home Location Register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cordless phones work?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Cell phones and cordless telephones are </a:t>
            </a:r>
            <a:r>
              <a:rPr lang="en-US" b="1" i="1"/>
              <a:t>transceivers, </a:t>
            </a:r>
            <a:r>
              <a:rPr lang="en-US"/>
              <a:t>device that transmits one signal &amp; receives another radio signal from a base unit. </a:t>
            </a:r>
          </a:p>
          <a:p>
            <a:r>
              <a:rPr lang="en-US"/>
              <a:t>You can talk and listen at the same time because the two signals are at different frequencies.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pagers work?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 pager is a small radio receiver with a phone number.  A caller leaves a message at a terminal with a call-back number.</a:t>
            </a:r>
          </a:p>
          <a:p>
            <a:pPr>
              <a:lnSpc>
                <a:spcPct val="90000"/>
              </a:lnSpc>
            </a:pPr>
            <a:r>
              <a:rPr lang="en-US"/>
              <a:t>At the terminal, the message is turned into an electronic signal transmitted by radio waves.</a:t>
            </a:r>
          </a:p>
          <a:p>
            <a:pPr>
              <a:lnSpc>
                <a:spcPct val="90000"/>
              </a:lnSpc>
            </a:pPr>
            <a:r>
              <a:rPr lang="en-US"/>
              <a:t>Newer pagers can send and receive messages.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Communications Satellites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267200" cy="4648200"/>
          </a:xfrm>
        </p:spPr>
        <p:txBody>
          <a:bodyPr/>
          <a:lstStyle/>
          <a:p>
            <a:r>
              <a:rPr lang="en-US" sz="2800"/>
              <a:t>Thousands of satellites orbit Earth.  A radio or TV station sends microwave signals to the satellite which amplifies the signal and sends it back to a different place on Earth. Satellite uses dif freq to send &amp; receive.</a:t>
            </a:r>
          </a:p>
        </p:txBody>
      </p:sp>
      <p:pic>
        <p:nvPicPr>
          <p:cNvPr id="226312" name="Picture 8" descr="o5sc-01247e_goes-n_300x3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3779838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Positioning System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91000"/>
          </a:xfrm>
        </p:spPr>
        <p:txBody>
          <a:bodyPr/>
          <a:lstStyle/>
          <a:p>
            <a:r>
              <a:rPr lang="en-US"/>
              <a:t>GPS is a system of 24 satellites, ground monitoring stations and portable receivers that determine your exact location on Earth. GPS receiver measures the time it takes for radio waves to travel from 4 different satellites to the receiver.  The system is owned and operated by the US Dept of Defense, but the microwaves can be used by anyone.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happens when electric and magnetic fields change?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changing magnetic field creates a changing electric field.</a:t>
            </a:r>
          </a:p>
          <a:p>
            <a:r>
              <a:rPr lang="en-US"/>
              <a:t>One example of this is a transformer which transfers electric energy from one circuit to another circuit.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happens when electric and magnetic fields change?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A changing magnetic field creates a changing electric field.</a:t>
            </a:r>
          </a:p>
          <a:p>
            <a:pPr>
              <a:lnSpc>
                <a:spcPct val="80000"/>
              </a:lnSpc>
            </a:pPr>
            <a:r>
              <a:rPr lang="en-US" sz="2800"/>
              <a:t>One example of this is a transformer which transfers electric energy from one circuit to another circuit.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In the main coil changing electric current produces a changing magnetic field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Which then creates a changing electric field in another coil producing an electric current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 reverse is also true.</a:t>
            </a:r>
          </a:p>
          <a:p>
            <a:pPr>
              <a:lnSpc>
                <a:spcPct val="8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479</TotalTime>
  <Words>2464</Words>
  <Application>Microsoft Office PowerPoint</Application>
  <PresentationFormat>On-screen Show (4:3)</PresentationFormat>
  <Paragraphs>300</Paragraphs>
  <Slides>74</Slides>
  <Notes>74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Arial</vt:lpstr>
      <vt:lpstr>Times New Roman</vt:lpstr>
      <vt:lpstr>Wingdings</vt:lpstr>
      <vt:lpstr>Arial Black</vt:lpstr>
      <vt:lpstr>Pixel</vt:lpstr>
      <vt:lpstr>Electromagnetic Waves</vt:lpstr>
      <vt:lpstr>Electromagnetic Waves</vt:lpstr>
      <vt:lpstr>What are electromagnetic waves?</vt:lpstr>
      <vt:lpstr>Electromagnetic Waves…</vt:lpstr>
      <vt:lpstr>Electromagnetic Waves…</vt:lpstr>
      <vt:lpstr>How do moving charges create magnetic fields?</vt:lpstr>
      <vt:lpstr>What happens when electric and magnetic fields change?</vt:lpstr>
      <vt:lpstr>What happens when electric and magnetic fields change?</vt:lpstr>
      <vt:lpstr>What happens when electric and magnetic fields change?</vt:lpstr>
      <vt:lpstr>This page was copied from Nick Strobel's Astronomy Notes. Go to his site at www.astronomynotes.com for the updated and corrected version. </vt:lpstr>
      <vt:lpstr>Making Electromagnetic Waves</vt:lpstr>
      <vt:lpstr>Making Electromagnetic Waves</vt:lpstr>
      <vt:lpstr>Making Electromagnetic Waves</vt:lpstr>
      <vt:lpstr>Making Electromagnetic Waves</vt:lpstr>
      <vt:lpstr>Properties of EM Waves</vt:lpstr>
      <vt:lpstr>Properties of EM Waves</vt:lpstr>
      <vt:lpstr>Properties of EM Waves</vt:lpstr>
      <vt:lpstr>What is the speed of EM waves?</vt:lpstr>
      <vt:lpstr>What is the speed of EM waves?</vt:lpstr>
      <vt:lpstr>What is the wavelength &amp; frequency of an EM wave?</vt:lpstr>
      <vt:lpstr>What is the wavelength &amp; frequency of an EM wave?</vt:lpstr>
      <vt:lpstr>What is the wavelength &amp; frequency of an EM wave?</vt:lpstr>
      <vt:lpstr>What is the wavelength &amp; frequency of an EM wave?</vt:lpstr>
      <vt:lpstr>Can a wave be a particle?</vt:lpstr>
      <vt:lpstr>Can a wave be a particle?</vt:lpstr>
      <vt:lpstr>Can a wave be a particle?</vt:lpstr>
      <vt:lpstr>Can a particle be a wave?</vt:lpstr>
      <vt:lpstr>Can a particle be a wave?</vt:lpstr>
      <vt:lpstr>What did Young’s experiment show?</vt:lpstr>
      <vt:lpstr>Slide 30</vt:lpstr>
      <vt:lpstr>Slide 31</vt:lpstr>
      <vt:lpstr>Electromagnetic Waves</vt:lpstr>
      <vt:lpstr>The whole range of EM wave…</vt:lpstr>
      <vt:lpstr>The whole range of EM wave…</vt:lpstr>
      <vt:lpstr>The whole range of EM wave…</vt:lpstr>
      <vt:lpstr>As wavelength decreases, frequency increases…</vt:lpstr>
      <vt:lpstr>Devices detect other frequencies:</vt:lpstr>
      <vt:lpstr>Devices detect other frequencies:</vt:lpstr>
      <vt:lpstr>Devices detect other frequencies:</vt:lpstr>
      <vt:lpstr>What are microwaves?</vt:lpstr>
      <vt:lpstr>What are microwaves?</vt:lpstr>
      <vt:lpstr>What are microwaves?</vt:lpstr>
      <vt:lpstr>How does radar work?</vt:lpstr>
      <vt:lpstr>What is magnetic resonance imaging?</vt:lpstr>
      <vt:lpstr>Infrared Waves</vt:lpstr>
      <vt:lpstr>Visible Light</vt:lpstr>
      <vt:lpstr>A range of frequencies</vt:lpstr>
      <vt:lpstr>Ultraviolet Waves</vt:lpstr>
      <vt:lpstr>Can UV radiation be useful?</vt:lpstr>
      <vt:lpstr>Slide 50</vt:lpstr>
      <vt:lpstr>What is the ozone layer?</vt:lpstr>
      <vt:lpstr>What could happen to humans…</vt:lpstr>
      <vt:lpstr>X Rays and Gamma Rays</vt:lpstr>
      <vt:lpstr>X Rays and Gamma Rays</vt:lpstr>
      <vt:lpstr>Identify which statement is not true:</vt:lpstr>
      <vt:lpstr>Why do you think MRIs cause ...</vt:lpstr>
      <vt:lpstr>Slide 57</vt:lpstr>
      <vt:lpstr>Slide 58</vt:lpstr>
      <vt:lpstr>Slide 59</vt:lpstr>
      <vt:lpstr>Electromagnetic Waves</vt:lpstr>
      <vt:lpstr>Radio Transmission</vt:lpstr>
      <vt:lpstr>How does a radio receive different stations?</vt:lpstr>
      <vt:lpstr>How does a radio receive different stations?</vt:lpstr>
      <vt:lpstr>How does a radio receive different stations?</vt:lpstr>
      <vt:lpstr>What is AM radio?</vt:lpstr>
      <vt:lpstr>What is FM radio?</vt:lpstr>
      <vt:lpstr>Television</vt:lpstr>
      <vt:lpstr>What is a cathode-ray tube?</vt:lpstr>
      <vt:lpstr>What is a cathode-ray tube?</vt:lpstr>
      <vt:lpstr>Telephones</vt:lpstr>
      <vt:lpstr>How do cordless phones work?</vt:lpstr>
      <vt:lpstr>How do pagers work?</vt:lpstr>
      <vt:lpstr>Communications Satellites</vt:lpstr>
      <vt:lpstr>Global Positioning System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Electromagnetic Waves</dc:title>
  <dc:creator>Joyce Sharp</dc:creator>
  <cp:lastModifiedBy>tree</cp:lastModifiedBy>
  <cp:revision>14</cp:revision>
  <dcterms:created xsi:type="dcterms:W3CDTF">2007-12-17T02:45:04Z</dcterms:created>
  <dcterms:modified xsi:type="dcterms:W3CDTF">2018-01-28T06:05:10Z</dcterms:modified>
</cp:coreProperties>
</file>