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udio/unknown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8"/>
  </p:notesMasterIdLst>
  <p:sldIdLst>
    <p:sldId id="301" r:id="rId2"/>
    <p:sldId id="329" r:id="rId3"/>
    <p:sldId id="292" r:id="rId4"/>
    <p:sldId id="325" r:id="rId5"/>
    <p:sldId id="257" r:id="rId6"/>
    <p:sldId id="303" r:id="rId7"/>
    <p:sldId id="302" r:id="rId8"/>
    <p:sldId id="259" r:id="rId9"/>
    <p:sldId id="313" r:id="rId10"/>
    <p:sldId id="314" r:id="rId11"/>
    <p:sldId id="277" r:id="rId12"/>
    <p:sldId id="306" r:id="rId13"/>
    <p:sldId id="307" r:id="rId14"/>
    <p:sldId id="308" r:id="rId15"/>
    <p:sldId id="309" r:id="rId16"/>
    <p:sldId id="288" r:id="rId17"/>
    <p:sldId id="326" r:id="rId18"/>
    <p:sldId id="261" r:id="rId19"/>
    <p:sldId id="327" r:id="rId20"/>
    <p:sldId id="282" r:id="rId21"/>
    <p:sldId id="322" r:id="rId22"/>
    <p:sldId id="300" r:id="rId23"/>
    <p:sldId id="323" r:id="rId24"/>
    <p:sldId id="293" r:id="rId25"/>
    <p:sldId id="294" r:id="rId26"/>
    <p:sldId id="310" r:id="rId27"/>
    <p:sldId id="311" r:id="rId28"/>
    <p:sldId id="289" r:id="rId29"/>
    <p:sldId id="335" r:id="rId30"/>
    <p:sldId id="336" r:id="rId31"/>
    <p:sldId id="290" r:id="rId32"/>
    <p:sldId id="330" r:id="rId33"/>
    <p:sldId id="331" r:id="rId34"/>
    <p:sldId id="318" r:id="rId35"/>
    <p:sldId id="316" r:id="rId36"/>
    <p:sldId id="319" r:id="rId37"/>
    <p:sldId id="328" r:id="rId38"/>
    <p:sldId id="258" r:id="rId39"/>
    <p:sldId id="276" r:id="rId40"/>
    <p:sldId id="272" r:id="rId41"/>
    <p:sldId id="297" r:id="rId42"/>
    <p:sldId id="298" r:id="rId43"/>
    <p:sldId id="278" r:id="rId44"/>
    <p:sldId id="320" r:id="rId45"/>
    <p:sldId id="281" r:id="rId46"/>
    <p:sldId id="284" r:id="rId47"/>
    <p:sldId id="337" r:id="rId48"/>
    <p:sldId id="285" r:id="rId49"/>
    <p:sldId id="338" r:id="rId50"/>
    <p:sldId id="339" r:id="rId51"/>
    <p:sldId id="332" r:id="rId52"/>
    <p:sldId id="286" r:id="rId53"/>
    <p:sldId id="333" r:id="rId54"/>
    <p:sldId id="296" r:id="rId55"/>
    <p:sldId id="334" r:id="rId56"/>
    <p:sldId id="340" r:id="rId57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2121"/>
    <a:srgbClr val="3B3401"/>
    <a:srgbClr val="0B0438"/>
    <a:srgbClr val="990099"/>
    <a:srgbClr val="00FF00"/>
    <a:srgbClr val="CC0099"/>
    <a:srgbClr val="006600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500" autoAdjust="0"/>
    <p:restoredTop sz="94576" autoAdjust="0"/>
  </p:normalViewPr>
  <p:slideViewPr>
    <p:cSldViewPr>
      <p:cViewPr varScale="1">
        <p:scale>
          <a:sx n="46" d="100"/>
          <a:sy n="46" d="100"/>
        </p:scale>
        <p:origin x="-11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939EE2-D939-48BF-826F-5F01D9042566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BE690-3703-473C-B7B6-BDEEDB97CCAC}" type="slidenum">
              <a:rPr lang="en-AU"/>
              <a:pPr/>
              <a:t>35</a:t>
            </a:fld>
            <a:endParaRPr lang="en-AU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Easy to add extra computers . If computer goes down it doesn’t affect rest of network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CEB4E-12B4-4853-88CF-6E2C7D3EE811}" type="slidenum">
              <a:rPr lang="en-AU"/>
              <a:pPr/>
              <a:t>36</a:t>
            </a:fld>
            <a:endParaRPr lang="en-AU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central host goes doewn affects rest of network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74A14-0E33-425C-8C46-447E753850A8}" type="slidenum">
              <a:rPr lang="en-AU"/>
              <a:pPr/>
              <a:t>39</a:t>
            </a:fld>
            <a:endParaRPr lang="en-AU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LAN local area network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5DA78-5862-41E5-8D5A-1214A3ACD32E}" type="slidenum">
              <a:rPr lang="en-AU"/>
              <a:pPr/>
              <a:t>40</a:t>
            </a:fld>
            <a:endParaRPr lang="en-AU"/>
          </a:p>
        </p:txBody>
      </p:sp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Contention occurs on star and bus networks.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23293-5789-4E9F-9E93-5D7AF0629712}" type="slidenum">
              <a:rPr lang="en-AU"/>
              <a:pPr/>
              <a:t>41</a:t>
            </a:fld>
            <a:endParaRPr lang="en-AU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Devives that connect local area networks </a:t>
            </a:r>
          </a:p>
          <a:p>
            <a:r>
              <a:rPr lang="en-US"/>
              <a:t>If a BUS or ring then a Gateway needs to be used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BF5390-A436-4D78-8D49-90A0CC5259A4}" type="slidenum">
              <a:rPr lang="en-AU"/>
              <a:pPr/>
              <a:t>42</a:t>
            </a:fld>
            <a:endParaRPr lang="en-AU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4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5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6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6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6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406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pic>
          <p:nvPicPr>
            <p:cNvPr id="44064" name="Picture 32" descr="BTZBUL1A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</p:spPr>
        </p:pic>
      </p:grpSp>
      <p:sp>
        <p:nvSpPr>
          <p:cNvPr id="44065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44066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44067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4068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44069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B22ED2F-1962-4012-B038-9A6ACCAFEADE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4B1F4-ADF6-4ECF-B4AD-A922159088D0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0C81C-8416-4352-AEF5-66C5759CD3D7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262C5-4510-4F80-A962-ACB2DA0670C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01F63-6331-4A0F-98C3-88D2A3BD111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4B540-6BC0-4232-9FA1-74D7C0A82A1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7B6BE-F38C-46CD-8920-C3C8D8CFEB12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7860-4707-4A44-9AD5-7DD05A2D892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7E213-F84C-4C6B-A964-B92800F7E8B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FB2ED-CF8C-43F0-8989-B9CEAAA85F0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23564-0464-45D9-A731-69072AB3B33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5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6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7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8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19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0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8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1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2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4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6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43037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</p:grpSp>
      <p:sp>
        <p:nvSpPr>
          <p:cNvPr id="43038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43039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43040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43041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AU"/>
              <a:t>Graham Betts</a:t>
            </a:r>
          </a:p>
        </p:txBody>
      </p:sp>
      <p:sp>
        <p:nvSpPr>
          <p:cNvPr id="43042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06B915A-4FC9-4F54-BE6B-BE0E493FB31C}" type="slidenum">
              <a:rPr lang="en-AU"/>
              <a:pPr/>
              <a:t>‹#›</a:t>
            </a:fld>
            <a:endParaRPr lang="en-A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scomputers.com/osilayersmodel.ht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ettscomputers.com/moodle/mod/resource/view.php?id=653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bettscomputers.com/moodle/course/view.php?id=60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1.xml"/><Relationship Id="rId5" Type="http://schemas.openxmlformats.org/officeDocument/2006/relationships/slide" Target="slide47.xml"/><Relationship Id="rId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tronix.com/learning/glossary.html" TargetMode="External"/><Relationship Id="rId2" Type="http://schemas.openxmlformats.org/officeDocument/2006/relationships/hyperlink" Target="http://bettscomputers.com/moodle/mod/glossary/view.php?id=76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lock.org/~jss/glossary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bettscomputers.com/moodle/course/view.php?id=10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hyperlink" Target="http://www.learnquick.com.au/dpec/courses/a11/a1a012.htm" TargetMode="External"/><Relationship Id="rId7" Type="http://schemas.openxmlformats.org/officeDocument/2006/relationships/image" Target="http://www.learnquick.com.au/dpec/courses/a11/a11a020.gi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http://www.learnquick.com.au/dpec/courses/a11/a11a015.gif" TargetMode="External"/><Relationship Id="rId4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learnquick.com.au/dpec/courses/a11/a11a015.gif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http://www.learnquick.com.au/dpec/courses/a11/a11a015.gif" TargetMode="External"/><Relationship Id="rId5" Type="http://schemas.openxmlformats.org/officeDocument/2006/relationships/image" Target="../media/image12.png"/><Relationship Id="rId4" Type="http://schemas.openxmlformats.org/officeDocument/2006/relationships/image" Target="http://www.learnquick.com.au/dpec/courses/a11/a11a020.gif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ttscomputers.com/transmissionmedia.htm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bettscomputers.com/moodle/course/view.php?id=61" TargetMode="Externa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ttscomputers.com/communications.htm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ettscomputers.com/moodle/course/view.php?id=14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0825"/>
            <a:ext cx="7772400" cy="1858963"/>
          </a:xfrm>
        </p:spPr>
        <p:txBody>
          <a:bodyPr/>
          <a:lstStyle/>
          <a:p>
            <a:r>
              <a:rPr lang="en-US"/>
              <a:t>Communications Systems</a:t>
            </a:r>
            <a:br>
              <a:rPr lang="en-US"/>
            </a:br>
            <a:r>
              <a:rPr lang="en-US" sz="2800"/>
              <a:t>The topics within this unit are: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7989887" cy="3535362"/>
          </a:xfrm>
        </p:spPr>
        <p:txBody>
          <a:bodyPr/>
          <a:lstStyle/>
          <a:p>
            <a:r>
              <a:rPr lang="en-US" sz="2800"/>
              <a:t>Characteristics of communication systems.</a:t>
            </a:r>
          </a:p>
          <a:p>
            <a:r>
              <a:rPr lang="en-US" sz="2800"/>
              <a:t> Examples of communication systems.</a:t>
            </a:r>
          </a:p>
          <a:p>
            <a:r>
              <a:rPr lang="en-US" sz="2800"/>
              <a:t> Transmitting and receiving in communication systems.</a:t>
            </a:r>
          </a:p>
          <a:p>
            <a:r>
              <a:rPr lang="en-US" sz="2800"/>
              <a:t> Other information processes in communication systems.</a:t>
            </a:r>
          </a:p>
          <a:p>
            <a:r>
              <a:rPr lang="en-US" sz="2800"/>
              <a:t> Issues related to communication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Packets and OSI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After the file is divided into packets extra information is required to make sure it all goes back together correctly. The OSI model helps to look after this.</a:t>
            </a:r>
          </a:p>
          <a:p>
            <a:r>
              <a:rPr lang="en-US"/>
              <a:t>The OSI model also provides much more information which is included with each package.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916238" y="800100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hlinkClick r:id="rId2"/>
              </a:rPr>
              <a:t>More Information on OSI</a:t>
            </a:r>
            <a:endParaRPr lang="en-AU" sz="2000"/>
          </a:p>
        </p:txBody>
      </p:sp>
      <p:sp>
        <p:nvSpPr>
          <p:cNvPr id="26645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0"/>
            <a:ext cx="7772400" cy="762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OSI 7 Layer Model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39750" y="1557338"/>
            <a:ext cx="80645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/>
              <a:t>OSI  “Open System Interconnection”</a:t>
            </a:r>
          </a:p>
          <a:p>
            <a:pPr>
              <a:buFontTx/>
              <a:buChar char="•"/>
            </a:pPr>
            <a:r>
              <a:rPr lang="en-US" sz="3200"/>
              <a:t>OSI is not a protocol but a list of protocols divided between 7 layers with each layer having a different set of functions. </a:t>
            </a:r>
          </a:p>
          <a:p>
            <a:pPr>
              <a:buFontTx/>
              <a:buChar char="•"/>
            </a:pPr>
            <a:r>
              <a:rPr lang="en-US" sz="3200"/>
              <a:t>Each packet is layered/packaged with protocols from each of the layers as it is processed. </a:t>
            </a:r>
          </a:p>
          <a:p>
            <a:pPr>
              <a:buFontTx/>
              <a:buChar char="•"/>
            </a:pPr>
            <a:r>
              <a:rPr lang="en-US" sz="3200"/>
              <a:t>The process of layering the protocols around each package is called encapsulation. The final encapsulated data packet is called a frame.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79388" y="692150"/>
            <a:ext cx="22129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Originally Created by Bob Baker</a:t>
            </a:r>
          </a:p>
          <a:p>
            <a:r>
              <a:rPr lang="en-US" sz="1200"/>
              <a:t>Modified 2006</a:t>
            </a:r>
          </a:p>
          <a:p>
            <a:r>
              <a:rPr lang="en-US" sz="1200"/>
              <a:t>Graham Betts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6575" name="AutoShape 15"/>
          <p:cNvSpPr>
            <a:spLocks noChangeArrowheads="1"/>
          </p:cNvSpPr>
          <p:nvPr/>
        </p:nvSpPr>
        <p:spPr bwMode="auto">
          <a:xfrm>
            <a:off x="4211638" y="2565400"/>
            <a:ext cx="2305050" cy="3455988"/>
          </a:xfrm>
          <a:prstGeom prst="downArrow">
            <a:avLst>
              <a:gd name="adj1" fmla="val 50000"/>
              <a:gd name="adj2" fmla="val 3748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File</a:t>
            </a:r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684213" y="2565400"/>
            <a:ext cx="8459787" cy="395922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7772400" cy="4114800"/>
          </a:xfrm>
        </p:spPr>
        <p:txBody>
          <a:bodyPr/>
          <a:lstStyle/>
          <a:p>
            <a:r>
              <a:rPr lang="en-AU" altLang="en-AU"/>
              <a:t>OSI Reference model</a:t>
            </a:r>
          </a:p>
          <a:p>
            <a:pPr lvl="1"/>
            <a:r>
              <a:rPr lang="en-AU" altLang="en-AU"/>
              <a:t>Layer 7 application</a:t>
            </a:r>
          </a:p>
          <a:p>
            <a:pPr lvl="1"/>
            <a:r>
              <a:rPr lang="en-AU" altLang="en-AU"/>
              <a:t>Layer 6 presentation</a:t>
            </a:r>
          </a:p>
          <a:p>
            <a:pPr lvl="1"/>
            <a:r>
              <a:rPr lang="en-AU" altLang="en-AU"/>
              <a:t>Layer 5 session</a:t>
            </a:r>
          </a:p>
          <a:p>
            <a:pPr lvl="1"/>
            <a:r>
              <a:rPr lang="en-AU" altLang="en-AU"/>
              <a:t>Layer 4 transport</a:t>
            </a:r>
          </a:p>
          <a:p>
            <a:pPr lvl="1"/>
            <a:r>
              <a:rPr lang="en-AU" altLang="en-AU"/>
              <a:t>Layer 3 network</a:t>
            </a:r>
          </a:p>
          <a:p>
            <a:pPr lvl="1"/>
            <a:r>
              <a:rPr lang="en-AU" altLang="en-AU"/>
              <a:t>Layer 2 data link</a:t>
            </a:r>
          </a:p>
          <a:p>
            <a:pPr lvl="1"/>
            <a:r>
              <a:rPr lang="en-AU" altLang="en-AU"/>
              <a:t>Layer 1 physical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962400" y="6096000"/>
            <a:ext cx="47244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AU" altLang="en-AU">
                <a:latin typeface="Times"/>
              </a:rPr>
              <a:t>Transmission Medium</a:t>
            </a:r>
          </a:p>
        </p:txBody>
      </p:sp>
      <p:sp>
        <p:nvSpPr>
          <p:cNvPr id="66567" name="AutoShape 7"/>
          <p:cNvSpPr>
            <a:spLocks noChangeArrowheads="1"/>
          </p:cNvSpPr>
          <p:nvPr/>
        </p:nvSpPr>
        <p:spPr bwMode="auto">
          <a:xfrm flipV="1">
            <a:off x="6629400" y="2667000"/>
            <a:ext cx="2286000" cy="3352800"/>
          </a:xfrm>
          <a:prstGeom prst="down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en-US"/>
              <a:t>File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4800600" y="2209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AU" altLang="en-AU">
                <a:latin typeface="Times"/>
              </a:rPr>
              <a:t>Sender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7086600" y="2209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AU" altLang="en-AU">
                <a:latin typeface="Times"/>
              </a:rPr>
              <a:t>Receiver</a:t>
            </a:r>
          </a:p>
        </p:txBody>
      </p:sp>
      <p:sp>
        <p:nvSpPr>
          <p:cNvPr id="66566" name="AutoShape 6"/>
          <p:cNvSpPr>
            <a:spLocks noChangeArrowheads="1"/>
          </p:cNvSpPr>
          <p:nvPr/>
        </p:nvSpPr>
        <p:spPr bwMode="auto">
          <a:xfrm>
            <a:off x="4356100" y="2636838"/>
            <a:ext cx="2141538" cy="3352800"/>
          </a:xfrm>
          <a:prstGeom prst="downArrow">
            <a:avLst>
              <a:gd name="adj1" fmla="val 50000"/>
              <a:gd name="adj2" fmla="val 3914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AU" altLang="en-AU">
                <a:latin typeface="Times"/>
              </a:rPr>
              <a:t>File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4343400" y="2819400"/>
            <a:ext cx="2160588" cy="1905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Each file </a:t>
            </a:r>
          </a:p>
          <a:p>
            <a:pPr algn="ctr"/>
            <a:r>
              <a:rPr lang="en-US"/>
              <a:t>is divided </a:t>
            </a:r>
          </a:p>
          <a:p>
            <a:pPr algn="ctr"/>
            <a:r>
              <a:rPr lang="en-US"/>
              <a:t>into </a:t>
            </a:r>
          </a:p>
          <a:p>
            <a:pPr algn="ctr"/>
            <a:r>
              <a:rPr lang="en-US"/>
              <a:t>packets</a:t>
            </a:r>
          </a:p>
          <a:p>
            <a:pPr algn="ctr"/>
            <a:endParaRPr lang="en-US"/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6877050" y="3789363"/>
            <a:ext cx="2016125" cy="180022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The received </a:t>
            </a:r>
          </a:p>
          <a:p>
            <a:pPr algn="ctr"/>
            <a:r>
              <a:rPr lang="en-US"/>
              <a:t>frame is then </a:t>
            </a:r>
          </a:p>
          <a:p>
            <a:pPr algn="ctr"/>
            <a:r>
              <a:rPr lang="en-US"/>
              <a:t>unpacked</a:t>
            </a:r>
          </a:p>
          <a:p>
            <a:pPr algn="ctr"/>
            <a:r>
              <a:rPr lang="en-US"/>
              <a:t>in the</a:t>
            </a:r>
          </a:p>
          <a:p>
            <a:pPr algn="ctr"/>
            <a:r>
              <a:rPr lang="en-US"/>
              <a:t>opposite order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AU"/>
              <a:t>Open Systems Interconnection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31775" y="284163"/>
            <a:ext cx="2212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Originally Created by Bob Baker</a:t>
            </a:r>
          </a:p>
          <a:p>
            <a:r>
              <a:rPr lang="en-US" sz="1200"/>
              <a:t>Modified 2006</a:t>
            </a:r>
          </a:p>
          <a:p>
            <a:r>
              <a:rPr lang="en-US" sz="1200"/>
              <a:t>Graham Betts</a:t>
            </a: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4343400" y="2819400"/>
            <a:ext cx="2160588" cy="22098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Each Packet </a:t>
            </a:r>
          </a:p>
          <a:p>
            <a:pPr algn="ctr"/>
            <a:r>
              <a:rPr lang="en-US"/>
              <a:t>will </a:t>
            </a:r>
          </a:p>
          <a:p>
            <a:pPr algn="ctr"/>
            <a:r>
              <a:rPr lang="en-US"/>
              <a:t>then be </a:t>
            </a:r>
          </a:p>
          <a:p>
            <a:pPr algn="ctr"/>
            <a:r>
              <a:rPr lang="en-US"/>
              <a:t>Encapsulated</a:t>
            </a:r>
          </a:p>
          <a:p>
            <a:pPr algn="ctr"/>
            <a:r>
              <a:rPr lang="en-US"/>
              <a:t>with</a:t>
            </a:r>
          </a:p>
          <a:p>
            <a:pPr algn="ctr"/>
            <a:r>
              <a:rPr lang="en-US"/>
              <a:t>PROTOCOLS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343400" y="2819400"/>
            <a:ext cx="2160588" cy="22098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The protocols</a:t>
            </a:r>
          </a:p>
          <a:p>
            <a:pPr algn="ctr"/>
            <a:r>
              <a:rPr lang="en-US"/>
              <a:t>Will be added</a:t>
            </a:r>
          </a:p>
          <a:p>
            <a:pPr algn="ctr"/>
            <a:r>
              <a:rPr lang="en-US"/>
              <a:t> systematically</a:t>
            </a:r>
          </a:p>
          <a:p>
            <a:pPr algn="ctr"/>
            <a:r>
              <a:rPr lang="en-US"/>
              <a:t>Layer</a:t>
            </a:r>
          </a:p>
          <a:p>
            <a:pPr algn="ctr"/>
            <a:r>
              <a:rPr lang="en-US"/>
              <a:t>By layer</a:t>
            </a:r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4343400" y="2819400"/>
            <a:ext cx="2209800" cy="22098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The encapsulated </a:t>
            </a:r>
          </a:p>
          <a:p>
            <a:pPr algn="ctr"/>
            <a:r>
              <a:rPr lang="en-US"/>
              <a:t>Packet is called</a:t>
            </a:r>
            <a:br>
              <a:rPr lang="en-US"/>
            </a:br>
            <a:r>
              <a:rPr lang="en-US"/>
              <a:t>a 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5" grpId="0" animBg="1" autoUpdateAnimBg="0"/>
      <p:bldP spid="66562" grpId="0" animBg="1"/>
      <p:bldP spid="66564" grpId="0" build="p" bldLvl="2" autoUpdateAnimBg="0" advAuto="0"/>
      <p:bldP spid="66571" grpId="0" animBg="1" autoUpdateAnimBg="0"/>
      <p:bldP spid="66577" grpId="0" animBg="1" autoUpdateAnimBg="0"/>
      <p:bldP spid="66572" grpId="0" animBg="1" autoUpdateAnimBg="0"/>
      <p:bldP spid="66574" grpId="0" animBg="1" autoUpdateAnimBg="0"/>
      <p:bldP spid="6657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52400" y="2057400"/>
            <a:ext cx="3482975" cy="396398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2133600"/>
            <a:ext cx="3960813" cy="4114800"/>
          </a:xfrm>
        </p:spPr>
        <p:txBody>
          <a:bodyPr/>
          <a:lstStyle/>
          <a:p>
            <a:pPr lvl="1"/>
            <a:r>
              <a:rPr lang="en-AU" altLang="en-AU"/>
              <a:t>Layer 7 application</a:t>
            </a:r>
          </a:p>
          <a:p>
            <a:pPr lvl="1"/>
            <a:r>
              <a:rPr lang="en-AU" altLang="en-AU"/>
              <a:t>Layer 6 presentation</a:t>
            </a:r>
          </a:p>
          <a:p>
            <a:pPr lvl="1"/>
            <a:r>
              <a:rPr lang="en-AU" altLang="en-AU"/>
              <a:t>Layer 5 session</a:t>
            </a:r>
          </a:p>
          <a:p>
            <a:pPr lvl="1"/>
            <a:r>
              <a:rPr lang="en-AU" altLang="en-AU"/>
              <a:t>Layer 4 transport</a:t>
            </a:r>
          </a:p>
          <a:p>
            <a:pPr lvl="1"/>
            <a:r>
              <a:rPr lang="en-AU" altLang="en-AU"/>
              <a:t>Layer 3 network</a:t>
            </a:r>
          </a:p>
          <a:p>
            <a:pPr lvl="1"/>
            <a:r>
              <a:rPr lang="en-AU" altLang="en-AU"/>
              <a:t>Layer 2 data link</a:t>
            </a:r>
          </a:p>
          <a:p>
            <a:pPr lvl="1"/>
            <a:r>
              <a:rPr lang="en-AU" altLang="en-AU"/>
              <a:t>Layer 1 physical</a:t>
            </a:r>
          </a:p>
          <a:p>
            <a:endParaRPr lang="en-AU" altLang="en-AU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635375" y="2057400"/>
            <a:ext cx="5508625" cy="3276600"/>
          </a:xfrm>
        </p:spPr>
        <p:txBody>
          <a:bodyPr/>
          <a:lstStyle/>
          <a:p>
            <a:pPr lvl="1"/>
            <a:r>
              <a:rPr lang="en-AU" altLang="en-AU"/>
              <a:t>Identification, authentication</a:t>
            </a:r>
          </a:p>
          <a:p>
            <a:pPr lvl="1"/>
            <a:r>
              <a:rPr lang="en-AU" altLang="en-AU"/>
              <a:t>Format conversion</a:t>
            </a:r>
          </a:p>
          <a:p>
            <a:pPr lvl="1"/>
            <a:r>
              <a:rPr lang="en-AU" altLang="en-AU"/>
              <a:t>Set-up coordinate conversation</a:t>
            </a:r>
          </a:p>
          <a:p>
            <a:pPr lvl="1"/>
            <a:r>
              <a:rPr lang="en-AU" altLang="en-AU"/>
              <a:t>Ensures error-free transfer</a:t>
            </a:r>
          </a:p>
          <a:p>
            <a:pPr lvl="1"/>
            <a:r>
              <a:rPr lang="en-AU" altLang="en-AU"/>
              <a:t>Routing of data through network</a:t>
            </a:r>
          </a:p>
          <a:p>
            <a:pPr lvl="1"/>
            <a:r>
              <a:rPr lang="en-AU" altLang="en-AU"/>
              <a:t>Error control and synchronisation</a:t>
            </a:r>
          </a:p>
          <a:p>
            <a:pPr lvl="1"/>
            <a:r>
              <a:rPr lang="en-AU" altLang="en-AU"/>
              <a:t>Placing signals on the carrier</a:t>
            </a:r>
          </a:p>
          <a:p>
            <a:pPr lvl="1"/>
            <a:endParaRPr lang="en-AU" altLang="en-AU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231775" y="284163"/>
            <a:ext cx="2212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Originally Created by Bob Baker</a:t>
            </a:r>
          </a:p>
          <a:p>
            <a:r>
              <a:rPr lang="en-US" sz="1200"/>
              <a:t>Modified 2006</a:t>
            </a:r>
          </a:p>
          <a:p>
            <a:r>
              <a:rPr lang="en-US" sz="1200"/>
              <a:t>Graham Betts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AU"/>
              <a:t>Services Performed at Each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52400" y="2057400"/>
            <a:ext cx="3411538" cy="417988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AU" altLang="en-AU"/>
              <a:t>Examples of protocols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060575"/>
            <a:ext cx="3429000" cy="4114800"/>
          </a:xfrm>
        </p:spPr>
        <p:txBody>
          <a:bodyPr/>
          <a:lstStyle/>
          <a:p>
            <a:pPr lvl="1"/>
            <a:r>
              <a:rPr lang="en-AU" altLang="en-AU" sz="2000"/>
              <a:t>Layer 7 application</a:t>
            </a:r>
          </a:p>
          <a:p>
            <a:pPr lvl="1"/>
            <a:r>
              <a:rPr lang="en-AU" altLang="en-AU" sz="2000"/>
              <a:t>Layer 6 presentation</a:t>
            </a:r>
          </a:p>
          <a:p>
            <a:pPr lvl="1"/>
            <a:r>
              <a:rPr lang="en-AU" altLang="en-AU" sz="2000"/>
              <a:t>Layer 5 session</a:t>
            </a:r>
          </a:p>
          <a:p>
            <a:pPr lvl="1"/>
            <a:r>
              <a:rPr lang="en-AU" altLang="en-AU" sz="2000"/>
              <a:t>Layer 4 transport</a:t>
            </a:r>
          </a:p>
          <a:p>
            <a:pPr lvl="1"/>
            <a:r>
              <a:rPr lang="en-AU" altLang="en-AU" sz="2000"/>
              <a:t>Layer 3 network</a:t>
            </a:r>
          </a:p>
          <a:p>
            <a:pPr lvl="1"/>
            <a:r>
              <a:rPr lang="en-AU" altLang="en-AU" sz="2000"/>
              <a:t>Layer 2 data link</a:t>
            </a:r>
          </a:p>
          <a:p>
            <a:pPr lvl="1"/>
            <a:r>
              <a:rPr lang="en-AU" altLang="en-AU" sz="2000"/>
              <a:t>Layer 1 physical</a:t>
            </a:r>
          </a:p>
          <a:p>
            <a:endParaRPr lang="en-AU" altLang="en-AU" sz="2400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2057400"/>
            <a:ext cx="4919662" cy="3276600"/>
          </a:xfrm>
        </p:spPr>
        <p:txBody>
          <a:bodyPr/>
          <a:lstStyle/>
          <a:p>
            <a:pPr lvl="1"/>
            <a:r>
              <a:rPr lang="en-AU" altLang="en-AU" sz="2000"/>
              <a:t>E-mail, Web browser, Directory</a:t>
            </a:r>
          </a:p>
          <a:p>
            <a:pPr lvl="1"/>
            <a:r>
              <a:rPr lang="en-AU" altLang="en-AU" sz="2000"/>
              <a:t>POP, SMTP, FTP, HTTP, DNS</a:t>
            </a:r>
          </a:p>
          <a:p>
            <a:pPr lvl="1"/>
            <a:r>
              <a:rPr lang="en-AU" altLang="en-AU" sz="2000"/>
              <a:t>Sockets</a:t>
            </a:r>
          </a:p>
          <a:p>
            <a:pPr lvl="1"/>
            <a:r>
              <a:rPr lang="en-AU" altLang="en-AU" sz="2000"/>
              <a:t>TCP</a:t>
            </a:r>
          </a:p>
          <a:p>
            <a:pPr lvl="1"/>
            <a:r>
              <a:rPr lang="en-AU" altLang="en-AU" sz="2000"/>
              <a:t>IP</a:t>
            </a:r>
          </a:p>
          <a:p>
            <a:pPr lvl="1"/>
            <a:r>
              <a:rPr lang="en-AU" altLang="en-AU" sz="2000"/>
              <a:t>PPP, Ethernet, Token ring</a:t>
            </a:r>
          </a:p>
          <a:p>
            <a:pPr lvl="1"/>
            <a:r>
              <a:rPr lang="en-AU" altLang="en-AU" sz="2000"/>
              <a:t>100baseT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2247900" y="1433513"/>
            <a:ext cx="245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More on Protocols</a:t>
            </a:r>
            <a:endParaRPr lang="en-US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31775" y="284163"/>
            <a:ext cx="2212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Originally Created by Bob Baker</a:t>
            </a:r>
          </a:p>
          <a:p>
            <a:r>
              <a:rPr lang="en-US" sz="1200"/>
              <a:t>Modified 2006</a:t>
            </a:r>
          </a:p>
          <a:p>
            <a:r>
              <a:rPr lang="en-US" sz="1200"/>
              <a:t>Graham Betts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066800" y="2133600"/>
            <a:ext cx="14478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AU"/>
              <a:t>Encapsulation</a:t>
            </a: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1143000" y="2514600"/>
            <a:ext cx="1295400" cy="2590800"/>
            <a:chOff x="720" y="1584"/>
            <a:chExt cx="816" cy="1632"/>
          </a:xfrm>
        </p:grpSpPr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720" y="158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Application</a:t>
              </a:r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720" y="182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Presentation</a:t>
              </a:r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720" y="206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Session</a:t>
              </a:r>
            </a:p>
          </p:txBody>
        </p:sp>
        <p:sp>
          <p:nvSpPr>
            <p:cNvPr id="69640" name="Rectangle 8"/>
            <p:cNvSpPr>
              <a:spLocks noChangeArrowheads="1"/>
            </p:cNvSpPr>
            <p:nvPr/>
          </p:nvSpPr>
          <p:spPr bwMode="auto">
            <a:xfrm>
              <a:off x="720" y="230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Transport</a:t>
              </a:r>
            </a:p>
          </p:txBody>
        </p:sp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720" y="254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Network</a:t>
              </a:r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720" y="278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Data Link</a:t>
              </a:r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720" y="302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Physical</a:t>
              </a:r>
            </a:p>
          </p:txBody>
        </p:sp>
      </p:grp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2667000" y="2590800"/>
            <a:ext cx="1066800" cy="228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AU" altLang="en-AU">
                <a:latin typeface="Times"/>
              </a:rPr>
              <a:t>data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0" y="5334000"/>
            <a:ext cx="9144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AU" altLang="en-AU">
              <a:latin typeface="Times"/>
            </a:endParaRP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1143000" y="2133600"/>
            <a:ext cx="1003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AU" altLang="en-AU" sz="1800">
                <a:latin typeface="Times"/>
              </a:rPr>
              <a:t>Device 1</a:t>
            </a:r>
            <a:endParaRPr lang="en-AU" altLang="en-AU">
              <a:latin typeface="Times"/>
            </a:endParaRP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7010400" y="2133600"/>
            <a:ext cx="1003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AU" altLang="en-AU" sz="1800">
                <a:latin typeface="Times"/>
              </a:rPr>
              <a:t>Device 2</a:t>
            </a:r>
            <a:endParaRPr lang="en-AU" altLang="en-AU">
              <a:latin typeface="Times"/>
            </a:endParaRP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6934200" y="2133600"/>
            <a:ext cx="14478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grpSp>
        <p:nvGrpSpPr>
          <p:cNvPr id="69649" name="Group 17"/>
          <p:cNvGrpSpPr>
            <a:grpSpLocks/>
          </p:cNvGrpSpPr>
          <p:nvPr/>
        </p:nvGrpSpPr>
        <p:grpSpPr bwMode="auto">
          <a:xfrm>
            <a:off x="2667000" y="2971800"/>
            <a:ext cx="1524000" cy="228600"/>
            <a:chOff x="2448" y="1872"/>
            <a:chExt cx="960" cy="144"/>
          </a:xfrm>
        </p:grpSpPr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2592" y="1872"/>
              <a:ext cx="672" cy="14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>
                  <a:latin typeface="Times"/>
                </a:rPr>
                <a:t>data</a:t>
              </a:r>
            </a:p>
          </p:txBody>
        </p:sp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2448" y="187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H6</a:t>
              </a:r>
              <a:endParaRPr lang="en-AU" altLang="en-AU">
                <a:latin typeface="Times"/>
              </a:endParaRPr>
            </a:p>
          </p:txBody>
        </p:sp>
        <p:sp>
          <p:nvSpPr>
            <p:cNvPr id="69652" name="Rectangle 20"/>
            <p:cNvSpPr>
              <a:spLocks noChangeArrowheads="1"/>
            </p:cNvSpPr>
            <p:nvPr/>
          </p:nvSpPr>
          <p:spPr bwMode="auto">
            <a:xfrm>
              <a:off x="3264" y="187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T6</a:t>
              </a:r>
              <a:endParaRPr lang="en-AU" altLang="en-AU">
                <a:latin typeface="Times"/>
              </a:endParaRPr>
            </a:p>
          </p:txBody>
        </p:sp>
      </p:grpSp>
      <p:grpSp>
        <p:nvGrpSpPr>
          <p:cNvPr id="69653" name="Group 21"/>
          <p:cNvGrpSpPr>
            <a:grpSpLocks/>
          </p:cNvGrpSpPr>
          <p:nvPr/>
        </p:nvGrpSpPr>
        <p:grpSpPr bwMode="auto">
          <a:xfrm>
            <a:off x="2667000" y="3352800"/>
            <a:ext cx="1981200" cy="228600"/>
            <a:chOff x="2304" y="2112"/>
            <a:chExt cx="1248" cy="144"/>
          </a:xfrm>
        </p:grpSpPr>
        <p:sp>
          <p:nvSpPr>
            <p:cNvPr id="69654" name="Rectangle 22"/>
            <p:cNvSpPr>
              <a:spLocks noChangeArrowheads="1"/>
            </p:cNvSpPr>
            <p:nvPr/>
          </p:nvSpPr>
          <p:spPr bwMode="auto">
            <a:xfrm>
              <a:off x="2448" y="2112"/>
              <a:ext cx="960" cy="14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>
                  <a:latin typeface="Times"/>
                </a:rPr>
                <a:t>data</a:t>
              </a:r>
            </a:p>
          </p:txBody>
        </p:sp>
        <p:sp>
          <p:nvSpPr>
            <p:cNvPr id="69655" name="Rectangle 23"/>
            <p:cNvSpPr>
              <a:spLocks noChangeArrowheads="1"/>
            </p:cNvSpPr>
            <p:nvPr/>
          </p:nvSpPr>
          <p:spPr bwMode="auto">
            <a:xfrm>
              <a:off x="2304" y="211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H5</a:t>
              </a:r>
            </a:p>
          </p:txBody>
        </p:sp>
        <p:sp>
          <p:nvSpPr>
            <p:cNvPr id="69656" name="Rectangle 24"/>
            <p:cNvSpPr>
              <a:spLocks noChangeArrowheads="1"/>
            </p:cNvSpPr>
            <p:nvPr/>
          </p:nvSpPr>
          <p:spPr bwMode="auto">
            <a:xfrm>
              <a:off x="3408" y="211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T5</a:t>
              </a:r>
              <a:endParaRPr lang="en-AU" altLang="en-AU">
                <a:latin typeface="Times"/>
              </a:endParaRPr>
            </a:p>
          </p:txBody>
        </p:sp>
      </p:grpSp>
      <p:grpSp>
        <p:nvGrpSpPr>
          <p:cNvPr id="69657" name="Group 25"/>
          <p:cNvGrpSpPr>
            <a:grpSpLocks/>
          </p:cNvGrpSpPr>
          <p:nvPr/>
        </p:nvGrpSpPr>
        <p:grpSpPr bwMode="auto">
          <a:xfrm>
            <a:off x="2667000" y="3733800"/>
            <a:ext cx="2438400" cy="228600"/>
            <a:chOff x="2160" y="2352"/>
            <a:chExt cx="1536" cy="144"/>
          </a:xfrm>
        </p:grpSpPr>
        <p:sp>
          <p:nvSpPr>
            <p:cNvPr id="69658" name="Rectangle 26"/>
            <p:cNvSpPr>
              <a:spLocks noChangeArrowheads="1"/>
            </p:cNvSpPr>
            <p:nvPr/>
          </p:nvSpPr>
          <p:spPr bwMode="auto">
            <a:xfrm>
              <a:off x="2304" y="2352"/>
              <a:ext cx="1248" cy="14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>
                  <a:latin typeface="Times"/>
                </a:rPr>
                <a:t>data</a:t>
              </a:r>
            </a:p>
          </p:txBody>
        </p:sp>
        <p:sp>
          <p:nvSpPr>
            <p:cNvPr id="69659" name="Rectangle 27"/>
            <p:cNvSpPr>
              <a:spLocks noChangeArrowheads="1"/>
            </p:cNvSpPr>
            <p:nvPr/>
          </p:nvSpPr>
          <p:spPr bwMode="auto">
            <a:xfrm>
              <a:off x="2160" y="235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H4</a:t>
              </a:r>
            </a:p>
          </p:txBody>
        </p:sp>
        <p:sp>
          <p:nvSpPr>
            <p:cNvPr id="69660" name="Rectangle 28"/>
            <p:cNvSpPr>
              <a:spLocks noChangeArrowheads="1"/>
            </p:cNvSpPr>
            <p:nvPr/>
          </p:nvSpPr>
          <p:spPr bwMode="auto">
            <a:xfrm>
              <a:off x="3552" y="235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T4</a:t>
              </a:r>
              <a:endParaRPr lang="en-AU" altLang="en-AU">
                <a:latin typeface="Times"/>
              </a:endParaRPr>
            </a:p>
          </p:txBody>
        </p:sp>
      </p:grpSp>
      <p:grpSp>
        <p:nvGrpSpPr>
          <p:cNvPr id="69661" name="Group 29"/>
          <p:cNvGrpSpPr>
            <a:grpSpLocks/>
          </p:cNvGrpSpPr>
          <p:nvPr/>
        </p:nvGrpSpPr>
        <p:grpSpPr bwMode="auto">
          <a:xfrm>
            <a:off x="2667000" y="4038600"/>
            <a:ext cx="3810000" cy="366713"/>
            <a:chOff x="2016" y="2544"/>
            <a:chExt cx="2400" cy="231"/>
          </a:xfrm>
        </p:grpSpPr>
        <p:sp>
          <p:nvSpPr>
            <p:cNvPr id="69662" name="Text Box 30"/>
            <p:cNvSpPr txBox="1">
              <a:spLocks noChangeArrowheads="1"/>
            </p:cNvSpPr>
            <p:nvPr/>
          </p:nvSpPr>
          <p:spPr bwMode="auto">
            <a:xfrm>
              <a:off x="3792" y="2544"/>
              <a:ext cx="6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AU" altLang="en-AU" sz="1800">
                  <a:latin typeface="Times"/>
                </a:rPr>
                <a:t>(packet)</a:t>
              </a:r>
            </a:p>
          </p:txBody>
        </p:sp>
        <p:grpSp>
          <p:nvGrpSpPr>
            <p:cNvPr id="69663" name="Group 31"/>
            <p:cNvGrpSpPr>
              <a:grpSpLocks/>
            </p:cNvGrpSpPr>
            <p:nvPr/>
          </p:nvGrpSpPr>
          <p:grpSpPr bwMode="auto">
            <a:xfrm>
              <a:off x="2016" y="2592"/>
              <a:ext cx="1824" cy="144"/>
              <a:chOff x="2016" y="2592"/>
              <a:chExt cx="1824" cy="144"/>
            </a:xfrm>
          </p:grpSpPr>
          <p:sp>
            <p:nvSpPr>
              <p:cNvPr id="69664" name="Rectangle 32"/>
              <p:cNvSpPr>
                <a:spLocks noChangeArrowheads="1"/>
              </p:cNvSpPr>
              <p:nvPr/>
            </p:nvSpPr>
            <p:spPr bwMode="auto">
              <a:xfrm>
                <a:off x="2016" y="2592"/>
                <a:ext cx="144" cy="14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400">
                    <a:latin typeface="Times"/>
                  </a:rPr>
                  <a:t>H3</a:t>
                </a:r>
              </a:p>
            </p:txBody>
          </p:sp>
          <p:sp>
            <p:nvSpPr>
              <p:cNvPr id="69665" name="Rectangle 33"/>
              <p:cNvSpPr>
                <a:spLocks noChangeArrowheads="1"/>
              </p:cNvSpPr>
              <p:nvPr/>
            </p:nvSpPr>
            <p:spPr bwMode="auto">
              <a:xfrm>
                <a:off x="2160" y="2592"/>
                <a:ext cx="1536" cy="144"/>
              </a:xfrm>
              <a:prstGeom prst="rect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>
                    <a:latin typeface="Times"/>
                  </a:rPr>
                  <a:t>data</a:t>
                </a:r>
              </a:p>
            </p:txBody>
          </p:sp>
          <p:sp>
            <p:nvSpPr>
              <p:cNvPr id="69666" name="Rectangle 34"/>
              <p:cNvSpPr>
                <a:spLocks noChangeArrowheads="1"/>
              </p:cNvSpPr>
              <p:nvPr/>
            </p:nvSpPr>
            <p:spPr bwMode="auto">
              <a:xfrm>
                <a:off x="3696" y="2592"/>
                <a:ext cx="144" cy="14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400">
                    <a:latin typeface="Times"/>
                  </a:rPr>
                  <a:t>T3</a:t>
                </a:r>
                <a:endParaRPr lang="en-AU" altLang="en-AU">
                  <a:latin typeface="Times"/>
                </a:endParaRPr>
              </a:p>
            </p:txBody>
          </p:sp>
        </p:grpSp>
      </p:grpSp>
      <p:grpSp>
        <p:nvGrpSpPr>
          <p:cNvPr id="69667" name="Group 35"/>
          <p:cNvGrpSpPr>
            <a:grpSpLocks/>
          </p:cNvGrpSpPr>
          <p:nvPr/>
        </p:nvGrpSpPr>
        <p:grpSpPr bwMode="auto">
          <a:xfrm>
            <a:off x="2667000" y="4495800"/>
            <a:ext cx="3352800" cy="228600"/>
            <a:chOff x="1872" y="2832"/>
            <a:chExt cx="2112" cy="144"/>
          </a:xfrm>
        </p:grpSpPr>
        <p:sp>
          <p:nvSpPr>
            <p:cNvPr id="69668" name="Rectangle 36"/>
            <p:cNvSpPr>
              <a:spLocks noChangeArrowheads="1"/>
            </p:cNvSpPr>
            <p:nvPr/>
          </p:nvSpPr>
          <p:spPr bwMode="auto">
            <a:xfrm>
              <a:off x="1872" y="283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H2</a:t>
              </a:r>
            </a:p>
          </p:txBody>
        </p:sp>
        <p:sp>
          <p:nvSpPr>
            <p:cNvPr id="69669" name="Rectangle 37"/>
            <p:cNvSpPr>
              <a:spLocks noChangeArrowheads="1"/>
            </p:cNvSpPr>
            <p:nvPr/>
          </p:nvSpPr>
          <p:spPr bwMode="auto">
            <a:xfrm>
              <a:off x="2016" y="2832"/>
              <a:ext cx="1824" cy="14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>
                  <a:latin typeface="Times"/>
                </a:rPr>
                <a:t>data</a:t>
              </a:r>
            </a:p>
          </p:txBody>
        </p:sp>
        <p:sp>
          <p:nvSpPr>
            <p:cNvPr id="69670" name="Rectangle 38"/>
            <p:cNvSpPr>
              <a:spLocks noChangeArrowheads="1"/>
            </p:cNvSpPr>
            <p:nvPr/>
          </p:nvSpPr>
          <p:spPr bwMode="auto">
            <a:xfrm>
              <a:off x="3840" y="283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T2</a:t>
              </a:r>
              <a:endParaRPr lang="en-AU" altLang="en-AU">
                <a:latin typeface="Times"/>
              </a:endParaRPr>
            </a:p>
          </p:txBody>
        </p:sp>
      </p:grpSp>
      <p:grpSp>
        <p:nvGrpSpPr>
          <p:cNvPr id="69671" name="Group 39"/>
          <p:cNvGrpSpPr>
            <a:grpSpLocks/>
          </p:cNvGrpSpPr>
          <p:nvPr/>
        </p:nvGrpSpPr>
        <p:grpSpPr bwMode="auto">
          <a:xfrm>
            <a:off x="2667000" y="4876800"/>
            <a:ext cx="3810000" cy="228600"/>
            <a:chOff x="1728" y="3072"/>
            <a:chExt cx="2400" cy="144"/>
          </a:xfrm>
        </p:grpSpPr>
        <p:sp>
          <p:nvSpPr>
            <p:cNvPr id="69672" name="Rectangle 40"/>
            <p:cNvSpPr>
              <a:spLocks noChangeArrowheads="1"/>
            </p:cNvSpPr>
            <p:nvPr/>
          </p:nvSpPr>
          <p:spPr bwMode="auto">
            <a:xfrm>
              <a:off x="1728" y="307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H1</a:t>
              </a:r>
            </a:p>
          </p:txBody>
        </p:sp>
        <p:sp>
          <p:nvSpPr>
            <p:cNvPr id="69673" name="Rectangle 41"/>
            <p:cNvSpPr>
              <a:spLocks noChangeArrowheads="1"/>
            </p:cNvSpPr>
            <p:nvPr/>
          </p:nvSpPr>
          <p:spPr bwMode="auto">
            <a:xfrm>
              <a:off x="1872" y="3072"/>
              <a:ext cx="2112" cy="144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>
                  <a:latin typeface="Times"/>
                </a:rPr>
                <a:t>data</a:t>
              </a:r>
            </a:p>
          </p:txBody>
        </p:sp>
        <p:sp>
          <p:nvSpPr>
            <p:cNvPr id="69674" name="Rectangle 42"/>
            <p:cNvSpPr>
              <a:spLocks noChangeArrowheads="1"/>
            </p:cNvSpPr>
            <p:nvPr/>
          </p:nvSpPr>
          <p:spPr bwMode="auto">
            <a:xfrm>
              <a:off x="3984" y="3072"/>
              <a:ext cx="144" cy="14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400">
                  <a:latin typeface="Times"/>
                </a:rPr>
                <a:t>T1</a:t>
              </a:r>
              <a:endParaRPr lang="en-AU" altLang="en-AU">
                <a:latin typeface="Times"/>
              </a:endParaRPr>
            </a:p>
          </p:txBody>
        </p:sp>
      </p:grpSp>
      <p:sp>
        <p:nvSpPr>
          <p:cNvPr id="69675" name="Text Box 43"/>
          <p:cNvSpPr txBox="1">
            <a:spLocks noChangeArrowheads="1"/>
          </p:cNvSpPr>
          <p:nvPr/>
        </p:nvSpPr>
        <p:spPr bwMode="auto">
          <a:xfrm>
            <a:off x="228600" y="5334000"/>
            <a:ext cx="78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AU" altLang="en-AU" sz="1800">
                <a:latin typeface="Times"/>
              </a:rPr>
              <a:t>carrier</a:t>
            </a:r>
            <a:endParaRPr lang="en-AU" altLang="en-AU">
              <a:latin typeface="Times"/>
            </a:endParaRPr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3962400" y="5410200"/>
            <a:ext cx="1600200" cy="152400"/>
          </a:xfrm>
          <a:prstGeom prst="rec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AU" altLang="en-AU" sz="1600" b="1">
                <a:latin typeface="Arial Black" pitchFamily="34" charset="0"/>
              </a:rPr>
              <a:t>FRAME</a:t>
            </a:r>
            <a:endParaRPr lang="en-AU" altLang="en-AU" b="1">
              <a:latin typeface="Arial Black" pitchFamily="34" charset="0"/>
            </a:endParaRPr>
          </a:p>
        </p:txBody>
      </p:sp>
      <p:grpSp>
        <p:nvGrpSpPr>
          <p:cNvPr id="69677" name="Group 45"/>
          <p:cNvGrpSpPr>
            <a:grpSpLocks/>
          </p:cNvGrpSpPr>
          <p:nvPr/>
        </p:nvGrpSpPr>
        <p:grpSpPr bwMode="auto">
          <a:xfrm>
            <a:off x="7010400" y="2514600"/>
            <a:ext cx="1295400" cy="2590800"/>
            <a:chOff x="720" y="1584"/>
            <a:chExt cx="816" cy="1632"/>
          </a:xfrm>
        </p:grpSpPr>
        <p:sp>
          <p:nvSpPr>
            <p:cNvPr id="69678" name="Rectangle 46"/>
            <p:cNvSpPr>
              <a:spLocks noChangeArrowheads="1"/>
            </p:cNvSpPr>
            <p:nvPr/>
          </p:nvSpPr>
          <p:spPr bwMode="auto">
            <a:xfrm>
              <a:off x="720" y="158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Application</a:t>
              </a:r>
            </a:p>
          </p:txBody>
        </p:sp>
        <p:sp>
          <p:nvSpPr>
            <p:cNvPr id="69679" name="Rectangle 47"/>
            <p:cNvSpPr>
              <a:spLocks noChangeArrowheads="1"/>
            </p:cNvSpPr>
            <p:nvPr/>
          </p:nvSpPr>
          <p:spPr bwMode="auto">
            <a:xfrm>
              <a:off x="720" y="182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Presentation</a:t>
              </a:r>
            </a:p>
          </p:txBody>
        </p:sp>
        <p:sp>
          <p:nvSpPr>
            <p:cNvPr id="69680" name="Rectangle 48"/>
            <p:cNvSpPr>
              <a:spLocks noChangeArrowheads="1"/>
            </p:cNvSpPr>
            <p:nvPr/>
          </p:nvSpPr>
          <p:spPr bwMode="auto">
            <a:xfrm>
              <a:off x="720" y="206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Session</a:t>
              </a:r>
            </a:p>
          </p:txBody>
        </p:sp>
        <p:sp>
          <p:nvSpPr>
            <p:cNvPr id="69681" name="Rectangle 49"/>
            <p:cNvSpPr>
              <a:spLocks noChangeArrowheads="1"/>
            </p:cNvSpPr>
            <p:nvPr/>
          </p:nvSpPr>
          <p:spPr bwMode="auto">
            <a:xfrm>
              <a:off x="720" y="230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Transport</a:t>
              </a:r>
            </a:p>
          </p:txBody>
        </p:sp>
        <p:sp>
          <p:nvSpPr>
            <p:cNvPr id="69682" name="Rectangle 50"/>
            <p:cNvSpPr>
              <a:spLocks noChangeArrowheads="1"/>
            </p:cNvSpPr>
            <p:nvPr/>
          </p:nvSpPr>
          <p:spPr bwMode="auto">
            <a:xfrm>
              <a:off x="720" y="254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Network</a:t>
              </a:r>
            </a:p>
          </p:txBody>
        </p:sp>
        <p:sp>
          <p:nvSpPr>
            <p:cNvPr id="69683" name="Rectangle 51"/>
            <p:cNvSpPr>
              <a:spLocks noChangeArrowheads="1"/>
            </p:cNvSpPr>
            <p:nvPr/>
          </p:nvSpPr>
          <p:spPr bwMode="auto">
            <a:xfrm>
              <a:off x="720" y="278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Data Link</a:t>
              </a:r>
            </a:p>
          </p:txBody>
        </p:sp>
        <p:sp>
          <p:nvSpPr>
            <p:cNvPr id="69684" name="Rectangle 52"/>
            <p:cNvSpPr>
              <a:spLocks noChangeArrowheads="1"/>
            </p:cNvSpPr>
            <p:nvPr/>
          </p:nvSpPr>
          <p:spPr bwMode="auto">
            <a:xfrm>
              <a:off x="720" y="3024"/>
              <a:ext cx="81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AU" altLang="en-AU" sz="1800">
                  <a:latin typeface="Times"/>
                </a:rPr>
                <a:t>Physical</a:t>
              </a:r>
            </a:p>
          </p:txBody>
        </p:sp>
      </p:grpSp>
      <p:grpSp>
        <p:nvGrpSpPr>
          <p:cNvPr id="69694" name="Group 62"/>
          <p:cNvGrpSpPr>
            <a:grpSpLocks/>
          </p:cNvGrpSpPr>
          <p:nvPr/>
        </p:nvGrpSpPr>
        <p:grpSpPr bwMode="auto">
          <a:xfrm>
            <a:off x="0" y="6019800"/>
            <a:ext cx="9067800" cy="533400"/>
            <a:chOff x="0" y="3792"/>
            <a:chExt cx="5712" cy="336"/>
          </a:xfrm>
        </p:grpSpPr>
        <p:sp>
          <p:nvSpPr>
            <p:cNvPr id="69695" name="Text Box 63"/>
            <p:cNvSpPr txBox="1">
              <a:spLocks noChangeArrowheads="1"/>
            </p:cNvSpPr>
            <p:nvPr/>
          </p:nvSpPr>
          <p:spPr bwMode="auto">
            <a:xfrm>
              <a:off x="0" y="3816"/>
              <a:ext cx="13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AU" altLang="en-AU">
                  <a:latin typeface="Times"/>
                </a:rPr>
                <a:t>A typical frame</a:t>
              </a:r>
            </a:p>
          </p:txBody>
        </p:sp>
        <p:grpSp>
          <p:nvGrpSpPr>
            <p:cNvPr id="69696" name="Group 64"/>
            <p:cNvGrpSpPr>
              <a:grpSpLocks/>
            </p:cNvGrpSpPr>
            <p:nvPr/>
          </p:nvGrpSpPr>
          <p:grpSpPr bwMode="auto">
            <a:xfrm>
              <a:off x="1392" y="3792"/>
              <a:ext cx="4320" cy="336"/>
              <a:chOff x="1392" y="3792"/>
              <a:chExt cx="4320" cy="336"/>
            </a:xfrm>
          </p:grpSpPr>
          <p:sp>
            <p:nvSpPr>
              <p:cNvPr id="69697" name="Rectangle 65"/>
              <p:cNvSpPr>
                <a:spLocks noChangeArrowheads="1"/>
              </p:cNvSpPr>
              <p:nvPr/>
            </p:nvSpPr>
            <p:spPr bwMode="auto">
              <a:xfrm>
                <a:off x="1872" y="3792"/>
                <a:ext cx="960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Destination</a:t>
                </a:r>
              </a:p>
              <a:p>
                <a:pPr algn="ctr" eaLnBrk="0" hangingPunct="0"/>
                <a:r>
                  <a:rPr lang="en-AU" altLang="en-AU" sz="1600">
                    <a:latin typeface="Times"/>
                  </a:rPr>
                  <a:t>Address</a:t>
                </a:r>
              </a:p>
            </p:txBody>
          </p:sp>
          <p:sp>
            <p:nvSpPr>
              <p:cNvPr id="69698" name="Rectangle 66"/>
              <p:cNvSpPr>
                <a:spLocks noChangeArrowheads="1"/>
              </p:cNvSpPr>
              <p:nvPr/>
            </p:nvSpPr>
            <p:spPr bwMode="auto">
              <a:xfrm>
                <a:off x="2832" y="3792"/>
                <a:ext cx="960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Source</a:t>
                </a:r>
              </a:p>
              <a:p>
                <a:pPr algn="ctr" eaLnBrk="0" hangingPunct="0"/>
                <a:r>
                  <a:rPr lang="en-AU" altLang="en-AU" sz="1600">
                    <a:latin typeface="Times"/>
                  </a:rPr>
                  <a:t>Address</a:t>
                </a:r>
              </a:p>
            </p:txBody>
          </p:sp>
          <p:sp>
            <p:nvSpPr>
              <p:cNvPr id="69699" name="Rectangle 67"/>
              <p:cNvSpPr>
                <a:spLocks noChangeArrowheads="1"/>
              </p:cNvSpPr>
              <p:nvPr/>
            </p:nvSpPr>
            <p:spPr bwMode="auto">
              <a:xfrm>
                <a:off x="3792" y="3792"/>
                <a:ext cx="960" cy="336"/>
              </a:xfrm>
              <a:prstGeom prst="rect">
                <a:avLst/>
              </a:prstGeom>
              <a:solidFill>
                <a:srgbClr val="CC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Data</a:t>
                </a:r>
              </a:p>
            </p:txBody>
          </p:sp>
          <p:sp>
            <p:nvSpPr>
              <p:cNvPr id="69700" name="Rectangle 68"/>
              <p:cNvSpPr>
                <a:spLocks noChangeArrowheads="1"/>
              </p:cNvSpPr>
              <p:nvPr/>
            </p:nvSpPr>
            <p:spPr bwMode="auto">
              <a:xfrm>
                <a:off x="4752" y="3792"/>
                <a:ext cx="480" cy="336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Padding</a:t>
                </a:r>
              </a:p>
            </p:txBody>
          </p:sp>
          <p:sp>
            <p:nvSpPr>
              <p:cNvPr id="69701" name="Rectangle 69"/>
              <p:cNvSpPr>
                <a:spLocks noChangeArrowheads="1"/>
              </p:cNvSpPr>
              <p:nvPr/>
            </p:nvSpPr>
            <p:spPr bwMode="auto">
              <a:xfrm>
                <a:off x="5232" y="3792"/>
                <a:ext cx="480" cy="336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CRC</a:t>
                </a:r>
              </a:p>
            </p:txBody>
          </p:sp>
          <p:sp>
            <p:nvSpPr>
              <p:cNvPr id="69702" name="Rectangle 70"/>
              <p:cNvSpPr>
                <a:spLocks noChangeArrowheads="1"/>
              </p:cNvSpPr>
              <p:nvPr/>
            </p:nvSpPr>
            <p:spPr bwMode="auto">
              <a:xfrm>
                <a:off x="1392" y="3792"/>
                <a:ext cx="480" cy="336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AU" altLang="en-AU" sz="1600">
                    <a:latin typeface="Times"/>
                  </a:rPr>
                  <a:t>Preamble</a:t>
                </a:r>
              </a:p>
            </p:txBody>
          </p:sp>
        </p:grpSp>
      </p:grpSp>
      <p:grpSp>
        <p:nvGrpSpPr>
          <p:cNvPr id="69711" name="Group 79"/>
          <p:cNvGrpSpPr>
            <a:grpSpLocks noChangeAspect="1"/>
          </p:cNvGrpSpPr>
          <p:nvPr/>
        </p:nvGrpSpPr>
        <p:grpSpPr bwMode="auto">
          <a:xfrm>
            <a:off x="1981200" y="5029200"/>
            <a:ext cx="1600200" cy="533400"/>
            <a:chOff x="3000" y="1987"/>
            <a:chExt cx="2100" cy="720"/>
          </a:xfrm>
        </p:grpSpPr>
        <p:sp>
          <p:nvSpPr>
            <p:cNvPr id="69712" name="AutoShape 80"/>
            <p:cNvSpPr>
              <a:spLocks noChangeAspect="1" noChangeArrowheads="1"/>
            </p:cNvSpPr>
            <p:nvPr/>
          </p:nvSpPr>
          <p:spPr bwMode="auto">
            <a:xfrm>
              <a:off x="3000" y="1987"/>
              <a:ext cx="210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ar-IQ"/>
            </a:p>
          </p:txBody>
        </p:sp>
        <p:sp>
          <p:nvSpPr>
            <p:cNvPr id="69713" name="Rectangle 81"/>
            <p:cNvSpPr>
              <a:spLocks noChangeArrowheads="1"/>
            </p:cNvSpPr>
            <p:nvPr/>
          </p:nvSpPr>
          <p:spPr bwMode="auto">
            <a:xfrm>
              <a:off x="3000" y="2501"/>
              <a:ext cx="2100" cy="206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AU" sz="1600" b="1">
                  <a:solidFill>
                    <a:srgbClr val="FFFFFF"/>
                  </a:solidFill>
                  <a:latin typeface="Arial Black" pitchFamily="34" charset="0"/>
                </a:rPr>
                <a:t>FRAME</a:t>
              </a:r>
              <a:endParaRPr lang="en-US" b="1">
                <a:latin typeface="Arial Black" pitchFamily="34" charset="0"/>
              </a:endParaRPr>
            </a:p>
          </p:txBody>
        </p:sp>
        <p:sp>
          <p:nvSpPr>
            <p:cNvPr id="69714" name="AutoShape 82"/>
            <p:cNvSpPr>
              <a:spLocks noChangeArrowheads="1"/>
            </p:cNvSpPr>
            <p:nvPr/>
          </p:nvSpPr>
          <p:spPr bwMode="auto">
            <a:xfrm rot="10800000">
              <a:off x="3300" y="1987"/>
              <a:ext cx="400" cy="617"/>
            </a:xfrm>
            <a:prstGeom prst="upArrow">
              <a:avLst>
                <a:gd name="adj1" fmla="val 50000"/>
                <a:gd name="adj2" fmla="val 38563"/>
              </a:avLst>
            </a:prstGeom>
            <a:solidFill>
              <a:srgbClr val="FFFF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ar-IQ"/>
            </a:p>
          </p:txBody>
        </p:sp>
      </p:grpSp>
      <p:sp>
        <p:nvSpPr>
          <p:cNvPr id="69719" name="Rectangle 8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IQ"/>
          </a:p>
        </p:txBody>
      </p:sp>
      <p:grpSp>
        <p:nvGrpSpPr>
          <p:cNvPr id="69715" name="Group 83"/>
          <p:cNvGrpSpPr>
            <a:grpSpLocks noChangeAspect="1"/>
          </p:cNvGrpSpPr>
          <p:nvPr/>
        </p:nvGrpSpPr>
        <p:grpSpPr bwMode="auto">
          <a:xfrm>
            <a:off x="5724525" y="5056188"/>
            <a:ext cx="1600200" cy="533400"/>
            <a:chOff x="3000" y="1987"/>
            <a:chExt cx="2100" cy="720"/>
          </a:xfrm>
        </p:grpSpPr>
        <p:sp>
          <p:nvSpPr>
            <p:cNvPr id="69718" name="AutoShape 86"/>
            <p:cNvSpPr>
              <a:spLocks noChangeAspect="1" noChangeArrowheads="1" noTextEdit="1"/>
            </p:cNvSpPr>
            <p:nvPr/>
          </p:nvSpPr>
          <p:spPr bwMode="auto">
            <a:xfrm>
              <a:off x="3000" y="1987"/>
              <a:ext cx="2100" cy="720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ar-IQ"/>
            </a:p>
          </p:txBody>
        </p:sp>
        <p:sp>
          <p:nvSpPr>
            <p:cNvPr id="69717" name="Rectangle 85"/>
            <p:cNvSpPr>
              <a:spLocks noChangeArrowheads="1"/>
            </p:cNvSpPr>
            <p:nvPr/>
          </p:nvSpPr>
          <p:spPr bwMode="auto">
            <a:xfrm>
              <a:off x="3000" y="2501"/>
              <a:ext cx="2100" cy="206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AU" sz="1600" b="1">
                  <a:solidFill>
                    <a:srgbClr val="FFFFFF"/>
                  </a:solidFill>
                  <a:latin typeface="Arial Black" pitchFamily="34" charset="0"/>
                  <a:cs typeface="Times New Roman" pitchFamily="18" charset="0"/>
                </a:rPr>
                <a:t>FRAME</a:t>
              </a:r>
              <a:endParaRPr lang="en-AU" b="1">
                <a:latin typeface="Arial Black" pitchFamily="34" charset="0"/>
              </a:endParaRPr>
            </a:p>
          </p:txBody>
        </p:sp>
        <p:sp>
          <p:nvSpPr>
            <p:cNvPr id="69716" name="AutoShape 84"/>
            <p:cNvSpPr>
              <a:spLocks noChangeArrowheads="1"/>
            </p:cNvSpPr>
            <p:nvPr/>
          </p:nvSpPr>
          <p:spPr bwMode="auto">
            <a:xfrm>
              <a:off x="4700" y="1987"/>
              <a:ext cx="400" cy="617"/>
            </a:xfrm>
            <a:prstGeom prst="upArrow">
              <a:avLst>
                <a:gd name="adj1" fmla="val 50000"/>
                <a:gd name="adj2" fmla="val 38563"/>
              </a:avLst>
            </a:prstGeom>
            <a:solidFill>
              <a:srgbClr val="FFFF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ar-IQ"/>
            </a:p>
          </p:txBody>
        </p:sp>
      </p:grpSp>
      <p:sp>
        <p:nvSpPr>
          <p:cNvPr id="69725" name="Rectangle 93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IQ"/>
          </a:p>
        </p:txBody>
      </p:sp>
      <p:grpSp>
        <p:nvGrpSpPr>
          <p:cNvPr id="69721" name="Group 89"/>
          <p:cNvGrpSpPr>
            <a:grpSpLocks noChangeAspect="1"/>
          </p:cNvGrpSpPr>
          <p:nvPr/>
        </p:nvGrpSpPr>
        <p:grpSpPr bwMode="auto">
          <a:xfrm>
            <a:off x="7467600" y="5056188"/>
            <a:ext cx="1676400" cy="533400"/>
            <a:chOff x="3000" y="1987"/>
            <a:chExt cx="2200" cy="720"/>
          </a:xfrm>
        </p:grpSpPr>
        <p:sp>
          <p:nvSpPr>
            <p:cNvPr id="69724" name="AutoShape 92"/>
            <p:cNvSpPr>
              <a:spLocks noChangeAspect="1" noChangeArrowheads="1" noTextEdit="1"/>
            </p:cNvSpPr>
            <p:nvPr/>
          </p:nvSpPr>
          <p:spPr bwMode="auto">
            <a:xfrm>
              <a:off x="3000" y="1987"/>
              <a:ext cx="2200" cy="720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ar-IQ"/>
            </a:p>
          </p:txBody>
        </p:sp>
        <p:sp>
          <p:nvSpPr>
            <p:cNvPr id="69723" name="Rectangle 91"/>
            <p:cNvSpPr>
              <a:spLocks noChangeArrowheads="1"/>
            </p:cNvSpPr>
            <p:nvPr/>
          </p:nvSpPr>
          <p:spPr bwMode="auto">
            <a:xfrm>
              <a:off x="3100" y="2501"/>
              <a:ext cx="2100" cy="206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AU" sz="1600" b="1">
                  <a:solidFill>
                    <a:srgbClr val="FFFFFF"/>
                  </a:solidFill>
                  <a:latin typeface="Arial Black" pitchFamily="34" charset="0"/>
                  <a:cs typeface="Times New Roman" pitchFamily="18" charset="0"/>
                </a:rPr>
                <a:t>FRAME</a:t>
              </a:r>
              <a:endParaRPr lang="en-AU" b="1">
                <a:latin typeface="Arial Black" pitchFamily="34" charset="0"/>
              </a:endParaRPr>
            </a:p>
          </p:txBody>
        </p:sp>
        <p:sp>
          <p:nvSpPr>
            <p:cNvPr id="69722" name="AutoShape 90"/>
            <p:cNvSpPr>
              <a:spLocks noChangeArrowheads="1"/>
            </p:cNvSpPr>
            <p:nvPr/>
          </p:nvSpPr>
          <p:spPr bwMode="auto">
            <a:xfrm rot="10800000">
              <a:off x="3000" y="1987"/>
              <a:ext cx="400" cy="617"/>
            </a:xfrm>
            <a:prstGeom prst="upArrow">
              <a:avLst>
                <a:gd name="adj1" fmla="val 50000"/>
                <a:gd name="adj2" fmla="val 38563"/>
              </a:avLst>
            </a:prstGeom>
            <a:solidFill>
              <a:srgbClr val="FFFF00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ar-IQ"/>
            </a:p>
          </p:txBody>
        </p:sp>
      </p:grpSp>
      <p:sp>
        <p:nvSpPr>
          <p:cNvPr id="69727" name="Text Box 95"/>
          <p:cNvSpPr txBox="1">
            <a:spLocks noChangeArrowheads="1"/>
          </p:cNvSpPr>
          <p:nvPr/>
        </p:nvSpPr>
        <p:spPr bwMode="auto">
          <a:xfrm>
            <a:off x="6172200" y="3657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/>
              <a:t>(Packet)</a:t>
            </a:r>
          </a:p>
        </p:txBody>
      </p:sp>
      <p:sp>
        <p:nvSpPr>
          <p:cNvPr id="69728" name="Text Box 96"/>
          <p:cNvSpPr txBox="1">
            <a:spLocks noChangeArrowheads="1"/>
          </p:cNvSpPr>
          <p:nvPr/>
        </p:nvSpPr>
        <p:spPr bwMode="auto">
          <a:xfrm>
            <a:off x="231775" y="284163"/>
            <a:ext cx="2212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Originally Created by Bob Baker</a:t>
            </a:r>
          </a:p>
          <a:p>
            <a:r>
              <a:rPr lang="en-US" sz="1200"/>
              <a:t>Modified 2006</a:t>
            </a:r>
          </a:p>
          <a:p>
            <a:r>
              <a:rPr lang="en-US" sz="1200"/>
              <a:t>Graham Betts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 Register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4" grpId="0" animBg="1" autoUpdateAnimBg="0"/>
      <p:bldP spid="6967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0" y="1916113"/>
            <a:ext cx="87582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>
                <a:latin typeface="Tahoma" pitchFamily="34" charset="0"/>
              </a:rPr>
              <a:t>	Parity bit check </a:t>
            </a:r>
          </a:p>
          <a:p>
            <a:pPr>
              <a:buFontTx/>
              <a:buChar char="•"/>
            </a:pPr>
            <a:r>
              <a:rPr lang="en-US">
                <a:latin typeface="Tahoma" pitchFamily="34" charset="0"/>
              </a:rPr>
              <a:t>	Check sum</a:t>
            </a:r>
          </a:p>
          <a:p>
            <a:r>
              <a:rPr lang="en-US">
                <a:latin typeface="Tahoma" pitchFamily="34" charset="0"/>
              </a:rPr>
              <a:t>		* data transmitted in blocks, each block  added 		   to give a total – checksum</a:t>
            </a:r>
          </a:p>
          <a:p>
            <a:r>
              <a:rPr lang="en-US">
                <a:latin typeface="Tahoma" pitchFamily="34" charset="0"/>
              </a:rPr>
              <a:t>		* used in X Modem protocol</a:t>
            </a:r>
          </a:p>
          <a:p>
            <a:pPr>
              <a:buFontTx/>
              <a:buChar char="•"/>
            </a:pPr>
            <a:r>
              <a:rPr lang="en-US">
                <a:latin typeface="Tahoma" pitchFamily="34" charset="0"/>
              </a:rPr>
              <a:t>	Cycle redundancy check</a:t>
            </a:r>
            <a:endParaRPr lang="en-AU">
              <a:latin typeface="Tahoma" pitchFamily="34" charset="0"/>
            </a:endParaRPr>
          </a:p>
          <a:p>
            <a:endParaRPr lang="en-AU">
              <a:latin typeface="Tahoma" pitchFamily="34" charset="0"/>
            </a:endParaRP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60350"/>
            <a:ext cx="7772400" cy="762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Error Checking Methods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808038" y="1289050"/>
            <a:ext cx="2230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More on internet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/>
              <a:t>HSC Topic 3.3</a:t>
            </a:r>
            <a:br>
              <a:rPr lang="en-US" sz="2000"/>
            </a:br>
            <a:r>
              <a:rPr lang="en-US" sz="4000"/>
              <a:t>Examples of Communication Systems</a:t>
            </a:r>
          </a:p>
        </p:txBody>
      </p:sp>
      <p:sp>
        <p:nvSpPr>
          <p:cNvPr id="10343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7620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sz="2800" b="1">
                <a:solidFill>
                  <a:schemeClr val="tx2"/>
                </a:solidFill>
                <a:latin typeface="Tahoma" pitchFamily="34" charset="0"/>
                <a:cs typeface="Times New Roman" pitchFamily="18" charset="0"/>
              </a:rPr>
              <a:t>Examples of Communication Systems</a:t>
            </a:r>
            <a:r>
              <a:rPr lang="en-AU">
                <a:latin typeface="Tahoma" pitchFamily="34" charset="0"/>
              </a:rPr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38200" y="1752600"/>
            <a:ext cx="7391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ahoma" pitchFamily="34" charset="0"/>
                <a:cs typeface="Times New Roman" pitchFamily="18" charset="0"/>
              </a:rPr>
              <a:t>- E-mail</a:t>
            </a: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V</a:t>
            </a:r>
            <a:r>
              <a:rPr lang="en-AU">
                <a:latin typeface="Tahoma" pitchFamily="34" charset="0"/>
                <a:cs typeface="Times New Roman" pitchFamily="18" charset="0"/>
              </a:rPr>
              <a:t>oice </a:t>
            </a:r>
            <a:r>
              <a:rPr lang="en-US">
                <a:latin typeface="Tahoma" pitchFamily="34" charset="0"/>
                <a:cs typeface="Times New Roman" pitchFamily="18" charset="0"/>
              </a:rPr>
              <a:t>M</a:t>
            </a:r>
            <a:r>
              <a:rPr lang="en-AU">
                <a:latin typeface="Tahoma" pitchFamily="34" charset="0"/>
                <a:cs typeface="Times New Roman" pitchFamily="18" charset="0"/>
              </a:rPr>
              <a:t>ail</a:t>
            </a:r>
            <a:r>
              <a:rPr lang="en-US">
                <a:latin typeface="Tahoma" pitchFamily="34" charset="0"/>
                <a:cs typeface="Times New Roman" pitchFamily="18" charset="0"/>
              </a:rPr>
              <a:t>			- </a:t>
            </a:r>
            <a:r>
              <a:rPr lang="en-AU">
                <a:latin typeface="Tahoma" pitchFamily="34" charset="0"/>
                <a:cs typeface="Times New Roman" pitchFamily="18" charset="0"/>
              </a:rPr>
              <a:t>Fax</a:t>
            </a:r>
            <a:endParaRPr lang="en-US">
              <a:latin typeface="Tahoma" pitchFamily="34" charset="0"/>
              <a:cs typeface="Times New Roman" pitchFamily="18" charset="0"/>
            </a:endParaRP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S</a:t>
            </a:r>
            <a:r>
              <a:rPr lang="en-AU">
                <a:latin typeface="Tahoma" pitchFamily="34" charset="0"/>
                <a:cs typeface="Times New Roman" pitchFamily="18" charset="0"/>
              </a:rPr>
              <a:t>mart </a:t>
            </a:r>
            <a:r>
              <a:rPr lang="en-US">
                <a:latin typeface="Tahoma" pitchFamily="34" charset="0"/>
                <a:cs typeface="Times New Roman" pitchFamily="18" charset="0"/>
              </a:rPr>
              <a:t>P</a:t>
            </a:r>
            <a:r>
              <a:rPr lang="en-AU">
                <a:latin typeface="Tahoma" pitchFamily="34" charset="0"/>
                <a:cs typeface="Times New Roman" pitchFamily="18" charset="0"/>
              </a:rPr>
              <a:t>hone</a:t>
            </a:r>
            <a:r>
              <a:rPr lang="en-US">
                <a:latin typeface="Tahoma" pitchFamily="34" charset="0"/>
                <a:cs typeface="Times New Roman" pitchFamily="18" charset="0"/>
              </a:rPr>
              <a:t>		- I</a:t>
            </a:r>
            <a:r>
              <a:rPr lang="en-AU">
                <a:latin typeface="Tahoma" pitchFamily="34" charset="0"/>
                <a:cs typeface="Times New Roman" pitchFamily="18" charset="0"/>
              </a:rPr>
              <a:t>nstant </a:t>
            </a:r>
            <a:r>
              <a:rPr lang="en-US">
                <a:latin typeface="Tahoma" pitchFamily="34" charset="0"/>
                <a:cs typeface="Times New Roman" pitchFamily="18" charset="0"/>
              </a:rPr>
              <a:t>M</a:t>
            </a:r>
            <a:r>
              <a:rPr lang="en-AU">
                <a:latin typeface="Tahoma" pitchFamily="34" charset="0"/>
                <a:cs typeface="Times New Roman" pitchFamily="18" charset="0"/>
              </a:rPr>
              <a:t>essaging</a:t>
            </a:r>
            <a:endParaRPr lang="en-US">
              <a:latin typeface="Tahoma" pitchFamily="34" charset="0"/>
              <a:cs typeface="Times New Roman" pitchFamily="18" charset="0"/>
            </a:endParaRP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</a:t>
            </a:r>
            <a:r>
              <a:rPr lang="en-AU">
                <a:latin typeface="Tahoma" pitchFamily="34" charset="0"/>
                <a:cs typeface="Times New Roman" pitchFamily="18" charset="0"/>
              </a:rPr>
              <a:t>Telecommuting</a:t>
            </a:r>
            <a:r>
              <a:rPr lang="en-US">
                <a:latin typeface="Tahoma" pitchFamily="34" charset="0"/>
                <a:cs typeface="Times New Roman" pitchFamily="18" charset="0"/>
              </a:rPr>
              <a:t>		- </a:t>
            </a:r>
            <a:r>
              <a:rPr lang="en-AU">
                <a:latin typeface="Tahoma" pitchFamily="34" charset="0"/>
                <a:cs typeface="Times New Roman" pitchFamily="18" charset="0"/>
              </a:rPr>
              <a:t>Video</a:t>
            </a:r>
            <a:r>
              <a:rPr lang="en-US">
                <a:latin typeface="Tahoma" pitchFamily="34" charset="0"/>
                <a:cs typeface="Times New Roman" pitchFamily="18" charset="0"/>
              </a:rPr>
              <a:t>-</a:t>
            </a:r>
            <a:r>
              <a:rPr lang="en-AU">
                <a:latin typeface="Tahoma" pitchFamily="34" charset="0"/>
                <a:cs typeface="Times New Roman" pitchFamily="18" charset="0"/>
              </a:rPr>
              <a:t>con</a:t>
            </a:r>
            <a:r>
              <a:rPr lang="en-US">
                <a:latin typeface="Tahoma" pitchFamily="34" charset="0"/>
                <a:cs typeface="Times New Roman" pitchFamily="18" charset="0"/>
              </a:rPr>
              <a:t>ferencing </a:t>
            </a: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</a:t>
            </a:r>
            <a:r>
              <a:rPr lang="en-AU">
                <a:latin typeface="Tahoma" pitchFamily="34" charset="0"/>
                <a:cs typeface="Times New Roman" pitchFamily="18" charset="0"/>
              </a:rPr>
              <a:t>Groupware</a:t>
            </a:r>
            <a:r>
              <a:rPr lang="en-US">
                <a:latin typeface="Tahoma" pitchFamily="34" charset="0"/>
                <a:cs typeface="Times New Roman" pitchFamily="18" charset="0"/>
              </a:rPr>
              <a:t>			- Telephony</a:t>
            </a: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E-Commerce		- The Internet</a:t>
            </a:r>
          </a:p>
          <a:p>
            <a:pPr>
              <a:buFontTx/>
              <a:buChar char="-"/>
            </a:pPr>
            <a:r>
              <a:rPr lang="en-US">
                <a:latin typeface="Tahoma" pitchFamily="34" charset="0"/>
                <a:cs typeface="Times New Roman" pitchFamily="18" charset="0"/>
              </a:rPr>
              <a:t> B</a:t>
            </a:r>
            <a:r>
              <a:rPr lang="en-AU">
                <a:latin typeface="Tahoma" pitchFamily="34" charset="0"/>
                <a:cs typeface="Times New Roman" pitchFamily="18" charset="0"/>
              </a:rPr>
              <a:t>ulletin board system</a:t>
            </a:r>
            <a:r>
              <a:rPr lang="en-US">
                <a:latin typeface="Tahoma" pitchFamily="34" charset="0"/>
                <a:cs typeface="Times New Roman" pitchFamily="18" charset="0"/>
              </a:rPr>
              <a:t>	- The Web</a:t>
            </a:r>
          </a:p>
          <a:p>
            <a:r>
              <a:rPr lang="en-US">
                <a:latin typeface="Tahoma" pitchFamily="34" charset="0"/>
                <a:cs typeface="Times New Roman" pitchFamily="18" charset="0"/>
              </a:rPr>
              <a:t>- G</a:t>
            </a:r>
            <a:r>
              <a:rPr lang="en-AU">
                <a:latin typeface="Tahoma" pitchFamily="34" charset="0"/>
                <a:cs typeface="Times New Roman" pitchFamily="18" charset="0"/>
              </a:rPr>
              <a:t>lobal positioning system</a:t>
            </a:r>
            <a:r>
              <a:rPr lang="en-US">
                <a:latin typeface="Tahoma" pitchFamily="34" charset="0"/>
                <a:cs typeface="Times New Roman" pitchFamily="18" charset="0"/>
              </a:rPr>
              <a:t>	</a:t>
            </a:r>
            <a:endParaRPr lang="en-AU">
              <a:latin typeface="Tahoma" pitchFamily="34" charset="0"/>
              <a:cs typeface="Times New Roman" pitchFamily="18" charset="0"/>
            </a:endParaRPr>
          </a:p>
          <a:p>
            <a:endParaRPr lang="en-AU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19250" y="765175"/>
            <a:ext cx="7239000" cy="1905000"/>
          </a:xfrm>
        </p:spPr>
        <p:txBody>
          <a:bodyPr/>
          <a:lstStyle/>
          <a:p>
            <a:r>
              <a:rPr lang="en-US" sz="4000"/>
              <a:t>HSC Topic 3.4</a:t>
            </a:r>
            <a:br>
              <a:rPr lang="en-US" sz="4000"/>
            </a:br>
            <a:r>
              <a:rPr lang="en-US" sz="4000"/>
              <a:t>Transmitting and Receiving in Communication Systems</a:t>
            </a: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4005263"/>
            <a:ext cx="6624638" cy="23034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1400" b="1"/>
              <a:t>Communication concepts</a:t>
            </a:r>
          </a:p>
          <a:p>
            <a:pPr algn="l">
              <a:lnSpc>
                <a:spcPct val="80000"/>
              </a:lnSpc>
            </a:pPr>
            <a:r>
              <a:rPr lang="en-US" sz="1400"/>
              <a:t>(transmission of data, protocols and handshaking, networks, LANs and WANs,Topologies, Network Access Methods)</a:t>
            </a:r>
          </a:p>
          <a:p>
            <a:pPr algn="l">
              <a:lnSpc>
                <a:spcPct val="80000"/>
              </a:lnSpc>
            </a:pPr>
            <a:endParaRPr lang="en-US" sz="1400"/>
          </a:p>
          <a:p>
            <a:pPr algn="l">
              <a:lnSpc>
                <a:spcPct val="80000"/>
              </a:lnSpc>
            </a:pPr>
            <a:r>
              <a:rPr lang="en-US" sz="1400" b="1"/>
              <a:t>Network Hardware</a:t>
            </a:r>
          </a:p>
          <a:p>
            <a:pPr algn="l">
              <a:lnSpc>
                <a:spcPct val="80000"/>
              </a:lnSpc>
            </a:pPr>
            <a:r>
              <a:rPr lang="en-US" sz="1400"/>
              <a:t>(NICs, Servers, Routers and Switches, Bridges and gateways, Hubs, Transmission media</a:t>
            </a:r>
          </a:p>
          <a:p>
            <a:pPr algn="l">
              <a:lnSpc>
                <a:spcPct val="80000"/>
              </a:lnSpc>
            </a:pPr>
            <a:endParaRPr lang="en-US" sz="1400"/>
          </a:p>
          <a:p>
            <a:pPr algn="l">
              <a:lnSpc>
                <a:spcPct val="80000"/>
              </a:lnSpc>
            </a:pPr>
            <a:r>
              <a:rPr lang="en-US" sz="1400" b="1"/>
              <a:t>Network Software</a:t>
            </a:r>
          </a:p>
          <a:p>
            <a:pPr algn="l">
              <a:lnSpc>
                <a:spcPct val="80000"/>
              </a:lnSpc>
            </a:pPr>
            <a:r>
              <a:rPr lang="en-US" sz="1400"/>
              <a:t>NOSs, Network Operating System Tasks, Logon and Logoff Procedures, Intranets and Extranets</a:t>
            </a:r>
          </a:p>
        </p:txBody>
      </p:sp>
      <p:sp>
        <p:nvSpPr>
          <p:cNvPr id="10548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762000"/>
          </a:xfrm>
        </p:spPr>
        <p:txBody>
          <a:bodyPr/>
          <a:lstStyle/>
          <a:p>
            <a:r>
              <a:rPr lang="en-US"/>
              <a:t>TOPICS MENU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2" action="ppaction://hlinksldjump"/>
              </a:rPr>
              <a:t>Characteristics of Communication Systems</a:t>
            </a:r>
            <a:endParaRPr lang="en-US"/>
          </a:p>
          <a:p>
            <a:r>
              <a:rPr lang="en-US">
                <a:hlinkClick r:id="rId3" action="ppaction://hlinksldjump"/>
              </a:rPr>
              <a:t>Examples of Communication Systems</a:t>
            </a:r>
            <a:endParaRPr lang="en-US"/>
          </a:p>
          <a:p>
            <a:r>
              <a:rPr lang="en-US">
                <a:hlinkClick r:id="rId4" action="ppaction://hlinksldjump"/>
              </a:rPr>
              <a:t>Transmitting and Receiving</a:t>
            </a:r>
            <a:endParaRPr lang="en-US"/>
          </a:p>
          <a:p>
            <a:r>
              <a:rPr lang="en-US">
                <a:hlinkClick r:id="rId5" action="ppaction://hlinksldjump"/>
              </a:rPr>
              <a:t>Other Information Processes</a:t>
            </a:r>
            <a:endParaRPr lang="en-US"/>
          </a:p>
          <a:p>
            <a:r>
              <a:rPr lang="en-US">
                <a:hlinkClick r:id="rId6" action="ppaction://hlinksldjump"/>
              </a:rPr>
              <a:t>Issues Related To Communication Systems</a:t>
            </a:r>
            <a:endParaRPr lang="en-US"/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1600200" y="1119188"/>
            <a:ext cx="578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ED2121"/>
                </a:solidFill>
              </a:rPr>
              <a:t>Click on the topic of your choice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03350" y="2852738"/>
            <a:ext cx="60483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Any transmission May be:</a:t>
            </a:r>
          </a:p>
          <a:p>
            <a:pPr>
              <a:buFontTx/>
              <a:buChar char="•"/>
            </a:pPr>
            <a:r>
              <a:rPr lang="en-US" sz="3200"/>
              <a:t>analog or digital</a:t>
            </a:r>
          </a:p>
          <a:p>
            <a:pPr>
              <a:buFontTx/>
              <a:buChar char="•"/>
            </a:pPr>
            <a:r>
              <a:rPr lang="en-US" sz="3200"/>
              <a:t>Serial or parallel </a:t>
            </a:r>
            <a:endParaRPr lang="en-AU" sz="3200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549275"/>
            <a:ext cx="7772400" cy="1431925"/>
          </a:xfrm>
        </p:spPr>
        <p:txBody>
          <a:bodyPr/>
          <a:lstStyle/>
          <a:p>
            <a:r>
              <a:rPr lang="en-US"/>
              <a:t>Communication Concepts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0" y="3573463"/>
            <a:ext cx="3311525" cy="955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  Sender transmitted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458200" cy="20891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Data is transmitted, on a single channel, one bit at a time one after another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- Much faster than parallel because of way bits processed (e.g. USB and SATA drives)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3276600" y="3913188"/>
            <a:ext cx="4721225" cy="1587"/>
          </a:xfrm>
          <a:prstGeom prst="line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96274" name="Text Box 18"/>
          <p:cNvSpPr txBox="1">
            <a:spLocks noChangeArrowheads="1"/>
          </p:cNvSpPr>
          <p:nvPr/>
        </p:nvSpPr>
        <p:spPr bwMode="auto">
          <a:xfrm>
            <a:off x="4357688" y="3573463"/>
            <a:ext cx="3743325" cy="955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    Receiver received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95313"/>
            <a:ext cx="7772400" cy="762000"/>
          </a:xfrm>
        </p:spPr>
        <p:txBody>
          <a:bodyPr/>
          <a:lstStyle/>
          <a:p>
            <a:r>
              <a:rPr lang="en-US"/>
              <a:t>Serial Transmission</a:t>
            </a: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auto">
          <a:xfrm>
            <a:off x="2700338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2411413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684213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6266" name="Rectangle 10"/>
          <p:cNvSpPr>
            <a:spLocks noChangeArrowheads="1"/>
          </p:cNvSpPr>
          <p:nvPr/>
        </p:nvSpPr>
        <p:spPr bwMode="auto">
          <a:xfrm>
            <a:off x="971550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1258888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1547813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1835150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2124075" y="37163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54323 -0.005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88889E-6 4.44444E-6 L 0.54341 -0.005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781 4.44444E-6 L 0.54323 -0.005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782 4.44444E-6 L 0.54341 -0.005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3142 4.44444E-6 L 0.54323 -0.005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3941 4.44444E-6 L 0.54341 -0.005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500"/>
                            </p:stCondLst>
                            <p:childTnLst>
                              <p:par>
                                <p:cTn id="3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4739 4.44444E-6 L 0.5434 -0.005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000"/>
                            </p:stCondLst>
                            <p:childTnLst>
                              <p:par>
                                <p:cTn id="38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4723 4.44444E-6 L 0.54323 -0.0051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3" grpId="0" animBg="1"/>
      <p:bldP spid="96264" grpId="0" animBg="1"/>
      <p:bldP spid="96265" grpId="0" animBg="1"/>
      <p:bldP spid="96266" grpId="0" animBg="1"/>
      <p:bldP spid="96267" grpId="0" animBg="1"/>
      <p:bldP spid="96268" grpId="0" animBg="1"/>
      <p:bldP spid="96269" grpId="0" animBg="1"/>
      <p:bldP spid="962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53263" name="Text Box 1039"/>
          <p:cNvSpPr txBox="1">
            <a:spLocks noChangeArrowheads="1"/>
          </p:cNvSpPr>
          <p:nvPr/>
        </p:nvSpPr>
        <p:spPr bwMode="auto">
          <a:xfrm rot="16200000">
            <a:off x="4357688" y="3573463"/>
            <a:ext cx="3743325" cy="955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    Receiver received</a:t>
            </a:r>
          </a:p>
        </p:txBody>
      </p:sp>
      <p:sp>
        <p:nvSpPr>
          <p:cNvPr id="53250" name="Text Box 1026"/>
          <p:cNvSpPr txBox="1">
            <a:spLocks noChangeArrowheads="1"/>
          </p:cNvSpPr>
          <p:nvPr/>
        </p:nvSpPr>
        <p:spPr bwMode="auto">
          <a:xfrm>
            <a:off x="468313" y="1052513"/>
            <a:ext cx="8207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>
                <a:latin typeface="Tahoma" pitchFamily="34" charset="0"/>
              </a:rPr>
              <a:t>each bit has it’s own piece of wire along which it travels</a:t>
            </a:r>
          </a:p>
          <a:p>
            <a:r>
              <a:rPr lang="en-US">
                <a:latin typeface="Tahoma" pitchFamily="34" charset="0"/>
              </a:rPr>
              <a:t>- often used to send data to a printer</a:t>
            </a:r>
          </a:p>
          <a:p>
            <a:endParaRPr lang="en-AU"/>
          </a:p>
        </p:txBody>
      </p:sp>
      <p:sp>
        <p:nvSpPr>
          <p:cNvPr id="53252" name="Rectangle 1028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4450"/>
            <a:ext cx="7772400" cy="762000"/>
          </a:xfrm>
        </p:spPr>
        <p:txBody>
          <a:bodyPr/>
          <a:lstStyle/>
          <a:p>
            <a:r>
              <a:rPr lang="en-US"/>
              <a:t>Parallel Transmission</a:t>
            </a:r>
            <a:endParaRPr lang="en-AU"/>
          </a:p>
        </p:txBody>
      </p:sp>
      <p:sp>
        <p:nvSpPr>
          <p:cNvPr id="53253" name="Text Box 1029"/>
          <p:cNvSpPr txBox="1">
            <a:spLocks noChangeArrowheads="1"/>
          </p:cNvSpPr>
          <p:nvPr/>
        </p:nvSpPr>
        <p:spPr bwMode="auto">
          <a:xfrm rot="5400000">
            <a:off x="-154781" y="3599656"/>
            <a:ext cx="3602038" cy="9556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>
              <a:solidFill>
                <a:schemeClr val="bg1"/>
              </a:solidFill>
            </a:endParaRPr>
          </a:p>
          <a:p>
            <a:r>
              <a:rPr lang="en-US" sz="2800">
                <a:solidFill>
                  <a:schemeClr val="bg1"/>
                </a:solidFill>
              </a:rPr>
              <a:t>  Sender transmitted</a:t>
            </a:r>
          </a:p>
        </p:txBody>
      </p:sp>
      <p:sp>
        <p:nvSpPr>
          <p:cNvPr id="53264" name="Text Box 1040"/>
          <p:cNvSpPr txBox="1">
            <a:spLocks noChangeArrowheads="1"/>
          </p:cNvSpPr>
          <p:nvPr/>
        </p:nvSpPr>
        <p:spPr bwMode="auto">
          <a:xfrm>
            <a:off x="1887538" y="5805488"/>
            <a:ext cx="549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All bits are sent simultaneously</a:t>
            </a:r>
          </a:p>
        </p:txBody>
      </p:sp>
      <p:sp>
        <p:nvSpPr>
          <p:cNvPr id="53266" name="Line 1042"/>
          <p:cNvSpPr>
            <a:spLocks noChangeShapeType="1"/>
          </p:cNvSpPr>
          <p:nvPr/>
        </p:nvSpPr>
        <p:spPr bwMode="auto">
          <a:xfrm>
            <a:off x="2124075" y="2636838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67" name="Line 1043"/>
          <p:cNvSpPr>
            <a:spLocks noChangeShapeType="1"/>
          </p:cNvSpPr>
          <p:nvPr/>
        </p:nvSpPr>
        <p:spPr bwMode="auto">
          <a:xfrm>
            <a:off x="2124075" y="2997200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68" name="Line 1044"/>
          <p:cNvSpPr>
            <a:spLocks noChangeShapeType="1"/>
          </p:cNvSpPr>
          <p:nvPr/>
        </p:nvSpPr>
        <p:spPr bwMode="auto">
          <a:xfrm>
            <a:off x="2124075" y="3357563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69" name="Line 1045"/>
          <p:cNvSpPr>
            <a:spLocks noChangeShapeType="1"/>
          </p:cNvSpPr>
          <p:nvPr/>
        </p:nvSpPr>
        <p:spPr bwMode="auto">
          <a:xfrm>
            <a:off x="2124075" y="3717925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70" name="Line 1046"/>
          <p:cNvSpPr>
            <a:spLocks noChangeShapeType="1"/>
          </p:cNvSpPr>
          <p:nvPr/>
        </p:nvSpPr>
        <p:spPr bwMode="auto">
          <a:xfrm>
            <a:off x="2124075" y="4078288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71" name="Line 1047"/>
          <p:cNvSpPr>
            <a:spLocks noChangeShapeType="1"/>
          </p:cNvSpPr>
          <p:nvPr/>
        </p:nvSpPr>
        <p:spPr bwMode="auto">
          <a:xfrm>
            <a:off x="2124075" y="4438650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72" name="Line 1048"/>
          <p:cNvSpPr>
            <a:spLocks noChangeShapeType="1"/>
          </p:cNvSpPr>
          <p:nvPr/>
        </p:nvSpPr>
        <p:spPr bwMode="auto">
          <a:xfrm>
            <a:off x="2124075" y="4799013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73" name="Line 1049"/>
          <p:cNvSpPr>
            <a:spLocks noChangeShapeType="1"/>
          </p:cNvSpPr>
          <p:nvPr/>
        </p:nvSpPr>
        <p:spPr bwMode="auto">
          <a:xfrm>
            <a:off x="2124075" y="5159375"/>
            <a:ext cx="360045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3256" name="Rectangle 1032"/>
          <p:cNvSpPr>
            <a:spLocks noChangeArrowheads="1"/>
          </p:cNvSpPr>
          <p:nvPr/>
        </p:nvSpPr>
        <p:spPr bwMode="auto">
          <a:xfrm>
            <a:off x="1692275" y="2492375"/>
            <a:ext cx="2889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53257" name="Rectangle 1033"/>
          <p:cNvSpPr>
            <a:spLocks noChangeArrowheads="1"/>
          </p:cNvSpPr>
          <p:nvPr/>
        </p:nvSpPr>
        <p:spPr bwMode="auto">
          <a:xfrm>
            <a:off x="1692275" y="28527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3258" name="Rectangle 1034"/>
          <p:cNvSpPr>
            <a:spLocks noChangeArrowheads="1"/>
          </p:cNvSpPr>
          <p:nvPr/>
        </p:nvSpPr>
        <p:spPr bwMode="auto">
          <a:xfrm>
            <a:off x="1692275" y="3213100"/>
            <a:ext cx="2889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3259" name="Rectangle 1035"/>
          <p:cNvSpPr>
            <a:spLocks noChangeArrowheads="1"/>
          </p:cNvSpPr>
          <p:nvPr/>
        </p:nvSpPr>
        <p:spPr bwMode="auto">
          <a:xfrm>
            <a:off x="1692275" y="3573463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53260" name="Rectangle 1036"/>
          <p:cNvSpPr>
            <a:spLocks noChangeArrowheads="1"/>
          </p:cNvSpPr>
          <p:nvPr/>
        </p:nvSpPr>
        <p:spPr bwMode="auto">
          <a:xfrm>
            <a:off x="1692275" y="3932238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53261" name="Rectangle 1037"/>
          <p:cNvSpPr>
            <a:spLocks noChangeArrowheads="1"/>
          </p:cNvSpPr>
          <p:nvPr/>
        </p:nvSpPr>
        <p:spPr bwMode="auto">
          <a:xfrm>
            <a:off x="1692275" y="4292600"/>
            <a:ext cx="2889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3255" name="Rectangle 1031"/>
          <p:cNvSpPr>
            <a:spLocks noChangeArrowheads="1"/>
          </p:cNvSpPr>
          <p:nvPr/>
        </p:nvSpPr>
        <p:spPr bwMode="auto">
          <a:xfrm>
            <a:off x="1692275" y="4652963"/>
            <a:ext cx="28892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53254" name="Rectangle 1030"/>
          <p:cNvSpPr>
            <a:spLocks noChangeArrowheads="1"/>
          </p:cNvSpPr>
          <p:nvPr/>
        </p:nvSpPr>
        <p:spPr bwMode="auto">
          <a:xfrm>
            <a:off x="1692275" y="5013325"/>
            <a:ext cx="2889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0533 L 0.45677 -0.0050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4566 -0.005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4.07407E-6 L 0.4566 -0.005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4566 -0.005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0.4566 -0.005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4566 -0.005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0.4566 -0.0050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4566 -0.005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55" grpId="0" animBg="1"/>
      <p:bldP spid="532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Not use Parallel Instead of serial?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Due to inconsistencies on channels data arrives at different times</a:t>
            </a:r>
          </a:p>
          <a:p>
            <a:r>
              <a:rPr lang="en-US" sz="2800"/>
              <a:t>Because of the way it is transmitted packet switching cannot be used</a:t>
            </a:r>
          </a:p>
          <a:p>
            <a:r>
              <a:rPr lang="en-US" sz="2800"/>
              <a:t>The above two points makes parallel slower than serial and requires higher bandwidth.</a:t>
            </a:r>
          </a:p>
          <a:p>
            <a:r>
              <a:rPr lang="en-US" sz="2800"/>
              <a:t>Parallel transmissions are rarely used anymore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46083" name="Text Box 1027"/>
          <p:cNvSpPr txBox="1">
            <a:spLocks noChangeArrowheads="1"/>
          </p:cNvSpPr>
          <p:nvPr/>
        </p:nvSpPr>
        <p:spPr bwMode="auto">
          <a:xfrm>
            <a:off x="1812925" y="1108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90" name="Text Box 1034"/>
          <p:cNvSpPr txBox="1">
            <a:spLocks noChangeArrowheads="1"/>
          </p:cNvSpPr>
          <p:nvPr/>
        </p:nvSpPr>
        <p:spPr bwMode="auto">
          <a:xfrm>
            <a:off x="611188" y="1700213"/>
            <a:ext cx="8280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/>
              <a:t>Synchronous Transmission</a:t>
            </a:r>
          </a:p>
          <a:p>
            <a:r>
              <a:rPr lang="en-US" sz="3200"/>
              <a:t>all data sent at once and no packet switching</a:t>
            </a:r>
          </a:p>
          <a:p>
            <a:endParaRPr lang="en-US" sz="3200"/>
          </a:p>
          <a:p>
            <a:r>
              <a:rPr lang="en-US" sz="4000" b="1"/>
              <a:t>Asynchronous  Transmission</a:t>
            </a:r>
            <a:r>
              <a:rPr lang="en-US" sz="3200"/>
              <a:t> </a:t>
            </a:r>
          </a:p>
          <a:p>
            <a:pPr>
              <a:buFontTx/>
              <a:buChar char="•"/>
            </a:pPr>
            <a:r>
              <a:rPr lang="en-US" sz="3200"/>
              <a:t>Uses stop/ start bits</a:t>
            </a:r>
          </a:p>
          <a:p>
            <a:pPr>
              <a:buFontTx/>
              <a:buChar char="•"/>
            </a:pPr>
            <a:r>
              <a:rPr lang="en-US" sz="3200"/>
              <a:t>most common type of serial data transfer</a:t>
            </a:r>
          </a:p>
          <a:p>
            <a:pPr>
              <a:buFontTx/>
              <a:buChar char="•"/>
            </a:pPr>
            <a:r>
              <a:rPr lang="en-US" sz="3200"/>
              <a:t>Allows packet switching</a:t>
            </a:r>
          </a:p>
          <a:p>
            <a:pPr>
              <a:buFontTx/>
              <a:buChar char="•"/>
            </a:pPr>
            <a:r>
              <a:rPr lang="en-US" sz="3200"/>
              <a:t>Allows sharing of bandwidth (i.e. talk on phone while another person is using internet)</a:t>
            </a:r>
          </a:p>
        </p:txBody>
      </p:sp>
      <p:sp>
        <p:nvSpPr>
          <p:cNvPr id="46140" name="Rectangle 1084"/>
          <p:cNvSpPr>
            <a:spLocks noGrp="1" noChangeArrowheads="1"/>
          </p:cNvSpPr>
          <p:nvPr>
            <p:ph type="title" idx="4294967295"/>
          </p:nvPr>
        </p:nvSpPr>
        <p:spPr>
          <a:xfrm>
            <a:off x="501650" y="30163"/>
            <a:ext cx="8642350" cy="1311275"/>
          </a:xfrm>
        </p:spPr>
        <p:txBody>
          <a:bodyPr/>
          <a:lstStyle/>
          <a:p>
            <a:r>
              <a:rPr lang="en-US" sz="4000"/>
              <a:t>Synchronous Vs AsynchronousTransmissions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47106" name="Text Box 1026"/>
          <p:cNvSpPr txBox="1">
            <a:spLocks noChangeArrowheads="1"/>
          </p:cNvSpPr>
          <p:nvPr/>
        </p:nvSpPr>
        <p:spPr bwMode="auto">
          <a:xfrm>
            <a:off x="1125538" y="2276475"/>
            <a:ext cx="5607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ahoma" pitchFamily="34" charset="0"/>
              </a:rPr>
              <a:t>- </a:t>
            </a:r>
            <a:r>
              <a:rPr lang="en-US" sz="2800"/>
              <a:t>simplex: One direction only</a:t>
            </a:r>
            <a:r>
              <a:rPr lang="en-US"/>
              <a:t> 	</a:t>
            </a:r>
          </a:p>
        </p:txBody>
      </p:sp>
      <p:pic>
        <p:nvPicPr>
          <p:cNvPr id="47125" name="Picture 1045" descr="simpl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781300"/>
            <a:ext cx="8064500" cy="3287713"/>
          </a:xfrm>
          <a:prstGeom prst="rect">
            <a:avLst/>
          </a:prstGeom>
          <a:noFill/>
        </p:spPr>
      </p:pic>
      <p:sp>
        <p:nvSpPr>
          <p:cNvPr id="47127" name="Rectangle 1047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4963"/>
            <a:ext cx="7772400" cy="762000"/>
          </a:xfrm>
        </p:spPr>
        <p:txBody>
          <a:bodyPr/>
          <a:lstStyle/>
          <a:p>
            <a:r>
              <a:rPr lang="en-US">
                <a:solidFill>
                  <a:srgbClr val="CC0099"/>
                </a:solidFill>
              </a:rPr>
              <a:t>Transmission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pic>
        <p:nvPicPr>
          <p:cNvPr id="70660" name="Picture 4" descr="half_dupl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1052513"/>
            <a:ext cx="5832475" cy="5334000"/>
          </a:xfrm>
          <a:prstGeom prst="rect">
            <a:avLst/>
          </a:prstGeom>
          <a:noFill/>
        </p:spPr>
      </p:pic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Half Duplex Transmission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3238500" cy="41148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/>
              <a:t>half duplex: Both directions but only one direction at a time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pic>
        <p:nvPicPr>
          <p:cNvPr id="71684" name="Picture 4" descr="full_dupl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3675" y="1341438"/>
            <a:ext cx="4149725" cy="5229225"/>
          </a:xfrm>
          <a:prstGeom prst="rect">
            <a:avLst/>
          </a:prstGeom>
          <a:noFill/>
        </p:spPr>
      </p:pic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Duplex Transmission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2878138" cy="41148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/>
              <a:t>full duplex: send and receive both directions at once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AU"/>
          </a:p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9939" name="Text Box 1027"/>
          <p:cNvSpPr txBox="1">
            <a:spLocks noChangeArrowheads="1"/>
          </p:cNvSpPr>
          <p:nvPr/>
        </p:nvSpPr>
        <p:spPr bwMode="auto">
          <a:xfrm>
            <a:off x="914400" y="1600200"/>
            <a:ext cx="792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AU">
                <a:latin typeface="Tahoma" pitchFamily="34" charset="0"/>
                <a:cs typeface="Times New Roman" pitchFamily="18" charset="0"/>
              </a:rPr>
              <a:t>Ethernet</a:t>
            </a:r>
            <a:r>
              <a:rPr lang="en-US">
                <a:latin typeface="Tahoma" pitchFamily="34" charset="0"/>
                <a:cs typeface="Times New Roman" pitchFamily="18" charset="0"/>
              </a:rPr>
              <a:t> (Ethernet Network)</a:t>
            </a:r>
          </a:p>
          <a:p>
            <a:pPr>
              <a:buFontTx/>
              <a:buChar char="-"/>
            </a:pPr>
            <a:endParaRPr lang="en-US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>
                <a:latin typeface="Tahoma" pitchFamily="34" charset="0"/>
                <a:cs typeface="Times New Roman" pitchFamily="18" charset="0"/>
              </a:rPr>
              <a:t>Carrier Sense Multiple Access/Collision Detection (CSMA/CD)</a:t>
            </a:r>
          </a:p>
          <a:p>
            <a:pPr>
              <a:buFontTx/>
              <a:buChar char="-"/>
            </a:pPr>
            <a:endParaRPr lang="en-US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>
                <a:latin typeface="Tahoma" pitchFamily="34" charset="0"/>
                <a:cs typeface="Times New Roman" pitchFamily="18" charset="0"/>
              </a:rPr>
              <a:t>TCP/IP</a:t>
            </a:r>
          </a:p>
        </p:txBody>
      </p:sp>
      <p:sp>
        <p:nvSpPr>
          <p:cNvPr id="39940" name="Rectangle 1028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762000"/>
          </a:xfrm>
        </p:spPr>
        <p:txBody>
          <a:bodyPr/>
          <a:lstStyle/>
          <a:p>
            <a:r>
              <a:rPr lang="en-US"/>
              <a:t>3 Common Protocols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AU"/>
              <a:t>Ethernet</a:t>
            </a: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392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Developed at Xerox in 1976.</a:t>
            </a:r>
          </a:p>
          <a:p>
            <a:pPr>
              <a:lnSpc>
                <a:spcPct val="90000"/>
              </a:lnSpc>
            </a:pPr>
            <a:r>
              <a:rPr lang="en-US"/>
              <a:t>First  protocol approved as an industry standard protocol 1983</a:t>
            </a:r>
          </a:p>
          <a:p>
            <a:pPr>
              <a:lnSpc>
                <a:spcPct val="90000"/>
              </a:lnSpc>
            </a:pPr>
            <a:r>
              <a:rPr lang="en-US"/>
              <a:t> LAN protocol used on bus and star</a:t>
            </a:r>
          </a:p>
          <a:p>
            <a:pPr>
              <a:lnSpc>
                <a:spcPct val="90000"/>
              </a:lnSpc>
            </a:pPr>
            <a:r>
              <a:rPr lang="en-US"/>
              <a:t>Most popular LAN protocol</a:t>
            </a:r>
          </a:p>
          <a:p>
            <a:pPr>
              <a:lnSpc>
                <a:spcPct val="90000"/>
              </a:lnSpc>
            </a:pPr>
            <a:r>
              <a:rPr lang="en-US"/>
              <a:t>Inexpensive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384300" y="1504950"/>
            <a:ext cx="54641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Communications Glossary</a:t>
            </a:r>
            <a:endParaRPr lang="en-US"/>
          </a:p>
          <a:p>
            <a:endParaRPr lang="en-US"/>
          </a:p>
          <a:p>
            <a:r>
              <a:rPr lang="en-US">
                <a:hlinkClick r:id="rId3"/>
              </a:rPr>
              <a:t>Communications Networking Glossary</a:t>
            </a:r>
            <a:endParaRPr lang="en-US"/>
          </a:p>
          <a:p>
            <a:endParaRPr lang="en-US"/>
          </a:p>
          <a:p>
            <a:r>
              <a:rPr lang="en-US">
                <a:hlinkClick r:id="rId4"/>
              </a:rPr>
              <a:t>Glossary of Networking terms at Clock.org</a:t>
            </a: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/>
              <a:t>Communications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0175"/>
            <a:ext cx="7772400" cy="2101850"/>
          </a:xfrm>
        </p:spPr>
        <p:txBody>
          <a:bodyPr/>
          <a:lstStyle/>
          <a:p>
            <a:r>
              <a:rPr lang="en-US"/>
              <a:t>Carrier Sense Multiple Access/Collision Detection (CSMA/CD)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Tx/>
              <a:buChar char="-"/>
            </a:pPr>
            <a:r>
              <a:rPr lang="en-US"/>
              <a:t>Used on bus networks to avoid data collisions.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539750" y="1557338"/>
            <a:ext cx="8001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Tahoma" pitchFamily="34" charset="0"/>
                <a:cs typeface="Times New Roman" pitchFamily="18" charset="0"/>
              </a:rPr>
              <a:t> Developed in 1973 for use on the ARPANET which was a defense force research network.</a:t>
            </a:r>
          </a:p>
          <a:p>
            <a:endParaRPr lang="en-US" sz="3200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3200">
                <a:latin typeface="Tahoma" pitchFamily="34" charset="0"/>
                <a:cs typeface="Times New Roman" pitchFamily="18" charset="0"/>
              </a:rPr>
              <a:t>Adopted in 1983 as the Internet standard. all hosts on the Internet are required to use TCP/IP.</a:t>
            </a:r>
          </a:p>
          <a:p>
            <a:endParaRPr lang="en-AU" sz="3200">
              <a:latin typeface="Tahoma" pitchFamily="34" charset="0"/>
            </a:endParaRPr>
          </a:p>
          <a:p>
            <a:r>
              <a:rPr lang="en-US" sz="3200">
                <a:latin typeface="Tahoma" pitchFamily="34" charset="0"/>
              </a:rPr>
              <a:t>- Allows transfer of data using packet switching</a:t>
            </a:r>
            <a:endParaRPr lang="en-AU" sz="3200">
              <a:latin typeface="Tahoma" pitchFamily="34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76250"/>
            <a:ext cx="7772400" cy="762000"/>
          </a:xfrm>
        </p:spPr>
        <p:txBody>
          <a:bodyPr/>
          <a:lstStyle/>
          <a:p>
            <a:r>
              <a:rPr lang="en-AU"/>
              <a:t>TCP/IP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LANs Vs WANs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LAN</a:t>
            </a:r>
            <a:r>
              <a:rPr lang="en-US"/>
              <a:t> is “local Area network” which is a network confined to a small geographic area which is a building or a group of buildings.</a:t>
            </a:r>
          </a:p>
          <a:p>
            <a:r>
              <a:rPr lang="en-US">
                <a:solidFill>
                  <a:schemeClr val="tx2"/>
                </a:solidFill>
              </a:rPr>
              <a:t>WAN</a:t>
            </a:r>
            <a:r>
              <a:rPr lang="en-US"/>
              <a:t> is “wide area network” which is a network spread over a large geographic area. The largest WAN is the internet.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Examples of LANS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600"/>
              <a:t>3 different types of LANS are:</a:t>
            </a:r>
          </a:p>
          <a:p>
            <a:pPr lvl="1"/>
            <a:r>
              <a:rPr lang="en-US" sz="3600"/>
              <a:t>Ring</a:t>
            </a:r>
          </a:p>
          <a:p>
            <a:pPr lvl="1"/>
            <a:r>
              <a:rPr lang="en-US" sz="3600"/>
              <a:t>Bus</a:t>
            </a:r>
          </a:p>
          <a:p>
            <a:pPr lvl="1"/>
            <a:r>
              <a:rPr lang="en-US" sz="3600"/>
              <a:t>Star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91138" name="Text Box 1026"/>
          <p:cNvSpPr txBox="1">
            <a:spLocks noChangeArrowheads="1"/>
          </p:cNvSpPr>
          <p:nvPr/>
        </p:nvSpPr>
        <p:spPr bwMode="auto">
          <a:xfrm>
            <a:off x="5940425" y="333375"/>
            <a:ext cx="3024188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Uses an empty data packet called a token and a special protocol called “token ring”. Packets travel around the ring in a clockwise direction. Clients require an empty token to transmit data.</a:t>
            </a:r>
          </a:p>
          <a:p>
            <a:r>
              <a:rPr lang="en-US">
                <a:solidFill>
                  <a:srgbClr val="00FF00"/>
                </a:solidFill>
              </a:rPr>
              <a:t>Advantages</a:t>
            </a:r>
          </a:p>
          <a:p>
            <a:r>
              <a:rPr lang="en-US"/>
              <a:t>- no collisions  because all data travels in same direction.</a:t>
            </a:r>
          </a:p>
          <a:p>
            <a:r>
              <a:rPr lang="en-US">
                <a:solidFill>
                  <a:schemeClr val="folHlink"/>
                </a:solidFill>
              </a:rPr>
              <a:t>Disadvantages</a:t>
            </a:r>
          </a:p>
          <a:p>
            <a:r>
              <a:rPr lang="en-US"/>
              <a:t>- fails if an individual node in the network fails</a:t>
            </a:r>
            <a:endParaRPr lang="en-AU">
              <a:latin typeface="Tahoma" pitchFamily="34" charset="0"/>
            </a:endParaRPr>
          </a:p>
        </p:txBody>
      </p:sp>
      <p:sp>
        <p:nvSpPr>
          <p:cNvPr id="91139" name="Rectangle 1027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2949575" cy="762000"/>
          </a:xfrm>
        </p:spPr>
        <p:txBody>
          <a:bodyPr/>
          <a:lstStyle/>
          <a:p>
            <a:r>
              <a:rPr lang="en-US">
                <a:solidFill>
                  <a:schemeClr val="hlink"/>
                </a:solidFill>
              </a:rPr>
              <a:t>Ring</a:t>
            </a:r>
          </a:p>
        </p:txBody>
      </p:sp>
      <p:pic>
        <p:nvPicPr>
          <p:cNvPr id="91140" name="Picture 1028" descr="ri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341438"/>
            <a:ext cx="5399087" cy="4573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79388" y="3429000"/>
            <a:ext cx="8640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bus is a form of Ethernet. Nodes linked by a cable known as the bus. Bus transmits in both directions and uses CSMA/CD protocol</a:t>
            </a:r>
          </a:p>
        </p:txBody>
      </p:sp>
      <p:pic>
        <p:nvPicPr>
          <p:cNvPr id="86019" name="Picture 3" descr="bus"/>
          <p:cNvPicPr>
            <a:picLocks noChangeAspect="1" noChangeArrowheads="1"/>
          </p:cNvPicPr>
          <p:nvPr/>
        </p:nvPicPr>
        <p:blipFill>
          <a:blip r:embed="rId3"/>
          <a:srcRect l="1704" t="5180" b="2928"/>
          <a:stretch>
            <a:fillRect/>
          </a:stretch>
        </p:blipFill>
        <p:spPr bwMode="auto">
          <a:xfrm>
            <a:off x="539750" y="836613"/>
            <a:ext cx="8151813" cy="2563812"/>
          </a:xfrm>
          <a:prstGeom prst="rect">
            <a:avLst/>
          </a:prstGeom>
          <a:noFill/>
        </p:spPr>
      </p:pic>
      <p:sp>
        <p:nvSpPr>
          <p:cNvPr id="860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58750"/>
            <a:ext cx="7416800" cy="823913"/>
          </a:xfrm>
        </p:spPr>
        <p:txBody>
          <a:bodyPr/>
          <a:lstStyle/>
          <a:p>
            <a:r>
              <a:rPr lang="en-US" sz="4800"/>
              <a:t>BUS TOPOLOGY</a:t>
            </a:r>
          </a:p>
        </p:txBody>
      </p:sp>
      <p:graphicFrame>
        <p:nvGraphicFramePr>
          <p:cNvPr id="86048" name="Group 32"/>
          <p:cNvGraphicFramePr>
            <a:graphicFrameLocks noGrp="1"/>
          </p:cNvGraphicFramePr>
          <p:nvPr/>
        </p:nvGraphicFramePr>
        <p:xfrm>
          <a:off x="323850" y="4292600"/>
          <a:ext cx="8640763" cy="1800225"/>
        </p:xfrm>
        <a:graphic>
          <a:graphicData uri="http://schemas.openxmlformats.org/drawingml/2006/table">
            <a:tbl>
              <a:tblPr/>
              <a:tblGrid>
                <a:gridCol w="4392613"/>
                <a:gridCol w="4248150"/>
              </a:tblGrid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Advantages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Easy to set up and maintain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failure of one node does not affect network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Disadvantages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Char char="-"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Higher rate of data collision than with a bus network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Char char="-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fails if there is any damage to the bus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5724525" y="1125538"/>
            <a:ext cx="30956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All data is sent from one client to another through the server.</a:t>
            </a:r>
          </a:p>
          <a:p>
            <a:endParaRPr lang="en-US"/>
          </a:p>
          <a:p>
            <a:r>
              <a:rPr lang="en-US">
                <a:solidFill>
                  <a:schemeClr val="tx2"/>
                </a:solidFill>
              </a:rPr>
              <a:t>Advantages</a:t>
            </a:r>
          </a:p>
          <a:p>
            <a:r>
              <a:rPr lang="en-US"/>
              <a:t>- If one client fails no other clients are affected.</a:t>
            </a:r>
          </a:p>
          <a:p>
            <a:endParaRPr lang="en-US"/>
          </a:p>
          <a:p>
            <a:r>
              <a:rPr lang="en-US">
                <a:solidFill>
                  <a:srgbClr val="ED2121"/>
                </a:solidFill>
              </a:rPr>
              <a:t>Disadvantages</a:t>
            </a:r>
          </a:p>
          <a:p>
            <a:r>
              <a:rPr lang="en-US"/>
              <a:t>- If central file server fails the network fails.</a:t>
            </a:r>
            <a:endParaRPr lang="en-AU">
              <a:latin typeface="Tahoma" pitchFamily="34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47663"/>
            <a:ext cx="3563938" cy="762000"/>
          </a:xfrm>
        </p:spPr>
        <p:txBody>
          <a:bodyPr/>
          <a:lstStyle/>
          <a:p>
            <a:r>
              <a:rPr lang="en-US">
                <a:solidFill>
                  <a:srgbClr val="CC0099"/>
                </a:solidFill>
              </a:rPr>
              <a:t>Star</a:t>
            </a:r>
          </a:p>
        </p:txBody>
      </p:sp>
      <p:pic>
        <p:nvPicPr>
          <p:cNvPr id="92164" name="Picture 4" descr="st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341438"/>
            <a:ext cx="5402263" cy="4630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Network Hardware</a:t>
            </a:r>
          </a:p>
        </p:txBody>
      </p:sp>
      <p:sp>
        <p:nvSpPr>
          <p:cNvPr id="10752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517525" y="871538"/>
            <a:ext cx="824547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AU">
              <a:latin typeface="Tahoma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6659563" y="2663825"/>
            <a:ext cx="1649412" cy="9731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611188" y="1341438"/>
            <a:ext cx="81375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en-US" sz="3600"/>
              <a:t>A network is a number of computers and peripheral devices connected together so as to be able to communicate (i.e. transfer data)</a:t>
            </a:r>
          </a:p>
          <a:p>
            <a:pPr>
              <a:buFontTx/>
              <a:buBlip>
                <a:blip r:embed="rId2"/>
              </a:buBlip>
            </a:pPr>
            <a:r>
              <a:rPr lang="en-US" sz="3600"/>
              <a:t>Each device in a network is called a node.</a:t>
            </a:r>
          </a:p>
          <a:p>
            <a:pPr>
              <a:buFontTx/>
              <a:buBlip>
                <a:blip r:embed="rId2"/>
              </a:buBlip>
            </a:pPr>
            <a:r>
              <a:rPr lang="en-US" sz="3600"/>
              <a:t>Terminals are data entry points which can also display</a:t>
            </a:r>
            <a:r>
              <a:rPr lang="en-US"/>
              <a:t>.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04813"/>
            <a:ext cx="7702550" cy="762000"/>
          </a:xfrm>
        </p:spPr>
        <p:txBody>
          <a:bodyPr/>
          <a:lstStyle/>
          <a:p>
            <a:r>
              <a:rPr lang="en-US"/>
              <a:t>What is a Network?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22325" y="1633538"/>
            <a:ext cx="82264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LAN – a network that connects computers in a limited </a:t>
            </a:r>
          </a:p>
          <a:p>
            <a:r>
              <a:rPr lang="en-US">
                <a:latin typeface="Tahoma" pitchFamily="34" charset="0"/>
              </a:rPr>
              <a:t>geographical area.</a:t>
            </a:r>
          </a:p>
          <a:p>
            <a:endParaRPr lang="en-US">
              <a:latin typeface="Tahoma" pitchFamily="34" charset="0"/>
            </a:endParaRPr>
          </a:p>
          <a:p>
            <a:r>
              <a:rPr lang="en-US">
                <a:latin typeface="Tahoma" pitchFamily="34" charset="0"/>
              </a:rPr>
              <a:t>MAN – a backbone that connects LANs in a metropolitan </a:t>
            </a:r>
          </a:p>
          <a:p>
            <a:r>
              <a:rPr lang="en-US">
                <a:latin typeface="Tahoma" pitchFamily="34" charset="0"/>
              </a:rPr>
              <a:t>area such as a city and handles the bulk of communications</a:t>
            </a:r>
          </a:p>
          <a:p>
            <a:r>
              <a:rPr lang="en-US">
                <a:latin typeface="Tahoma" pitchFamily="34" charset="0"/>
              </a:rPr>
              <a:t>activity across that region.  </a:t>
            </a:r>
          </a:p>
          <a:p>
            <a:endParaRPr lang="en-US">
              <a:latin typeface="Tahoma" pitchFamily="34" charset="0"/>
            </a:endParaRPr>
          </a:p>
          <a:p>
            <a:r>
              <a:rPr lang="en-US">
                <a:latin typeface="Tahoma" pitchFamily="34" charset="0"/>
              </a:rPr>
              <a:t>WAN – covers a large geographical area such as a city or</a:t>
            </a:r>
          </a:p>
          <a:p>
            <a:r>
              <a:rPr lang="en-US">
                <a:latin typeface="Tahoma" pitchFamily="34" charset="0"/>
              </a:rPr>
              <a:t>country.  Communication channels include telephone lines,</a:t>
            </a:r>
          </a:p>
          <a:p>
            <a:r>
              <a:rPr lang="en-US">
                <a:latin typeface="Tahoma" pitchFamily="34" charset="0"/>
              </a:rPr>
              <a:t>Microwave, satellites, etc.</a:t>
            </a:r>
            <a:endParaRPr lang="en-AU">
              <a:latin typeface="Tahoma" pitchFamily="34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60350"/>
            <a:ext cx="7772400" cy="1431925"/>
          </a:xfrm>
        </p:spPr>
        <p:txBody>
          <a:bodyPr/>
          <a:lstStyle/>
          <a:p>
            <a:r>
              <a:rPr lang="en-US"/>
              <a:t>NETWORKS: categorized by size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42988" y="476250"/>
            <a:ext cx="7239000" cy="1905000"/>
          </a:xfrm>
        </p:spPr>
        <p:txBody>
          <a:bodyPr/>
          <a:lstStyle/>
          <a:p>
            <a:r>
              <a:rPr lang="en-US" sz="4000"/>
              <a:t>Characteristics of Communication Systems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149725"/>
            <a:ext cx="6400800" cy="1679575"/>
          </a:xfrm>
        </p:spPr>
        <p:txBody>
          <a:bodyPr/>
          <a:lstStyle/>
          <a:p>
            <a:pPr marL="457200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Protocols</a:t>
            </a:r>
          </a:p>
          <a:p>
            <a:pPr marL="457200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Handshaking</a:t>
            </a:r>
          </a:p>
          <a:p>
            <a:pPr marL="457200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Speed of Transmission</a:t>
            </a:r>
          </a:p>
          <a:p>
            <a:pPr marL="457200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Error Checking</a:t>
            </a:r>
          </a:p>
          <a:p>
            <a:pPr marL="457200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Communication Settings</a:t>
            </a:r>
          </a:p>
        </p:txBody>
      </p:sp>
      <p:sp>
        <p:nvSpPr>
          <p:cNvPr id="10036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422525" y="1557338"/>
            <a:ext cx="3902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Tahoma" pitchFamily="34" charset="0"/>
            </a:endParaRPr>
          </a:p>
          <a:p>
            <a:endParaRPr lang="en-US">
              <a:latin typeface="Tahoma" pitchFamily="34" charset="0"/>
            </a:endParaRPr>
          </a:p>
          <a:p>
            <a:endParaRPr lang="en-AU">
              <a:latin typeface="Tahoma" pitchFamily="34" charset="0"/>
            </a:endParaRPr>
          </a:p>
        </p:txBody>
      </p:sp>
      <p:sp>
        <p:nvSpPr>
          <p:cNvPr id="21514" name="Rectangle 10">
            <a:hlinkClick r:id="rId3"/>
          </p:cNvPr>
          <p:cNvSpPr>
            <a:spLocks noChangeArrowheads="1"/>
          </p:cNvSpPr>
          <p:nvPr/>
        </p:nvSpPr>
        <p:spPr bwMode="auto">
          <a:xfrm>
            <a:off x="3705225" y="2976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IQ"/>
          </a:p>
        </p:txBody>
      </p:sp>
      <p:pic>
        <p:nvPicPr>
          <p:cNvPr id="21513" name="Picture 9" descr="http://www.learnquick.com.au/dpec/courses/a11/a11a015.gif"/>
          <p:cNvPicPr>
            <a:picLocks noChangeAspect="1" noChangeArrowheads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2987675" y="1628775"/>
            <a:ext cx="3505200" cy="1828800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933825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IQ"/>
          </a:p>
        </p:txBody>
      </p:sp>
      <p:pic>
        <p:nvPicPr>
          <p:cNvPr id="21515" name="Picture 11" descr="http://www.learnquick.com.au/dpec/courses/a11/a11a020.gif"/>
          <p:cNvPicPr>
            <a:picLocks noChangeAspect="1" noChangeArrowheads="1"/>
          </p:cNvPicPr>
          <p:nvPr/>
        </p:nvPicPr>
        <p:blipFill>
          <a:blip r:embed="rId6" r:link="rId7"/>
          <a:srcRect/>
          <a:stretch>
            <a:fillRect/>
          </a:stretch>
        </p:blipFill>
        <p:spPr bwMode="auto">
          <a:xfrm>
            <a:off x="5867400" y="3141663"/>
            <a:ext cx="2959100" cy="3048000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995738" y="299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IQ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90600" y="2979738"/>
            <a:ext cx="2801938" cy="3186112"/>
          </a:xfrm>
          <a:prstGeom prst="rect">
            <a:avLst/>
          </a:prstGeom>
          <a:noFill/>
        </p:spPr>
      </p:pic>
      <p:sp>
        <p:nvSpPr>
          <p:cNvPr id="21519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0"/>
            <a:ext cx="7772400" cy="1431925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NETWORK TOPOLOGIES (categorizing by shape)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55650" y="1362075"/>
            <a:ext cx="83883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Large networks can be separated into two or more smaller networks using a bridge.  This is done to increase speed and efficiency. This type of network is called a segmented LAN and has largely been superseded by the use of switches which can transfer data straight to a computer and thus avoid bottleneck jams which bridges were designed to fix.</a:t>
            </a:r>
          </a:p>
        </p:txBody>
      </p:sp>
      <p:grpSp>
        <p:nvGrpSpPr>
          <p:cNvPr id="50188" name="Group 12"/>
          <p:cNvGrpSpPr>
            <a:grpSpLocks/>
          </p:cNvGrpSpPr>
          <p:nvPr/>
        </p:nvGrpSpPr>
        <p:grpSpPr bwMode="auto">
          <a:xfrm>
            <a:off x="254000" y="4298950"/>
            <a:ext cx="8594725" cy="1866900"/>
            <a:chOff x="160" y="1664"/>
            <a:chExt cx="5414" cy="1176"/>
          </a:xfrm>
        </p:grpSpPr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2430" y="1977"/>
              <a:ext cx="1202" cy="4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pic>
          <p:nvPicPr>
            <p:cNvPr id="50180" name="Picture 4" descr="http://www.learnquick.com.au/dpec/courses/a11/a11a015.gif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160" y="1688"/>
              <a:ext cx="2208" cy="1152"/>
            </a:xfrm>
            <a:prstGeom prst="rect">
              <a:avLst/>
            </a:prstGeom>
            <a:noFill/>
          </p:spPr>
        </p:pic>
        <p:pic>
          <p:nvPicPr>
            <p:cNvPr id="50181" name="Picture 5" descr="http://www.learnquick.com.au/dpec/courses/a11/a11a015.gif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3366" y="1664"/>
              <a:ext cx="2208" cy="1152"/>
            </a:xfrm>
            <a:prstGeom prst="rect">
              <a:avLst/>
            </a:prstGeom>
            <a:noFill/>
          </p:spPr>
        </p:pic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2672" y="2065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Bridge</a:t>
              </a:r>
              <a:endParaRPr lang="en-AU">
                <a:solidFill>
                  <a:schemeClr val="bg2"/>
                </a:solidFill>
              </a:endParaRPr>
            </a:p>
          </p:txBody>
        </p:sp>
      </p:grpSp>
      <p:sp>
        <p:nvSpPr>
          <p:cNvPr id="50189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93725"/>
            <a:ext cx="7847013" cy="762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Bridge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85763" y="1311275"/>
            <a:ext cx="8239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Often used to connect a LAN with a WAN.  Gateways join two or</a:t>
            </a:r>
          </a:p>
          <a:p>
            <a:r>
              <a:rPr lang="en-US"/>
              <a:t>More different networks together.</a:t>
            </a:r>
            <a:endParaRPr lang="en-AU"/>
          </a:p>
        </p:txBody>
      </p:sp>
      <p:pic>
        <p:nvPicPr>
          <p:cNvPr id="51204" name="Picture 4" descr="http://www.learnquick.com.au/dpec/courses/a11/a11a020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926138" y="2249488"/>
            <a:ext cx="2959100" cy="3048000"/>
          </a:xfrm>
          <a:prstGeom prst="rect">
            <a:avLst/>
          </a:prstGeom>
          <a:noFill/>
        </p:spPr>
      </p:pic>
      <p:pic>
        <p:nvPicPr>
          <p:cNvPr id="51205" name="Picture 5" descr="http://www.learnquick.com.au/dpec/courses/a11/a11a015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473075" y="3017838"/>
            <a:ext cx="3505200" cy="1828800"/>
          </a:xfrm>
          <a:prstGeom prst="rect">
            <a:avLst/>
          </a:prstGeom>
          <a:noFill/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4016375" y="3536950"/>
            <a:ext cx="1609725" cy="795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2"/>
                </a:solidFill>
              </a:rPr>
              <a:t>Gateway</a:t>
            </a:r>
            <a:endParaRPr lang="en-AU">
              <a:solidFill>
                <a:schemeClr val="bg2"/>
              </a:solidFill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705475" y="3935413"/>
            <a:ext cx="138113" cy="0"/>
          </a:xfrm>
          <a:prstGeom prst="line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ar-IQ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333375"/>
            <a:ext cx="7772400" cy="762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Gateway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795338"/>
            <a:ext cx="8964613" cy="55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Tahoma" pitchFamily="34" charset="0"/>
              </a:rPr>
              <a:t>Internet</a:t>
            </a:r>
          </a:p>
          <a:p>
            <a:pPr>
              <a:buFontTx/>
              <a:buBlip>
                <a:blip r:embed="rId2"/>
              </a:buBlip>
            </a:pPr>
            <a:r>
              <a:rPr lang="en-US">
                <a:latin typeface="Tahoma" pitchFamily="34" charset="0"/>
              </a:rPr>
              <a:t>public/international  network which is used to access information, e-shopping, e-banking, email</a:t>
            </a:r>
          </a:p>
          <a:p>
            <a:endParaRPr lang="en-US" sz="2800" b="1">
              <a:latin typeface="Tahoma" pitchFamily="34" charset="0"/>
            </a:endParaRPr>
          </a:p>
          <a:p>
            <a:r>
              <a:rPr lang="en-US" sz="2800" b="1">
                <a:latin typeface="Tahoma" pitchFamily="34" charset="0"/>
              </a:rPr>
              <a:t>Intranet</a:t>
            </a:r>
          </a:p>
          <a:p>
            <a:pPr>
              <a:buFontTx/>
              <a:buBlip>
                <a:blip r:embed="rId2"/>
              </a:buBlip>
            </a:pPr>
            <a:r>
              <a:rPr lang="en-US"/>
              <a:t>private network (LAN or WAN) used to share resources in secure environment</a:t>
            </a:r>
          </a:p>
          <a:p>
            <a:pPr>
              <a:buFontTx/>
              <a:buBlip>
                <a:blip r:embed="rId2"/>
              </a:buBlip>
            </a:pPr>
            <a:r>
              <a:rPr lang="en-US"/>
              <a:t>uses web pages (HTML to view) and TCP/IP protocols (to make connection)</a:t>
            </a:r>
            <a:endParaRPr lang="en-AU" sz="2800" b="1">
              <a:latin typeface="Tahoma" pitchFamily="34" charset="0"/>
            </a:endParaRPr>
          </a:p>
          <a:p>
            <a:endParaRPr lang="en-AU" sz="2800" b="1">
              <a:latin typeface="Tahoma" pitchFamily="34" charset="0"/>
            </a:endParaRPr>
          </a:p>
          <a:p>
            <a:r>
              <a:rPr lang="en-AU" sz="2800" b="1">
                <a:latin typeface="Tahoma" pitchFamily="34" charset="0"/>
              </a:rPr>
              <a:t>Extranet</a:t>
            </a:r>
          </a:p>
          <a:p>
            <a:pPr>
              <a:buFontTx/>
              <a:buBlip>
                <a:blip r:embed="rId2"/>
              </a:buBlip>
            </a:pPr>
            <a:r>
              <a:rPr lang="en-AU"/>
              <a:t>intranet that has been extended to include access to or from selected external organizations such as customers, but not general public. </a:t>
            </a:r>
          </a:p>
          <a:p>
            <a:pPr>
              <a:buFontTx/>
              <a:buBlip>
                <a:blip r:embed="rId2"/>
              </a:buBlip>
            </a:pPr>
            <a:r>
              <a:rPr lang="en-AU"/>
              <a:t>Note: Connections via leased lines, or network interconnections.</a:t>
            </a:r>
            <a:endParaRPr lang="en-AU">
              <a:latin typeface="Tahoma" pitchFamily="34" charset="0"/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15888"/>
            <a:ext cx="7773987" cy="701675"/>
          </a:xfrm>
        </p:spPr>
        <p:txBody>
          <a:bodyPr/>
          <a:lstStyle/>
          <a:p>
            <a:r>
              <a:rPr lang="en-US" sz="4000">
                <a:solidFill>
                  <a:srgbClr val="ED2121"/>
                </a:solidFill>
              </a:rPr>
              <a:t>Internet, Intranet, Extranet</a:t>
            </a:r>
            <a:endParaRPr lang="en-AU" sz="4000">
              <a:solidFill>
                <a:srgbClr val="ED21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762000"/>
          </a:xfrm>
        </p:spPr>
        <p:txBody>
          <a:bodyPr/>
          <a:lstStyle/>
          <a:p>
            <a:r>
              <a:rPr lang="en-US"/>
              <a:t>Transmission Media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351838" cy="4608512"/>
          </a:xfrm>
        </p:spPr>
        <p:txBody>
          <a:bodyPr/>
          <a:lstStyle/>
          <a:p>
            <a:r>
              <a:rPr lang="en-AU"/>
              <a:t>twisted pair – telephone cable</a:t>
            </a:r>
          </a:p>
          <a:p>
            <a:r>
              <a:rPr lang="en-AU"/>
              <a:t>coaxial cable –Thick black cable used for higher bandwidth communications than twisted pair (i.e. Optus cable) </a:t>
            </a:r>
          </a:p>
          <a:p>
            <a:r>
              <a:rPr lang="en-AU"/>
              <a:t>fibre optic – data transferred through pulses of light. Extremely fast.</a:t>
            </a:r>
          </a:p>
          <a:p>
            <a:r>
              <a:rPr lang="en-AU"/>
              <a:t> Non cable methods such as satelite, microwave, wireless and bluetooth</a:t>
            </a:r>
            <a:endParaRPr lang="en-US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958975" y="1001713"/>
            <a:ext cx="223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More on internet</a:t>
            </a:r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371600"/>
            <a:ext cx="8642350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Tahoma" pitchFamily="34" charset="0"/>
              </a:rPr>
              <a:t>SERVERS</a:t>
            </a:r>
            <a:r>
              <a:rPr lang="en-US">
                <a:latin typeface="Tahoma" pitchFamily="34" charset="0"/>
              </a:rPr>
              <a:t>: Help to manage the network and the resources of that network. On larger networks servers commonly have specialised tasks such as: </a:t>
            </a:r>
            <a:r>
              <a:rPr lang="en-US">
                <a:solidFill>
                  <a:srgbClr val="FFFF00"/>
                </a:solidFill>
                <a:latin typeface="Tahoma" pitchFamily="34" charset="0"/>
              </a:rPr>
              <a:t>File Servers</a:t>
            </a:r>
            <a:r>
              <a:rPr lang="en-US">
                <a:latin typeface="Tahoma" pitchFamily="34" charset="0"/>
              </a:rPr>
              <a:t>: stores and manages files, </a:t>
            </a:r>
            <a:r>
              <a:rPr lang="en-US">
                <a:solidFill>
                  <a:srgbClr val="FFFF00"/>
                </a:solidFill>
                <a:latin typeface="Tahoma" pitchFamily="34" charset="0"/>
              </a:rPr>
              <a:t>Print Servers</a:t>
            </a:r>
            <a:r>
              <a:rPr lang="en-US">
                <a:latin typeface="Tahoma" pitchFamily="34" charset="0"/>
              </a:rPr>
              <a:t>:	manages printers and print jobs, </a:t>
            </a:r>
            <a:r>
              <a:rPr lang="en-US">
                <a:solidFill>
                  <a:srgbClr val="FFFF00"/>
                </a:solidFill>
                <a:latin typeface="Tahoma" pitchFamily="34" charset="0"/>
              </a:rPr>
              <a:t>Mail Server</a:t>
            </a:r>
            <a:r>
              <a:rPr lang="en-US">
                <a:latin typeface="Tahoma" pitchFamily="34" charset="0"/>
              </a:rPr>
              <a:t>: Manages email, </a:t>
            </a:r>
            <a:r>
              <a:rPr lang="en-US">
                <a:solidFill>
                  <a:srgbClr val="FFFF00"/>
                </a:solidFill>
                <a:latin typeface="Tahoma" pitchFamily="34" charset="0"/>
              </a:rPr>
              <a:t>Web Server</a:t>
            </a:r>
            <a:r>
              <a:rPr lang="en-US">
                <a:latin typeface="Tahoma" pitchFamily="34" charset="0"/>
              </a:rPr>
              <a:t>: manages web access.</a:t>
            </a:r>
          </a:p>
          <a:p>
            <a:r>
              <a:rPr lang="en-US" sz="2800" b="1">
                <a:solidFill>
                  <a:schemeClr val="tx2"/>
                </a:solidFill>
                <a:latin typeface="Tahoma" pitchFamily="34" charset="0"/>
              </a:rPr>
              <a:t>Routers</a:t>
            </a:r>
            <a:r>
              <a:rPr lang="en-US">
                <a:latin typeface="Tahoma" pitchFamily="34" charset="0"/>
              </a:rPr>
              <a:t>: connects multiple networks and are protocol independent. can be used in place of a switch or bridge.</a:t>
            </a:r>
          </a:p>
          <a:p>
            <a:r>
              <a:rPr lang="en-US" sz="2800" b="1">
                <a:solidFill>
                  <a:schemeClr val="tx2"/>
                </a:solidFill>
                <a:latin typeface="Tahoma" pitchFamily="34" charset="0"/>
              </a:rPr>
              <a:t>Switches</a:t>
            </a:r>
            <a:r>
              <a:rPr lang="en-US">
                <a:latin typeface="Tahoma" pitchFamily="34" charset="0"/>
              </a:rPr>
              <a:t>:	smart hubs which transmit packets to the destination port only</a:t>
            </a:r>
          </a:p>
          <a:p>
            <a:r>
              <a:rPr lang="en-US" sz="2800" b="1">
                <a:solidFill>
                  <a:schemeClr val="tx2"/>
                </a:solidFill>
                <a:latin typeface="Tahoma" pitchFamily="34" charset="0"/>
              </a:rPr>
              <a:t>Hubs</a:t>
            </a:r>
            <a:r>
              <a:rPr lang="en-US">
                <a:latin typeface="Tahoma" pitchFamily="34" charset="0"/>
              </a:rPr>
              <a:t>: like double adapters /power boards in the home except instead of plugging in extension cords we are plugging in computers to allow them to communicate.</a:t>
            </a:r>
            <a:endParaRPr lang="en-AU">
              <a:latin typeface="Tahoma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772400" cy="762000"/>
          </a:xfrm>
        </p:spPr>
        <p:txBody>
          <a:bodyPr/>
          <a:lstStyle/>
          <a:p>
            <a:r>
              <a:rPr lang="en-US"/>
              <a:t>Network Hardware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751138" y="857250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More on Internet</a:t>
            </a:r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14400" y="1752600"/>
            <a:ext cx="739140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adding/removing users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assigning users to printers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giving users file access rights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installation of software and sharing with users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client installation and protocol assignment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logon and logoff procedures</a:t>
            </a:r>
          </a:p>
          <a:p>
            <a:pPr>
              <a:lnSpc>
                <a:spcPct val="130000"/>
              </a:lnSpc>
            </a:pPr>
            <a:r>
              <a:rPr lang="en-AU">
                <a:latin typeface="Tahoma" pitchFamily="34" charset="0"/>
                <a:cs typeface="Times New Roman" pitchFamily="18" charset="0"/>
              </a:rPr>
              <a:t>- network based applications</a:t>
            </a:r>
          </a:p>
          <a:p>
            <a:endParaRPr lang="en-AU">
              <a:latin typeface="Tahoma" pitchFamily="34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Some Network Administration Tasks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47813" y="765175"/>
            <a:ext cx="7239000" cy="1905000"/>
          </a:xfrm>
        </p:spPr>
        <p:txBody>
          <a:bodyPr/>
          <a:lstStyle/>
          <a:p>
            <a:r>
              <a:rPr lang="en-US" sz="4000" b="1"/>
              <a:t>Other Information Processes in Communication Systems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3357563"/>
            <a:ext cx="6553200" cy="2951162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000"/>
              <a:t>Collecting: </a:t>
            </a:r>
            <a:r>
              <a:rPr lang="en-AU" sz="2000"/>
              <a:t>phone as collection device with voice mail, EFTPOS terminal as a collection device for electronic banking</a:t>
            </a:r>
          </a:p>
          <a:p>
            <a:pPr algn="l">
              <a:lnSpc>
                <a:spcPct val="80000"/>
              </a:lnSpc>
            </a:pPr>
            <a:endParaRPr lang="en-AU" sz="2000"/>
          </a:p>
          <a:p>
            <a:pPr algn="l">
              <a:lnSpc>
                <a:spcPct val="80000"/>
              </a:lnSpc>
            </a:pPr>
            <a:r>
              <a:rPr lang="en-AU" sz="2000"/>
              <a:t>processing: sending of attachments with e-mail, encoding and decoding methods, including: analog data to analog signal,  digital data to analog signal, digital data to digital signal,  analog data to digital signal, client-server architecture: the client controls the user interface and the application logic server controls access to the database</a:t>
            </a:r>
          </a:p>
          <a:p>
            <a:pPr algn="l">
              <a:lnSpc>
                <a:spcPct val="80000"/>
              </a:lnSpc>
            </a:pPr>
            <a:endParaRPr lang="en-US" sz="2000"/>
          </a:p>
          <a:p>
            <a:pPr algn="l">
              <a:lnSpc>
                <a:spcPct val="80000"/>
              </a:lnSpc>
            </a:pPr>
            <a:endParaRPr lang="en-US" sz="2000"/>
          </a:p>
        </p:txBody>
      </p:sp>
      <p:sp>
        <p:nvSpPr>
          <p:cNvPr id="11879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135938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Tahoma" pitchFamily="34" charset="0"/>
              </a:rPr>
              <a:t>Collecting</a:t>
            </a:r>
            <a:r>
              <a:rPr lang="en-US">
                <a:solidFill>
                  <a:schemeClr val="tx2"/>
                </a:solidFill>
                <a:latin typeface="Tahoma" pitchFamily="34" charset="0"/>
              </a:rPr>
              <a:t>: </a:t>
            </a:r>
            <a:r>
              <a:rPr lang="en-US">
                <a:latin typeface="Tahoma" pitchFamily="34" charset="0"/>
              </a:rPr>
              <a:t>The following are collection devices:</a:t>
            </a:r>
            <a:r>
              <a:rPr lang="en-US">
                <a:solidFill>
                  <a:schemeClr val="tx2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ATMs for internet banking, EFTPOS for stores, microphone and video camera for video conferencing. Data can be analog or digital</a:t>
            </a:r>
          </a:p>
          <a:p>
            <a:r>
              <a:rPr lang="en-US">
                <a:latin typeface="Tahoma" pitchFamily="34" charset="0"/>
              </a:rPr>
              <a:t>	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/>
              <a:t>Collecting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 b="1"/>
              <a:t>Processing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chemeClr val="tx2"/>
                </a:solidFill>
              </a:rPr>
              <a:t>Processing</a:t>
            </a:r>
            <a:r>
              <a:rPr lang="en-US"/>
              <a:t>: Is the manipulation or changing the data into  a more useable format. The processing may include changing the appearance of the data, the file type or storage options.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42988" y="1196975"/>
            <a:ext cx="781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sz="1600">
                <a:latin typeface="Tahoma" pitchFamily="34" charset="0"/>
                <a:cs typeface="Times New Roman" pitchFamily="18" charset="0"/>
                <a:hlinkClick r:id="rId2"/>
              </a:rPr>
              <a:t>More Information </a:t>
            </a:r>
            <a:r>
              <a:rPr lang="en-AU">
                <a:latin typeface="Tahoma" pitchFamily="34" charset="0"/>
                <a:hlinkClick r:id="rId2"/>
              </a:rPr>
              <a:t> </a:t>
            </a:r>
            <a:endParaRPr lang="en-AU">
              <a:latin typeface="Tahoma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11188" y="1773238"/>
            <a:ext cx="81534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Blip>
                <a:blip r:embed="rId3"/>
              </a:buBlip>
            </a:pPr>
            <a:r>
              <a:rPr lang="en-US">
                <a:latin typeface="Tahoma" pitchFamily="34" charset="0"/>
              </a:rPr>
              <a:t>must be a Sender and  Receiver</a:t>
            </a:r>
          </a:p>
          <a:p>
            <a:pPr algn="just">
              <a:buFontTx/>
              <a:buBlip>
                <a:blip r:embed="rId3"/>
              </a:buBlip>
            </a:pPr>
            <a:r>
              <a:rPr lang="en-US">
                <a:latin typeface="Tahoma" pitchFamily="34" charset="0"/>
              </a:rPr>
              <a:t>A protocol is a set of rules which governs the transfer of data between computers</a:t>
            </a:r>
            <a:r>
              <a:rPr lang="en-AU">
                <a:latin typeface="Tahoma" pitchFamily="34" charset="0"/>
                <a:cs typeface="Times New Roman" pitchFamily="18" charset="0"/>
              </a:rPr>
              <a:t>. Protocols allow communication between computers and networks.</a:t>
            </a:r>
          </a:p>
          <a:p>
            <a:pPr>
              <a:buFontTx/>
              <a:buBlip>
                <a:blip r:embed="rId3"/>
              </a:buBlip>
            </a:pPr>
            <a:r>
              <a:rPr lang="en-AU">
                <a:latin typeface="Tahoma" pitchFamily="34" charset="0"/>
                <a:cs typeface="Times New Roman" pitchFamily="18" charset="0"/>
              </a:rPr>
              <a:t>Handshaking is used to establish which protocols to use. Handshaking </a:t>
            </a:r>
            <a:r>
              <a:rPr lang="en-US">
                <a:latin typeface="Tahoma" pitchFamily="34" charset="0"/>
                <a:cs typeface="Times New Roman" pitchFamily="18" charset="0"/>
              </a:rPr>
              <a:t>controls the flow of data between computers</a:t>
            </a:r>
            <a:endParaRPr lang="en-AU">
              <a:latin typeface="Tahoma" pitchFamily="34" charset="0"/>
              <a:cs typeface="Times New Roman" pitchFamily="18" charset="0"/>
            </a:endParaRPr>
          </a:p>
          <a:p>
            <a:pPr algn="just">
              <a:buFontTx/>
              <a:buBlip>
                <a:blip r:embed="rId3"/>
              </a:buBlip>
            </a:pPr>
            <a:r>
              <a:rPr lang="en-AU">
                <a:latin typeface="Tahoma" pitchFamily="34" charset="0"/>
                <a:cs typeface="Times New Roman" pitchFamily="18" charset="0"/>
              </a:rPr>
              <a:t>protocols will determine the speed of transmission, error checking method, size of bytes, and whether synchronous or asynchronous</a:t>
            </a:r>
          </a:p>
          <a:p>
            <a:pPr algn="just">
              <a:buFontTx/>
              <a:buBlip>
                <a:blip r:embed="rId3"/>
              </a:buBlip>
            </a:pPr>
            <a:r>
              <a:rPr lang="en-AU">
                <a:latin typeface="Tahoma" pitchFamily="34" charset="0"/>
                <a:cs typeface="Times New Roman" pitchFamily="18" charset="0"/>
              </a:rPr>
              <a:t>Examples of protocols are: token ring, CSMA/CD, X.25, TCP/IP</a:t>
            </a:r>
          </a:p>
          <a:p>
            <a:pPr lvl="2" algn="just"/>
            <a:endParaRPr lang="en-US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0"/>
            <a:ext cx="7772400" cy="1431925"/>
          </a:xfrm>
        </p:spPr>
        <p:txBody>
          <a:bodyPr/>
          <a:lstStyle/>
          <a:p>
            <a:r>
              <a:rPr lang="en-AU" b="1">
                <a:solidFill>
                  <a:schemeClr val="tx1"/>
                </a:solidFill>
              </a:rPr>
              <a:t>Characteristics of Communication Systems</a:t>
            </a:r>
            <a:endParaRPr lang="en-US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 b="1"/>
              <a:t>Displaying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81300"/>
            <a:ext cx="7772400" cy="1447800"/>
          </a:xfrm>
        </p:spPr>
        <p:txBody>
          <a:bodyPr/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4000" b="1">
                <a:solidFill>
                  <a:schemeClr val="tx2"/>
                </a:solidFill>
              </a:rPr>
              <a:t>Displaying: </a:t>
            </a:r>
            <a:r>
              <a:rPr lang="en-US" sz="4000"/>
              <a:t>How the information is made available for the user to see</a:t>
            </a:r>
            <a:endParaRPr lang="en-US" sz="40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19250" y="476250"/>
            <a:ext cx="7239000" cy="1905000"/>
          </a:xfrm>
        </p:spPr>
        <p:txBody>
          <a:bodyPr/>
          <a:lstStyle/>
          <a:p>
            <a:r>
              <a:rPr lang="en-US" sz="4000"/>
              <a:t>Issues related to Communication Systems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141663"/>
            <a:ext cx="8893175" cy="30956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400" b="1"/>
              <a:t>Messaging Systems</a:t>
            </a:r>
            <a:r>
              <a:rPr lang="en-US" sz="2000"/>
              <a:t> (social context, Danger of Misinterpretation, Power Relationships, Privacy and confidentiality, </a:t>
            </a:r>
            <a:r>
              <a:rPr lang="en-AU" sz="2000"/>
              <a:t>power relationships, electronic junk mail, information overload)</a:t>
            </a:r>
          </a:p>
          <a:p>
            <a:pPr algn="l">
              <a:lnSpc>
                <a:spcPct val="80000"/>
              </a:lnSpc>
            </a:pPr>
            <a:r>
              <a:rPr lang="en-US" sz="2000"/>
              <a:t> </a:t>
            </a:r>
          </a:p>
          <a:p>
            <a:pPr algn="l">
              <a:lnSpc>
                <a:spcPct val="80000"/>
              </a:lnSpc>
            </a:pPr>
            <a:r>
              <a:rPr lang="en-US" sz="2400" b="1"/>
              <a:t>Internet </a:t>
            </a:r>
            <a:r>
              <a:rPr lang="en-US" sz="2000"/>
              <a:t>(Internet trading, taxation, employment, nature of business, trade barriers, censorship, child protection, internet banking, security, changing nature of work, branch closures and job losses, radio and video)</a:t>
            </a:r>
          </a:p>
          <a:p>
            <a:pPr algn="l">
              <a:lnSpc>
                <a:spcPct val="80000"/>
              </a:lnSpc>
            </a:pPr>
            <a:endParaRPr lang="en-US" sz="2000"/>
          </a:p>
          <a:p>
            <a:pPr algn="l">
              <a:lnSpc>
                <a:spcPct val="80000"/>
              </a:lnSpc>
            </a:pPr>
            <a:r>
              <a:rPr lang="en-US" sz="2400" b="1"/>
              <a:t>Telecommuting</a:t>
            </a:r>
            <a:r>
              <a:rPr lang="en-US" sz="2000"/>
              <a:t> (work from home), blurring between work and home, more stress, advantagesand disadvantages)</a:t>
            </a:r>
          </a:p>
        </p:txBody>
      </p:sp>
      <p:sp>
        <p:nvSpPr>
          <p:cNvPr id="11264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6092825"/>
            <a:ext cx="863600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68313" y="1989138"/>
            <a:ext cx="83216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‘netiquette’ is etiquette/ manners on net</a:t>
            </a:r>
          </a:p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Many people rely on messaging systems more than spoken or face to face communication.</a:t>
            </a:r>
          </a:p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written word only recipient miss out on (e.g. body language and voice inflection)</a:t>
            </a:r>
          </a:p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privacy (employers have right to read e-mail at work)</a:t>
            </a:r>
          </a:p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Spam is overloading mailboxes</a:t>
            </a:r>
          </a:p>
          <a:p>
            <a:pPr>
              <a:buFontTx/>
              <a:buChar char="•"/>
            </a:pPr>
            <a:r>
              <a:rPr lang="en-US" sz="2800">
                <a:latin typeface="Tahoma" pitchFamily="34" charset="0"/>
              </a:rPr>
              <a:t>Work/ information overload from ever growing number of emails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88913"/>
            <a:ext cx="7772400" cy="1431925"/>
          </a:xfrm>
        </p:spPr>
        <p:txBody>
          <a:bodyPr/>
          <a:lstStyle/>
          <a:p>
            <a:r>
              <a:rPr lang="en-US"/>
              <a:t>Issues relating to messaging systems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 relating to internet trading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>
              <a:solidFill>
                <a:srgbClr val="FFFF00"/>
              </a:solidFill>
            </a:endParaRPr>
          </a:p>
          <a:p>
            <a:r>
              <a:rPr lang="en-US" sz="4000"/>
              <a:t>employment ramifications</a:t>
            </a:r>
          </a:p>
          <a:p>
            <a:r>
              <a:rPr lang="en-US" sz="4000"/>
              <a:t>Effect on trade barriers and taxation laws</a:t>
            </a:r>
          </a:p>
          <a:p>
            <a:r>
              <a:rPr lang="en-US" sz="4000"/>
              <a:t>Phishing and security</a:t>
            </a:r>
            <a:endParaRPr lang="en-AU" sz="40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611188" y="2190750"/>
            <a:ext cx="7777162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3200">
                <a:latin typeface="Tahoma" pitchFamily="34" charset="0"/>
              </a:rPr>
              <a:t>branch closures and job losses</a:t>
            </a:r>
          </a:p>
          <a:p>
            <a:pPr>
              <a:buFontTx/>
              <a:buChar char="•"/>
            </a:pPr>
            <a:r>
              <a:rPr lang="en-US" sz="3200">
                <a:latin typeface="Tahoma" pitchFamily="34" charset="0"/>
              </a:rPr>
              <a:t>decreasing number of bank branches</a:t>
            </a:r>
          </a:p>
          <a:p>
            <a:pPr>
              <a:buFontTx/>
              <a:buChar char="•"/>
            </a:pPr>
            <a:r>
              <a:rPr lang="en-US" sz="3200">
                <a:latin typeface="Tahoma" pitchFamily="34" charset="0"/>
              </a:rPr>
              <a:t>job losses</a:t>
            </a:r>
          </a:p>
          <a:p>
            <a:pPr>
              <a:buFontTx/>
              <a:buChar char="•"/>
            </a:pPr>
            <a:r>
              <a:rPr lang="en-US" sz="3200">
                <a:latin typeface="Tahoma" pitchFamily="34" charset="0"/>
              </a:rPr>
              <a:t>changing nature of work</a:t>
            </a:r>
          </a:p>
          <a:p>
            <a:pPr>
              <a:buFontTx/>
              <a:buChar char="•"/>
            </a:pPr>
            <a:r>
              <a:rPr lang="en-US" sz="3200">
                <a:latin typeface="Tahoma" pitchFamily="34" charset="0"/>
              </a:rPr>
              <a:t>security of banking details</a:t>
            </a:r>
          </a:p>
          <a:p>
            <a:endParaRPr lang="en-US">
              <a:latin typeface="Tahoma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0175"/>
            <a:ext cx="7772400" cy="2101850"/>
          </a:xfrm>
        </p:spPr>
        <p:txBody>
          <a:bodyPr/>
          <a:lstStyle/>
          <a:p>
            <a:r>
              <a:rPr lang="en-US"/>
              <a:t>Issues relating to internet banking</a:t>
            </a:r>
            <a:r>
              <a:rPr lang="en-US">
                <a:solidFill>
                  <a:srgbClr val="FFFF00"/>
                </a:solidFill>
              </a:rPr>
              <a:t/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Physical boundaries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telecommuting is working from home </a:t>
            </a:r>
          </a:p>
          <a:p>
            <a:r>
              <a:rPr lang="en-US"/>
              <a:t>	virtual organisations</a:t>
            </a:r>
          </a:p>
          <a:p>
            <a:r>
              <a:rPr lang="en-US"/>
              <a:t>	national trade barriers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AU"/>
              <a:t>Acknowledgements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Slides 11-15 were originally created by Bob Baker and have been modified by Graham Betts</a:t>
            </a:r>
          </a:p>
          <a:p>
            <a:r>
              <a:rPr lang="en-AU"/>
              <a:t>A number of slides have been adapted from a slide show by Loretta Kocovska around 2001 especially the illustrations on slides 18,39,40, 41, 42 and 43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5 Basic Components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592138" y="1576388"/>
            <a:ext cx="794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879475" y="1649413"/>
            <a:ext cx="68802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Every communication system has 5 basic requirements</a:t>
            </a:r>
          </a:p>
          <a:p>
            <a:pPr>
              <a:buFontTx/>
              <a:buChar char="•"/>
            </a:pPr>
            <a:r>
              <a:rPr lang="en-US" b="1"/>
              <a:t>Data Source</a:t>
            </a:r>
            <a:r>
              <a:rPr lang="en-US"/>
              <a:t> </a:t>
            </a:r>
            <a:r>
              <a:rPr lang="en-US" sz="2000"/>
              <a:t>(where the data originates)</a:t>
            </a:r>
          </a:p>
          <a:p>
            <a:pPr>
              <a:buFontTx/>
              <a:buChar char="•"/>
            </a:pPr>
            <a:r>
              <a:rPr lang="en-US" b="1"/>
              <a:t>Transmitter </a:t>
            </a:r>
            <a:r>
              <a:rPr lang="en-US" sz="2000"/>
              <a:t>(device used to transmit data)</a:t>
            </a:r>
          </a:p>
          <a:p>
            <a:pPr>
              <a:buFontTx/>
              <a:buChar char="•"/>
            </a:pPr>
            <a:r>
              <a:rPr lang="en-US" b="1"/>
              <a:t>Transmission Medium</a:t>
            </a:r>
            <a:r>
              <a:rPr lang="en-US"/>
              <a:t> </a:t>
            </a:r>
            <a:r>
              <a:rPr lang="en-US" sz="2000"/>
              <a:t>(cables or non cable)</a:t>
            </a:r>
          </a:p>
          <a:p>
            <a:pPr>
              <a:buFontTx/>
              <a:buChar char="•"/>
            </a:pPr>
            <a:r>
              <a:rPr lang="en-US" b="1"/>
              <a:t>Receiver </a:t>
            </a:r>
            <a:r>
              <a:rPr lang="en-US" sz="2000"/>
              <a:t>(device used to receive data)</a:t>
            </a:r>
          </a:p>
          <a:p>
            <a:pPr>
              <a:buFontTx/>
              <a:buChar char="•"/>
            </a:pPr>
            <a:r>
              <a:rPr lang="en-US" b="1"/>
              <a:t>Destination</a:t>
            </a:r>
            <a:r>
              <a:rPr lang="en-US"/>
              <a:t> </a:t>
            </a:r>
            <a:r>
              <a:rPr lang="en-US" sz="2000"/>
              <a:t>(where the data will be placed)</a:t>
            </a:r>
          </a:p>
        </p:txBody>
      </p:sp>
      <p:pic>
        <p:nvPicPr>
          <p:cNvPr id="6349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88" y="4325938"/>
            <a:ext cx="891222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772400" cy="762000"/>
          </a:xfrm>
          <a:noFill/>
          <a:ln/>
        </p:spPr>
        <p:txBody>
          <a:bodyPr/>
          <a:lstStyle/>
          <a:p>
            <a:r>
              <a:rPr lang="en-US"/>
              <a:t>5 Basic Components </a:t>
            </a:r>
          </a:p>
        </p:txBody>
      </p:sp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28788"/>
            <a:ext cx="9144000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11188" y="1557338"/>
            <a:ext cx="76962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AU" sz="2800" b="1">
                <a:latin typeface="Tahoma" pitchFamily="34" charset="0"/>
                <a:cs typeface="Times New Roman" pitchFamily="18" charset="0"/>
              </a:rPr>
              <a:t>Bandwidth</a:t>
            </a:r>
            <a:r>
              <a:rPr lang="en-AU">
                <a:latin typeface="Tahoma" pitchFamily="34" charset="0"/>
                <a:cs typeface="Times New Roman" pitchFamily="18" charset="0"/>
              </a:rPr>
              <a:t>:The amount of data which can be transmitted on a medium over a fixed amount of time (second). It is measured on Bits per Second or Baud</a:t>
            </a:r>
          </a:p>
          <a:p>
            <a:pPr>
              <a:buFontTx/>
              <a:buChar char="•"/>
            </a:pPr>
            <a:endParaRPr lang="en-AU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AU" sz="2800" b="1">
                <a:latin typeface="Tahoma" pitchFamily="34" charset="0"/>
                <a:cs typeface="Times New Roman" pitchFamily="18" charset="0"/>
              </a:rPr>
              <a:t>Bits per Second (bps):</a:t>
            </a:r>
            <a:r>
              <a:rPr lang="en-AU">
                <a:latin typeface="Tahoma" pitchFamily="34" charset="0"/>
                <a:cs typeface="Times New Roman" pitchFamily="18" charset="0"/>
              </a:rPr>
              <a:t> A measure of transmission speed. The number of bits (0 0r 1) which can be transmitted in a second </a:t>
            </a:r>
            <a:r>
              <a:rPr lang="en-AU">
                <a:latin typeface="Tahoma" pitchFamily="34" charset="0"/>
                <a:cs typeface="Times New Roman" pitchFamily="18" charset="0"/>
                <a:hlinkClick r:id="rId2"/>
              </a:rPr>
              <a:t>(more)</a:t>
            </a:r>
            <a:endParaRPr lang="en-AU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endParaRPr lang="en-AU">
              <a:latin typeface="Tahoma" pitchFamily="34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AU" sz="2800" b="1">
                <a:latin typeface="Tahoma" pitchFamily="34" charset="0"/>
                <a:cs typeface="Times New Roman" pitchFamily="18" charset="0"/>
              </a:rPr>
              <a:t>Baud Rate</a:t>
            </a:r>
            <a:r>
              <a:rPr lang="en-AU">
                <a:latin typeface="Tahoma" pitchFamily="34" charset="0"/>
                <a:cs typeface="Times New Roman" pitchFamily="18" charset="0"/>
              </a:rPr>
              <a:t>: Is a measure of how fast a change of state occurs (i.e. a change from 0 to 1) </a:t>
            </a:r>
            <a:r>
              <a:rPr lang="en-AU">
                <a:latin typeface="Tahoma" pitchFamily="34" charset="0"/>
                <a:cs typeface="Times New Roman" pitchFamily="18" charset="0"/>
                <a:hlinkClick r:id="rId2"/>
              </a:rPr>
              <a:t>(more)</a:t>
            </a:r>
            <a:endParaRPr lang="en-AU">
              <a:latin typeface="Tahoma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69925" y="23193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Tahoma" pitchFamily="34" charset="0"/>
            </a:endParaRPr>
          </a:p>
        </p:txBody>
      </p:sp>
      <p:sp>
        <p:nvSpPr>
          <p:cNvPr id="6203" name="Rectangle 59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260350"/>
            <a:ext cx="8713788" cy="762000"/>
          </a:xfrm>
        </p:spPr>
        <p:txBody>
          <a:bodyPr/>
          <a:lstStyle/>
          <a:p>
            <a:r>
              <a:rPr lang="en-US"/>
              <a:t>Transmission Media Speed</a:t>
            </a:r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Graham Betts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950913" y="4241800"/>
            <a:ext cx="5986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/>
              <a:t>This file has now been broken into four packets</a:t>
            </a:r>
          </a:p>
        </p:txBody>
      </p:sp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6732588" y="4652963"/>
            <a:ext cx="20161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PACKET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762000"/>
          </a:xfrm>
        </p:spPr>
        <p:txBody>
          <a:bodyPr/>
          <a:lstStyle/>
          <a:p>
            <a:r>
              <a:rPr lang="en-US"/>
              <a:t>Packets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7013" cy="1592263"/>
          </a:xfrm>
        </p:spPr>
        <p:txBody>
          <a:bodyPr/>
          <a:lstStyle/>
          <a:p>
            <a:r>
              <a:rPr lang="en-US"/>
              <a:t>Transmissions are broken up into smaller units or data transmissions called packets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684213" y="4652963"/>
            <a:ext cx="20161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PACKET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2700338" y="4652963"/>
            <a:ext cx="20161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PACKET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4716463" y="4652963"/>
            <a:ext cx="20161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PACKET</a:t>
            </a:r>
          </a:p>
        </p:txBody>
      </p:sp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684213" y="3933825"/>
            <a:ext cx="8280400" cy="1727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tx2"/>
                </a:solidFill>
              </a:rPr>
              <a:t>Example</a:t>
            </a:r>
          </a:p>
          <a:p>
            <a:r>
              <a:rPr lang="en-US"/>
              <a:t>A data file is divided into packets.</a:t>
            </a:r>
          </a:p>
          <a:p>
            <a:r>
              <a:rPr lang="en-US"/>
              <a:t>It does not matter what the transmission is. It could be Word </a:t>
            </a:r>
          </a:p>
          <a:p>
            <a:r>
              <a:rPr lang="en-US"/>
              <a:t>document, a PowerPoint or an MP3. </a:t>
            </a:r>
            <a:r>
              <a:rPr lang="en-US" b="1">
                <a:solidFill>
                  <a:schemeClr val="hlink"/>
                </a:solidFill>
              </a:rPr>
              <a:t>Imagine this Green box </a:t>
            </a:r>
          </a:p>
          <a:p>
            <a:r>
              <a:rPr lang="en-US" b="1">
                <a:solidFill>
                  <a:schemeClr val="hlink"/>
                </a:solidFill>
              </a:rPr>
              <a:t>is a file for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0" grpId="0" animBg="1"/>
    </p:bldLst>
  </p:timing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3353</TotalTime>
  <Words>2487</Words>
  <Application>Microsoft PowerPoint</Application>
  <PresentationFormat>On-screen Show (4:3)</PresentationFormat>
  <Paragraphs>511</Paragraphs>
  <Slides>56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Times New Roman</vt:lpstr>
      <vt:lpstr>Arial Black</vt:lpstr>
      <vt:lpstr>Arial</vt:lpstr>
      <vt:lpstr>Wingdings</vt:lpstr>
      <vt:lpstr>Tahoma</vt:lpstr>
      <vt:lpstr>Times</vt:lpstr>
      <vt:lpstr>Network Blitz</vt:lpstr>
      <vt:lpstr>Communications Systems The topics within this unit are:</vt:lpstr>
      <vt:lpstr>TOPICS MENU</vt:lpstr>
      <vt:lpstr>Communications Terms</vt:lpstr>
      <vt:lpstr>Characteristics of Communication Systems</vt:lpstr>
      <vt:lpstr>Characteristics of Communication Systems</vt:lpstr>
      <vt:lpstr>5 Basic Components</vt:lpstr>
      <vt:lpstr>5 Basic Components </vt:lpstr>
      <vt:lpstr>Transmission Media Speed</vt:lpstr>
      <vt:lpstr>Packets</vt:lpstr>
      <vt:lpstr>Packets and OSI</vt:lpstr>
      <vt:lpstr>OSI 7 Layer Model</vt:lpstr>
      <vt:lpstr>Open Systems Interconnection</vt:lpstr>
      <vt:lpstr>Services Performed at Each Layer</vt:lpstr>
      <vt:lpstr>Examples of protocols</vt:lpstr>
      <vt:lpstr>Encapsulation</vt:lpstr>
      <vt:lpstr>Error Checking Methods</vt:lpstr>
      <vt:lpstr>HSC Topic 3.3 Examples of Communication Systems</vt:lpstr>
      <vt:lpstr>Slide 18</vt:lpstr>
      <vt:lpstr>HSC Topic 3.4 Transmitting and Receiving in Communication Systems</vt:lpstr>
      <vt:lpstr>Communication Concepts</vt:lpstr>
      <vt:lpstr>Serial Transmission</vt:lpstr>
      <vt:lpstr>Parallel Transmission</vt:lpstr>
      <vt:lpstr>Why Not use Parallel Instead of serial?</vt:lpstr>
      <vt:lpstr>Synchronous Vs AsynchronousTransmissions</vt:lpstr>
      <vt:lpstr>Transmission Direction</vt:lpstr>
      <vt:lpstr>Half Duplex Transmission</vt:lpstr>
      <vt:lpstr>Full Duplex Transmission</vt:lpstr>
      <vt:lpstr>3 Common Protocols</vt:lpstr>
      <vt:lpstr>Ethernet</vt:lpstr>
      <vt:lpstr>Carrier Sense Multiple Access/Collision Detection (CSMA/CD)</vt:lpstr>
      <vt:lpstr>TCP/IP</vt:lpstr>
      <vt:lpstr>LANs Vs WANs</vt:lpstr>
      <vt:lpstr>Examples of LANS</vt:lpstr>
      <vt:lpstr>Ring</vt:lpstr>
      <vt:lpstr>BUS TOPOLOGY</vt:lpstr>
      <vt:lpstr>Star</vt:lpstr>
      <vt:lpstr>Network Hardware</vt:lpstr>
      <vt:lpstr>What is a Network?</vt:lpstr>
      <vt:lpstr>NETWORKS: categorized by size</vt:lpstr>
      <vt:lpstr>NETWORK TOPOLOGIES (categorizing by shape)</vt:lpstr>
      <vt:lpstr>Bridge</vt:lpstr>
      <vt:lpstr>Gateway</vt:lpstr>
      <vt:lpstr>Internet, Intranet, Extranet</vt:lpstr>
      <vt:lpstr>Transmission Media</vt:lpstr>
      <vt:lpstr>Network Hardware</vt:lpstr>
      <vt:lpstr>Some Network Administration Tasks</vt:lpstr>
      <vt:lpstr>Other Information Processes in Communication Systems</vt:lpstr>
      <vt:lpstr>Collecting</vt:lpstr>
      <vt:lpstr>Processing</vt:lpstr>
      <vt:lpstr>Displaying</vt:lpstr>
      <vt:lpstr>Issues related to Communication Systems</vt:lpstr>
      <vt:lpstr>Issues relating to messaging systems</vt:lpstr>
      <vt:lpstr>Issues relating to internet trading</vt:lpstr>
      <vt:lpstr>Issues relating to internet banking </vt:lpstr>
      <vt:lpstr>Physical boundaries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HSC IPT Communications</dc:subject>
  <dc:creator>Graham Betts</dc:creator>
  <cp:lastModifiedBy>DELL</cp:lastModifiedBy>
  <cp:revision>151</cp:revision>
  <dcterms:created xsi:type="dcterms:W3CDTF">2001-06-09T04:51:37Z</dcterms:created>
  <dcterms:modified xsi:type="dcterms:W3CDTF">2013-09-03T02:08:49Z</dcterms:modified>
</cp:coreProperties>
</file>