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7" r:id="rId2"/>
    <p:sldId id="278" r:id="rId3"/>
    <p:sldId id="282" r:id="rId4"/>
    <p:sldId id="285" r:id="rId5"/>
    <p:sldId id="283" r:id="rId6"/>
    <p:sldId id="284" r:id="rId7"/>
    <p:sldId id="280" r:id="rId8"/>
    <p:sldId id="288" r:id="rId9"/>
    <p:sldId id="300" r:id="rId10"/>
    <p:sldId id="281" r:id="rId11"/>
    <p:sldId id="291" r:id="rId12"/>
    <p:sldId id="301" r:id="rId13"/>
    <p:sldId id="302" r:id="rId14"/>
    <p:sldId id="303" r:id="rId15"/>
    <p:sldId id="304" r:id="rId16"/>
    <p:sldId id="305" r:id="rId17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5CDE-B112-4FBA-B417-5CEFC2B8D445}" type="datetimeFigureOut">
              <a:rPr lang="ar-IQ" smtClean="0"/>
              <a:t>08/06/1445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C77B-A7DE-44DB-84A3-578DD49D2A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082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5CDE-B112-4FBA-B417-5CEFC2B8D445}" type="datetimeFigureOut">
              <a:rPr lang="ar-IQ" smtClean="0"/>
              <a:t>08/06/1445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C77B-A7DE-44DB-84A3-578DD49D2A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459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5CDE-B112-4FBA-B417-5CEFC2B8D445}" type="datetimeFigureOut">
              <a:rPr lang="ar-IQ" smtClean="0"/>
              <a:t>08/06/1445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C77B-A7DE-44DB-84A3-578DD49D2A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052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5CDE-B112-4FBA-B417-5CEFC2B8D445}" type="datetimeFigureOut">
              <a:rPr lang="ar-IQ" smtClean="0"/>
              <a:t>08/06/1445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C77B-A7DE-44DB-84A3-578DD49D2A59}" type="slidenum">
              <a:rPr lang="ar-IQ" smtClean="0"/>
              <a:t>‹#›</a:t>
            </a:fld>
            <a:endParaRPr lang="ar-IQ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773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5CDE-B112-4FBA-B417-5CEFC2B8D445}" type="datetimeFigureOut">
              <a:rPr lang="ar-IQ" smtClean="0"/>
              <a:t>08/06/1445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C77B-A7DE-44DB-84A3-578DD49D2A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4659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5CDE-B112-4FBA-B417-5CEFC2B8D445}" type="datetimeFigureOut">
              <a:rPr lang="ar-IQ" smtClean="0"/>
              <a:t>08/06/1445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C77B-A7DE-44DB-84A3-578DD49D2A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2017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5CDE-B112-4FBA-B417-5CEFC2B8D445}" type="datetimeFigureOut">
              <a:rPr lang="ar-IQ" smtClean="0"/>
              <a:t>08/06/1445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C77B-A7DE-44DB-84A3-578DD49D2A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882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5CDE-B112-4FBA-B417-5CEFC2B8D445}" type="datetimeFigureOut">
              <a:rPr lang="ar-IQ" smtClean="0"/>
              <a:t>08/06/1445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C77B-A7DE-44DB-84A3-578DD49D2A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4459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5CDE-B112-4FBA-B417-5CEFC2B8D445}" type="datetimeFigureOut">
              <a:rPr lang="ar-IQ" smtClean="0"/>
              <a:t>08/06/1445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C77B-A7DE-44DB-84A3-578DD49D2A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924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5CDE-B112-4FBA-B417-5CEFC2B8D445}" type="datetimeFigureOut">
              <a:rPr lang="ar-IQ" smtClean="0"/>
              <a:t>08/06/1445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C77B-A7DE-44DB-84A3-578DD49D2A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094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5CDE-B112-4FBA-B417-5CEFC2B8D445}" type="datetimeFigureOut">
              <a:rPr lang="ar-IQ" smtClean="0"/>
              <a:t>08/06/1445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C77B-A7DE-44DB-84A3-578DD49D2A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375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5CDE-B112-4FBA-B417-5CEFC2B8D445}" type="datetimeFigureOut">
              <a:rPr lang="ar-IQ" smtClean="0"/>
              <a:t>08/06/1445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C77B-A7DE-44DB-84A3-578DD49D2A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916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5CDE-B112-4FBA-B417-5CEFC2B8D445}" type="datetimeFigureOut">
              <a:rPr lang="ar-IQ" smtClean="0"/>
              <a:t>08/06/1445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C77B-A7DE-44DB-84A3-578DD49D2A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9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5CDE-B112-4FBA-B417-5CEFC2B8D445}" type="datetimeFigureOut">
              <a:rPr lang="ar-IQ" smtClean="0"/>
              <a:t>08/06/1445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C77B-A7DE-44DB-84A3-578DD49D2A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6090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5CDE-B112-4FBA-B417-5CEFC2B8D445}" type="datetimeFigureOut">
              <a:rPr lang="ar-IQ" smtClean="0"/>
              <a:t>08/06/1445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C77B-A7DE-44DB-84A3-578DD49D2A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176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5CDE-B112-4FBA-B417-5CEFC2B8D445}" type="datetimeFigureOut">
              <a:rPr lang="ar-IQ" smtClean="0"/>
              <a:t>08/06/1445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C77B-A7DE-44DB-84A3-578DD49D2A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9264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5CDE-B112-4FBA-B417-5CEFC2B8D445}" type="datetimeFigureOut">
              <a:rPr lang="ar-IQ" smtClean="0"/>
              <a:t>08/06/1445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C77B-A7DE-44DB-84A3-578DD49D2A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2600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145CDE-B112-4FBA-B417-5CEFC2B8D445}" type="datetimeFigureOut">
              <a:rPr lang="ar-IQ" smtClean="0"/>
              <a:t>08/06/1445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A0C77B-A7DE-44DB-84A3-578DD49D2A5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208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751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702" cy="68589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6005" y="717550"/>
            <a:ext cx="9467850" cy="443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Calibri"/>
                <a:ea typeface="Calibri"/>
                <a:cs typeface="Arial"/>
              </a:rPr>
              <a:t> </a:t>
            </a:r>
            <a:r>
              <a:rPr lang="ar-SA" sz="1400" dirty="0">
                <a:latin typeface="Calibri"/>
                <a:ea typeface="Calibri"/>
              </a:rPr>
              <a:t> 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797050" algn="l"/>
              </a:tabLst>
            </a:pPr>
            <a:r>
              <a:rPr lang="ar-SA" sz="3200" dirty="0">
                <a:solidFill>
                  <a:srgbClr val="002060"/>
                </a:solidFill>
                <a:latin typeface="Calibri"/>
                <a:ea typeface="Calibri"/>
              </a:rPr>
              <a:t>الاجهزة  وظروف اللعب ( كرة الريشة </a:t>
            </a:r>
            <a:r>
              <a:rPr lang="ar-SA" sz="3200" dirty="0" smtClean="0">
                <a:solidFill>
                  <a:srgbClr val="002060"/>
                </a:solidFill>
                <a:latin typeface="Calibri"/>
                <a:ea typeface="Calibri"/>
              </a:rPr>
              <a:t>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797050" algn="l"/>
              </a:tabLst>
            </a:pPr>
            <a:r>
              <a:rPr lang="ar-SA" sz="3200" b="1" dirty="0" smtClean="0">
                <a:latin typeface="Calibri"/>
                <a:ea typeface="Calibri"/>
                <a:cs typeface="Arial"/>
              </a:rPr>
              <a:t>المحاضرة الخامسة</a:t>
            </a:r>
            <a:endParaRPr lang="en-US" sz="3200" b="1" dirty="0"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401695" algn="l"/>
              </a:tabLst>
            </a:pPr>
            <a:r>
              <a:rPr lang="ar-SA" sz="2400" dirty="0">
                <a:latin typeface="Calibri"/>
                <a:ea typeface="Calibri"/>
              </a:rPr>
              <a:t> </a:t>
            </a:r>
            <a:r>
              <a:rPr lang="ar-SA" sz="2400" dirty="0" smtClean="0">
                <a:latin typeface="Calibri"/>
                <a:ea typeface="Calibri"/>
              </a:rPr>
              <a:t>اعداد</a:t>
            </a:r>
            <a:endParaRPr lang="ar-SA" sz="3200" dirty="0" smtClean="0">
              <a:solidFill>
                <a:srgbClr val="404040"/>
              </a:solidFill>
              <a:latin typeface="Calibri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401695" algn="l"/>
              </a:tabLst>
            </a:pPr>
            <a:r>
              <a:rPr lang="ar-SA" sz="3200" dirty="0" err="1" smtClean="0">
                <a:solidFill>
                  <a:srgbClr val="404040"/>
                </a:solidFill>
                <a:latin typeface="Calibri"/>
                <a:ea typeface="Calibri"/>
              </a:rPr>
              <a:t>أ.م.د</a:t>
            </a:r>
            <a:r>
              <a:rPr lang="ar-SA" sz="3200" dirty="0" smtClean="0">
                <a:solidFill>
                  <a:srgbClr val="404040"/>
                </a:solidFill>
                <a:latin typeface="Calibri"/>
                <a:ea typeface="Calibri"/>
              </a:rPr>
              <a:t> </a:t>
            </a:r>
            <a:r>
              <a:rPr lang="ar-IQ" sz="3200" dirty="0" smtClean="0">
                <a:solidFill>
                  <a:srgbClr val="404040"/>
                </a:solidFill>
                <a:latin typeface="Calibri"/>
                <a:ea typeface="Calibri"/>
                <a:cs typeface="Arial"/>
              </a:rPr>
              <a:t>عبير داخل </a:t>
            </a:r>
            <a:r>
              <a:rPr lang="ar-SA" sz="3200" dirty="0" smtClean="0">
                <a:solidFill>
                  <a:srgbClr val="404040"/>
                </a:solidFill>
                <a:latin typeface="Calibri"/>
                <a:ea typeface="Calibri"/>
                <a:cs typeface="Arial"/>
              </a:rPr>
              <a:t>حاتم</a:t>
            </a:r>
            <a:endParaRPr lang="ar-IQ" sz="3200" dirty="0" smtClean="0">
              <a:solidFill>
                <a:srgbClr val="404040"/>
              </a:solidFill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401695" algn="l"/>
              </a:tabLst>
            </a:pPr>
            <a:r>
              <a:rPr lang="ar-SA" sz="3200" dirty="0" err="1" smtClean="0">
                <a:solidFill>
                  <a:srgbClr val="404040"/>
                </a:solidFill>
                <a:latin typeface="Calibri"/>
                <a:ea typeface="Calibri"/>
                <a:cs typeface="Arial"/>
              </a:rPr>
              <a:t>م.م</a:t>
            </a:r>
            <a:r>
              <a:rPr lang="ar-IQ" sz="3200" dirty="0" smtClean="0">
                <a:solidFill>
                  <a:srgbClr val="404040"/>
                </a:solidFill>
                <a:latin typeface="Calibri"/>
                <a:ea typeface="Calibri"/>
                <a:cs typeface="Arial"/>
              </a:rPr>
              <a:t> زينة عبد</a:t>
            </a:r>
            <a:r>
              <a:rPr lang="ar-SA" sz="3200" dirty="0" smtClean="0">
                <a:solidFill>
                  <a:srgbClr val="404040"/>
                </a:solidFill>
                <a:latin typeface="Calibri"/>
                <a:ea typeface="Calibri"/>
                <a:cs typeface="Arial"/>
              </a:rPr>
              <a:t>الكريم عباس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401695" algn="l"/>
              </a:tabLst>
            </a:pPr>
            <a:r>
              <a:rPr lang="ar-SA" sz="2800" dirty="0" smtClean="0">
                <a:latin typeface="Calibri"/>
                <a:ea typeface="Calibri"/>
              </a:rPr>
              <a:t>2023 </a:t>
            </a:r>
            <a:r>
              <a:rPr lang="ar-SA" sz="2800" dirty="0">
                <a:latin typeface="Calibri"/>
                <a:ea typeface="Calibri"/>
              </a:rPr>
              <a:t>م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91819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486401" y="228600"/>
            <a:ext cx="6313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ar-IQ" sz="4000" b="1" dirty="0">
              <a:solidFill>
                <a:schemeClr val="bg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735965" y="3213877"/>
            <a:ext cx="720069" cy="415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lnSpc>
                <a:spcPct val="122000"/>
              </a:lnSpc>
            </a:pPr>
            <a:r>
              <a:rPr lang="ar-IQ" b="1" u="sng" dirty="0" smtClean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re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8" y="1091904"/>
            <a:ext cx="2851785" cy="46589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3047999" y="308146"/>
            <a:ext cx="8752115" cy="624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الأخطاء التي تحدث في المباراة :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يعد خطأ في الحالات الآتية :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1- إذا لم يكن الإرسال صحيحا.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2- إذا حدث للريشة أثناء الإرسال ما يلي: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إذا علقت الريشة على الشبكة أثناء الإرسال .</a:t>
            </a:r>
            <a:endParaRPr lang="en-US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إذا ضربت الريشة بوساطة شريك المستقبل .</a:t>
            </a:r>
            <a:endParaRPr lang="en-US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3- إذا حدث للريشة أثناء اللعب ما يلي: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سقطت الريشة خارج الخطوط الجانبية والخلفية للملعب .</a:t>
            </a:r>
            <a:endParaRPr lang="en-US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إذا مرت الريشة خلال أو تحت الشبكة .</a:t>
            </a:r>
            <a:endParaRPr lang="en-US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عدم عبور الريشة أعلى الشبكة.</a:t>
            </a:r>
            <a:endParaRPr lang="en-US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إذا لمست الريشة السقف أو الجدران الجانبية للملعب.</a:t>
            </a:r>
            <a:endParaRPr lang="en-US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إذا لمست شخصاً أخراً أو ملابس اللاعب .</a:t>
            </a:r>
            <a:endParaRPr lang="en-US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إذا لمست أي شخص آخر خارج الملعب .</a:t>
            </a:r>
            <a:endParaRPr lang="en-US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إذا التصقت الريشة بالمضرب واستقرت عليه أثناء تنفيذ الضربة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9654611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80" y="406400"/>
            <a:ext cx="10643616" cy="582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- إذا حدث أثناء اللعب واللاعب.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لمس الشبكة أو دعائمها بجسمه أو بملابسه.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تجاوز حدود ملعب المنافس فوق الشبكة بمضربه أو بجسمه .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يمكن للضارب أن يتبع الريشة فوق الشبكة بالمضرب في حالة الاستمرارية بالضرب وبشكل قطري . 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تجاوز حدود ملعب المنافس تحت الشبكة بمضربه أو بجسمه مما يسبب إعاقة منافسه أو عجزه عن التركيز .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تعمد اللاعب تشويش المنافس أثناء اللعب بأية أفعال مثل الصراخ أو القيام بحركات عدوانية.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الحالات الواجب إعادتها في لعبة الريشة الطائرة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يجب أن تنادى الإعادة من قبل الحكم في الحالات الآتية :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1- إذا أرسل المرسل قبل أن يكون المستقبل مستعدا.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2- أثناء الإرسال ، المرسل والمستقبل مخطئان كلاهما 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3- بعد أن يرد الإرسال يحدث للريشة الأتي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: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علقت على الشبكة وبقيت متوقفة على القمة .</a:t>
            </a:r>
            <a:endParaRPr lang="en-US" sz="2000" dirty="0">
              <a:solidFill>
                <a:srgbClr val="555555"/>
              </a:solidFill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90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1468" y="410353"/>
            <a:ext cx="10643616" cy="5969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بعد اجتيازها فوق الشبكة علقت بالشبك .</a:t>
            </a:r>
            <a:endParaRPr lang="en-US" sz="24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خلال اللعب تفككت الريشة وانفصلت القاعدة تماما عن بقية الريشة.</a:t>
            </a:r>
            <a:endParaRPr lang="en-US" sz="24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في رأي الحكم الفوضى في اللعب ، أو اللاعب من الجانب المعاكس قد صرف انتباهه من خلال إعطاء التعليمات من قبل المدرب .</a:t>
            </a:r>
            <a:endParaRPr lang="en-US" sz="24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قاضي الخط لم يستطع الرؤية وكذلك عدم قدرة الحكم على إعطاء قرار.</a:t>
            </a:r>
            <a:endParaRPr lang="en-US" sz="24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حصول أمر غير متوقع أو حصول حادثة</a:t>
            </a:r>
            <a:r>
              <a:rPr lang="ar-SA" sz="2400" b="1" dirty="0" smtClean="0">
                <a:solidFill>
                  <a:srgbClr val="555555"/>
                </a:solidFill>
                <a:latin typeface="AL-Mohanad"/>
                <a:ea typeface="Times New Roman"/>
              </a:rPr>
              <a:t>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الريشة المتوقفة عن اللعب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تتوقف الريشة عن اللعب في الحالات الآتية :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1- إذا اصطدمت بالشبكة أو القوائم ثم بدأت بالهبوط من جهة الضارب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2- إذا ضربت بسطح الملعب أو حدوث خطأ أو إعادة 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 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092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445752" y="1351623"/>
            <a:ext cx="184730" cy="790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2000"/>
              </a:lnSpc>
            </a:pP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2608"/>
            <a:ext cx="11887200" cy="660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الاستمرارية والتأخير وسوء التصرف في اللعب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1- اللعب يجب أن يستمر من الإرسال الأول وحتى انتهاء المباراة فيما عدا الحالات الآتية: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2000" b="1" u="sng" dirty="0">
                <a:solidFill>
                  <a:srgbClr val="555555"/>
                </a:solidFill>
                <a:latin typeface="AL-Mohanad"/>
                <a:ea typeface="Times New Roman"/>
              </a:rPr>
              <a:t>الاستراحات :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لا تزيد الاستراحة عن (60 ) ثانية خلال كل شوط ، عندما يصل اللاعب إلى النقطة (11) .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لا تزيد الاستراحة عن (120) ثانية بين الشوط الأول والثاني وبين الشوط الثاني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و الثالث وهذا يجب أن يطبق في جميع المباريات .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2- إيقاف اللعب في حالة اقتضاء الضرورة ولظروف خارجة عن إرادة اللاعب ، ويجوز للحكم إيقاف اللعب للمدة التي يراها ضرورية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3- تحت أي ظرف استثنائي يمكن أن يأمر الحكم بإيقاف اللعب ، وإذا توقف اللعب فأن النتيجة المسجلة تبقى كما هي ويستأنف اللعب من تلك النتيجة.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4- تحت أي ظرف لا يكون هناك تأخير في اللعب بحيث يُمّكن اللاعب من استعادة قوته أو أنفاسه أو تقبل النصائح والإرشادات .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5- الحكم هو القاضي الوحيد المسؤول عن أي تأخير في اللعب .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6- عندما تكو ن النتيجة (11) من كل شوط وبعد انتهاء الشوط فأن اللاعب يمكن أن يتلقى النصائح خلال المباراة.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7- يمنع مغادرة أي لاعب خلال المباراة بدون إذن من الحكم باستثناء الاستراحة.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8- يجب على اللاعبين أن لا يتعمدوا التأخير في اللعب أو إيقاف اللعب.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9- أن لا يتعمدوا تحطيم الريشة لتغيير سرعتها أو طيرانها .</a:t>
            </a:r>
            <a:endParaRPr lang="en-US" sz="2000" dirty="0">
              <a:solidFill>
                <a:srgbClr val="555555"/>
              </a:solidFill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302005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475489"/>
            <a:ext cx="8766048" cy="571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sz="3200" b="1" dirty="0">
                <a:solidFill>
                  <a:srgbClr val="555555"/>
                </a:solidFill>
                <a:latin typeface="AL-Mohanad"/>
                <a:ea typeface="Times New Roman"/>
              </a:rPr>
              <a:t>الخروقات (الانتهاكات ) في لعبة الريشة الطائرة .</a:t>
            </a:r>
            <a:endParaRPr lang="en-US" sz="32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3200" b="1" dirty="0">
                <a:solidFill>
                  <a:srgbClr val="555555"/>
                </a:solidFill>
                <a:latin typeface="AL-Mohanad"/>
                <a:ea typeface="Times New Roman"/>
              </a:rPr>
              <a:t>1- على الحكم أن يضبط أي خرق أو انتهاك في القانون من خلال</a:t>
            </a:r>
            <a:endParaRPr lang="en-US" sz="32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3200" b="1" dirty="0">
                <a:solidFill>
                  <a:srgbClr val="555555"/>
                </a:solidFill>
                <a:latin typeface="AL-Mohanad"/>
                <a:ea typeface="Times New Roman"/>
              </a:rPr>
              <a:t>توجيه إنذار إلى اللاعب المخالف .</a:t>
            </a:r>
            <a:endParaRPr lang="en-US" sz="32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3200" b="1" dirty="0">
                <a:solidFill>
                  <a:srgbClr val="555555"/>
                </a:solidFill>
                <a:latin typeface="AL-Mohanad"/>
                <a:ea typeface="Times New Roman"/>
              </a:rPr>
              <a:t>2- إعلان الخطأ بحق اللاعب المخالف إذا سبق إنذاره ، وعلى الحكم أن ينقل تقريرا للحكم العام .</a:t>
            </a:r>
            <a:endParaRPr lang="en-US" sz="32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3200" b="1" dirty="0">
                <a:solidFill>
                  <a:srgbClr val="555555"/>
                </a:solidFill>
                <a:latin typeface="AL-Mohanad"/>
                <a:ea typeface="Times New Roman"/>
              </a:rPr>
              <a:t>3- في حالة ارتكاب سلوك فاضح يتحمل اللاعب المخالف خطأ وينقل ذلك إلى الحكم العام الذي لديه السلطة والقوة لاستبعاده من المباراة .</a:t>
            </a:r>
            <a:endParaRPr lang="en-US" sz="32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17162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377139"/>
            <a:ext cx="7705344" cy="6222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الحكام في لعبة الريشة الطائرة :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يبلغ عدد الحكام في لعبة الريشة الطائرة (12) حكما بدون الحكم العام وهذه الصورة توضح أماكن الحكام في المباراة الرسمية 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sz="2000" b="1" u="sng" dirty="0">
                <a:solidFill>
                  <a:srgbClr val="555555"/>
                </a:solidFill>
                <a:latin typeface="AL-Mohanad"/>
                <a:ea typeface="Times New Roman"/>
              </a:rPr>
              <a:t>واجبات الحكم الرئيس: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1- استلام السجلات الخاصة من الحكم العام(سكورات).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2- التأكد من صحة المعلومات الواردة في السكورات.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3- التأكد من أن القوائم موضوعة على الخطوط وفحص الشبكة والتأكد من ارتفاعها.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4- التأكد من وجود كمية مناسبة من الريش الجيدة.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5- التأكد من حكم الإرسال وحكام الخطوط وأماكنهم.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6- إجراء القرعة بين اللاعبين  في بداية المباراة.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7- يجب أن يكون الإعلان والتقديم بصوت عال ومفهوم للجميع.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8- عدم سؤال المشاهدين والأخذ برأيهم.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9- التعاون مع الحكام الآخرين والتأكد مما يرونه في المباراة.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5" name="Picture 4" descr="re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" y="377139"/>
            <a:ext cx="2947416" cy="5878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7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475488"/>
            <a:ext cx="9144000" cy="542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sz="4000" b="1" dirty="0">
                <a:solidFill>
                  <a:srgbClr val="555555"/>
                </a:solidFill>
                <a:latin typeface="AL-Mohanad"/>
                <a:ea typeface="Times New Roman"/>
              </a:rPr>
              <a:t>واجبات حكم الإرسال:</a:t>
            </a:r>
            <a:endParaRPr lang="en-US" sz="40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4000" b="1" dirty="0">
                <a:solidFill>
                  <a:srgbClr val="555555"/>
                </a:solidFill>
                <a:latin typeface="AL-Mohanad"/>
                <a:ea typeface="Times New Roman"/>
              </a:rPr>
              <a:t> 1- يجب أن يجلس حكم الإرسال على كرسي منخفض خلف القائم ويفضل أن يقابل الحكم الرئيس.</a:t>
            </a:r>
            <a:endParaRPr lang="en-US" sz="40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4000" b="1" dirty="0">
                <a:solidFill>
                  <a:srgbClr val="555555"/>
                </a:solidFill>
                <a:latin typeface="AL-Mohanad"/>
                <a:ea typeface="Times New Roman"/>
              </a:rPr>
              <a:t>2- تتلخص مسؤوليته في مراقبة تنفيذ الإرسال بدقة ونجاح وإذا حدث أي خطا يعلن عنه بصوت عال وهو المسؤول عن تغيير الريش .</a:t>
            </a:r>
            <a:endParaRPr lang="en-US" sz="40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4000" b="1" dirty="0">
                <a:solidFill>
                  <a:srgbClr val="555555"/>
                </a:solidFill>
                <a:latin typeface="AL-Mohanad"/>
                <a:ea typeface="Times New Roman"/>
              </a:rPr>
              <a:t> </a:t>
            </a:r>
            <a:endParaRPr lang="en-US" sz="40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9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3987" y="627354"/>
            <a:ext cx="10115550" cy="497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indent="-1270"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الملعب وتجهيزاته :</a:t>
            </a:r>
            <a:endParaRPr lang="en-US" sz="2000" dirty="0">
              <a:latin typeface="Times New Roman"/>
              <a:ea typeface="Times New Roman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– يجب أن يكون الملعب مستطيل الشكل ومحددا بالخطوط وبعرض (40) ملم.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          </a:t>
            </a:r>
            <a:b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</a:b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– الخطوط المحددة للملعب يجب أن تظهر بسهولة ويفضل تلوينها باللون الأبيض أو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الأصفر.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– جميع الخطوط يجب أن تكون جزءاً من المنطقة التي تحددها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– يجب أن يكون ارتفاع القوائم عن سطح الملعب( 1,55) متراً ، ويجب أن تبقى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عمودية عندما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تشد الشبكة والقوائم أو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دعائمها وأن لا تمتد إلى داخل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الملعب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.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 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–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 القوائم يجب أن توضع على الخط الجانبي لملعب الزوجي ، بغض النظر عن كون اللعب فردياً أو زوجياً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                    .</a:t>
            </a:r>
            <a:b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</a:b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– يجب أن تصنع الشبكة من الحبل الناعم الداكن اللون ، وان لا يقل سمكه عن (15) ملم وان لا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يزيد عن (20) ملم 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–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يجب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أن يكون عرض الشبكة (760) ملم . ولا يتجاوز (6,10) متر في الطول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        .</a:t>
            </a:r>
            <a:b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</a:b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– يجب أن يكون الجزء العلوي من الشبكة محاطاً بشريط ابيض مزدوج ، ومثني بعرض (75) ملم ، يمر بداخله الحبل أو السلك ، وهذا الشريط يجب أن يشد الحبل أو السلك إلى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الأعلى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7293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7008" y="475489"/>
            <a:ext cx="10424160" cy="348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en-US" sz="28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–</a:t>
            </a:r>
            <a:r>
              <a:rPr lang="ar-SA" sz="2800" b="1" dirty="0">
                <a:solidFill>
                  <a:srgbClr val="555555"/>
                </a:solidFill>
                <a:latin typeface="AL-Mohanad"/>
                <a:ea typeface="Times New Roman"/>
              </a:rPr>
              <a:t> يجب أن يمتد الحبل أو السلك بثبات ، باستواء مع الحافة</a:t>
            </a:r>
            <a:r>
              <a:rPr lang="en-US" sz="28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800" b="1" dirty="0">
                <a:solidFill>
                  <a:srgbClr val="555555"/>
                </a:solidFill>
                <a:latin typeface="AL-Mohanad"/>
                <a:ea typeface="Times New Roman"/>
              </a:rPr>
              <a:t>العليا للقوائم</a:t>
            </a:r>
            <a:r>
              <a:rPr lang="en-US" sz="28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.</a:t>
            </a:r>
            <a:endParaRPr lang="en-US" sz="28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en-US" sz="28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–</a:t>
            </a:r>
            <a:r>
              <a:rPr lang="ar-SA" sz="2800" b="1" dirty="0">
                <a:solidFill>
                  <a:srgbClr val="555555"/>
                </a:solidFill>
                <a:latin typeface="AL-Mohanad"/>
                <a:ea typeface="Times New Roman"/>
              </a:rPr>
              <a:t> يجب أن يكون ارتفاع الجزء العلوي للشبكة عن سطح الملعب من منتصف (1,52) متراً ، و(1,55) متراً فوق الخطوط الجانبية لملعب</a:t>
            </a:r>
            <a:r>
              <a:rPr lang="en-US" sz="28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800" b="1" dirty="0">
                <a:solidFill>
                  <a:srgbClr val="555555"/>
                </a:solidFill>
                <a:latin typeface="AL-Mohanad"/>
                <a:ea typeface="Times New Roman"/>
              </a:rPr>
              <a:t>الزوجي.</a:t>
            </a:r>
            <a:endParaRPr lang="en-US" sz="28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en-US" sz="28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–</a:t>
            </a:r>
            <a:r>
              <a:rPr lang="ar-SA" sz="2800" b="1" dirty="0">
                <a:solidFill>
                  <a:srgbClr val="555555"/>
                </a:solidFill>
                <a:latin typeface="AL-Mohanad"/>
                <a:ea typeface="Times New Roman"/>
              </a:rPr>
              <a:t> يجب أن لا تكون هناك فراغات بين نهايات الشبكة والقوائم</a:t>
            </a:r>
            <a:r>
              <a:rPr lang="en-US" sz="28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800" b="1" dirty="0">
                <a:solidFill>
                  <a:srgbClr val="555555"/>
                </a:solidFill>
                <a:latin typeface="AL-Mohanad"/>
                <a:ea typeface="Times New Roman"/>
              </a:rPr>
              <a:t>وإذا كان ضروريا يجب أن</a:t>
            </a:r>
            <a:r>
              <a:rPr lang="en-US" sz="28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800" b="1" dirty="0">
                <a:solidFill>
                  <a:srgbClr val="555555"/>
                </a:solidFill>
                <a:latin typeface="AL-Mohanad"/>
                <a:ea typeface="Times New Roman"/>
              </a:rPr>
              <a:t>يربط عرض الشبكة كاملا على القائم .</a:t>
            </a:r>
            <a:endParaRPr lang="en-US" sz="28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en-US" sz="28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–</a:t>
            </a:r>
            <a:r>
              <a:rPr lang="ar-SA" sz="2800" b="1" dirty="0">
                <a:solidFill>
                  <a:srgbClr val="555555"/>
                </a:solidFill>
                <a:latin typeface="AL-Mohanad"/>
                <a:ea typeface="Times New Roman"/>
              </a:rPr>
              <a:t> الطول القطري للملعب كاملا (14,723) متراً</a:t>
            </a:r>
            <a:r>
              <a:rPr lang="en-US" sz="28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,</a:t>
            </a:r>
            <a:r>
              <a:rPr lang="ar-SA" sz="2800" b="1" dirty="0">
                <a:solidFill>
                  <a:srgbClr val="555555"/>
                </a:solidFill>
                <a:latin typeface="AL-Mohanad"/>
                <a:ea typeface="Times New Roman"/>
              </a:rPr>
              <a:t>والعرض (6,10) متراً.</a:t>
            </a:r>
            <a:endParaRPr lang="en-US" sz="28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562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751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062" y="99883"/>
            <a:ext cx="12193702" cy="685847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22910" y="1"/>
            <a:ext cx="11555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ar-IQ" sz="3200" dirty="0"/>
          </a:p>
        </p:txBody>
      </p:sp>
      <p:pic>
        <p:nvPicPr>
          <p:cNvPr id="7" name="Picture 6" descr="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2" y="4324985"/>
            <a:ext cx="5325110" cy="23501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215062" y="408686"/>
            <a:ext cx="12193702" cy="5163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الريشة :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 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 indent="34163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الريشة يجب أن تصنع من مواد طبيعية أو مواد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صناعية  وأيا كانت مادة صناعة الريشة فأن الصفة المميزة للطيران بشكل عام يجب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أن تكون مشابهة لتلك المصنوعة من الريش الطبيعي ، وتتكون من قاعدة فلينية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مغطاة بطبقة رقيقة من الجلد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rtl="0">
              <a:lnSpc>
                <a:spcPct val="115000"/>
              </a:lnSpc>
              <a:spcAft>
                <a:spcPts val="1125"/>
              </a:spcAft>
            </a:pPr>
            <a:r>
              <a:rPr lang="en-US" sz="2000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sz="2000" b="1" u="sng" dirty="0">
                <a:solidFill>
                  <a:srgbClr val="555555"/>
                </a:solidFill>
                <a:latin typeface="AL-Mohanad"/>
                <a:ea typeface="Times New Roman"/>
              </a:rPr>
              <a:t>الريشة الطبيعية: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 rt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يجب أن تحتوي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الريشة على (16) ريشة مثبتة بالقاعدة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en-US" sz="2000" b="1" dirty="0">
                <a:solidFill>
                  <a:srgbClr val="555555"/>
                </a:solidFill>
                <a:latin typeface="AL-Mohanad"/>
                <a:ea typeface="Times New Roman"/>
                <a:cs typeface="Arial"/>
              </a:rPr>
              <a:t>.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 rt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يجب أن يكون هناك طول محدد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للريش و يكون بين (62) ملم إلى (70) ملم عندما تقاس من رأس القمة إلى قاعدة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الريشة</a:t>
            </a:r>
            <a:r>
              <a:rPr lang="en-US" sz="2000" b="1" dirty="0">
                <a:solidFill>
                  <a:srgbClr val="555555"/>
                </a:solidFill>
                <a:latin typeface="AL-Mohanad"/>
                <a:ea typeface="Times New Roman"/>
                <a:cs typeface="Arial"/>
              </a:rPr>
              <a:t>.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 rt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قمة الريش تشكل دائرة يتراوح قطرها من(58) ملم إلى (68) ملم</a:t>
            </a:r>
            <a:r>
              <a:rPr lang="en-US" sz="2000" b="1" dirty="0">
                <a:solidFill>
                  <a:srgbClr val="555555"/>
                </a:solidFill>
                <a:latin typeface="AL-Mohanad"/>
                <a:ea typeface="Times New Roman"/>
                <a:cs typeface="Arial"/>
              </a:rPr>
              <a:t>.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 rt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يجب أن يثبت الريش بإحكام بوساطة خيط أو أي مادة مناسبة</a:t>
            </a:r>
            <a:r>
              <a:rPr lang="en-US" sz="2000" b="1" dirty="0">
                <a:solidFill>
                  <a:srgbClr val="555555"/>
                </a:solidFill>
                <a:latin typeface="AL-Mohanad"/>
                <a:ea typeface="Times New Roman"/>
                <a:cs typeface="Arial"/>
              </a:rPr>
              <a:t>.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 rt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يجب أن يكون قطر القاعدة بين (25) ملم إلى (28) ملم مع استدارة في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الأسفل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.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 rt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يجب أن يكون وزن الريشة من (4,74) إلى ( 5,50) غرام</a:t>
            </a: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اً</a:t>
            </a:r>
            <a:r>
              <a:rPr lang="en-US" b="1" dirty="0">
                <a:solidFill>
                  <a:srgbClr val="555555"/>
                </a:solidFill>
                <a:latin typeface="AL-Mohanad"/>
                <a:ea typeface="Times New Roman"/>
                <a:cs typeface="Arial"/>
              </a:rPr>
              <a:t>.</a:t>
            </a:r>
            <a:endParaRPr lang="en-US" sz="1200" dirty="0">
              <a:solidFill>
                <a:srgbClr val="555555"/>
              </a:solidFill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13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9458" y="10297828"/>
            <a:ext cx="47688054" cy="13052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2608" y="995001"/>
            <a:ext cx="11484864" cy="501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sz="2400" b="1" u="sng" dirty="0">
                <a:solidFill>
                  <a:srgbClr val="555555"/>
                </a:solidFill>
                <a:latin typeface="AL-Mohanad"/>
                <a:ea typeface="Times New Roman"/>
              </a:rPr>
              <a:t>الريشة الاصطناعية :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        تكون نفس الوزن وقطر القاعدة ولكن الاختلاف يكون في المواد المصنعة وفيما يخص هذه المسألة يجب أن لا يكون هناك اختلاف في التصميم العام ، السرعة والطيران للريشة ، والتعديل للمواصفات في الأعلى يمكن أن يتم بموافقة أعضاء الاتحادات المعنية.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en-US" sz="24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 </a:t>
            </a:r>
            <a:r>
              <a:rPr lang="ar-SA" sz="2400" b="1" u="sng" dirty="0">
                <a:solidFill>
                  <a:srgbClr val="555555"/>
                </a:solidFill>
                <a:latin typeface="AL-Mohanad"/>
                <a:ea typeface="Times New Roman"/>
              </a:rPr>
              <a:t>فحص سرعة الريشة:</a:t>
            </a: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- لفحص الريشة يستعمل اللاعب كامل قوته لأداء الضربة المرفوع</a:t>
            </a:r>
            <a:r>
              <a:rPr lang="en-US" sz="24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ويجب أن يكون الاتصال بالريشة فوق الخط الخلفي النهائي ، و أن تضرب الريشة نحو الأعلى بزاوية وبتوجيه موازٍ للخط الجانبي</a:t>
            </a:r>
            <a:r>
              <a:rPr lang="en-US" sz="24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– الريشة التي</a:t>
            </a:r>
            <a:r>
              <a:rPr lang="en-US" sz="24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سرعتها صحيحة يجب أن تسقط مسافة لا تقل (530) ملم ولا تزيد عن (990) ملم من حد الخطوط الخلفية النهائية كما هو موضح في المخطط.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rtl="0">
              <a:lnSpc>
                <a:spcPct val="115000"/>
              </a:lnSpc>
              <a:spcAft>
                <a:spcPts val="1125"/>
              </a:spcAft>
            </a:pPr>
            <a:r>
              <a:rPr lang="en-US" sz="2400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71120" algn="ctr">
              <a:lnSpc>
                <a:spcPct val="115000"/>
              </a:lnSpc>
              <a:spcAft>
                <a:spcPts val="1125"/>
              </a:spcAft>
            </a:pPr>
            <a:r>
              <a:rPr lang="ar-SA" sz="2400" dirty="0">
                <a:solidFill>
                  <a:srgbClr val="555555"/>
                </a:solidFill>
                <a:latin typeface="Calibri"/>
                <a:ea typeface="Times New Roman"/>
              </a:rPr>
              <a:t> 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6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5215"/>
            <a:ext cx="11740896" cy="5994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القرعة</a:t>
            </a:r>
            <a:r>
              <a:rPr lang="en-US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    : 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قبل البدء باللعب، يجب أن تجري القرعة والجانب الرابح فيها يجب أن يختار الخيارات الآتية</a:t>
            </a:r>
            <a:r>
              <a:rPr lang="en-US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: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الإرسال أو الاستقبال أولا.</a:t>
            </a:r>
            <a:endParaRPr lang="en-US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اختيار احد جهتي الملعب .</a:t>
            </a:r>
            <a:endParaRPr lang="en-US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الجانب الخاسر للقرعة</a:t>
            </a:r>
            <a:r>
              <a:rPr lang="en-US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سوف يختار بعد ذلك الخيار المتبقي.</a:t>
            </a:r>
            <a:endParaRPr lang="en-US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 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نظام التسجيل</a:t>
            </a:r>
            <a:r>
              <a:rPr lang="en-US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  : 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1- تتكون المباراة من ثلاثة أشواط ، واللاعب الذي يفوز بشوطين يعد فائزاً بالمباراة.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2- يفوز اللاعب بالشوط عند حصوله على(21) نقطة وبفارق نقطتين عن منافسه.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3- اللاعب الذي يكسب التداول سوف تضاف نقطة إلى نتيجته ، ويكسب اللاعب التداول إذا ارتكب منافسه خطأ.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4- إذا وصل مجموع النقاط إلى (20) نقطة للاعبين كليهما ، فاللاعب الذي يربح نقطتين متتاليتين أولا سوف يكسب ذلك الشوط </a:t>
            </a:r>
            <a:r>
              <a:rPr lang="en-US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          .</a:t>
            </a:r>
            <a:br>
              <a:rPr lang="en-US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</a:b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5- إذا وصل مجموع النقاط إلى (29) نقطة للاعبين كليهما ، فاللاعب الذي تصل نتيجته إلى النقطة (30) سوف يكسب ذلك الشوط</a:t>
            </a:r>
            <a:r>
              <a:rPr lang="en-US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        .</a:t>
            </a:r>
            <a:br>
              <a:rPr lang="en-US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</a:b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6- اللاعب الذي يفوز بالشوط سوف يرسل أولا في الشوط التالي </a:t>
            </a:r>
            <a:r>
              <a:rPr lang="en-US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.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 </a:t>
            </a:r>
            <a:endParaRPr lang="en-US" sz="12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57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788670" y="125731"/>
            <a:ext cx="11269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200" b="1" dirty="0" smtClean="0">
                <a:solidFill>
                  <a:schemeClr val="bg1"/>
                </a:solidFill>
              </a:rPr>
              <a:t>.</a:t>
            </a:r>
            <a:endParaRPr lang="ar-IQ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10506"/>
            <a:ext cx="1174089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تبديل جهتي الملعب :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1- يجب على اللاعبين تبديل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نصفي الملعب في 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في نهاية الشوط الأول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نهاية الشوط الثاني ، إذا كان هناك شوط ثالث .  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في الشوط الثالث عندما يصل احد اللاعبين إلى النقطة (11).</a:t>
            </a:r>
            <a:endParaRPr lang="en-US" sz="2000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إذا لم يتم تبديل النهايات كما وضحت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أعلاه ، يجب أن يتم ذلك حال اكتشاف الخطأ وعندما تكون الريشة متوقفة ، وتبقى النتيجة دون تغيير </a:t>
            </a:r>
            <a:r>
              <a:rPr lang="ar-SA" sz="2000" b="1" dirty="0" smtClean="0">
                <a:solidFill>
                  <a:srgbClr val="555555"/>
                </a:solidFill>
                <a:latin typeface="AL-Mohanad"/>
                <a:ea typeface="Times New Roman"/>
              </a:rPr>
              <a:t>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الإرسال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                                     :</a:t>
            </a:r>
            <a:b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</a:b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يكون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الإرسال الصحيح في الحالات الآتية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                        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1- يجب على اللاعبين عدم التأخير العمدي في تنفيذ الإرسال عندما   يكون المرسل والمستقبل جاهزين للإرسال 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2- على المرسل والمستقبل الوقوف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بشكل قطري متقابل في منطقة الإرسال ، 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بدون لمس حدود الخطوط في مناطق الإرسال.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3- يجب أن يكون هناك اتصال بين قدم المرسل والمستقبل مع الأرض (عدم رفع القدمين بصورة كاملة عن الأرض أثناء التنفيذ ) ، منذ لحظة بدء الإرسال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000" b="1" dirty="0">
                <a:solidFill>
                  <a:srgbClr val="555555"/>
                </a:solidFill>
                <a:latin typeface="AL-Mohanad"/>
                <a:ea typeface="Times New Roman"/>
              </a:rPr>
              <a:t>حتى ينطلق الإرسال. </a:t>
            </a:r>
            <a:r>
              <a:rPr lang="en-US" sz="20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00332"/>
            <a:ext cx="11777472" cy="459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- مضرب المرسل يضرب قاعدة الريشة في المرحلة الأولى</a:t>
            </a:r>
            <a:r>
              <a:rPr lang="en-US" sz="24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.</a:t>
            </a:r>
            <a:br>
              <a:rPr lang="en-US" sz="24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</a:b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5-</a:t>
            </a:r>
            <a:r>
              <a:rPr lang="en-US" sz="24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يجب أن تكون الريشة كاملة</a:t>
            </a:r>
            <a:r>
              <a:rPr lang="en-US" sz="24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تحت مستوى خصر المرسل في لحظة ضرب الريشة من مضرب المرسل ، ومنطقة الخصر هي خط خيالي حول الجسم ومستواه أدنى جزء للضلع السفلي للمرسل</a:t>
            </a:r>
            <a:r>
              <a:rPr lang="en-US" sz="24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6- استمرارية حركة المضرب للأمام منذ بداية الإرسال</a:t>
            </a:r>
            <a:r>
              <a:rPr lang="en-US" sz="24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حتى ينطلق الإرسال </a:t>
            </a:r>
            <a:r>
              <a:rPr lang="en-US" sz="24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7- يجب أن يكون</a:t>
            </a:r>
            <a:r>
              <a:rPr lang="en-US" sz="24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طيران الريشة للأعلى من مضرب المرسل و فوق الشبكة إلى منطقة الاستقبال الصحيحة</a:t>
            </a:r>
            <a:r>
              <a:rPr lang="en-US" sz="24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. </a:t>
            </a: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 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8- عندما يجهز اللاعبون للإرسال ، فان أول حركة للأمام لرأس مضرب</a:t>
            </a:r>
            <a:r>
              <a:rPr lang="en-US" sz="24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المرسل يجب أن تكون بداية الإرسال.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9- يعد الإرسال منطلقا في حالة ضرب الريشة بوساطة مضرب المرسل ، أو أثناء محاولة الإرسال</a:t>
            </a:r>
            <a:r>
              <a:rPr lang="en-US" sz="24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.</a:t>
            </a: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   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10-</a:t>
            </a:r>
            <a:r>
              <a:rPr lang="en-US" sz="24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يجب على المرسل عدم الإرسال</a:t>
            </a:r>
            <a:r>
              <a:rPr lang="en-US" sz="24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إذا لم يكن المستقبل مستعدا ، وعلى أي حال يعد المستقبل مستعدا لاستقبال</a:t>
            </a:r>
            <a:r>
              <a:rPr lang="en-US" sz="2400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> </a:t>
            </a:r>
            <a:r>
              <a:rPr lang="ar-SA" sz="2400" b="1" dirty="0">
                <a:solidFill>
                  <a:srgbClr val="555555"/>
                </a:solidFill>
                <a:latin typeface="AL-Mohanad"/>
                <a:ea typeface="Times New Roman"/>
              </a:rPr>
              <a:t>الإرسال إذا حاول رد الإرسال.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0471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382" y="108620"/>
            <a:ext cx="11704320" cy="688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indent="-127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الإرسال في اللعب الفردي :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412750" indent="18415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1- يرسل اللاعب من الجهة اليمنى عندما تكون نتيجة نقاطه عددا زوجيا ، ويرسل من جهة اليسار عندما تكون نتيجة نقاطه عددا فرديا.   </a:t>
            </a:r>
            <a:r>
              <a:rPr lang="en-US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  <a:t/>
            </a:r>
            <a:br>
              <a:rPr lang="en-US" b="1" dirty="0">
                <a:solidFill>
                  <a:srgbClr val="555555"/>
                </a:solidFill>
                <a:latin typeface="Arial"/>
                <a:ea typeface="Times New Roman"/>
                <a:cs typeface="Arial"/>
              </a:rPr>
            </a:b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2- إذا كسب المرسل التداول أثناء اللعب فسوف تسجل له نقطة وسوف يرسل مرة أخرى من منطقة الإرسال المتعاقبة.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412750" indent="18415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3- إذا كسب المستقبل التداول باللعب فسوف تسجل له نقطة ويصبح المستقبل المرسل الجديد.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7112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 </a:t>
            </a:r>
            <a:r>
              <a:rPr lang="ar-SA" b="1" dirty="0" smtClean="0">
                <a:solidFill>
                  <a:srgbClr val="555555"/>
                </a:solidFill>
                <a:latin typeface="AL-Mohanad"/>
                <a:ea typeface="Times New Roman"/>
              </a:rPr>
              <a:t>الإرسال </a:t>
            </a: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في اللعب الزوجي: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1- يرسل اللاعب من الجهة اليمنى عندما يكون مجموع نقاطه عددا زوجيا ، ويرسل من الجهة اليسرى عندما يكون مجموع نقاطه عددا فرديا.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2- عندما يفقد اللاعب الإرسال يبقى في الجهة التي فقد منها الإرسال  .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3- يغير اللاعب المرسل مكانه عند إحراز نقطة لصالحه . 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4- يتم الاعتماد على نتيجة المرسل في تحديد جهة الإرسال .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5- بعد استقبال الإرسال من قبل المرسل ، يمكن أن تضرب الريشة من أي من اللاعبين في جهة المرسل وكذلك في جهة المستقبل .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6- إذا كسب اللاعب المرسل التداول فأنه سيرسل مرة أخرى و من الجهة المعاكسة لمنطقة الإرسال .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7- إذا كسب المستقبل التداول فسوف تسجل له نقطة ويصبح هو المرسل الجديد .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8- على اللاعبين عدم الإرسال أو الاستقبال خارج دورهما، أو استقبال ارسالين تاليين في الشوط نفسه .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marL="412750">
              <a:lnSpc>
                <a:spcPct val="115000"/>
              </a:lnSpc>
              <a:spcAft>
                <a:spcPts val="1125"/>
              </a:spcAft>
            </a:pPr>
            <a:r>
              <a:rPr lang="ar-SA" b="1" dirty="0">
                <a:solidFill>
                  <a:srgbClr val="555555"/>
                </a:solidFill>
                <a:latin typeface="AL-Mohanad"/>
                <a:ea typeface="Times New Roman"/>
              </a:rPr>
              <a:t>9- أي فريق يفوز بالشوط يستطيع أي لاعب البدء بالإرسال .</a:t>
            </a:r>
            <a:endParaRPr lang="en-US" dirty="0">
              <a:latin typeface="Calibri"/>
              <a:ea typeface="Calibri"/>
              <a:cs typeface="Arial"/>
            </a:endParaRPr>
          </a:p>
          <a:p>
            <a:r>
              <a:rPr lang="ar-SA" b="1" dirty="0">
                <a:solidFill>
                  <a:srgbClr val="555555"/>
                </a:solidFill>
                <a:ea typeface="Times New Roman"/>
              </a:rPr>
              <a:t>10- إذا اكتشف الحكم خطأ في ترتيب اللاعبين فيصحح الخطأ وتبقى النتيجة كما هي 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860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قطرة">
  <a:themeElements>
    <a:clrScheme name="قطرة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قطرة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قطرة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اطار زينة عامر</Template>
  <TotalTime>194</TotalTime>
  <Words>540</Words>
  <Application>Microsoft Office PowerPoint</Application>
  <PresentationFormat>شاشة عريضة</PresentationFormat>
  <Paragraphs>147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4" baseType="lpstr">
      <vt:lpstr>AL-Mohanad</vt:lpstr>
      <vt:lpstr>Arial</vt:lpstr>
      <vt:lpstr>Calibri</vt:lpstr>
      <vt:lpstr>Simplified Arabic</vt:lpstr>
      <vt:lpstr>Symbol</vt:lpstr>
      <vt:lpstr>Times New Roman</vt:lpstr>
      <vt:lpstr>Tw Cen MT</vt:lpstr>
      <vt:lpstr>قطرة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RASHWAN</dc:creator>
  <cp:lastModifiedBy>DELL</cp:lastModifiedBy>
  <cp:revision>38</cp:revision>
  <dcterms:created xsi:type="dcterms:W3CDTF">2023-02-28T14:35:10Z</dcterms:created>
  <dcterms:modified xsi:type="dcterms:W3CDTF">2023-12-20T20:48:42Z</dcterms:modified>
</cp:coreProperties>
</file>