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0" r:id="rId1"/>
  </p:sldMasterIdLst>
  <p:sldIdLst>
    <p:sldId id="277" r:id="rId2"/>
    <p:sldId id="261" r:id="rId3"/>
    <p:sldId id="259" r:id="rId4"/>
    <p:sldId id="27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C57B6FE-67C0-44EC-8D2C-78BD6D32B2ED}">
          <p14:sldIdLst>
            <p14:sldId id="277"/>
            <p14:sldId id="261"/>
            <p14:sldId id="259"/>
            <p14:sldId id="279"/>
          </p14:sldIdLst>
        </p14:section>
        <p14:section name="Untitled Section" id="{EBBCF1AC-04A7-40AF-8960-896993F87F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222" autoAdjust="0"/>
    <p:restoredTop sz="93995" autoAdjust="0"/>
  </p:normalViewPr>
  <p:slideViewPr>
    <p:cSldViewPr>
      <p:cViewPr varScale="1">
        <p:scale>
          <a:sx n="65" d="100"/>
          <a:sy n="65" d="100"/>
        </p:scale>
        <p:origin x="1312"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6065417" y="5054602"/>
            <a:ext cx="673276" cy="279400"/>
          </a:xfrm>
        </p:spPr>
        <p:txBody>
          <a:bodyPr/>
          <a:lstStyle/>
          <a:p>
            <a:fld id="{38D92FE5-FC38-4C3C-9CFA-44F4313B5D35}" type="datetimeFigureOut">
              <a:rPr lang="ar-IQ" smtClean="0"/>
              <a:t>08/06/1445</a:t>
            </a:fld>
            <a:endParaRPr lang="ar-IQ"/>
          </a:p>
        </p:txBody>
      </p:sp>
      <p:sp>
        <p:nvSpPr>
          <p:cNvPr id="5" name="Footer Placeholder 4"/>
          <p:cNvSpPr>
            <a:spLocks noGrp="1"/>
          </p:cNvSpPr>
          <p:nvPr>
            <p:ph type="ftr" sz="quarter" idx="11"/>
          </p:nvPr>
        </p:nvSpPr>
        <p:spPr>
          <a:xfrm>
            <a:off x="1921934" y="5054602"/>
            <a:ext cx="4064860" cy="279400"/>
          </a:xfrm>
        </p:spPr>
        <p:txBody>
          <a:bodyPr/>
          <a:lstStyle/>
          <a:p>
            <a:endParaRPr lang="ar-IQ"/>
          </a:p>
        </p:txBody>
      </p:sp>
      <p:sp>
        <p:nvSpPr>
          <p:cNvPr id="6" name="Slide Number Placeholder 5"/>
          <p:cNvSpPr>
            <a:spLocks noGrp="1"/>
          </p:cNvSpPr>
          <p:nvPr>
            <p:ph type="sldNum" sz="quarter" idx="12"/>
          </p:nvPr>
        </p:nvSpPr>
        <p:spPr>
          <a:xfrm>
            <a:off x="6817317" y="5054602"/>
            <a:ext cx="413483" cy="279400"/>
          </a:xfrm>
        </p:spPr>
        <p:txBody>
          <a:bodyPr/>
          <a:lstStyle/>
          <a:p>
            <a:fld id="{2113174F-C9E1-482C-B0DC-713EE10272CC}" type="slidenum">
              <a:rPr lang="ar-IQ" smtClean="0"/>
              <a:t>‹#›</a:t>
            </a:fld>
            <a:endParaRPr lang="ar-IQ"/>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9397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38D92FE5-FC38-4C3C-9CFA-44F4313B5D35}" type="datetimeFigureOut">
              <a:rPr lang="ar-IQ" smtClean="0"/>
              <a:t>08/06/1445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113174F-C9E1-482C-B0DC-713EE10272CC}" type="slidenum">
              <a:rPr lang="ar-IQ" smtClean="0"/>
              <a:t>‹#›</a:t>
            </a:fld>
            <a:endParaRPr lang="ar-IQ"/>
          </a:p>
        </p:txBody>
      </p:sp>
    </p:spTree>
    <p:extLst>
      <p:ext uri="{BB962C8B-B14F-4D97-AF65-F5344CB8AC3E}">
        <p14:creationId xmlns:p14="http://schemas.microsoft.com/office/powerpoint/2010/main" val="1440144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8D92FE5-FC38-4C3C-9CFA-44F4313B5D35}" type="datetimeFigureOut">
              <a:rPr lang="ar-IQ" smtClean="0"/>
              <a:t>08/06/1445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13174F-C9E1-482C-B0DC-713EE10272CC}" type="slidenum">
              <a:rPr lang="ar-IQ" smtClean="0"/>
              <a:t>‹#›</a:t>
            </a:fld>
            <a:endParaRPr lang="ar-IQ"/>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50262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8D92FE5-FC38-4C3C-9CFA-44F4313B5D35}" type="datetimeFigureOut">
              <a:rPr lang="ar-IQ" smtClean="0"/>
              <a:t>08/06/1445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13174F-C9E1-482C-B0DC-713EE10272CC}" type="slidenum">
              <a:rPr lang="ar-IQ" smtClean="0"/>
              <a:t>‹#›</a:t>
            </a:fld>
            <a:endParaRPr lang="ar-IQ"/>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002841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8D92FE5-FC38-4C3C-9CFA-44F4313B5D35}" type="datetimeFigureOut">
              <a:rPr lang="ar-IQ" smtClean="0"/>
              <a:t>08/06/1445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13174F-C9E1-482C-B0DC-713EE10272CC}" type="slidenum">
              <a:rPr lang="ar-IQ" smtClean="0"/>
              <a:t>‹#›</a:t>
            </a:fld>
            <a:endParaRPr lang="ar-IQ"/>
          </a:p>
        </p:txBody>
      </p:sp>
    </p:spTree>
    <p:extLst>
      <p:ext uri="{BB962C8B-B14F-4D97-AF65-F5344CB8AC3E}">
        <p14:creationId xmlns:p14="http://schemas.microsoft.com/office/powerpoint/2010/main" val="10124149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ar-SA" smtClean="0"/>
              <a:t>انقر لتحرير نمط العنوان الرئيسي</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8D92FE5-FC38-4C3C-9CFA-44F4313B5D35}" type="datetimeFigureOut">
              <a:rPr lang="ar-IQ" smtClean="0"/>
              <a:t>08/06/1445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13174F-C9E1-482C-B0DC-713EE10272CC}" type="slidenum">
              <a:rPr lang="ar-IQ" smtClean="0"/>
              <a:t>‹#›</a:t>
            </a:fld>
            <a:endParaRPr lang="ar-IQ"/>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85528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ar-SA" smtClean="0"/>
              <a:t>انقر لتحرير نمط العنوان الرئيسي</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8D92FE5-FC38-4C3C-9CFA-44F4313B5D35}" type="datetimeFigureOut">
              <a:rPr lang="ar-IQ" smtClean="0"/>
              <a:t>08/06/1445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13174F-C9E1-482C-B0DC-713EE10272CC}" type="slidenum">
              <a:rPr lang="ar-IQ" smtClean="0"/>
              <a:t>‹#›</a:t>
            </a:fld>
            <a:endParaRPr lang="ar-IQ"/>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373343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38D92FE5-FC38-4C3C-9CFA-44F4313B5D35}" type="datetimeFigureOut">
              <a:rPr lang="ar-IQ" smtClean="0"/>
              <a:t>08/06/1445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13174F-C9E1-482C-B0DC-713EE10272CC}" type="slidenum">
              <a:rPr lang="ar-IQ" smtClean="0"/>
              <a:t>‹#›</a:t>
            </a:fld>
            <a:endParaRPr lang="ar-IQ"/>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21237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38D92FE5-FC38-4C3C-9CFA-44F4313B5D35}" type="datetimeFigureOut">
              <a:rPr lang="ar-IQ" smtClean="0"/>
              <a:t>08/06/1445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13174F-C9E1-482C-B0DC-713EE10272CC}" type="slidenum">
              <a:rPr lang="ar-IQ" smtClean="0"/>
              <a:t>‹#›</a:t>
            </a:fld>
            <a:endParaRPr lang="ar-IQ"/>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89441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38D92FE5-FC38-4C3C-9CFA-44F4313B5D35}" type="datetimeFigureOut">
              <a:rPr lang="ar-IQ" smtClean="0"/>
              <a:t>08/06/1445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13174F-C9E1-482C-B0DC-713EE10272CC}" type="slidenum">
              <a:rPr lang="ar-IQ" smtClean="0"/>
              <a:t>‹#›</a:t>
            </a:fld>
            <a:endParaRPr lang="ar-IQ"/>
          </a:p>
        </p:txBody>
      </p:sp>
    </p:spTree>
    <p:extLst>
      <p:ext uri="{BB962C8B-B14F-4D97-AF65-F5344CB8AC3E}">
        <p14:creationId xmlns:p14="http://schemas.microsoft.com/office/powerpoint/2010/main" val="1753430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8D92FE5-FC38-4C3C-9CFA-44F4313B5D35}" type="datetimeFigureOut">
              <a:rPr lang="ar-IQ" smtClean="0"/>
              <a:t>08/06/1445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13174F-C9E1-482C-B0DC-713EE10272CC}" type="slidenum">
              <a:rPr lang="ar-IQ" smtClean="0"/>
              <a:t>‹#›</a:t>
            </a:fld>
            <a:endParaRPr lang="ar-IQ"/>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13855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38D92FE5-FC38-4C3C-9CFA-44F4313B5D35}" type="datetimeFigureOut">
              <a:rPr lang="ar-IQ" smtClean="0"/>
              <a:t>08/06/1445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113174F-C9E1-482C-B0DC-713EE10272CC}" type="slidenum">
              <a:rPr lang="ar-IQ" smtClean="0"/>
              <a:t>‹#›</a:t>
            </a:fld>
            <a:endParaRPr lang="ar-IQ"/>
          </a:p>
        </p:txBody>
      </p:sp>
    </p:spTree>
    <p:extLst>
      <p:ext uri="{BB962C8B-B14F-4D97-AF65-F5344CB8AC3E}">
        <p14:creationId xmlns:p14="http://schemas.microsoft.com/office/powerpoint/2010/main" val="3116757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38D92FE5-FC38-4C3C-9CFA-44F4313B5D35}" type="datetimeFigureOut">
              <a:rPr lang="ar-IQ" smtClean="0"/>
              <a:t>08/06/1445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113174F-C9E1-482C-B0DC-713EE10272CC}" type="slidenum">
              <a:rPr lang="ar-IQ" smtClean="0"/>
              <a:t>‹#›</a:t>
            </a:fld>
            <a:endParaRPr lang="ar-IQ"/>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87371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38D92FE5-FC38-4C3C-9CFA-44F4313B5D35}" type="datetimeFigureOut">
              <a:rPr lang="ar-IQ" smtClean="0"/>
              <a:t>08/06/1445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113174F-C9E1-482C-B0DC-713EE10272CC}" type="slidenum">
              <a:rPr lang="ar-IQ" smtClean="0"/>
              <a:t>‹#›</a:t>
            </a:fld>
            <a:endParaRPr lang="ar-IQ"/>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95453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D92FE5-FC38-4C3C-9CFA-44F4313B5D35}" type="datetimeFigureOut">
              <a:rPr lang="ar-IQ" smtClean="0"/>
              <a:t>08/06/1445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113174F-C9E1-482C-B0DC-713EE10272CC}" type="slidenum">
              <a:rPr lang="ar-IQ" smtClean="0"/>
              <a:t>‹#›</a:t>
            </a:fld>
            <a:endParaRPr lang="ar-IQ"/>
          </a:p>
        </p:txBody>
      </p:sp>
    </p:spTree>
    <p:extLst>
      <p:ext uri="{BB962C8B-B14F-4D97-AF65-F5344CB8AC3E}">
        <p14:creationId xmlns:p14="http://schemas.microsoft.com/office/powerpoint/2010/main" val="1599775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38D92FE5-FC38-4C3C-9CFA-44F4313B5D35}" type="datetimeFigureOut">
              <a:rPr lang="ar-IQ" smtClean="0"/>
              <a:t>08/06/1445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113174F-C9E1-482C-B0DC-713EE10272CC}" type="slidenum">
              <a:rPr lang="ar-IQ" smtClean="0"/>
              <a:t>‹#›</a:t>
            </a:fld>
            <a:endParaRPr lang="ar-IQ"/>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61821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38D92FE5-FC38-4C3C-9CFA-44F4313B5D35}" type="datetimeFigureOut">
              <a:rPr lang="ar-IQ" smtClean="0"/>
              <a:t>08/06/1445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113174F-C9E1-482C-B0DC-713EE10272CC}" type="slidenum">
              <a:rPr lang="ar-IQ" smtClean="0"/>
              <a:t>‹#›</a:t>
            </a:fld>
            <a:endParaRPr lang="ar-IQ"/>
          </a:p>
        </p:txBody>
      </p:sp>
    </p:spTree>
    <p:extLst>
      <p:ext uri="{BB962C8B-B14F-4D97-AF65-F5344CB8AC3E}">
        <p14:creationId xmlns:p14="http://schemas.microsoft.com/office/powerpoint/2010/main" val="4069935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8D92FE5-FC38-4C3C-9CFA-44F4313B5D35}" type="datetimeFigureOut">
              <a:rPr lang="ar-IQ" smtClean="0"/>
              <a:t>08/06/1445</a:t>
            </a:fld>
            <a:endParaRPr lang="ar-IQ"/>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ar-IQ"/>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113174F-C9E1-482C-B0DC-713EE10272CC}" type="slidenum">
              <a:rPr lang="ar-IQ" smtClean="0"/>
              <a:t>‹#›</a:t>
            </a:fld>
            <a:endParaRPr lang="ar-IQ"/>
          </a:p>
        </p:txBody>
      </p:sp>
    </p:spTree>
    <p:extLst>
      <p:ext uri="{BB962C8B-B14F-4D97-AF65-F5344CB8AC3E}">
        <p14:creationId xmlns:p14="http://schemas.microsoft.com/office/powerpoint/2010/main" val="1964449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ctr" defTabSz="457200" rtl="1"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31840" y="1124744"/>
            <a:ext cx="4572000" cy="3385542"/>
          </a:xfrm>
          <a:prstGeom prst="rect">
            <a:avLst/>
          </a:prstGeom>
        </p:spPr>
        <p:txBody>
          <a:bodyPr>
            <a:spAutoFit/>
          </a:bodyPr>
          <a:lstStyle/>
          <a:p>
            <a:pPr algn="ctr"/>
            <a:r>
              <a:rPr lang="ar-IQ" b="1" dirty="0"/>
              <a:t> </a:t>
            </a:r>
            <a:endParaRPr lang="en-US" dirty="0"/>
          </a:p>
          <a:p>
            <a:pPr algn="ctr"/>
            <a:r>
              <a:rPr lang="ar-IQ" sz="3600" b="1" dirty="0" smtClean="0"/>
              <a:t>المهارات </a:t>
            </a:r>
            <a:r>
              <a:rPr lang="ar-IQ" sz="3600" b="1" dirty="0"/>
              <a:t>الاساسية في لعبة </a:t>
            </a:r>
            <a:r>
              <a:rPr lang="ar-IQ" sz="3600" b="1" dirty="0" smtClean="0"/>
              <a:t>الريشة</a:t>
            </a:r>
            <a:endParaRPr lang="ar-SA" sz="3600" b="1" dirty="0" smtClean="0"/>
          </a:p>
          <a:p>
            <a:pPr algn="ctr"/>
            <a:r>
              <a:rPr lang="ar-SA" sz="3600" b="1" dirty="0" smtClean="0">
                <a:solidFill>
                  <a:srgbClr val="FF0000"/>
                </a:solidFill>
              </a:rPr>
              <a:t>المحاضرة الثالثة</a:t>
            </a:r>
            <a:endParaRPr lang="en-US" sz="3600" b="1" dirty="0">
              <a:solidFill>
                <a:srgbClr val="FF0000"/>
              </a:solidFill>
            </a:endParaRPr>
          </a:p>
          <a:p>
            <a:pPr algn="ctr"/>
            <a:r>
              <a:rPr lang="ar-SA" sz="3200" b="1" dirty="0" smtClean="0"/>
              <a:t>اعداد</a:t>
            </a:r>
            <a:endParaRPr lang="en-US" sz="3200" b="1" dirty="0"/>
          </a:p>
          <a:p>
            <a:pPr algn="ctr"/>
            <a:r>
              <a:rPr lang="ar-SA" sz="2800" b="1" dirty="0" err="1" smtClean="0"/>
              <a:t>أ.م.د</a:t>
            </a:r>
            <a:r>
              <a:rPr lang="ar-SA" sz="2800" b="1" dirty="0" smtClean="0"/>
              <a:t> عبير داخل حاتم</a:t>
            </a:r>
          </a:p>
          <a:p>
            <a:pPr algn="ctr"/>
            <a:r>
              <a:rPr lang="ar-SA" sz="2800" b="1" dirty="0" err="1" smtClean="0"/>
              <a:t>م.م</a:t>
            </a:r>
            <a:r>
              <a:rPr lang="ar-SA" sz="2800" b="1" dirty="0" smtClean="0"/>
              <a:t> زينة عبدالكريم عباس</a:t>
            </a:r>
            <a:endParaRPr lang="en-US" sz="2800" b="1" dirty="0"/>
          </a:p>
        </p:txBody>
      </p:sp>
      <p:pic>
        <p:nvPicPr>
          <p:cNvPr id="7" name="Picture 6" descr="https://arabic.sport360.com/wp-content/uploads/2016/05/Sport-Badminton.jpg"/>
          <p:cNvPicPr/>
          <p:nvPr/>
        </p:nvPicPr>
        <p:blipFill>
          <a:blip r:embed="rId2">
            <a:extLst>
              <a:ext uri="{28A0092B-C50C-407E-A947-70E740481C1C}">
                <a14:useLocalDpi xmlns:a14="http://schemas.microsoft.com/office/drawing/2010/main" val="0"/>
              </a:ext>
            </a:extLst>
          </a:blip>
          <a:srcRect/>
          <a:stretch>
            <a:fillRect/>
          </a:stretch>
        </p:blipFill>
        <p:spPr bwMode="auto">
          <a:xfrm>
            <a:off x="827584" y="4506114"/>
            <a:ext cx="2991639" cy="1480701"/>
          </a:xfrm>
          <a:prstGeom prst="rect">
            <a:avLst/>
          </a:prstGeom>
          <a:noFill/>
          <a:ln>
            <a:noFill/>
          </a:ln>
        </p:spPr>
      </p:pic>
    </p:spTree>
    <p:extLst>
      <p:ext uri="{BB962C8B-B14F-4D97-AF65-F5344CB8AC3E}">
        <p14:creationId xmlns:p14="http://schemas.microsoft.com/office/powerpoint/2010/main" val="45443781"/>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21088"/>
            <a:ext cx="9144000" cy="2636912"/>
          </a:xfrm>
          <a:prstGeom prst="rect">
            <a:avLst/>
          </a:prstGeom>
        </p:spPr>
      </p:pic>
      <p:sp>
        <p:nvSpPr>
          <p:cNvPr id="3" name="Rectangle 2"/>
          <p:cNvSpPr/>
          <p:nvPr/>
        </p:nvSpPr>
        <p:spPr>
          <a:xfrm>
            <a:off x="827584" y="692696"/>
            <a:ext cx="7488832" cy="5355312"/>
          </a:xfrm>
          <a:prstGeom prst="rect">
            <a:avLst/>
          </a:prstGeom>
        </p:spPr>
        <p:txBody>
          <a:bodyPr wrap="square">
            <a:spAutoFit/>
          </a:bodyPr>
          <a:lstStyle/>
          <a:p>
            <a:pPr rtl="0"/>
            <a:r>
              <a:rPr lang="en-US" b="1" dirty="0"/>
              <a:t> </a:t>
            </a:r>
          </a:p>
          <a:p>
            <a:r>
              <a:rPr lang="ar-SA" sz="2000" b="1" dirty="0">
                <a:solidFill>
                  <a:srgbClr val="FF0000"/>
                </a:solidFill>
              </a:rPr>
              <a:t>الخطوات التعليمية للمهارات الأساسية في لعبه الريشة الطائرة</a:t>
            </a:r>
            <a:endParaRPr lang="en-US" sz="2000" b="1" dirty="0">
              <a:solidFill>
                <a:srgbClr val="FF0000"/>
              </a:solidFill>
            </a:endParaRPr>
          </a:p>
          <a:p>
            <a:r>
              <a:rPr lang="ar-SA" sz="2000" b="1" dirty="0" smtClean="0">
                <a:solidFill>
                  <a:srgbClr val="FF0000"/>
                </a:solidFill>
              </a:rPr>
              <a:t>الضربات الامامية:-</a:t>
            </a:r>
          </a:p>
          <a:p>
            <a:r>
              <a:rPr lang="ar-SA" sz="2000" dirty="0" smtClean="0"/>
              <a:t>هي الضربات تؤدى بالوجه الداخلي للمضرب ردا على الريشة الاتية من اتجاه اليمين من جسم الاعب </a:t>
            </a:r>
          </a:p>
          <a:p>
            <a:r>
              <a:rPr lang="ar-SA" sz="2000" dirty="0" smtClean="0">
                <a:solidFill>
                  <a:srgbClr val="FF0000"/>
                </a:solidFill>
              </a:rPr>
              <a:t>تقسم الى:-</a:t>
            </a:r>
          </a:p>
          <a:p>
            <a:r>
              <a:rPr lang="ar-SA" sz="2000" dirty="0" smtClean="0">
                <a:solidFill>
                  <a:srgbClr val="FF0000"/>
                </a:solidFill>
              </a:rPr>
              <a:t>-الضربات فوق الرأس الامامية التي تتضمن كل من/</a:t>
            </a:r>
          </a:p>
          <a:p>
            <a:r>
              <a:rPr lang="ar-SA" sz="2000" dirty="0" smtClean="0">
                <a:solidFill>
                  <a:srgbClr val="FF0000"/>
                </a:solidFill>
              </a:rPr>
              <a:t>1-ضربة التخلص </a:t>
            </a:r>
          </a:p>
          <a:p>
            <a:r>
              <a:rPr lang="ar-SA" sz="2000" dirty="0" smtClean="0">
                <a:solidFill>
                  <a:srgbClr val="FF0000"/>
                </a:solidFill>
              </a:rPr>
              <a:t>2-ضربة المسقطة الامامية البطيئة</a:t>
            </a:r>
          </a:p>
          <a:p>
            <a:r>
              <a:rPr lang="ar-SA" sz="2000" dirty="0" smtClean="0">
                <a:solidFill>
                  <a:srgbClr val="FF0000"/>
                </a:solidFill>
              </a:rPr>
              <a:t>3-ضربة الساحقة الامامية</a:t>
            </a:r>
          </a:p>
          <a:p>
            <a:endParaRPr lang="ar-SA" sz="2000" dirty="0" smtClean="0">
              <a:solidFill>
                <a:srgbClr val="FF0000"/>
              </a:solidFill>
            </a:endParaRPr>
          </a:p>
          <a:p>
            <a:r>
              <a:rPr lang="ar-SA" sz="2000" dirty="0" smtClean="0">
                <a:solidFill>
                  <a:srgbClr val="FF0000"/>
                </a:solidFill>
              </a:rPr>
              <a:t>-الضربة المدفوعة الامامية:-</a:t>
            </a:r>
          </a:p>
          <a:p>
            <a:pPr algn="just"/>
            <a:r>
              <a:rPr lang="ar-SA" sz="2000" b="1" dirty="0" smtClean="0"/>
              <a:t>هي ضربة امامية هجومية ذات مسار مسطح تقريباً تعبر الشبكة وهي نوع من الضرب الساحق الجانبي ويكون اللاعب واقفا في الوضع اماما وتكون ركبة الرجل الامامية في وضع نصف طعن وتتجه القدم الامامية باتجاه الريشة والرجل </a:t>
            </a:r>
            <a:r>
              <a:rPr lang="ar-SA" sz="2000" b="1" dirty="0" err="1" smtClean="0"/>
              <a:t>الحره</a:t>
            </a:r>
            <a:r>
              <a:rPr lang="ar-SA" sz="2000" b="1" dirty="0" smtClean="0"/>
              <a:t> الخلفية مثنية قليلا لتعطي دعما لارتكاز الجسم</a:t>
            </a:r>
          </a:p>
          <a:p>
            <a:endParaRPr lang="en-US" sz="2400" dirty="0"/>
          </a:p>
        </p:txBody>
      </p:sp>
    </p:spTree>
    <p:extLst>
      <p:ext uri="{BB962C8B-B14F-4D97-AF65-F5344CB8AC3E}">
        <p14:creationId xmlns:p14="http://schemas.microsoft.com/office/powerpoint/2010/main" val="3951324072"/>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908720"/>
            <a:ext cx="7704856" cy="5262979"/>
          </a:xfrm>
          <a:prstGeom prst="rect">
            <a:avLst/>
          </a:prstGeom>
        </p:spPr>
        <p:txBody>
          <a:bodyPr wrap="square">
            <a:spAutoFit/>
          </a:bodyPr>
          <a:lstStyle/>
          <a:p>
            <a:r>
              <a:rPr lang="ar-SA" sz="2400" b="1" dirty="0" smtClean="0">
                <a:solidFill>
                  <a:srgbClr val="FF0000"/>
                </a:solidFill>
              </a:rPr>
              <a:t>-ضربات الصد والدفع الامامية:</a:t>
            </a:r>
          </a:p>
          <a:p>
            <a:r>
              <a:rPr lang="ar-SA" sz="2400" b="1" dirty="0" smtClean="0"/>
              <a:t>تعد هذه الضربات من المهارات الإضافية وهي مهمة جدا في الرد على الهجوم بالضرب الساحق.</a:t>
            </a:r>
          </a:p>
          <a:p>
            <a:r>
              <a:rPr lang="ar-SA" sz="2400" b="1" dirty="0" smtClean="0">
                <a:solidFill>
                  <a:srgbClr val="FF0000"/>
                </a:solidFill>
              </a:rPr>
              <a:t>-الضربة الامامية المقوسة وضرب الشبكة:</a:t>
            </a:r>
          </a:p>
          <a:p>
            <a:r>
              <a:rPr lang="ar-SA" sz="2400" b="1" dirty="0" smtClean="0"/>
              <a:t>هي من الضربات تستخدم بهدف خداع المنافس وفي الواقع يشابه الأداء الحركي للضربتين حتى لحظة الضرب نفسها .</a:t>
            </a:r>
          </a:p>
          <a:p>
            <a:r>
              <a:rPr lang="ar-SA" sz="2400" b="1" dirty="0" smtClean="0">
                <a:solidFill>
                  <a:srgbClr val="FF0000"/>
                </a:solidFill>
              </a:rPr>
              <a:t>تؤدى الضربة كما يلي:-</a:t>
            </a:r>
          </a:p>
          <a:p>
            <a:r>
              <a:rPr lang="ar-SA" sz="2400" b="1" dirty="0" smtClean="0"/>
              <a:t>1-من الوقوف اماما يتخذ اللاعب وضع نصف الطعن المسافة بين القدمين ضعف اتساع الكتف.</a:t>
            </a:r>
          </a:p>
          <a:p>
            <a:r>
              <a:rPr lang="ar-SA" sz="2400" b="1" dirty="0" smtClean="0"/>
              <a:t>2-يمسك المضرب بالقبضة الامامية ويكون بارتفاع الوسط تقريبا وفي وضع تمهيدي من الرسغ للخلف.</a:t>
            </a:r>
          </a:p>
          <a:p>
            <a:r>
              <a:rPr lang="ar-SA" sz="2400" b="1" dirty="0" smtClean="0"/>
              <a:t>3-يرفع المضرب لضرب الريشة وامام اللاعب خيارات اما بضربة المقوسة امامية او ضربة الشبكة.</a:t>
            </a:r>
          </a:p>
          <a:p>
            <a:endParaRPr lang="en-US" sz="2400" b="1" dirty="0">
              <a:solidFill>
                <a:srgbClr val="FF0000"/>
              </a:solidFill>
            </a:endParaRPr>
          </a:p>
        </p:txBody>
      </p:sp>
    </p:spTree>
  </p:cSld>
  <p:clrMapOvr>
    <a:masterClrMapping/>
  </p:clrMapOvr>
  <p:transition spd="slow">
    <p:wheel spokes="3"/>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620688"/>
            <a:ext cx="7776864" cy="5632311"/>
          </a:xfrm>
          <a:prstGeom prst="rect">
            <a:avLst/>
          </a:prstGeom>
        </p:spPr>
        <p:txBody>
          <a:bodyPr wrap="square">
            <a:spAutoFit/>
          </a:bodyPr>
          <a:lstStyle/>
          <a:p>
            <a:pPr rtl="0"/>
            <a:r>
              <a:rPr lang="ar-SA" sz="2400" dirty="0" smtClean="0">
                <a:solidFill>
                  <a:srgbClr val="FF0000"/>
                </a:solidFill>
              </a:rPr>
              <a:t>-الضربة المسقطة الامامية:</a:t>
            </a:r>
          </a:p>
          <a:p>
            <a:pPr rtl="0"/>
            <a:r>
              <a:rPr lang="ar-SA" sz="2400" dirty="0" smtClean="0"/>
              <a:t>حيث تتخذ الريشة مسار منخفض وحاد في زاويته وعلى اللاعب ان يضربها بحدة من الرسغ وبسرعة اكثر من الضربات المسقطة البطيئة ويجب ان تسقط الريشة بعد خط الارسال المنخفض فورا بالنسبة لملعب المنافس.</a:t>
            </a:r>
          </a:p>
          <a:p>
            <a:pPr rtl="0"/>
            <a:endParaRPr lang="ar-SA" sz="2400" dirty="0" smtClean="0"/>
          </a:p>
          <a:p>
            <a:pPr rtl="0"/>
            <a:r>
              <a:rPr lang="ar-SA" sz="2400" dirty="0" smtClean="0">
                <a:solidFill>
                  <a:srgbClr val="FF0000"/>
                </a:solidFill>
              </a:rPr>
              <a:t>الضربات الخلفية </a:t>
            </a:r>
            <a:r>
              <a:rPr lang="ar-SA" sz="2400" dirty="0" smtClean="0">
                <a:solidFill>
                  <a:srgbClr val="FF0000"/>
                </a:solidFill>
              </a:rPr>
              <a:t>:-</a:t>
            </a:r>
          </a:p>
          <a:p>
            <a:pPr rtl="0"/>
            <a:r>
              <a:rPr lang="ar-SA" sz="2400" dirty="0" smtClean="0">
                <a:solidFill>
                  <a:srgbClr val="FF0000"/>
                </a:solidFill>
              </a:rPr>
              <a:t>مجموعة من الضربات تودى من الجهة المعاكسة للذراع الضاربة وتلعب بظهر المضرب وهذه الضربات تثير خوف الناشئين لانهم غير معتادين على هذا النمط الحركي وبالتدريب والالتزام بالنواحي الفنية سوف يساعد المبتدئين على التغلب على تلك الصعوبات .</a:t>
            </a:r>
          </a:p>
          <a:p>
            <a:pPr rtl="0"/>
            <a:r>
              <a:rPr lang="ar-SA" sz="2400" dirty="0" smtClean="0">
                <a:solidFill>
                  <a:srgbClr val="FF0000"/>
                </a:solidFill>
              </a:rPr>
              <a:t>الضربات الخلفية أنواع منها:-</a:t>
            </a:r>
          </a:p>
          <a:p>
            <a:pPr rtl="0"/>
            <a:r>
              <a:rPr lang="ar-SA" sz="2400" dirty="0" smtClean="0">
                <a:solidFill>
                  <a:schemeClr val="accent2">
                    <a:lumMod val="75000"/>
                  </a:schemeClr>
                </a:solidFill>
              </a:rPr>
              <a:t>-ضربة التخلص الخلفية</a:t>
            </a:r>
          </a:p>
          <a:p>
            <a:pPr rtl="0"/>
            <a:r>
              <a:rPr lang="ar-SA" sz="2400" dirty="0" smtClean="0">
                <a:solidFill>
                  <a:schemeClr val="accent2">
                    <a:lumMod val="75000"/>
                  </a:schemeClr>
                </a:solidFill>
              </a:rPr>
              <a:t>-الضربة المدفوعة الخلفية</a:t>
            </a:r>
          </a:p>
          <a:p>
            <a:pPr rtl="0"/>
            <a:r>
              <a:rPr lang="ar-SA" sz="2400" dirty="0" smtClean="0">
                <a:solidFill>
                  <a:schemeClr val="accent2">
                    <a:lumMod val="75000"/>
                  </a:schemeClr>
                </a:solidFill>
              </a:rPr>
              <a:t>-الضربة المقوسة الخلفية</a:t>
            </a:r>
          </a:p>
          <a:p>
            <a:pPr rtl="0"/>
            <a:r>
              <a:rPr lang="ar-SA" sz="2400" dirty="0" smtClean="0">
                <a:solidFill>
                  <a:schemeClr val="accent2">
                    <a:lumMod val="75000"/>
                  </a:schemeClr>
                </a:solidFill>
              </a:rPr>
              <a:t>-الضربة الصد والدفع الخلفية</a:t>
            </a:r>
          </a:p>
        </p:txBody>
      </p:sp>
    </p:spTree>
    <p:extLst>
      <p:ext uri="{BB962C8B-B14F-4D97-AF65-F5344CB8AC3E}">
        <p14:creationId xmlns:p14="http://schemas.microsoft.com/office/powerpoint/2010/main" val="3342561294"/>
      </p:ext>
    </p:extLst>
  </p:cSld>
  <p:clrMapOvr>
    <a:masterClrMapping/>
  </p:clrMapOvr>
  <p:transition spd="slow">
    <p:wheel spokes="3"/>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عضوي">
  <a:themeElements>
    <a:clrScheme name="عضوي">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عضوي">
      <a:majorFont>
        <a:latin typeface="Garamond"/>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عضوي">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docProps/app.xml><?xml version="1.0" encoding="utf-8"?>
<Properties xmlns="http://schemas.openxmlformats.org/officeDocument/2006/extended-properties" xmlns:vt="http://schemas.openxmlformats.org/officeDocument/2006/docPropsVTypes">
  <Template>Organic</Template>
  <TotalTime>580</TotalTime>
  <Words>198</Words>
  <Application>Microsoft Office PowerPoint</Application>
  <PresentationFormat>عرض على الشاشة (4:3)</PresentationFormat>
  <Paragraphs>36</Paragraphs>
  <Slides>4</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4</vt:i4>
      </vt:variant>
    </vt:vector>
  </HeadingPairs>
  <TitlesOfParts>
    <vt:vector size="8" baseType="lpstr">
      <vt:lpstr>Arial</vt:lpstr>
      <vt:lpstr>Garamond</vt:lpstr>
      <vt:lpstr>Times New Roman</vt:lpstr>
      <vt:lpstr>عضوي</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Dell</dc:creator>
  <cp:lastModifiedBy>DELL</cp:lastModifiedBy>
  <cp:revision>74</cp:revision>
  <dcterms:created xsi:type="dcterms:W3CDTF">2020-08-14T19:43:01Z</dcterms:created>
  <dcterms:modified xsi:type="dcterms:W3CDTF">2023-12-20T20:38:02Z</dcterms:modified>
</cp:coreProperties>
</file>