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D7452-F50A-0ADF-8568-BEE4294063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1946787"/>
            <a:ext cx="9774886" cy="2735276"/>
          </a:xfrm>
        </p:spPr>
        <p:txBody>
          <a:bodyPr/>
          <a:lstStyle/>
          <a:p>
            <a:r>
              <a:rPr lang="ar-SA" sz="4000" b="1" dirty="0">
                <a:latin typeface="Arial" panose="020B0604020202020204" pitchFamily="34" charset="0"/>
                <a:cs typeface="Arial" panose="020B0604020202020204" pitchFamily="34" charset="0"/>
              </a:rPr>
              <a:t>المهارات الأساسية في الريشة الطائرة  </a:t>
            </a:r>
            <a:br>
              <a:rPr lang="ar-SA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SA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ar-SA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SA" sz="4000" b="1" dirty="0">
                <a:latin typeface="Arial" panose="020B0604020202020204" pitchFamily="34" charset="0"/>
                <a:cs typeface="Arial" panose="020B0604020202020204" pitchFamily="34" charset="0"/>
              </a:rPr>
              <a:t>الإرسال </a:t>
            </a:r>
            <a:r>
              <a:rPr lang="ar-SA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SA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SA" sz="4000" b="1" smtClean="0">
                <a:latin typeface="Arial" panose="020B0604020202020204" pitchFamily="34" charset="0"/>
                <a:cs typeface="Arial" panose="020B0604020202020204" pitchFamily="34" charset="0"/>
              </a:rPr>
              <a:t>المحاضرة </a:t>
            </a:r>
            <a:r>
              <a:rPr lang="ar-SA" sz="4000" b="1" smtClean="0">
                <a:latin typeface="Arial" panose="020B0604020202020204" pitchFamily="34" charset="0"/>
                <a:cs typeface="Arial" panose="020B0604020202020204" pitchFamily="34" charset="0"/>
              </a:rPr>
              <a:t>الثانية</a:t>
            </a:r>
            <a:br>
              <a:rPr lang="ar-SA" sz="4000" b="1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SA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SA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SA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اعداد</a:t>
            </a:r>
            <a:br>
              <a:rPr lang="ar-SA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SA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أ.م.د</a:t>
            </a:r>
            <a:r>
              <a:rPr lang="ar-SA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عبير داخل حاتم</a:t>
            </a:r>
            <a:br>
              <a:rPr lang="ar-SA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SA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م.م</a:t>
            </a:r>
            <a:r>
              <a:rPr lang="ar-SA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زينة عبدالكريم عباس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188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2FAEA-66FA-93FE-0D2B-E8DA0625E2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13360" y="1143776"/>
            <a:ext cx="8965280" cy="4030662"/>
          </a:xfrm>
        </p:spPr>
        <p:txBody>
          <a:bodyPr>
            <a:normAutofit fontScale="25000" lnSpcReduction="20000"/>
          </a:bodyPr>
          <a:lstStyle/>
          <a:p>
            <a:pPr rtl="1"/>
            <a:r>
              <a:rPr lang="ar-AE" dirty="0"/>
              <a:t/>
            </a:r>
            <a:br>
              <a:rPr lang="ar-AE" dirty="0"/>
            </a:br>
            <a:r>
              <a:rPr lang="ar-AE" sz="14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AE" sz="1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AE" sz="14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AE" sz="14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ar-AE" sz="1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/>
            <a:r>
              <a:rPr lang="ar-AE" sz="9600" b="1" dirty="0">
                <a:solidFill>
                  <a:srgbClr val="03030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الإرسال : </a:t>
            </a:r>
            <a:r>
              <a:rPr lang="ar-AE" sz="9600" dirty="0">
                <a:solidFill>
                  <a:srgbClr val="03030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و هو من المهارات الأساسية في الريشة الطائرة ، يشكل المفتاح الأول لبداية اللعب ، هو عملية وضع الريشة في اللعب في بداية كل تبادل للضربات ، إذ ترسل إلى المكان الذي من الصعب على المنافس ارجاعه و يستلزم ضربات تحت مستوى الحزام و تفرض قوانين اللعبة بقاء جزء من أقدام اللاعب ملامسة للأرض لحظة ضرب الريشة  ،  و تعد من الألعاب التي يمكن من خلالها للاعب احراز نقاط من ضربة الإرسال في حد ذاتها و تتميز بأنها الوحيدة التي يمكن للفرد إن يتدرب عليها بمفرده .</a:t>
            </a:r>
            <a:r>
              <a:rPr lang="ar-AE" sz="9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20689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C9AFDDC-6C4B-0A3D-1057-4670E8348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4000">
                <a:latin typeface="Arial" panose="020B0604020202020204" pitchFamily="34" charset="0"/>
                <a:cs typeface="Arial" panose="020B0604020202020204" pitchFamily="34" charset="0"/>
              </a:rPr>
              <a:t>شروط الإرسال  :</a:t>
            </a:r>
            <a:r>
              <a:rPr lang="ar-SA"/>
              <a:t> 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E2F93-9B4B-2810-525B-F8E52A277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50" y="1853270"/>
            <a:ext cx="10058400" cy="4318930"/>
          </a:xfrm>
        </p:spPr>
        <p:txBody>
          <a:bodyPr anchor="b">
            <a:normAutofit/>
          </a:bodyPr>
          <a:lstStyle/>
          <a:p>
            <a:pPr marL="0" indent="0" algn="r" rtl="1">
              <a:buNone/>
            </a:pPr>
            <a:r>
              <a:rPr lang="ar-AE" sz="2400">
                <a:solidFill>
                  <a:srgbClr val="03030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١ . يجب أن تضرب الريشة بمستوى أسفل وسط اللاعب . </a:t>
            </a:r>
            <a:r>
              <a:rPr lang="ar-AE" sz="240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AE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AE" sz="2400">
                <a:solidFill>
                  <a:srgbClr val="03030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٢ . يجب أن يؤدى الإرسال قطرياً .</a:t>
            </a:r>
            <a:r>
              <a:rPr lang="ar-AE" sz="240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AE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AE" sz="2400">
                <a:solidFill>
                  <a:srgbClr val="03030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٣ . يجب أن تضرب قاعدة الريشة و ليس الريش . </a:t>
            </a:r>
            <a:r>
              <a:rPr lang="ar-AE" sz="240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AE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AE" sz="2400">
                <a:solidFill>
                  <a:srgbClr val="03030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٤ . يجب أن يؤشر مضرب اللاعب إلى الأسفل أثناء ضرب الريشة . </a:t>
            </a:r>
            <a:r>
              <a:rPr lang="ar-AE" sz="240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AE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AE" sz="2400">
                <a:solidFill>
                  <a:srgbClr val="03030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٥ . يجب أن تكون القدمان أو جزء منهما ثابتاً أثناء ضرب الريشة . </a:t>
            </a:r>
            <a:r>
              <a:rPr lang="ar-AE" sz="240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AE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AE" sz="2400">
                <a:solidFill>
                  <a:srgbClr val="03030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٦ . يجب أن يقف المرسل داخل منطقة الإرسال الخاصة به و عدم لمس الخطوط الخاصة بمنطقة الإرسال  . </a:t>
            </a:r>
            <a:r>
              <a:rPr lang="ar-AE" sz="240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AE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AE" sz="2400">
                <a:solidFill>
                  <a:srgbClr val="03030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٧ . تعد اول حركة لمضرب المرسل للأمام بداية الإرسال . </a:t>
            </a:r>
            <a:r>
              <a:rPr lang="ar-AE" sz="240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AE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AE" sz="2400">
                <a:solidFill>
                  <a:srgbClr val="03030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٨ . لا يجب تأخير الإرسال عندما يكون المستقبل مستعدا ً .</a:t>
            </a:r>
            <a:r>
              <a:rPr lang="ar-AE" sz="240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AE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AE" sz="240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AE" sz="240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362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2FA77-05E4-0025-D875-5DD993747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4400">
                <a:latin typeface="Arial" panose="020B0604020202020204" pitchFamily="34" charset="0"/>
                <a:cs typeface="Arial" panose="020B0604020202020204" pitchFamily="34" charset="0"/>
              </a:rPr>
              <a:t>اولاً : الإرسال العالي الطويل : </a:t>
            </a:r>
            <a:endParaRPr lang="en-US" sz="4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84F15-C512-7877-5B23-8551944C9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2384" y="5467328"/>
            <a:ext cx="7850488" cy="2728929"/>
          </a:xfrm>
        </p:spPr>
        <p:txBody>
          <a:bodyPr anchor="b">
            <a:noAutofit/>
          </a:bodyPr>
          <a:lstStyle/>
          <a:p>
            <a:pPr marL="0" indent="0" algn="r" rtl="1">
              <a:buNone/>
            </a:pPr>
            <a:r>
              <a:rPr lang="ar-AE" sz="2800">
                <a:solidFill>
                  <a:srgbClr val="03030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و ينفذ في الغالب بالوجه الأمامي للمضرب و يستخدم بشكل كبير في اللعب الفردي بحيث ترسل الريشة لتطير إلى أعلى و أعمق مستوى ممكن للحدود الخلفية لملعب المنافس و اجباره على الرجوع للوراء و أضعاف هجومه  ، </a:t>
            </a:r>
            <a:r>
              <a:rPr lang="ar-AE" sz="280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AE" sz="28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AE" sz="2800">
                <a:solidFill>
                  <a:srgbClr val="03030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يتخذ المرسل وضعية الإرسال بوقوفه على بعد ثلاثة أقدام من خط الإرسال الأمامي و قريباً من خط الوسط و يضرب الريشة لتطير بمسار عال و بقدر كاف يمكن الريشة من الهبوط ببطء فوق اللاعب المستقبل و إتاحة المجال للمرسل للعودة لقاعدة اللعب كما انها قد تسبب للمستقبل سوء تقدير لتوقيت الضرب  .</a:t>
            </a:r>
            <a:r>
              <a:rPr lang="ar-AE" sz="280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AE" sz="28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AE" sz="280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AE" sz="28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AE" sz="280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AE" sz="28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AE" sz="280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AE" sz="28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AE" sz="280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AE" sz="28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AE" sz="280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AE" sz="280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691A16F-0791-AF0B-EACE-8F8C5CD6A4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442" y="4505441"/>
            <a:ext cx="3879878" cy="1923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669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32196-B6EA-4CF5-BC47-29C6C14F0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73" y="0"/>
            <a:ext cx="10058400" cy="1371600"/>
          </a:xfrm>
        </p:spPr>
        <p:txBody>
          <a:bodyPr/>
          <a:lstStyle/>
          <a:p>
            <a:pPr algn="r"/>
            <a:r>
              <a:rPr lang="ar-SA">
                <a:latin typeface="Arial" panose="020B0604020202020204" pitchFamily="34" charset="0"/>
                <a:cs typeface="Arial" panose="020B0604020202020204" pitchFamily="34" charset="0"/>
              </a:rPr>
              <a:t>الإرسال الواطئ القصير : 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2068A-0F05-4B03-8DD4-5D7CC8ACA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3798" y="3740912"/>
            <a:ext cx="6759147" cy="3474247"/>
          </a:xfrm>
        </p:spPr>
        <p:txBody>
          <a:bodyPr anchor="b">
            <a:normAutofit fontScale="25000" lnSpcReduction="20000"/>
          </a:bodyPr>
          <a:lstStyle/>
          <a:p>
            <a:pPr marL="0" indent="0" algn="r" rtl="1">
              <a:buNone/>
            </a:pPr>
            <a:r>
              <a:rPr lang="ar-AE" dirty="0"/>
              <a:t/>
            </a:r>
            <a:br>
              <a:rPr lang="ar-AE" dirty="0"/>
            </a:br>
            <a:r>
              <a:rPr lang="ar-AE" dirty="0"/>
              <a:t/>
            </a:r>
            <a:br>
              <a:rPr lang="ar-AE" dirty="0"/>
            </a:br>
            <a:endParaRPr lang="ar-AE" sz="1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rtl="1">
              <a:buNone/>
            </a:pPr>
            <a:r>
              <a:rPr lang="ar-AE" sz="1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AE" sz="1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AE" sz="1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AE" sz="1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AE" sz="1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AE" sz="1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AE" sz="12800" dirty="0">
                <a:solidFill>
                  <a:srgbClr val="03030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و هذا النوع من الإرسال يؤدى اما بالوجه الأمامي للمضرب أو الخلفي منه و يعد الأساس و الأكثر استعمالاً و الأفضل في السيطرة على الريشة و الأفضل في السيطرة على الريشة و يشكل الإرسال الخلفي القصير الأساس في اللعب الزوجي بهدف إجبار المنافس على رد الريشة الى الأعلى ، و يتخذ المرسل وضعية الإرسال بوقوفه خلف خط الإرسال الأمامي مباشرة و قريباً من الخط الوسطي مستخدماً القبضة الخلفية للمضرب و يتم التركيز على حافة الشبكة العليا حتى يكون الإرسال اوطأ ارتفاعاً قدر </a:t>
            </a:r>
            <a:r>
              <a:rPr lang="ar-AE" sz="12800" dirty="0" err="1">
                <a:solidFill>
                  <a:srgbClr val="03030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الأمكان</a:t>
            </a:r>
            <a:r>
              <a:rPr lang="ar-AE" sz="12800" dirty="0">
                <a:solidFill>
                  <a:srgbClr val="03030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و لتسقط الريشة في ساحة المنافس عند خط الإرسال الأمامي، و هذا الإرسال يعطي للمنافس </a:t>
            </a:r>
            <a:r>
              <a:rPr lang="ar-AE" sz="12800" dirty="0" err="1">
                <a:solidFill>
                  <a:srgbClr val="03030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إقل</a:t>
            </a:r>
            <a:r>
              <a:rPr lang="ar-AE" sz="12800" dirty="0">
                <a:solidFill>
                  <a:srgbClr val="03030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من ٢٠% من الوقت للتحرك و الهجوم .</a:t>
            </a:r>
            <a:r>
              <a:rPr lang="ar-AE" sz="1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AE" sz="1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AE" sz="1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AE" sz="1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74D29F-FC9B-74FD-867E-D2740B80EE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934" y="1371600"/>
            <a:ext cx="4423863" cy="505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1331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65</Words>
  <Application>Microsoft Office PowerPoint</Application>
  <PresentationFormat>شاشة عريضة</PresentationFormat>
  <Paragraphs>10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Garamond</vt:lpstr>
      <vt:lpstr>Tahoma</vt:lpstr>
      <vt:lpstr>Savon</vt:lpstr>
      <vt:lpstr>المهارات الأساسية في الريشة الطائرة     الإرسال  المحاضرة الثانية  اعداد أ.م.د عبير داخل حاتم م.م زينة عبدالكريم عباس</vt:lpstr>
      <vt:lpstr>عرض تقديمي في PowerPoint</vt:lpstr>
      <vt:lpstr>شروط الإرسال  : </vt:lpstr>
      <vt:lpstr>اولاً : الإرسال العالي الطويل : </vt:lpstr>
      <vt:lpstr>الإرسال الواطئ القصير 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المهارات الأساسية في الريشة الطائرة     الإرسال </dc:title>
  <dc:creator>Guest User</dc:creator>
  <cp:lastModifiedBy>DELL</cp:lastModifiedBy>
  <cp:revision>4</cp:revision>
  <dcterms:created xsi:type="dcterms:W3CDTF">2023-11-01T15:39:14Z</dcterms:created>
  <dcterms:modified xsi:type="dcterms:W3CDTF">2023-12-20T19:15:27Z</dcterms:modified>
</cp:coreProperties>
</file>