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112262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BCADB2F-8146-4454-88D0-ADBCFFC46377}" type="datetimeFigureOut">
              <a:rPr lang="en-US" smtClean="0"/>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1371021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531838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ar-SA" smtClean="0"/>
              <a:t>انقر لتحرير نمط العنوان الرئيسي</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476740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2190085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699683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560192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22104187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40950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545296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1793842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BCADB2F-8146-4454-88D0-ADBCFFC46377}" type="datetimeFigureOut">
              <a:rPr lang="en-US" smtClean="0"/>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2685509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BCADB2F-8146-4454-88D0-ADBCFFC46377}" type="datetimeFigureOut">
              <a:rPr lang="en-US" smtClean="0"/>
              <a:t>12/19/2023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3145073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3722937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474663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7" name="Date Placeholder 4"/>
          <p:cNvSpPr>
            <a:spLocks noGrp="1"/>
          </p:cNvSpPr>
          <p:nvPr>
            <p:ph type="dt" sz="half" idx="10"/>
          </p:nvPr>
        </p:nvSpPr>
        <p:spPr/>
        <p:txBody>
          <a:bodyPr/>
          <a:lstStyle/>
          <a:p>
            <a:fld id="{1BCADB2F-8146-4454-88D0-ADBCFFC46377}" type="datetimeFigureOut">
              <a:rPr lang="en-US" smtClean="0"/>
              <a:t>12/19/2023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3952405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BCADB2F-8146-4454-88D0-ADBCFFC46377}" type="datetimeFigureOut">
              <a:rPr lang="en-US" smtClean="0"/>
              <a:t>12/19/2023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F0DF7E-7A0E-49BD-A12D-7AC8A4EE7E27}" type="slidenum">
              <a:rPr lang="en-US" smtClean="0"/>
              <a:t>‹#›</a:t>
            </a:fld>
            <a:endParaRPr lang="en-US"/>
          </a:p>
        </p:txBody>
      </p:sp>
    </p:spTree>
    <p:extLst>
      <p:ext uri="{BB962C8B-B14F-4D97-AF65-F5344CB8AC3E}">
        <p14:creationId xmlns:p14="http://schemas.microsoft.com/office/powerpoint/2010/main" val="246015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BCADB2F-8146-4454-88D0-ADBCFFC46377}" type="datetimeFigureOut">
              <a:rPr lang="en-US" smtClean="0"/>
              <a:t>12/19/2023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2F0DF7E-7A0E-49BD-A12D-7AC8A4EE7E27}" type="slidenum">
              <a:rPr lang="en-US" smtClean="0"/>
              <a:t>‹#›</a:t>
            </a:fld>
            <a:endParaRPr lang="en-US"/>
          </a:p>
        </p:txBody>
      </p:sp>
    </p:spTree>
    <p:extLst>
      <p:ext uri="{BB962C8B-B14F-4D97-AF65-F5344CB8AC3E}">
        <p14:creationId xmlns:p14="http://schemas.microsoft.com/office/powerpoint/2010/main" val="148840282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986227" y="2232892"/>
            <a:ext cx="8825658" cy="3329581"/>
          </a:xfrm>
        </p:spPr>
        <p:txBody>
          <a:bodyPr/>
          <a:lstStyle/>
          <a:p>
            <a:pPr marL="342900" lvl="0" indent="-342900" algn="ctr" rtl="1">
              <a:spcBef>
                <a:spcPts val="1000"/>
              </a:spcBef>
              <a:buClr>
                <a:srgbClr val="F5A408"/>
              </a:buClr>
              <a:buSzPct val="80000"/>
              <a:buFont typeface="Wingdings 3" charset="2"/>
              <a:buChar char=""/>
            </a:pPr>
            <a:r>
              <a:rPr lang="ar-SA" dirty="0" smtClean="0"/>
              <a:t>المحاضرة الرابعة</a:t>
            </a:r>
            <a:br>
              <a:rPr lang="ar-SA" dirty="0" smtClean="0"/>
            </a:br>
            <a:r>
              <a:rPr lang="ar-SA" dirty="0" smtClean="0"/>
              <a:t/>
            </a:r>
            <a:br>
              <a:rPr lang="ar-SA" dirty="0" smtClean="0"/>
            </a:br>
            <a:r>
              <a:rPr lang="ar-IQ" sz="3100" b="1" dirty="0">
                <a:solidFill>
                  <a:srgbClr val="8EBBD2">
                    <a:lumMod val="75000"/>
                  </a:srgbClr>
                </a:solidFill>
              </a:rPr>
              <a:t>المهارات الأساسية في تنس </a:t>
            </a:r>
            <a:r>
              <a:rPr lang="ar-IQ" sz="3100" b="1" dirty="0" smtClean="0">
                <a:solidFill>
                  <a:srgbClr val="8EBBD2">
                    <a:lumMod val="75000"/>
                  </a:srgbClr>
                </a:solidFill>
              </a:rPr>
              <a:t>الطاولة</a:t>
            </a:r>
            <a:r>
              <a:rPr lang="ar-SA" sz="3100" b="1" dirty="0" smtClean="0">
                <a:solidFill>
                  <a:srgbClr val="8EBBD2">
                    <a:lumMod val="75000"/>
                  </a:srgbClr>
                </a:solidFill>
              </a:rPr>
              <a:t/>
            </a:r>
            <a:br>
              <a:rPr lang="ar-SA" sz="3100" b="1" dirty="0" smtClean="0">
                <a:solidFill>
                  <a:srgbClr val="8EBBD2">
                    <a:lumMod val="75000"/>
                  </a:srgbClr>
                </a:solidFill>
              </a:rPr>
            </a:br>
            <a:r>
              <a:rPr lang="en-US" sz="3100" dirty="0">
                <a:solidFill>
                  <a:srgbClr val="8EBBD2">
                    <a:lumMod val="75000"/>
                  </a:srgbClr>
                </a:solidFill>
              </a:rPr>
              <a:t/>
            </a:r>
            <a:br>
              <a:rPr lang="en-US" sz="3100" dirty="0">
                <a:solidFill>
                  <a:srgbClr val="8EBBD2">
                    <a:lumMod val="75000"/>
                  </a:srgbClr>
                </a:solidFill>
              </a:rPr>
            </a:br>
            <a:r>
              <a:rPr lang="ar-SA" sz="3100" dirty="0" smtClean="0">
                <a:solidFill>
                  <a:srgbClr val="8EBBD2">
                    <a:lumMod val="75000"/>
                  </a:srgbClr>
                </a:solidFill>
              </a:rPr>
              <a:t>اعداد </a:t>
            </a:r>
            <a:br>
              <a:rPr lang="ar-SA" sz="3100" dirty="0" smtClean="0">
                <a:solidFill>
                  <a:srgbClr val="8EBBD2">
                    <a:lumMod val="75000"/>
                  </a:srgbClr>
                </a:solidFill>
              </a:rPr>
            </a:br>
            <a:r>
              <a:rPr lang="ar-SA" sz="3100" dirty="0" smtClean="0">
                <a:solidFill>
                  <a:srgbClr val="8EBBD2">
                    <a:lumMod val="75000"/>
                  </a:srgbClr>
                </a:solidFill>
              </a:rPr>
              <a:t/>
            </a:r>
            <a:br>
              <a:rPr lang="ar-SA" sz="3100" dirty="0" smtClean="0">
                <a:solidFill>
                  <a:srgbClr val="8EBBD2">
                    <a:lumMod val="75000"/>
                  </a:srgbClr>
                </a:solidFill>
              </a:rPr>
            </a:br>
            <a:r>
              <a:rPr lang="ar-SA" sz="3100" dirty="0" err="1" smtClean="0">
                <a:solidFill>
                  <a:srgbClr val="8EBBD2">
                    <a:lumMod val="75000"/>
                  </a:srgbClr>
                </a:solidFill>
              </a:rPr>
              <a:t>أ.م.د</a:t>
            </a:r>
            <a:r>
              <a:rPr lang="ar-SA" sz="3100" dirty="0" smtClean="0">
                <a:solidFill>
                  <a:srgbClr val="8EBBD2">
                    <a:lumMod val="75000"/>
                  </a:srgbClr>
                </a:solidFill>
              </a:rPr>
              <a:t> عبير داخل حاتم</a:t>
            </a:r>
            <a:br>
              <a:rPr lang="ar-SA" sz="3100" dirty="0" smtClean="0">
                <a:solidFill>
                  <a:srgbClr val="8EBBD2">
                    <a:lumMod val="75000"/>
                  </a:srgbClr>
                </a:solidFill>
              </a:rPr>
            </a:br>
            <a:r>
              <a:rPr lang="ar-SA" sz="3100" dirty="0" err="1" smtClean="0">
                <a:solidFill>
                  <a:srgbClr val="8EBBD2">
                    <a:lumMod val="75000"/>
                  </a:srgbClr>
                </a:solidFill>
              </a:rPr>
              <a:t>م.م</a:t>
            </a:r>
            <a:r>
              <a:rPr lang="ar-SA" sz="3100" dirty="0" smtClean="0">
                <a:solidFill>
                  <a:srgbClr val="8EBBD2">
                    <a:lumMod val="75000"/>
                  </a:srgbClr>
                </a:solidFill>
              </a:rPr>
              <a:t> زينة عبد الكريم عباس</a:t>
            </a:r>
            <a:endParaRPr lang="en-US" dirty="0"/>
          </a:p>
        </p:txBody>
      </p:sp>
    </p:spTree>
    <p:extLst>
      <p:ext uri="{BB962C8B-B14F-4D97-AF65-F5344CB8AC3E}">
        <p14:creationId xmlns:p14="http://schemas.microsoft.com/office/powerpoint/2010/main" val="113035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560292" y="267855"/>
            <a:ext cx="6169890" cy="6160653"/>
          </a:xfrm>
        </p:spPr>
        <p:txBody>
          <a:bodyPr>
            <a:normAutofit/>
          </a:bodyPr>
          <a:lstStyle/>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الضربة الساحقة الأمامية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 • الخطوات الفنية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1- يقف الطالب وقدمه اليسرى متقدمة على اليمين وكتفه الأيسر متجهة نحو الطاولة ويجب عليه أن يتخذ موقعا بحيث تسقط الكرة الى جانب جسمه الأيمن.</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2- تسحب اليد اليمنى للخلف بعد مس الكرة سطح الطاولة ويكون وجه المضرب مائـلاً للأسفل وتضرب الكرة عند وصولها الى أعلى ارتداد لها.</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3- عند الانتهاء من الضربة تمتد الذراع للأمام باتجاه الكرة الى أن تصل أمام وجه الطالب أو تجتازه الى جهة اليسار مع نقل مركز ثقل الجسم من القدم اليمنى الى اليسرى  مع لف الجذع من اليسار لليمين.</a:t>
            </a:r>
            <a:endParaRPr lang="en-US" sz="1400" dirty="0">
              <a:latin typeface="Times New Roman" panose="02020603050405020304" pitchFamily="18" charset="0"/>
              <a:ea typeface="Calibri" panose="020F0502020204030204" pitchFamily="34" charset="0"/>
            </a:endParaRPr>
          </a:p>
          <a:p>
            <a:pPr algn="r" rtl="1"/>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6184" y="965199"/>
            <a:ext cx="3546506" cy="4765964"/>
          </a:xfrm>
          <a:prstGeom prst="rect">
            <a:avLst/>
          </a:prstGeom>
        </p:spPr>
      </p:pic>
    </p:spTree>
    <p:extLst>
      <p:ext uri="{BB962C8B-B14F-4D97-AF65-F5344CB8AC3E}">
        <p14:creationId xmlns:p14="http://schemas.microsoft.com/office/powerpoint/2010/main" val="755866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49818" y="316482"/>
            <a:ext cx="5579453" cy="6102791"/>
          </a:xfrm>
        </p:spPr>
        <p:txBody>
          <a:bodyPr>
            <a:normAutofit/>
          </a:bodyPr>
          <a:lstStyle/>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الضربة الساقطة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 • الخطوات الفنية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marR="495300"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يقف الطالب قرب الطاولة بحيث تكون قدمه اليمنى قرب الطاولة واليسرى متـأخـرة والركبتان </a:t>
            </a:r>
            <a:r>
              <a:rPr lang="ar-IQ" dirty="0" err="1">
                <a:latin typeface="Times New Roman" panose="02020603050405020304" pitchFamily="18" charset="0"/>
                <a:ea typeface="Calibri" panose="020F0502020204030204" pitchFamily="34" charset="0"/>
              </a:rPr>
              <a:t>منثنيتان</a:t>
            </a:r>
            <a:r>
              <a:rPr lang="ar-IQ" dirty="0">
                <a:latin typeface="Times New Roman" panose="02020603050405020304" pitchFamily="18" charset="0"/>
                <a:ea typeface="Calibri" panose="020F0502020204030204" pitchFamily="34" charset="0"/>
              </a:rPr>
              <a:t> قليلا لضمان ضرب الكرة بصورة منخفضة.</a:t>
            </a:r>
            <a:endParaRPr lang="en-US" sz="1400" dirty="0">
              <a:latin typeface="Times New Roman" panose="02020603050405020304" pitchFamily="18" charset="0"/>
              <a:ea typeface="Calibri" panose="020F0502020204030204" pitchFamily="34" charset="0"/>
            </a:endParaRPr>
          </a:p>
          <a:p>
            <a:pPr marR="495300"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تقوم الذراع بخداع الطالب المنافس </a:t>
            </a:r>
            <a:r>
              <a:rPr lang="ar-IQ" dirty="0" err="1">
                <a:latin typeface="Times New Roman" panose="02020603050405020304" pitchFamily="18" charset="0"/>
                <a:ea typeface="Calibri" panose="020F0502020204030204" pitchFamily="34" charset="0"/>
              </a:rPr>
              <a:t>بأرجحتها</a:t>
            </a:r>
            <a:r>
              <a:rPr lang="ar-IQ" dirty="0">
                <a:latin typeface="Times New Roman" panose="02020603050405020304" pitchFamily="18" charset="0"/>
                <a:ea typeface="Calibri" panose="020F0502020204030204" pitchFamily="34" charset="0"/>
              </a:rPr>
              <a:t> بسرعة لكن بدون ضرب الكرة بل يجعل المضرب أمامها كي ترتطم به.</a:t>
            </a:r>
            <a:endParaRPr lang="en-US" sz="1400" dirty="0">
              <a:latin typeface="Times New Roman" panose="02020603050405020304" pitchFamily="18" charset="0"/>
              <a:ea typeface="Calibri" panose="020F0502020204030204" pitchFamily="34" charset="0"/>
            </a:endParaRPr>
          </a:p>
          <a:p>
            <a:pPr marR="495300" lvl="0" algn="just" rtl="1">
              <a:lnSpc>
                <a:spcPct val="107000"/>
              </a:lnSpc>
              <a:spcAft>
                <a:spcPts val="800"/>
              </a:spcAft>
              <a:buFont typeface="+mj-lt"/>
              <a:buAutoNum type="arabicPeriod"/>
            </a:pPr>
            <a:r>
              <a:rPr lang="ar-IQ" dirty="0">
                <a:latin typeface="Times New Roman" panose="02020603050405020304" pitchFamily="18" charset="0"/>
                <a:ea typeface="Calibri" panose="020F0502020204030204" pitchFamily="34" charset="0"/>
              </a:rPr>
              <a:t>يمسك المضرب بقوة وعند مس الكرة للمضرب يلف الطالب جسمه لليمين في  الضربة الأمامية الساقطة بحيث يقابل كتفه الأيسر الشبكة ويلف جسمه لليسار  في الضربة الساقطة الخلفية بحيث يقابل كتفه الأيمن الشبكة.</a:t>
            </a:r>
            <a:endParaRPr lang="en-US" sz="1400" dirty="0">
              <a:latin typeface="Times New Roman" panose="02020603050405020304" pitchFamily="18" charset="0"/>
              <a:ea typeface="Calibri" panose="020F0502020204030204" pitchFamily="34" charset="0"/>
            </a:endParaRPr>
          </a:p>
          <a:p>
            <a:pPr algn="r" rtl="1"/>
            <a:r>
              <a:rPr lang="ar-IQ" dirty="0">
                <a:ea typeface="Calibri" panose="020F0502020204030204" pitchFamily="34" charset="0"/>
              </a:rPr>
              <a:t>بعد الانتهاء من الضربة يسحب الطالب ذراعه لوضع التهيـؤ لإعادة الكرة القادمة</a:t>
            </a:r>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6144" y="1447800"/>
            <a:ext cx="3952875" cy="4572000"/>
          </a:xfrm>
          <a:prstGeom prst="rect">
            <a:avLst/>
          </a:prstGeom>
        </p:spPr>
      </p:pic>
    </p:spTree>
    <p:extLst>
      <p:ext uri="{BB962C8B-B14F-4D97-AF65-F5344CB8AC3E}">
        <p14:creationId xmlns:p14="http://schemas.microsoft.com/office/powerpoint/2010/main" val="2310453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46658" y="704409"/>
            <a:ext cx="8946541" cy="4920536"/>
          </a:xfrm>
        </p:spPr>
        <p:txBody>
          <a:bodyPr/>
          <a:lstStyle/>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الإرسال بوجه المضرب الخلفي</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 • الخطوات الفنية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1- يتخذ الطالب وقفة الاستعداد المناسبة لأداء ضربة الإرسال بحيث يكون الكتف الأيمن للطالب أقل ارتفاعا من الكتف الأيسر.</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2- يكون المضرب أسفل الذراع الأيسر ليتمكن الطالب المنافس من رؤية زاوية المضرب والقدم اليمنى أماما وتكون الكرة في وضع مريح على راحة اليد الحرة.</a:t>
            </a:r>
            <a:endParaRPr lang="en-US" sz="1400" dirty="0">
              <a:latin typeface="Times New Roman" panose="02020603050405020304" pitchFamily="18" charset="0"/>
              <a:ea typeface="Calibri" panose="020F0502020204030204" pitchFamily="34" charset="0"/>
            </a:endParaRPr>
          </a:p>
          <a:p>
            <a:pPr algn="r" rtl="1"/>
            <a:r>
              <a:rPr lang="ar-IQ" dirty="0">
                <a:ea typeface="Calibri" panose="020F0502020204030204" pitchFamily="34" charset="0"/>
              </a:rPr>
              <a:t>3- يــؤدى الإرسال بقذف الكرة الى أعلى في اتجاه رأسي مع دوران بسيط في الجزء العلوي لجسم الطالب لسهولة الحركة ومرجحة الذراع الحاملة للمضرب الى الخلف والى الأعلى قليلا ليتم احتكاك الكرة بالمضرب وضربها من أسفل ثم  تفرد الذراع كاملا بعد أداء الإرسال</a:t>
            </a:r>
            <a:endParaRPr lang="en-US" dirty="0"/>
          </a:p>
        </p:txBody>
      </p:sp>
    </p:spTree>
    <p:extLst>
      <p:ext uri="{BB962C8B-B14F-4D97-AF65-F5344CB8AC3E}">
        <p14:creationId xmlns:p14="http://schemas.microsoft.com/office/powerpoint/2010/main" val="1732675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43458" y="316480"/>
            <a:ext cx="8946541" cy="6093556"/>
          </a:xfrm>
        </p:spPr>
        <p:txBody>
          <a:bodyPr>
            <a:normAutofit fontScale="92500" lnSpcReduction="10000"/>
          </a:bodyPr>
          <a:lstStyle/>
          <a:p>
            <a:pPr algn="ctr" rtl="1"/>
            <a:r>
              <a:rPr lang="ar-IQ" sz="3300" b="1" dirty="0">
                <a:solidFill>
                  <a:schemeClr val="accent5">
                    <a:lumMod val="75000"/>
                  </a:schemeClr>
                </a:solidFill>
              </a:rPr>
              <a:t>المهارات الأساسية في تنس الطاولة</a:t>
            </a:r>
            <a:endParaRPr lang="en-US" sz="3300" dirty="0">
              <a:solidFill>
                <a:schemeClr val="accent5">
                  <a:lumMod val="75000"/>
                </a:schemeClr>
              </a:solidFill>
            </a:endParaRPr>
          </a:p>
          <a:p>
            <a:pPr algn="r" rtl="1"/>
            <a:r>
              <a:rPr lang="ar-IQ" sz="2600" b="1" dirty="0"/>
              <a:t>مسكة المضرب الأوربية (المصافحة)</a:t>
            </a:r>
            <a:endParaRPr lang="en-US" sz="2600" dirty="0"/>
          </a:p>
          <a:p>
            <a:pPr algn="r" rtl="1"/>
            <a:r>
              <a:rPr lang="ar-IQ" sz="2600" b="1" dirty="0"/>
              <a:t> • الخطوات الفنية</a:t>
            </a:r>
            <a:endParaRPr lang="en-US" sz="2600" dirty="0"/>
          </a:p>
          <a:p>
            <a:pPr lvl="0" algn="r" rtl="1"/>
            <a:r>
              <a:rPr lang="ar-IQ" sz="2600" dirty="0"/>
              <a:t>تكون السبابة على نصل المضرب والإبهام على نصل المضرب من الجهة الأخرى أما أصابع اليد الثلاثة الأخرى فتكون ملفوفة على قبضة المضرب.</a:t>
            </a:r>
            <a:endParaRPr lang="en-US" sz="2600" dirty="0"/>
          </a:p>
          <a:p>
            <a:pPr lvl="0" algn="r" rtl="1"/>
            <a:r>
              <a:rPr lang="ar-IQ" sz="2600" dirty="0"/>
              <a:t>يستطيـع الطالب التحكم بأصبعيه (السبابة والإبهام) وذلك برفعها عن النصل أثناء الضربات حيث يرفع أصبع السبابة في حالة ضرب الكرة كي تساعده في زيادة قوة الضربة والسيطرة على المضرب في لعب الضربة الأمامية والضربة الخلفية يرفع الطالب الإبهام عن نصل المضرب</a:t>
            </a:r>
            <a:r>
              <a:rPr lang="ar-IQ" sz="2600" dirty="0" smtClean="0"/>
              <a:t>.</a:t>
            </a:r>
            <a:endParaRPr lang="ar-SA" sz="2600" dirty="0" smtClean="0"/>
          </a:p>
          <a:p>
            <a:pPr algn="ctr" rtl="1"/>
            <a:r>
              <a:rPr lang="ar-IQ" sz="2800" b="1" dirty="0">
                <a:solidFill>
                  <a:schemeClr val="accent5">
                    <a:lumMod val="75000"/>
                  </a:schemeClr>
                </a:solidFill>
              </a:rPr>
              <a:t>• الخطوات التطبيقية</a:t>
            </a:r>
            <a:endParaRPr lang="en-US" sz="2800" dirty="0">
              <a:solidFill>
                <a:schemeClr val="accent5">
                  <a:lumMod val="75000"/>
                </a:schemeClr>
              </a:solidFill>
            </a:endParaRPr>
          </a:p>
          <a:p>
            <a:pPr lvl="0" algn="r" rtl="1"/>
            <a:r>
              <a:rPr lang="ar-IQ" sz="2200" dirty="0"/>
              <a:t>التعود على المسكة الصحيحة حسب خطواتها الفنية بمسك المضرب عدة مرات وملاحظة وضع اليد والأصابع.</a:t>
            </a:r>
            <a:endParaRPr lang="en-US" sz="2200" dirty="0"/>
          </a:p>
          <a:p>
            <a:pPr lvl="0" algn="r" rtl="1"/>
            <a:r>
              <a:rPr lang="ar-IQ" sz="2200" dirty="0" err="1"/>
              <a:t>تنطيط</a:t>
            </a:r>
            <a:r>
              <a:rPr lang="ar-IQ" sz="2200" dirty="0"/>
              <a:t> الكرة بالمضرب عاليا بوجه المضرب.</a:t>
            </a:r>
            <a:endParaRPr lang="en-US" sz="2200" dirty="0"/>
          </a:p>
          <a:p>
            <a:pPr lvl="0" algn="r" rtl="1"/>
            <a:r>
              <a:rPr lang="ar-IQ" sz="2200" dirty="0"/>
              <a:t>التمرين السابق ولكن بظهر المضرب مع التأكيد على مسكة المضرب.</a:t>
            </a:r>
            <a:endParaRPr lang="en-US" sz="2200" dirty="0"/>
          </a:p>
          <a:p>
            <a:pPr lvl="0" algn="r" rtl="1"/>
            <a:r>
              <a:rPr lang="ar-IQ" sz="2200" dirty="0"/>
              <a:t>اللعب الحر على الطاولة لتثبيت المسكة الصحيحة للمضرب.</a:t>
            </a:r>
            <a:endParaRPr lang="en-US" sz="2200" dirty="0"/>
          </a:p>
          <a:p>
            <a:pPr lvl="0" algn="r" rtl="1"/>
            <a:endParaRPr lang="en-US" dirty="0"/>
          </a:p>
          <a:p>
            <a:pPr marL="0" indent="0" algn="r" rtl="1">
              <a:buNone/>
            </a:pPr>
            <a:endParaRPr lang="en-US" dirty="0"/>
          </a:p>
        </p:txBody>
      </p:sp>
    </p:spTree>
    <p:extLst>
      <p:ext uri="{BB962C8B-B14F-4D97-AF65-F5344CB8AC3E}">
        <p14:creationId xmlns:p14="http://schemas.microsoft.com/office/powerpoint/2010/main" val="4081423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80402" y="298007"/>
            <a:ext cx="8946541" cy="5733337"/>
          </a:xfrm>
        </p:spPr>
        <p:txBody>
          <a:bodyPr>
            <a:normAutofit/>
          </a:bodyPr>
          <a:lstStyle/>
          <a:p>
            <a:pPr algn="ctr" rtl="1">
              <a:lnSpc>
                <a:spcPct val="107000"/>
              </a:lnSpc>
              <a:spcAft>
                <a:spcPts val="800"/>
              </a:spcAft>
            </a:pPr>
            <a:r>
              <a:rPr lang="ar-IQ" sz="2400" b="1" dirty="0">
                <a:latin typeface="Times New Roman" panose="02020603050405020304" pitchFamily="18" charset="0"/>
                <a:ea typeface="Calibri" panose="020F0502020204030204" pitchFamily="34" charset="0"/>
              </a:rPr>
              <a:t>مسكة المضرب الأسيوية (مسكة القلم)</a:t>
            </a:r>
            <a:endParaRPr lang="en-US" sz="16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 • </a:t>
            </a:r>
            <a:r>
              <a:rPr lang="ar-IQ" b="1" dirty="0">
                <a:solidFill>
                  <a:schemeClr val="accent5">
                    <a:lumMod val="75000"/>
                  </a:schemeClr>
                </a:solidFill>
                <a:latin typeface="Times New Roman" panose="02020603050405020304" pitchFamily="18" charset="0"/>
                <a:ea typeface="Calibri" panose="020F0502020204030204" pitchFamily="34" charset="0"/>
              </a:rPr>
              <a:t>الخطوات الفنية</a:t>
            </a:r>
            <a:endParaRPr lang="en-US" sz="1400" b="1" dirty="0">
              <a:solidFill>
                <a:schemeClr val="accent5">
                  <a:lumMod val="75000"/>
                </a:schemeClr>
              </a:solidFill>
              <a:latin typeface="Times New Roman" panose="02020603050405020304" pitchFamily="18" charset="0"/>
              <a:ea typeface="Calibri" panose="020F0502020204030204" pitchFamily="34" charset="0"/>
            </a:endParaRPr>
          </a:p>
          <a:p>
            <a:pPr marR="485775" lvl="0" algn="just" rtl="1">
              <a:lnSpc>
                <a:spcPct val="107000"/>
              </a:lnSpc>
              <a:buFont typeface="+mj-lt"/>
              <a:buAutoNum type="arabicPeriod"/>
            </a:pPr>
            <a:r>
              <a:rPr lang="ar-IQ" sz="2400" dirty="0">
                <a:latin typeface="Times New Roman" panose="02020603050405020304" pitchFamily="18" charset="0"/>
                <a:ea typeface="Calibri" panose="020F0502020204030204" pitchFamily="34" charset="0"/>
              </a:rPr>
              <a:t>طريقة هذه المسكة تكون بوضع أصبعي الإبهام والسبابة على الحافة العليا القريبة من عنق القبضة والأصابع الثلاثة الأخرى توضع على النصل في الجهة الخلفية.</a:t>
            </a:r>
            <a:endParaRPr lang="en-US" sz="1600" dirty="0">
              <a:latin typeface="Times New Roman" panose="02020603050405020304" pitchFamily="18" charset="0"/>
              <a:ea typeface="Calibri" panose="020F0502020204030204" pitchFamily="34" charset="0"/>
            </a:endParaRPr>
          </a:p>
          <a:p>
            <a:pPr marR="485775" lvl="0" algn="just" rtl="1">
              <a:lnSpc>
                <a:spcPct val="107000"/>
              </a:lnSpc>
              <a:spcAft>
                <a:spcPts val="800"/>
              </a:spcAft>
              <a:buFont typeface="+mj-lt"/>
              <a:buAutoNum type="arabicPeriod"/>
            </a:pPr>
            <a:r>
              <a:rPr lang="ar-IQ" sz="2400" dirty="0">
                <a:latin typeface="Times New Roman" panose="02020603050405020304" pitchFamily="18" charset="0"/>
                <a:ea typeface="Calibri" panose="020F0502020204030204" pitchFamily="34" charset="0"/>
              </a:rPr>
              <a:t>وفى هذا النوع يستخدم وجه واحد من المضرب لأداء الضربات وهذا ما يجعل المهاجم مسيطراً على الكرة بوجه واحد دون تغيير في حركة اليد في أثناء ضرب الكرة.</a:t>
            </a:r>
            <a:endParaRPr lang="en-US" sz="16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 • الخطوات التطبيقية</a:t>
            </a:r>
            <a:endParaRPr lang="en-US" sz="1400" b="1" dirty="0">
              <a:solidFill>
                <a:schemeClr val="accent5">
                  <a:lumMod val="75000"/>
                </a:schemeClr>
              </a:solidFill>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400" dirty="0">
                <a:latin typeface="Times New Roman" panose="02020603050405020304" pitchFamily="18" charset="0"/>
                <a:ea typeface="Calibri" panose="020F0502020204030204" pitchFamily="34" charset="0"/>
              </a:rPr>
              <a:t>التعود على المسكة الأسيوية (مسكة القلم) من حيث وضع اليد والأصابع على المضرب.</a:t>
            </a:r>
            <a:endParaRPr lang="en-US" sz="16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400" dirty="0">
                <a:latin typeface="Times New Roman" panose="02020603050405020304" pitchFamily="18" charset="0"/>
                <a:ea typeface="Calibri" panose="020F0502020204030204" pitchFamily="34" charset="0"/>
              </a:rPr>
              <a:t>الإحساس بالمسكة من خلال </a:t>
            </a:r>
            <a:r>
              <a:rPr lang="ar-IQ" sz="2400" dirty="0" err="1">
                <a:latin typeface="Times New Roman" panose="02020603050405020304" pitchFamily="18" charset="0"/>
                <a:ea typeface="Calibri" panose="020F0502020204030204" pitchFamily="34" charset="0"/>
              </a:rPr>
              <a:t>تنطيط</a:t>
            </a:r>
            <a:r>
              <a:rPr lang="ar-IQ" sz="2400" dirty="0">
                <a:latin typeface="Times New Roman" panose="02020603050405020304" pitchFamily="18" charset="0"/>
                <a:ea typeface="Calibri" panose="020F0502020204030204" pitchFamily="34" charset="0"/>
              </a:rPr>
              <a:t> الكرة بالمضرب ونحو الجدار ومع الأرض.</a:t>
            </a:r>
            <a:endParaRPr lang="en-US" sz="1600" dirty="0">
              <a:latin typeface="Times New Roman" panose="02020603050405020304" pitchFamily="18" charset="0"/>
              <a:ea typeface="Calibri" panose="020F0502020204030204" pitchFamily="34" charset="0"/>
            </a:endParaRPr>
          </a:p>
          <a:p>
            <a:pPr lvl="0" algn="just" rtl="1">
              <a:lnSpc>
                <a:spcPct val="107000"/>
              </a:lnSpc>
              <a:spcAft>
                <a:spcPts val="800"/>
              </a:spcAft>
              <a:buFont typeface="+mj-lt"/>
              <a:buAutoNum type="arabicPeriod"/>
            </a:pPr>
            <a:r>
              <a:rPr lang="ar-IQ" sz="2400" dirty="0">
                <a:latin typeface="Times New Roman" panose="02020603050405020304" pitchFamily="18" charset="0"/>
                <a:ea typeface="Calibri" panose="020F0502020204030204" pitchFamily="34" charset="0"/>
              </a:rPr>
              <a:t>تمرير الكرة بين زميلين على الطاولة من خلال المسكة الأسيوية.</a:t>
            </a:r>
            <a:endParaRPr lang="en-US" sz="1600" dirty="0">
              <a:latin typeface="Times New Roman" panose="02020603050405020304" pitchFamily="18" charset="0"/>
              <a:ea typeface="Calibri" panose="020F0502020204030204" pitchFamily="34" charset="0"/>
            </a:endParaRPr>
          </a:p>
          <a:p>
            <a:pPr algn="r" rtl="1"/>
            <a:endParaRPr lang="en-US" dirty="0"/>
          </a:p>
        </p:txBody>
      </p:sp>
    </p:spTree>
    <p:extLst>
      <p:ext uri="{BB962C8B-B14F-4D97-AF65-F5344CB8AC3E}">
        <p14:creationId xmlns:p14="http://schemas.microsoft.com/office/powerpoint/2010/main" val="42411975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78381" y="3395807"/>
            <a:ext cx="3919559" cy="2662744"/>
          </a:xfrm>
        </p:spPr>
      </p:pic>
      <p:sp>
        <p:nvSpPr>
          <p:cNvPr id="5" name="مستطيل 4"/>
          <p:cNvSpPr/>
          <p:nvPr/>
        </p:nvSpPr>
        <p:spPr>
          <a:xfrm>
            <a:off x="5097940" y="85670"/>
            <a:ext cx="6096000" cy="6620274"/>
          </a:xfrm>
          <a:prstGeom prst="rect">
            <a:avLst/>
          </a:prstGeom>
        </p:spPr>
        <p:txBody>
          <a:bodyPr>
            <a:spAutoFit/>
          </a:bodyPr>
          <a:lstStyle/>
          <a:p>
            <a:pPr algn="just">
              <a:lnSpc>
                <a:spcPct val="107000"/>
              </a:lnSpc>
              <a:spcAft>
                <a:spcPts val="800"/>
              </a:spcAft>
            </a:pPr>
            <a:r>
              <a:rPr lang="ar-IQ" sz="2400" b="1" dirty="0" smtClean="0">
                <a:solidFill>
                  <a:schemeClr val="accent5">
                    <a:lumMod val="75000"/>
                  </a:schemeClr>
                </a:solidFill>
                <a:effectLst/>
                <a:latin typeface="Times New Roman" panose="02020603050405020304" pitchFamily="18" charset="0"/>
                <a:ea typeface="Calibri" panose="020F0502020204030204" pitchFamily="34" charset="0"/>
              </a:rPr>
              <a:t>الإرسال بوجه المضرب الأمامي</a:t>
            </a:r>
            <a:endParaRPr lang="en-US" sz="1600" b="1" dirty="0" smtClean="0">
              <a:solidFill>
                <a:schemeClr val="accent5">
                  <a:lumMod val="75000"/>
                </a:schemeClr>
              </a:solidFill>
              <a:effectLst/>
              <a:latin typeface="Times New Roman" panose="02020603050405020304" pitchFamily="18" charset="0"/>
              <a:ea typeface="Calibri" panose="020F0502020204030204" pitchFamily="34" charset="0"/>
            </a:endParaRPr>
          </a:p>
          <a:p>
            <a:pPr algn="just">
              <a:lnSpc>
                <a:spcPct val="107000"/>
              </a:lnSpc>
              <a:spcAft>
                <a:spcPts val="800"/>
              </a:spcAft>
            </a:pPr>
            <a:r>
              <a:rPr lang="ar-IQ" sz="2400" b="1" dirty="0" smtClean="0">
                <a:solidFill>
                  <a:schemeClr val="accent5">
                    <a:lumMod val="75000"/>
                  </a:schemeClr>
                </a:solidFill>
                <a:effectLst/>
                <a:latin typeface="Times New Roman" panose="02020603050405020304" pitchFamily="18" charset="0"/>
                <a:ea typeface="Calibri" panose="020F0502020204030204" pitchFamily="34" charset="0"/>
              </a:rPr>
              <a:t> • الخطوات الفنية</a:t>
            </a:r>
            <a:endParaRPr lang="en-US" sz="1600" b="1" dirty="0" smtClean="0">
              <a:solidFill>
                <a:schemeClr val="accent5">
                  <a:lumMod val="75000"/>
                </a:schemeClr>
              </a:solidFill>
              <a:effectLst/>
              <a:latin typeface="Times New Roman" panose="02020603050405020304" pitchFamily="18" charset="0"/>
              <a:ea typeface="Calibri" panose="020F0502020204030204" pitchFamily="34" charset="0"/>
            </a:endParaRPr>
          </a:p>
          <a:p>
            <a:pPr marL="342900" marR="476250" lvl="0" indent="-342900" algn="just">
              <a:lnSpc>
                <a:spcPct val="107000"/>
              </a:lnSpc>
              <a:buFont typeface="+mj-lt"/>
              <a:buAutoNum type="arabicPeriod"/>
            </a:pPr>
            <a:r>
              <a:rPr lang="ar-IQ" sz="2400" dirty="0" smtClean="0">
                <a:effectLst/>
                <a:latin typeface="Times New Roman" panose="02020603050405020304" pitchFamily="18" charset="0"/>
                <a:ea typeface="Calibri" panose="020F0502020204030204" pitchFamily="34" charset="0"/>
              </a:rPr>
              <a:t>يقف الطالب خلف الطاولة بمسافة تتراوح ما بين 50 ــ 60 سم متخذا وضع الاستعداد ويمسك بالمضرب مع المحافظة على زاوية المضرب عند الأداء بحيث يكون فوق سطح الطاولة وخارجه.</a:t>
            </a:r>
            <a:endParaRPr lang="en-US" sz="1600" dirty="0" smtClean="0">
              <a:effectLst/>
              <a:latin typeface="Times New Roman" panose="02020603050405020304" pitchFamily="18" charset="0"/>
              <a:ea typeface="Calibri" panose="020F0502020204030204" pitchFamily="34" charset="0"/>
            </a:endParaRPr>
          </a:p>
          <a:p>
            <a:pPr marL="342900" marR="476250" lvl="0" indent="-342900" algn="just">
              <a:lnSpc>
                <a:spcPct val="107000"/>
              </a:lnSpc>
              <a:buFont typeface="+mj-lt"/>
              <a:buAutoNum type="arabicPeriod"/>
            </a:pPr>
            <a:r>
              <a:rPr lang="ar-IQ" sz="2400" dirty="0" smtClean="0">
                <a:effectLst/>
                <a:latin typeface="Times New Roman" panose="02020603050405020304" pitchFamily="18" charset="0"/>
                <a:ea typeface="Calibri" panose="020F0502020204030204" pitchFamily="34" charset="0"/>
              </a:rPr>
              <a:t>تثنى الركبتان قليلا مع ميل الجذع للأمام قليلا وتكون إحدى القدمين متقدمة على الأخرى ويواجه الكتف الأيسر الشبكة.</a:t>
            </a:r>
            <a:endParaRPr lang="en-US" sz="1600" dirty="0" smtClean="0">
              <a:effectLst/>
              <a:latin typeface="Times New Roman" panose="02020603050405020304" pitchFamily="18" charset="0"/>
              <a:ea typeface="Calibri" panose="020F0502020204030204" pitchFamily="34" charset="0"/>
            </a:endParaRPr>
          </a:p>
          <a:p>
            <a:pPr marL="342900" marR="476250" lvl="0" indent="-342900" algn="just">
              <a:lnSpc>
                <a:spcPct val="107000"/>
              </a:lnSpc>
              <a:buFont typeface="+mj-lt"/>
              <a:buAutoNum type="arabicPeriod"/>
            </a:pPr>
            <a:r>
              <a:rPr lang="ar-IQ" sz="2400" dirty="0" smtClean="0">
                <a:effectLst/>
                <a:latin typeface="Times New Roman" panose="02020603050405020304" pitchFamily="18" charset="0"/>
                <a:ea typeface="Calibri" panose="020F0502020204030204" pitchFamily="34" charset="0"/>
              </a:rPr>
              <a:t>توضع الكرة باليد بحرية على راحة اليد المفتوحة والمنبسطة ويكون موضع الكرة خلف خط النهاية.</a:t>
            </a:r>
            <a:endParaRPr lang="en-US" sz="1600" dirty="0" smtClean="0">
              <a:effectLst/>
              <a:latin typeface="Times New Roman" panose="02020603050405020304" pitchFamily="18" charset="0"/>
              <a:ea typeface="Calibri" panose="020F0502020204030204" pitchFamily="34" charset="0"/>
            </a:endParaRPr>
          </a:p>
          <a:p>
            <a:pPr marL="342900" marR="476250" lvl="0" indent="-342900" algn="just">
              <a:lnSpc>
                <a:spcPct val="107000"/>
              </a:lnSpc>
              <a:spcAft>
                <a:spcPts val="800"/>
              </a:spcAft>
              <a:buFont typeface="+mj-lt"/>
              <a:buAutoNum type="arabicPeriod"/>
            </a:pPr>
            <a:r>
              <a:rPr lang="ar-IQ" sz="2400" dirty="0" smtClean="0">
                <a:effectLst/>
                <a:latin typeface="Times New Roman" panose="02020603050405020304" pitchFamily="18" charset="0"/>
                <a:ea typeface="Calibri" panose="020F0502020204030204" pitchFamily="34" charset="0"/>
              </a:rPr>
              <a:t>يقوم الطالب بتحريك المضرب خلفا ثم أماما عند رمى الكرة عموديا لأداء ضربة الإرسال  والبداية بحيث تكون الحركة من المرفق تـؤدى ضربة الإرسال أما بشكل مستقيم أو قطري  بكرات قصيرة أو متوسطة وطويـلة.</a:t>
            </a:r>
            <a:endParaRPr lang="en-US" sz="16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51005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389639" y="685936"/>
            <a:ext cx="8946541" cy="5659446"/>
          </a:xfrm>
        </p:spPr>
        <p:txBody>
          <a:bodyPr>
            <a:normAutofit/>
          </a:bodyPr>
          <a:lstStyle/>
          <a:p>
            <a:pPr algn="just" rtl="1">
              <a:lnSpc>
                <a:spcPct val="107000"/>
              </a:lnSpc>
              <a:spcAft>
                <a:spcPts val="800"/>
              </a:spcAft>
            </a:pPr>
            <a:r>
              <a:rPr lang="ar-IQ" sz="2400" b="1" dirty="0">
                <a:solidFill>
                  <a:schemeClr val="accent5">
                    <a:lumMod val="75000"/>
                  </a:schemeClr>
                </a:solidFill>
                <a:latin typeface="Times New Roman" panose="02020603050405020304" pitchFamily="18" charset="0"/>
                <a:ea typeface="Calibri" panose="020F0502020204030204" pitchFamily="34" charset="0"/>
              </a:rPr>
              <a:t>الخطوات التطبيقية</a:t>
            </a:r>
            <a:endParaRPr lang="en-US" sz="1900" b="1" dirty="0">
              <a:solidFill>
                <a:schemeClr val="accent5">
                  <a:lumMod val="75000"/>
                </a:schemeClr>
              </a:solidFill>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800" dirty="0">
                <a:latin typeface="Times New Roman" panose="02020603050405020304" pitchFamily="18" charset="0"/>
                <a:ea typeface="Calibri" panose="020F0502020204030204" pitchFamily="34" charset="0"/>
              </a:rPr>
              <a:t>تـؤدى المهارة بالمضرب دون كرة للحصول على الإحساس الحركي.</a:t>
            </a:r>
            <a:endParaRPr lang="en-US" sz="18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800" dirty="0">
                <a:latin typeface="Times New Roman" panose="02020603050405020304" pitchFamily="18" charset="0"/>
                <a:ea typeface="Calibri" panose="020F0502020204030204" pitchFamily="34" charset="0"/>
              </a:rPr>
              <a:t>تـؤدى المهارة دون لمس الكرة بعد قـذفها لأعلى عموديـا وتركها تسقط على الأرض.</a:t>
            </a:r>
            <a:endParaRPr lang="en-US" sz="18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800" dirty="0">
                <a:latin typeface="Times New Roman" panose="02020603050405020304" pitchFamily="18" charset="0"/>
                <a:ea typeface="Calibri" panose="020F0502020204030204" pitchFamily="34" charset="0"/>
              </a:rPr>
              <a:t>أداء ضربة الإرسال من الوضع الأمامي باستخدام المضرب والكرة بحيث يتم ضربها على الحائــط.</a:t>
            </a:r>
            <a:endParaRPr lang="en-US" sz="18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800" dirty="0">
                <a:latin typeface="Times New Roman" panose="02020603050405020304" pitchFamily="18" charset="0"/>
                <a:ea typeface="Calibri" panose="020F0502020204030204" pitchFamily="34" charset="0"/>
              </a:rPr>
              <a:t>يقوم الطالب بـأداء الإرسال من أماكن مختلفة عن سطح الطاولة لتمر فوق الشبكة وتسقط على سطح الملعب الأخر.</a:t>
            </a:r>
            <a:endParaRPr lang="en-US" sz="1800" dirty="0">
              <a:latin typeface="Times New Roman" panose="02020603050405020304" pitchFamily="18" charset="0"/>
              <a:ea typeface="Calibri" panose="020F0502020204030204" pitchFamily="34" charset="0"/>
            </a:endParaRPr>
          </a:p>
          <a:p>
            <a:pPr lvl="0" algn="just" rtl="1">
              <a:lnSpc>
                <a:spcPct val="107000"/>
              </a:lnSpc>
              <a:spcAft>
                <a:spcPts val="800"/>
              </a:spcAft>
              <a:buFont typeface="+mj-lt"/>
              <a:buAutoNum type="arabicPeriod"/>
            </a:pPr>
            <a:r>
              <a:rPr lang="ar-IQ" sz="2800" dirty="0">
                <a:latin typeface="Times New Roman" panose="02020603050405020304" pitchFamily="18" charset="0"/>
                <a:ea typeface="Calibri" panose="020F0502020204030204" pitchFamily="34" charset="0"/>
              </a:rPr>
              <a:t>يرفع الطالب الكرة الى أقصى ارتفاع لها ثم يــؤدى المهارة بعد سقوطها من ذلك الارتفاع.</a:t>
            </a:r>
            <a:endParaRPr lang="en-US" sz="1800" dirty="0">
              <a:latin typeface="Times New Roman" panose="02020603050405020304" pitchFamily="18" charset="0"/>
              <a:ea typeface="Calibri" panose="020F0502020204030204" pitchFamily="34" charset="0"/>
            </a:endParaRPr>
          </a:p>
          <a:p>
            <a:pPr algn="r" rtl="1"/>
            <a:endParaRPr lang="en-US" dirty="0"/>
          </a:p>
        </p:txBody>
      </p:sp>
    </p:spTree>
    <p:extLst>
      <p:ext uri="{BB962C8B-B14F-4D97-AF65-F5344CB8AC3E}">
        <p14:creationId xmlns:p14="http://schemas.microsoft.com/office/powerpoint/2010/main" val="3678004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08112" y="473500"/>
            <a:ext cx="8946541" cy="6222864"/>
          </a:xfrm>
        </p:spPr>
        <p:txBody>
          <a:bodyPr>
            <a:normAutofit fontScale="92500" lnSpcReduction="10000"/>
          </a:bodyPr>
          <a:lstStyle/>
          <a:p>
            <a:pPr algn="just" rtl="1">
              <a:lnSpc>
                <a:spcPct val="107000"/>
              </a:lnSpc>
              <a:spcAft>
                <a:spcPts val="800"/>
              </a:spcAft>
            </a:pPr>
            <a:r>
              <a:rPr lang="ar-IQ" sz="2200" b="1" dirty="0">
                <a:solidFill>
                  <a:schemeClr val="accent5">
                    <a:lumMod val="75000"/>
                  </a:schemeClr>
                </a:solidFill>
                <a:latin typeface="Times New Roman" panose="02020603050405020304" pitchFamily="18" charset="0"/>
                <a:ea typeface="Calibri" panose="020F0502020204030204" pitchFamily="34" charset="0"/>
              </a:rPr>
              <a:t>الإرسال بوجه المضرب الخلفي</a:t>
            </a:r>
            <a:endParaRPr lang="en-US" sz="1500" b="1"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sz="2200" b="1" dirty="0">
                <a:latin typeface="Times New Roman" panose="02020603050405020304" pitchFamily="18" charset="0"/>
                <a:ea typeface="Calibri" panose="020F0502020204030204" pitchFamily="34" charset="0"/>
              </a:rPr>
              <a:t> • </a:t>
            </a:r>
            <a:r>
              <a:rPr lang="ar-IQ" sz="2200" b="1" dirty="0">
                <a:solidFill>
                  <a:schemeClr val="accent5">
                    <a:lumMod val="75000"/>
                  </a:schemeClr>
                </a:solidFill>
                <a:latin typeface="Times New Roman" panose="02020603050405020304" pitchFamily="18" charset="0"/>
                <a:ea typeface="Calibri" panose="020F0502020204030204" pitchFamily="34" charset="0"/>
              </a:rPr>
              <a:t>الخطوات الفنية</a:t>
            </a:r>
            <a:endParaRPr lang="en-US" sz="1500" dirty="0">
              <a:solidFill>
                <a:schemeClr val="accent5">
                  <a:lumMod val="75000"/>
                </a:schemeClr>
              </a:solidFill>
              <a:latin typeface="Times New Roman" panose="02020603050405020304" pitchFamily="18" charset="0"/>
              <a:ea typeface="Calibri" panose="020F0502020204030204" pitchFamily="34" charset="0"/>
            </a:endParaRPr>
          </a:p>
          <a:p>
            <a:pPr marR="485775"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يتخذ الطالب وقفة الاستعداد المناسبة لأداء ضربة الإرسال بحيث يكون الكتف الأيمن للطالب أقل ارتفاعا من الكتف الأيسر.</a:t>
            </a:r>
            <a:endParaRPr lang="en-US" sz="1400" dirty="0">
              <a:latin typeface="Times New Roman" panose="02020603050405020304" pitchFamily="18" charset="0"/>
              <a:ea typeface="Calibri" panose="020F0502020204030204" pitchFamily="34" charset="0"/>
            </a:endParaRPr>
          </a:p>
          <a:p>
            <a:pPr marR="485775"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يكون المضرب أسفل الذراع الأيسر ليتمكن الطالب المنافس من رؤية زاوية المضرب والقدم اليمنى أماما وتكون الكرة في وضع مريح على راحة اليد الحرة.</a:t>
            </a:r>
            <a:endParaRPr lang="en-US" sz="1400" dirty="0">
              <a:latin typeface="Times New Roman" panose="02020603050405020304" pitchFamily="18" charset="0"/>
              <a:ea typeface="Calibri" panose="020F0502020204030204" pitchFamily="34" charset="0"/>
            </a:endParaRPr>
          </a:p>
          <a:p>
            <a:pPr marR="485775" lvl="0" algn="just" rtl="1">
              <a:lnSpc>
                <a:spcPct val="107000"/>
              </a:lnSpc>
              <a:spcAft>
                <a:spcPts val="800"/>
              </a:spcAft>
              <a:buFont typeface="+mj-lt"/>
              <a:buAutoNum type="arabicPeriod"/>
            </a:pPr>
            <a:r>
              <a:rPr lang="ar-IQ" dirty="0">
                <a:latin typeface="Times New Roman" panose="02020603050405020304" pitchFamily="18" charset="0"/>
                <a:ea typeface="Calibri" panose="020F0502020204030204" pitchFamily="34" charset="0"/>
              </a:rPr>
              <a:t>يــؤدى الإرسال بقذف الكرة الى أعلى في اتجاه رأسي مع دوران بسيط في الجزء العلوي لجسم الطالب لسهولة الحركة ومرجحة الذراع الحاملة للمضرب الى الخلف والى الأعلى قليلا ليتم احتكاك الكرة بالمضرب وضربها من أسفل ثم  تفرد الذراع كاملا بعد أداء الإرسال.</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 </a:t>
            </a:r>
            <a:r>
              <a:rPr lang="ar-IQ" sz="2200" b="1" dirty="0">
                <a:solidFill>
                  <a:schemeClr val="accent5">
                    <a:lumMod val="75000"/>
                  </a:schemeClr>
                </a:solidFill>
                <a:latin typeface="Times New Roman" panose="02020603050405020304" pitchFamily="18" charset="0"/>
                <a:ea typeface="Calibri" panose="020F0502020204030204" pitchFamily="34" charset="0"/>
              </a:rPr>
              <a:t>• الخطوات التطبيقية</a:t>
            </a:r>
            <a:endParaRPr lang="en-US" sz="1500" b="1" dirty="0">
              <a:solidFill>
                <a:schemeClr val="accent5">
                  <a:lumMod val="75000"/>
                </a:schemeClr>
              </a:solidFill>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تــؤدى الحركة دون استخدام الكرة.</a:t>
            </a:r>
            <a:endParaRPr lang="en-US" sz="14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يتم استعمال ظهر المضرب.</a:t>
            </a:r>
            <a:endParaRPr lang="en-US" sz="14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دوران الجسم نحو اليسار قليلا بحيث يصبح ظهر المضرب مواجها للزميل.</a:t>
            </a:r>
            <a:endParaRPr lang="en-US" sz="1400" dirty="0">
              <a:latin typeface="Times New Roman" panose="02020603050405020304" pitchFamily="18" charset="0"/>
              <a:ea typeface="Calibri" panose="020F0502020204030204" pitchFamily="34" charset="0"/>
            </a:endParaRPr>
          </a:p>
          <a:p>
            <a:pPr lvl="0" algn="just" rtl="1">
              <a:lnSpc>
                <a:spcPct val="107000"/>
              </a:lnSpc>
              <a:spcAft>
                <a:spcPts val="800"/>
              </a:spcAft>
              <a:buFont typeface="+mj-lt"/>
              <a:buAutoNum type="arabicPeriod"/>
            </a:pPr>
            <a:r>
              <a:rPr lang="ar-IQ" dirty="0">
                <a:latin typeface="Times New Roman" panose="02020603050405020304" pitchFamily="18" charset="0"/>
                <a:ea typeface="Calibri" panose="020F0502020204030204" pitchFamily="34" charset="0"/>
              </a:rPr>
              <a:t>وضع القدم اليمنى متقدمة قليلا عن اليسرى وثقل الجسم على القدم الخلفية في حالة الكرات الطويلة وعلى القدم الأمامية في حالة الكرات القصيرة وتتم المرجحة في اتجاه ضربة الكرة حيث ينقل ثقل الجسم على القدم الأمامية.</a:t>
            </a:r>
            <a:endParaRPr lang="en-US" sz="1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50115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80000" y="390373"/>
            <a:ext cx="5468616" cy="5945772"/>
          </a:xfrm>
        </p:spPr>
        <p:txBody>
          <a:bodyPr>
            <a:normAutofit fontScale="77500" lnSpcReduction="20000"/>
          </a:bodyPr>
          <a:lstStyle/>
          <a:p>
            <a:pPr algn="just" rtl="1">
              <a:lnSpc>
                <a:spcPct val="107000"/>
              </a:lnSpc>
              <a:spcAft>
                <a:spcPts val="800"/>
              </a:spcAft>
            </a:pPr>
            <a:r>
              <a:rPr lang="ar-IQ" sz="2300" b="1" dirty="0">
                <a:solidFill>
                  <a:schemeClr val="accent5">
                    <a:lumMod val="75000"/>
                  </a:schemeClr>
                </a:solidFill>
                <a:latin typeface="Times New Roman" panose="02020603050405020304" pitchFamily="18" charset="0"/>
                <a:ea typeface="Calibri" panose="020F0502020204030204" pitchFamily="34" charset="0"/>
              </a:rPr>
              <a:t>وضع الاستعداد (الاستقبال والصد)</a:t>
            </a:r>
            <a:endParaRPr lang="en-US" sz="1500" b="1"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sz="2300" b="1" dirty="0">
                <a:solidFill>
                  <a:schemeClr val="accent5">
                    <a:lumMod val="75000"/>
                  </a:schemeClr>
                </a:solidFill>
                <a:latin typeface="Times New Roman" panose="02020603050405020304" pitchFamily="18" charset="0"/>
                <a:ea typeface="Calibri" panose="020F0502020204030204" pitchFamily="34" charset="0"/>
              </a:rPr>
              <a:t> • الخطوات الفنية</a:t>
            </a:r>
            <a:endParaRPr lang="en-US" sz="1500" b="1" dirty="0">
              <a:solidFill>
                <a:schemeClr val="accent5">
                  <a:lumMod val="75000"/>
                </a:schemeClr>
              </a:solidFill>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300" dirty="0">
                <a:latin typeface="Times New Roman" panose="02020603050405020304" pitchFamily="18" charset="0"/>
                <a:ea typeface="Calibri" panose="020F0502020204030204" pitchFamily="34" charset="0"/>
              </a:rPr>
              <a:t>يقف الطالب بعيدا عن الحد النهائي للطاولة بمسافة 60سم.</a:t>
            </a:r>
            <a:endParaRPr lang="en-US" sz="15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300" dirty="0">
                <a:latin typeface="Times New Roman" panose="02020603050405020304" pitchFamily="18" charset="0"/>
                <a:ea typeface="Calibri" panose="020F0502020204030204" pitchFamily="34" charset="0"/>
              </a:rPr>
              <a:t>تكون القدمان متباعدتان بقدر مناسب وثقل الجسم مرتكز أطراف الأصابع والركبتان مثنيتان قليلا مع ميل الجذع للأمام.</a:t>
            </a:r>
            <a:endParaRPr lang="en-US" sz="15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300" dirty="0">
                <a:latin typeface="Times New Roman" panose="02020603050405020304" pitchFamily="18" charset="0"/>
                <a:ea typeface="Calibri" panose="020F0502020204030204" pitchFamily="34" charset="0"/>
              </a:rPr>
              <a:t>ثنى مرفق اليد الممسكة بالمضرب ويكون وضع القدم اليسرى متقدما عن اليمنى واقرب الى حافة الطاولة والكتف الأيسر مواجها للطاولة.</a:t>
            </a:r>
            <a:endParaRPr lang="en-US" sz="1500" dirty="0">
              <a:latin typeface="Times New Roman" panose="02020603050405020304" pitchFamily="18" charset="0"/>
              <a:ea typeface="Calibri" panose="020F0502020204030204" pitchFamily="34" charset="0"/>
            </a:endParaRPr>
          </a:p>
          <a:p>
            <a:pPr lvl="0" algn="just" rtl="1">
              <a:lnSpc>
                <a:spcPct val="107000"/>
              </a:lnSpc>
              <a:spcAft>
                <a:spcPts val="800"/>
              </a:spcAft>
              <a:buFont typeface="+mj-lt"/>
              <a:buAutoNum type="arabicPeriod"/>
            </a:pPr>
            <a:r>
              <a:rPr lang="ar-IQ" sz="2300" dirty="0">
                <a:latin typeface="Times New Roman" panose="02020603050405020304" pitchFamily="18" charset="0"/>
                <a:ea typeface="Calibri" panose="020F0502020204030204" pitchFamily="34" charset="0"/>
              </a:rPr>
              <a:t>تضرب الكرة بارتفاعها مع تغير الثقل على القدم الأمامية .</a:t>
            </a:r>
            <a:endParaRPr lang="en-US" sz="15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 </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b="1" dirty="0">
                <a:latin typeface="Times New Roman" panose="02020603050405020304" pitchFamily="18" charset="0"/>
                <a:ea typeface="Calibri" panose="020F0502020204030204" pitchFamily="34" charset="0"/>
              </a:rPr>
              <a:t> • </a:t>
            </a:r>
            <a:r>
              <a:rPr lang="ar-IQ" sz="2300" b="1" dirty="0">
                <a:solidFill>
                  <a:schemeClr val="accent5">
                    <a:lumMod val="75000"/>
                  </a:schemeClr>
                </a:solidFill>
                <a:latin typeface="Times New Roman" panose="02020603050405020304" pitchFamily="18" charset="0"/>
                <a:ea typeface="Calibri" panose="020F0502020204030204" pitchFamily="34" charset="0"/>
              </a:rPr>
              <a:t>الخطوات التطبيقية</a:t>
            </a:r>
            <a:endParaRPr lang="en-US" sz="1500" dirty="0">
              <a:solidFill>
                <a:schemeClr val="accent5">
                  <a:lumMod val="75000"/>
                </a:schemeClr>
              </a:solidFill>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100" dirty="0">
                <a:latin typeface="Times New Roman" panose="02020603050405020304" pitchFamily="18" charset="0"/>
                <a:ea typeface="Calibri" panose="020F0502020204030204" pitchFamily="34" charset="0"/>
              </a:rPr>
              <a:t>أداء وقفة الاستعداد حسب تسلسل مراحل الأداء.</a:t>
            </a:r>
            <a:endParaRPr lang="en-US" sz="16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100" dirty="0">
                <a:latin typeface="Times New Roman" panose="02020603050405020304" pitchFamily="18" charset="0"/>
                <a:ea typeface="Calibri" panose="020F0502020204030204" pitchFamily="34" charset="0"/>
              </a:rPr>
              <a:t>يقف الطالب أمام زميل له وأمام الطاولة ويقبض على المضرب بالقبضة الصحيحة ويمرجح الذراع ليمرر الكرة للزميل.</a:t>
            </a:r>
            <a:endParaRPr lang="en-US" sz="16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sz="2100" dirty="0">
                <a:latin typeface="Times New Roman" panose="02020603050405020304" pitchFamily="18" charset="0"/>
                <a:ea typeface="Calibri" panose="020F0502020204030204" pitchFamily="34" charset="0"/>
              </a:rPr>
              <a:t>من حالة الجري ثم التوقف بالوضع الصحيح لتعلم حركات القدم وميلان الجذع للأمام.</a:t>
            </a:r>
            <a:endParaRPr lang="en-US" sz="1600" dirty="0">
              <a:latin typeface="Times New Roman" panose="02020603050405020304" pitchFamily="18" charset="0"/>
              <a:ea typeface="Calibri" panose="020F0502020204030204" pitchFamily="34" charset="0"/>
            </a:endParaRPr>
          </a:p>
          <a:p>
            <a:pPr lvl="0" algn="just" rtl="1">
              <a:lnSpc>
                <a:spcPct val="107000"/>
              </a:lnSpc>
              <a:spcAft>
                <a:spcPts val="800"/>
              </a:spcAft>
              <a:buFont typeface="+mj-lt"/>
              <a:buAutoNum type="arabicPeriod"/>
            </a:pPr>
            <a:r>
              <a:rPr lang="ar-IQ" sz="2100" dirty="0">
                <a:latin typeface="Times New Roman" panose="02020603050405020304" pitchFamily="18" charset="0"/>
                <a:ea typeface="Calibri" panose="020F0502020204030204" pitchFamily="34" charset="0"/>
              </a:rPr>
              <a:t>الربط بين حركات المضرب والكرة ومضرب الزميل وحركات القدمين واليدين والعينين.</a:t>
            </a:r>
            <a:endParaRPr lang="en-US" sz="1600" dirty="0">
              <a:latin typeface="Times New Roman" panose="02020603050405020304" pitchFamily="18" charset="0"/>
              <a:ea typeface="Calibri" panose="020F0502020204030204" pitchFamily="34" charset="0"/>
            </a:endParaRPr>
          </a:p>
          <a:p>
            <a:pPr algn="r" rtl="1"/>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455" y="1376218"/>
            <a:ext cx="3620325" cy="4618182"/>
          </a:xfrm>
          <a:prstGeom prst="rect">
            <a:avLst/>
          </a:prstGeom>
        </p:spPr>
      </p:pic>
    </p:spTree>
    <p:extLst>
      <p:ext uri="{BB962C8B-B14F-4D97-AF65-F5344CB8AC3E}">
        <p14:creationId xmlns:p14="http://schemas.microsoft.com/office/powerpoint/2010/main" val="3413528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417348" y="464263"/>
            <a:ext cx="8946541" cy="5742573"/>
          </a:xfrm>
        </p:spPr>
        <p:txBody>
          <a:bodyPr>
            <a:normAutofit fontScale="92500" lnSpcReduction="20000"/>
          </a:bodyPr>
          <a:lstStyle/>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الضربة الرافعة الأمامية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 • الخطوات الفنية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marR="485775"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يتخذ الطالب وقفة الاستعداد بحيث تكون القدم اليسرى متقدمة للأمام واليمنى منحرفة بزاوية 45 درجة و المسافة بين القدمين مساوية لعرض الكتفين والجذع للأمام قليلاً.</a:t>
            </a:r>
            <a:endParaRPr lang="en-US" sz="1400" dirty="0">
              <a:latin typeface="Times New Roman" panose="02020603050405020304" pitchFamily="18" charset="0"/>
              <a:ea typeface="Calibri" panose="020F0502020204030204" pitchFamily="34" charset="0"/>
            </a:endParaRPr>
          </a:p>
          <a:p>
            <a:pPr marR="485775" lvl="0" algn="just" rtl="1">
              <a:lnSpc>
                <a:spcPct val="107000"/>
              </a:lnSpc>
              <a:spcAft>
                <a:spcPts val="800"/>
              </a:spcAft>
              <a:buFont typeface="+mj-lt"/>
              <a:buAutoNum type="arabicPeriod"/>
            </a:pPr>
            <a:r>
              <a:rPr lang="ar-IQ" dirty="0">
                <a:latin typeface="Times New Roman" panose="02020603050405020304" pitchFamily="18" charset="0"/>
                <a:ea typeface="Calibri" panose="020F0502020204030204" pitchFamily="34" charset="0"/>
              </a:rPr>
              <a:t>يقوم الطالب بالمرجحة الخلفية للمضرب مع دفع الكتف الأيسر الى الأمام بحيث يكون الجذع الأسفل متجها لجهة اليمين ليضرب الكرة عندما الى أعلى ارتفاع لها مع نقل ثقل الجسم من القدم الخلفية الى الأمامية.</a:t>
            </a:r>
            <a:endParaRPr lang="en-US" sz="1400" dirty="0">
              <a:latin typeface="Times New Roman" panose="02020603050405020304" pitchFamily="18" charset="0"/>
              <a:ea typeface="Calibri" panose="020F0502020204030204" pitchFamily="34" charset="0"/>
            </a:endParaRPr>
          </a:p>
          <a:p>
            <a:pPr algn="r" rtl="1"/>
            <a:r>
              <a:rPr lang="ar-IQ" dirty="0">
                <a:ea typeface="Calibri" panose="020F0502020204030204" pitchFamily="34" charset="0"/>
              </a:rPr>
              <a:t>متابعة اليد الضاربة حركة الكرة لتصل الى أعلى </a:t>
            </a:r>
            <a:r>
              <a:rPr lang="ar-IQ" dirty="0" smtClean="0">
                <a:ea typeface="Calibri" panose="020F0502020204030204" pitchFamily="34" charset="0"/>
              </a:rPr>
              <a:t>الرأس</a:t>
            </a:r>
            <a:endParaRPr lang="ar-SA" dirty="0" smtClean="0">
              <a:ea typeface="Calibri" panose="020F0502020204030204" pitchFamily="34" charset="0"/>
            </a:endParaRPr>
          </a:p>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الضربة الرافعة الخلفية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algn="just" rtl="1">
              <a:lnSpc>
                <a:spcPct val="107000"/>
              </a:lnSpc>
              <a:spcAft>
                <a:spcPts val="800"/>
              </a:spcAft>
            </a:pPr>
            <a:r>
              <a:rPr lang="ar-IQ" b="1" dirty="0">
                <a:solidFill>
                  <a:schemeClr val="accent5">
                    <a:lumMod val="75000"/>
                  </a:schemeClr>
                </a:solidFill>
                <a:latin typeface="Times New Roman" panose="02020603050405020304" pitchFamily="18" charset="0"/>
                <a:ea typeface="Calibri" panose="020F0502020204030204" pitchFamily="34" charset="0"/>
              </a:rPr>
              <a:t> • الخطوات الفنية</a:t>
            </a:r>
            <a:endParaRPr lang="en-US" sz="1400" dirty="0">
              <a:solidFill>
                <a:schemeClr val="accent5">
                  <a:lumMod val="75000"/>
                </a:schemeClr>
              </a:solidFill>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القدم اليمنى متقدمة والكتف الأيمن مواجها للشبكة.</a:t>
            </a:r>
            <a:endParaRPr lang="en-US" sz="1400" dirty="0">
              <a:latin typeface="Times New Roman" panose="02020603050405020304" pitchFamily="18" charset="0"/>
              <a:ea typeface="Calibri" panose="020F0502020204030204" pitchFamily="34" charset="0"/>
            </a:endParaRPr>
          </a:p>
          <a:p>
            <a:pPr lvl="0" algn="just" rtl="1">
              <a:lnSpc>
                <a:spcPct val="107000"/>
              </a:lnSpc>
              <a:buFont typeface="+mj-lt"/>
              <a:buAutoNum type="arabicPeriod"/>
            </a:pPr>
            <a:r>
              <a:rPr lang="ar-IQ" dirty="0">
                <a:latin typeface="Times New Roman" panose="02020603050405020304" pitchFamily="18" charset="0"/>
                <a:ea typeface="Calibri" panose="020F0502020204030204" pitchFamily="34" charset="0"/>
              </a:rPr>
              <a:t>يكون الجزء العلوي من الجسم مائـلا قليلا الى الأمام مع انثناء المرفق من  ناحية الجسم وعدم المرجحة الكبيرة.</a:t>
            </a:r>
            <a:endParaRPr lang="en-US" sz="1400" dirty="0">
              <a:latin typeface="Times New Roman" panose="02020603050405020304" pitchFamily="18" charset="0"/>
              <a:ea typeface="Calibri" panose="020F0502020204030204" pitchFamily="34" charset="0"/>
            </a:endParaRPr>
          </a:p>
          <a:p>
            <a:pPr lvl="0" algn="just" rtl="1">
              <a:lnSpc>
                <a:spcPct val="107000"/>
              </a:lnSpc>
              <a:spcAft>
                <a:spcPts val="800"/>
              </a:spcAft>
              <a:buFont typeface="+mj-lt"/>
              <a:buAutoNum type="arabicPeriod"/>
            </a:pPr>
            <a:r>
              <a:rPr lang="ar-IQ" dirty="0">
                <a:latin typeface="Times New Roman" panose="02020603050405020304" pitchFamily="18" charset="0"/>
                <a:ea typeface="Calibri" panose="020F0502020204030204" pitchFamily="34" charset="0"/>
              </a:rPr>
              <a:t>يتم ضرب الكرة من مقدمة الذراع بتحريك الرسغ على شكل قوس وإرجاع  المضرب للخلف قليلا بحيث يتم نقل الجسم الى الأمام قليلا بعد أداء  هذه الضربات.</a:t>
            </a:r>
            <a:endParaRPr lang="en-US" sz="1400" dirty="0">
              <a:latin typeface="Times New Roman" panose="02020603050405020304" pitchFamily="18" charset="0"/>
              <a:ea typeface="Calibri" panose="020F0502020204030204" pitchFamily="34" charset="0"/>
            </a:endParaRPr>
          </a:p>
          <a:p>
            <a:pPr algn="r" rtl="1"/>
            <a:r>
              <a:rPr lang="ar-IQ" dirty="0">
                <a:ea typeface="Calibri" panose="020F0502020204030204" pitchFamily="34" charset="0"/>
              </a:rPr>
              <a:t>يتم متابعة الأداء بمواصلة اليد الضاربة الحركة الى الأمام.</a:t>
            </a:r>
            <a:endParaRPr lang="en-US" dirty="0"/>
          </a:p>
        </p:txBody>
      </p:sp>
    </p:spTree>
    <p:extLst>
      <p:ext uri="{BB962C8B-B14F-4D97-AF65-F5344CB8AC3E}">
        <p14:creationId xmlns:p14="http://schemas.microsoft.com/office/powerpoint/2010/main" val="3461046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657494" y="556627"/>
            <a:ext cx="8946541" cy="5797991"/>
          </a:xfrm>
        </p:spPr>
        <p:txBody>
          <a:bodyPr/>
          <a:lstStyle/>
          <a:p>
            <a:pPr algn="just" rtl="1">
              <a:lnSpc>
                <a:spcPct val="107000"/>
              </a:lnSpc>
              <a:spcAft>
                <a:spcPts val="800"/>
              </a:spcAft>
            </a:pPr>
            <a:r>
              <a:rPr lang="ar-IQ" b="1" dirty="0">
                <a:latin typeface="Times New Roman" panose="02020603050405020304" pitchFamily="18" charset="0"/>
                <a:ea typeface="Calibri" panose="020F0502020204030204" pitchFamily="34" charset="0"/>
              </a:rPr>
              <a:t>الضربة نصف الكرة</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b="1" dirty="0">
                <a:latin typeface="Times New Roman" panose="02020603050405020304" pitchFamily="18" charset="0"/>
                <a:ea typeface="Calibri" panose="020F0502020204030204" pitchFamily="34" charset="0"/>
              </a:rPr>
              <a:t> • الخطوات الفنية</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1- تؤدى هذه الضربة عندما يكون الطالب ملاصقا للطاولة بمسافة لا تـقل عن30 سم.</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2- يتخذ الطالب وضع الاستعداد المناسب بحيث يكون الجذع مائـلا قليلا للأمام مع انثناء بسيط في الركبتين وتكون القدمان متباعدتـان.</a:t>
            </a:r>
            <a:endParaRPr lang="en-US" sz="1400" dirty="0">
              <a:latin typeface="Times New Roman" panose="02020603050405020304" pitchFamily="18" charset="0"/>
              <a:ea typeface="Calibri" panose="020F0502020204030204" pitchFamily="34" charset="0"/>
            </a:endParaRPr>
          </a:p>
          <a:p>
            <a:pPr algn="just" rtl="1">
              <a:lnSpc>
                <a:spcPct val="107000"/>
              </a:lnSpc>
              <a:spcAft>
                <a:spcPts val="800"/>
              </a:spcAft>
            </a:pPr>
            <a:r>
              <a:rPr lang="ar-IQ" dirty="0">
                <a:latin typeface="Times New Roman" panose="02020603050405020304" pitchFamily="18" charset="0"/>
                <a:ea typeface="Calibri" panose="020F0502020204030204" pitchFamily="34" charset="0"/>
              </a:rPr>
              <a:t>3- يوضع المضرب في طريق الكرة بعد ارتدادها مباشرة عن سطح الطاولة الى أعلى محتفظا بالمضرب بزاوية.</a:t>
            </a:r>
            <a:endParaRPr lang="en-US" sz="1400" dirty="0">
              <a:latin typeface="Times New Roman" panose="02020603050405020304" pitchFamily="18" charset="0"/>
              <a:ea typeface="Calibri" panose="020F0502020204030204" pitchFamily="34" charset="0"/>
            </a:endParaRPr>
          </a:p>
          <a:p>
            <a:pPr algn="r" rtl="1"/>
            <a:r>
              <a:rPr lang="ar-IQ" dirty="0">
                <a:ea typeface="Calibri" panose="020F0502020204030204" pitchFamily="34" charset="0"/>
              </a:rPr>
              <a:t>4- يقوم الذراع الأمامي الحامل للمضرب بدفع الكرة دون استخدام الرسغ مع مراعاة ثنى المرفق بحيث تكون اليد والساعد على استقامة واحدة</a:t>
            </a:r>
            <a:endParaRPr lang="en-US" dirty="0"/>
          </a:p>
        </p:txBody>
      </p:sp>
    </p:spTree>
    <p:extLst>
      <p:ext uri="{BB962C8B-B14F-4D97-AF65-F5344CB8AC3E}">
        <p14:creationId xmlns:p14="http://schemas.microsoft.com/office/powerpoint/2010/main" val="32648557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أيون">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أيون">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يون">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106</TotalTime>
  <Words>766</Words>
  <Application>Microsoft Office PowerPoint</Application>
  <PresentationFormat>شاشة عريضة</PresentationFormat>
  <Paragraphs>86</Paragraphs>
  <Slides>12</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12</vt:i4>
      </vt:variant>
    </vt:vector>
  </HeadingPairs>
  <TitlesOfParts>
    <vt:vector size="18" baseType="lpstr">
      <vt:lpstr>Arial</vt:lpstr>
      <vt:lpstr>Calibri</vt:lpstr>
      <vt:lpstr>Century Gothic</vt:lpstr>
      <vt:lpstr>Times New Roman</vt:lpstr>
      <vt:lpstr>Wingdings 3</vt:lpstr>
      <vt:lpstr>أيون</vt:lpstr>
      <vt:lpstr>المحاضرة الرابعة  المهارات الأساسية في تنس الطاولة  اعداد   أ.م.د عبير داخل حاتم م.م زينة عبد الكريم عباس</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DELL</dc:creator>
  <cp:lastModifiedBy>DELL</cp:lastModifiedBy>
  <cp:revision>10</cp:revision>
  <dcterms:created xsi:type="dcterms:W3CDTF">2023-12-19T16:39:38Z</dcterms:created>
  <dcterms:modified xsi:type="dcterms:W3CDTF">2023-12-19T18:26:14Z</dcterms:modified>
</cp:coreProperties>
</file>