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9" r:id="rId3"/>
    <p:sldId id="260" r:id="rId4"/>
    <p:sldId id="261" r:id="rId5"/>
    <p:sldId id="262"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228" autoAdjust="0"/>
    <p:restoredTop sz="94660"/>
  </p:normalViewPr>
  <p:slideViewPr>
    <p:cSldViewPr>
      <p:cViewPr varScale="1">
        <p:scale>
          <a:sx n="65" d="100"/>
          <a:sy n="65" d="100"/>
        </p:scale>
        <p:origin x="1312"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EBEFBD6-F0F9-4451-999D-10A50B2ED5F6}" type="datetimeFigureOut">
              <a:rPr lang="ar-IQ" smtClean="0"/>
              <a:t>07/06/1445</a:t>
            </a:fld>
            <a:endParaRPr lang="ar-IQ"/>
          </a:p>
        </p:txBody>
      </p:sp>
      <p:sp>
        <p:nvSpPr>
          <p:cNvPr id="5" name="Footer Placeholder 4"/>
          <p:cNvSpPr>
            <a:spLocks noGrp="1"/>
          </p:cNvSpPr>
          <p:nvPr>
            <p:ph type="ftr" sz="quarter" idx="11"/>
          </p:nvPr>
        </p:nvSpPr>
        <p:spPr/>
        <p:txBody>
          <a:bodyPr/>
          <a:lstStyle/>
          <a:p>
            <a:endParaRPr lang="ar-IQ"/>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E63C4EB-02C5-45CF-8763-6B90F2136D63}" type="slidenum">
              <a:rPr lang="ar-IQ" smtClean="0"/>
              <a:t>‹#›</a:t>
            </a:fld>
            <a:endParaRPr lang="ar-IQ"/>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BEFBD6-F0F9-4451-999D-10A50B2ED5F6}" type="datetimeFigureOut">
              <a:rPr lang="ar-IQ" smtClean="0"/>
              <a:t>07/06/1445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E63C4EB-02C5-45CF-8763-6B90F2136D6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BEFBD6-F0F9-4451-999D-10A50B2ED5F6}" type="datetimeFigureOut">
              <a:rPr lang="ar-IQ" smtClean="0"/>
              <a:t>07/06/1445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E63C4EB-02C5-45CF-8763-6B90F2136D6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BEFBD6-F0F9-4451-999D-10A50B2ED5F6}" type="datetimeFigureOut">
              <a:rPr lang="ar-IQ" smtClean="0"/>
              <a:t>07/06/1445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E63C4EB-02C5-45CF-8763-6B90F2136D6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EBEFBD6-F0F9-4451-999D-10A50B2ED5F6}" type="datetimeFigureOut">
              <a:rPr lang="ar-IQ" smtClean="0"/>
              <a:t>07/06/1445</a:t>
            </a:fld>
            <a:endParaRPr lang="ar-IQ"/>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E63C4EB-02C5-45CF-8763-6B90F2136D63}" type="slidenum">
              <a:rPr lang="ar-IQ" smtClean="0"/>
              <a:t>‹#›</a:t>
            </a:fld>
            <a:endParaRPr lang="ar-IQ"/>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BEFBD6-F0F9-4451-999D-10A50B2ED5F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E63C4EB-02C5-45CF-8763-6B90F2136D6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BEFBD6-F0F9-4451-999D-10A50B2ED5F6}" type="datetimeFigureOut">
              <a:rPr lang="ar-IQ" smtClean="0"/>
              <a:t>07/06/1445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E63C4EB-02C5-45CF-8763-6B90F2136D6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BEFBD6-F0F9-4451-999D-10A50B2ED5F6}" type="datetimeFigureOut">
              <a:rPr lang="ar-IQ" smtClean="0"/>
              <a:t>07/06/1445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E63C4EB-02C5-45CF-8763-6B90F2136D6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EBEFBD6-F0F9-4451-999D-10A50B2ED5F6}" type="datetimeFigureOut">
              <a:rPr lang="ar-IQ" smtClean="0"/>
              <a:t>07/06/1445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E63C4EB-02C5-45CF-8763-6B90F2136D6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BEFBD6-F0F9-4451-999D-10A50B2ED5F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E63C4EB-02C5-45CF-8763-6B90F2136D63}" type="slidenum">
              <a:rPr lang="ar-IQ" smtClean="0"/>
              <a:t>‹#›</a:t>
            </a:fld>
            <a:endParaRPr lang="ar-IQ"/>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3EBEFBD6-F0F9-4451-999D-10A50B2ED5F6}" type="datetimeFigureOut">
              <a:rPr lang="ar-IQ" smtClean="0"/>
              <a:t>07/06/1445</a:t>
            </a:fld>
            <a:endParaRPr lang="ar-IQ"/>
          </a:p>
        </p:txBody>
      </p:sp>
      <p:sp>
        <p:nvSpPr>
          <p:cNvPr id="7" name="Slide Number Placeholder 6"/>
          <p:cNvSpPr>
            <a:spLocks noGrp="1"/>
          </p:cNvSpPr>
          <p:nvPr>
            <p:ph type="sldNum" sz="quarter" idx="12"/>
          </p:nvPr>
        </p:nvSpPr>
        <p:spPr/>
        <p:txBody>
          <a:bodyPr/>
          <a:lstStyle/>
          <a:p>
            <a:fld id="{1E63C4EB-02C5-45CF-8763-6B90F2136D63}" type="slidenum">
              <a:rPr lang="ar-IQ" smtClean="0"/>
              <a:t>‹#›</a:t>
            </a:fld>
            <a:endParaRPr lang="ar-IQ"/>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ar-IQ"/>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3EBEFBD6-F0F9-4451-999D-10A50B2ED5F6}" type="datetimeFigureOut">
              <a:rPr lang="ar-IQ" smtClean="0"/>
              <a:t>07/06/1445</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E63C4EB-02C5-45CF-8763-6B90F2136D63}" type="slidenum">
              <a:rPr lang="ar-IQ" smtClean="0"/>
              <a:t>‹#›</a:t>
            </a:fld>
            <a:endParaRPr lang="ar-IQ"/>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r" defTabSz="914400" rtl="1"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r" defTabSz="914400" rtl="1"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r" defTabSz="914400" rtl="1"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r" defTabSz="914400" rtl="1"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95400" y="838200"/>
            <a:ext cx="6400800" cy="3323987"/>
          </a:xfrm>
          <a:prstGeom prst="rect">
            <a:avLst/>
          </a:prstGeom>
        </p:spPr>
        <p:txBody>
          <a:bodyPr wrap="square">
            <a:spAutoFit/>
          </a:bodyPr>
          <a:lstStyle/>
          <a:p>
            <a:pPr algn="ctr"/>
            <a:r>
              <a:rPr lang="ar-SA" sz="2400" b="1" dirty="0"/>
              <a:t>المبارة – نظام الارسال والاستقبال وجهة </a:t>
            </a:r>
            <a:r>
              <a:rPr lang="ar-SA" sz="2400" b="1" dirty="0" smtClean="0"/>
              <a:t>الطاولة</a:t>
            </a:r>
          </a:p>
          <a:p>
            <a:pPr algn="ctr"/>
            <a:endParaRPr lang="ar-SA" sz="2400" b="1" dirty="0" smtClean="0"/>
          </a:p>
          <a:p>
            <a:pPr algn="ctr"/>
            <a:r>
              <a:rPr lang="ar-SA" sz="2400" b="1" dirty="0" smtClean="0"/>
              <a:t>المحاضرة السادسة</a:t>
            </a:r>
          </a:p>
          <a:p>
            <a:pPr algn="ctr"/>
            <a:endParaRPr lang="en-US" sz="2400" b="1" dirty="0"/>
          </a:p>
          <a:p>
            <a:pPr algn="ctr"/>
            <a:r>
              <a:rPr lang="ar-SA" b="1" dirty="0"/>
              <a:t>اعداد </a:t>
            </a:r>
            <a:r>
              <a:rPr lang="en-US" dirty="0"/>
              <a:t> </a:t>
            </a:r>
            <a:endParaRPr lang="ar-SA" dirty="0" smtClean="0"/>
          </a:p>
          <a:p>
            <a:pPr algn="ctr"/>
            <a:endParaRPr lang="en-US" dirty="0"/>
          </a:p>
          <a:p>
            <a:pPr algn="ctr"/>
            <a:endParaRPr lang="ar-SA" b="1" dirty="0" smtClean="0"/>
          </a:p>
          <a:p>
            <a:pPr algn="ctr"/>
            <a:r>
              <a:rPr lang="ar-SA" b="1" dirty="0" err="1" smtClean="0"/>
              <a:t>أ.م.د</a:t>
            </a:r>
            <a:r>
              <a:rPr lang="ar-SA" b="1" dirty="0" smtClean="0"/>
              <a:t> عبير داخل حاتم</a:t>
            </a:r>
          </a:p>
          <a:p>
            <a:pPr algn="ctr"/>
            <a:r>
              <a:rPr lang="ar-SA" b="1" dirty="0" err="1" smtClean="0"/>
              <a:t>م.م</a:t>
            </a:r>
            <a:r>
              <a:rPr lang="ar-SA" b="1" dirty="0" smtClean="0"/>
              <a:t> زينة عبدالكريم عباس</a:t>
            </a:r>
            <a:r>
              <a:rPr lang="en-US" b="1" dirty="0"/>
              <a:t> </a:t>
            </a:r>
            <a:endParaRPr lang="en-US" dirty="0"/>
          </a:p>
        </p:txBody>
      </p:sp>
    </p:spTree>
    <p:extLst>
      <p:ext uri="{BB962C8B-B14F-4D97-AF65-F5344CB8AC3E}">
        <p14:creationId xmlns:p14="http://schemas.microsoft.com/office/powerpoint/2010/main" val="1747415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35846"/>
            <a:ext cx="8382000" cy="5909310"/>
          </a:xfrm>
          <a:prstGeom prst="rect">
            <a:avLst/>
          </a:prstGeom>
        </p:spPr>
        <p:txBody>
          <a:bodyPr wrap="square">
            <a:spAutoFit/>
          </a:bodyPr>
          <a:lstStyle/>
          <a:p>
            <a:pPr algn="just"/>
            <a:r>
              <a:rPr lang="ar-SA" sz="2000" dirty="0"/>
              <a:t/>
            </a:r>
            <a:br>
              <a:rPr lang="ar-SA" sz="2000" dirty="0"/>
            </a:br>
            <a:r>
              <a:rPr lang="ar-SA" sz="2000" b="1" dirty="0"/>
              <a:t> </a:t>
            </a:r>
            <a:r>
              <a:rPr lang="ar-SA" sz="2000" b="1" dirty="0">
                <a:solidFill>
                  <a:srgbClr val="FF0000"/>
                </a:solidFill>
              </a:rPr>
              <a:t>تداول الكرة :</a:t>
            </a:r>
            <a:endParaRPr lang="en-US" sz="2000" dirty="0">
              <a:solidFill>
                <a:srgbClr val="FF0000"/>
              </a:solidFill>
            </a:endParaRPr>
          </a:p>
          <a:p>
            <a:pPr algn="just"/>
            <a:r>
              <a:rPr lang="ar-SA" sz="2000" dirty="0"/>
              <a:t> هي فترة تداول الكرة بين المتنافسين. </a:t>
            </a:r>
            <a:endParaRPr lang="ar-SA" sz="2000" dirty="0" smtClean="0"/>
          </a:p>
          <a:p>
            <a:pPr algn="just"/>
            <a:r>
              <a:rPr lang="ar-SA" sz="2000" b="1" dirty="0" smtClean="0">
                <a:solidFill>
                  <a:srgbClr val="FF0000"/>
                </a:solidFill>
              </a:rPr>
              <a:t>الكرة </a:t>
            </a:r>
            <a:r>
              <a:rPr lang="ar-SA" sz="2000" b="1" dirty="0">
                <a:solidFill>
                  <a:srgbClr val="FF0000"/>
                </a:solidFill>
              </a:rPr>
              <a:t>في اللعب : </a:t>
            </a:r>
            <a:endParaRPr lang="ar-SA" sz="2000" b="1" dirty="0" smtClean="0">
              <a:solidFill>
                <a:srgbClr val="FF0000"/>
              </a:solidFill>
            </a:endParaRPr>
          </a:p>
          <a:p>
            <a:pPr algn="just"/>
            <a:r>
              <a:rPr lang="ar-SA" sz="2000" dirty="0" smtClean="0"/>
              <a:t>تكون </a:t>
            </a:r>
            <a:r>
              <a:rPr lang="ar-SA" sz="2000" dirty="0"/>
              <a:t>منذ اللحظة الأخيرة التي تستقر على راحة اليد الطليقة قبيل الشروع "يقذفها لأعلى" في الإرسال حتى يتم تقرير نتيجة لعب الكرة إما كرة معادة أو محسوبة نقطة </a:t>
            </a:r>
            <a:r>
              <a:rPr lang="ar-SA" sz="2000" dirty="0" smtClean="0"/>
              <a:t>.</a:t>
            </a:r>
          </a:p>
          <a:p>
            <a:pPr algn="just"/>
            <a:r>
              <a:rPr lang="ar-SA" sz="2000" b="1" dirty="0" smtClean="0">
                <a:solidFill>
                  <a:srgbClr val="FF0000"/>
                </a:solidFill>
              </a:rPr>
              <a:t>كرة </a:t>
            </a:r>
            <a:r>
              <a:rPr lang="ar-SA" sz="2000" b="1" dirty="0">
                <a:solidFill>
                  <a:srgbClr val="FF0000"/>
                </a:solidFill>
              </a:rPr>
              <a:t>معادة </a:t>
            </a:r>
            <a:r>
              <a:rPr lang="ar-SA" sz="2000" b="1" dirty="0" smtClean="0">
                <a:solidFill>
                  <a:srgbClr val="FF0000"/>
                </a:solidFill>
              </a:rPr>
              <a:t>:</a:t>
            </a:r>
          </a:p>
          <a:p>
            <a:pPr algn="just"/>
            <a:r>
              <a:rPr lang="ar-SA" sz="2000" b="1" dirty="0" smtClean="0">
                <a:solidFill>
                  <a:srgbClr val="FF0000"/>
                </a:solidFill>
              </a:rPr>
              <a:t> </a:t>
            </a:r>
            <a:r>
              <a:rPr lang="ar-SA" sz="2000" dirty="0"/>
              <a:t>هي الكرة التي أصبحت في اللعب بدون احتساب نتيجتها. </a:t>
            </a:r>
            <a:endParaRPr lang="ar-SA" sz="2000" dirty="0" smtClean="0"/>
          </a:p>
          <a:p>
            <a:pPr algn="just"/>
            <a:r>
              <a:rPr lang="ar-SA" sz="2000" b="1" dirty="0" smtClean="0">
                <a:solidFill>
                  <a:srgbClr val="FF0000"/>
                </a:solidFill>
              </a:rPr>
              <a:t>النقطة </a:t>
            </a:r>
            <a:r>
              <a:rPr lang="ar-SA" sz="2000" b="1" dirty="0">
                <a:solidFill>
                  <a:srgbClr val="FF0000"/>
                </a:solidFill>
              </a:rPr>
              <a:t>: </a:t>
            </a:r>
            <a:endParaRPr lang="ar-SA" sz="2000" b="1" dirty="0" smtClean="0">
              <a:solidFill>
                <a:srgbClr val="FF0000"/>
              </a:solidFill>
            </a:endParaRPr>
          </a:p>
          <a:p>
            <a:pPr algn="just"/>
            <a:r>
              <a:rPr lang="ar-SA" sz="2000" dirty="0" smtClean="0"/>
              <a:t>هي </a:t>
            </a:r>
            <a:r>
              <a:rPr lang="ar-SA" sz="2000" dirty="0"/>
              <a:t>اللعبة المنتهية باحتساب نتيجتها . اليد الحاملة للمضرب : هي اليد التي تحمل المضرب. </a:t>
            </a:r>
            <a:endParaRPr lang="en-US" sz="2000" dirty="0"/>
          </a:p>
          <a:p>
            <a:pPr algn="just"/>
            <a:r>
              <a:rPr lang="ar-SA" sz="2000" b="1" dirty="0">
                <a:solidFill>
                  <a:srgbClr val="FF0000"/>
                </a:solidFill>
              </a:rPr>
              <a:t>اليد الطليقة </a:t>
            </a:r>
            <a:r>
              <a:rPr lang="ar-SA" sz="2000" b="1" dirty="0" smtClean="0">
                <a:solidFill>
                  <a:srgbClr val="FF0000"/>
                </a:solidFill>
              </a:rPr>
              <a:t>:</a:t>
            </a:r>
          </a:p>
          <a:p>
            <a:pPr algn="just"/>
            <a:r>
              <a:rPr lang="ar-SA" sz="2000" dirty="0" smtClean="0">
                <a:solidFill>
                  <a:srgbClr val="FF0000"/>
                </a:solidFill>
              </a:rPr>
              <a:t> </a:t>
            </a:r>
            <a:r>
              <a:rPr lang="ar-SA" sz="2000" dirty="0"/>
              <a:t>هي اليد التي لا تحمل المضرب. اللاعب الضارب للكرة : تعتبر الكرة في اللعب إذا لمسها اللاعب أثناء اللعب بجزء من مضربه الممسوك باليد أو بنفس اليد الماسكة </a:t>
            </a:r>
            <a:r>
              <a:rPr lang="ar-SA" sz="2000" dirty="0"/>
              <a:t>بالمضرب تحت المعصم. ولم تعبر خط نهاية طاولته دون أن تلمس ملعبه بعد آخر ضربة </a:t>
            </a:r>
            <a:r>
              <a:rPr lang="ar-SA" sz="2000" dirty="0" smtClean="0"/>
              <a:t>المنافس</a:t>
            </a:r>
            <a:r>
              <a:rPr lang="ar-SA" sz="2000" dirty="0"/>
              <a:t>. </a:t>
            </a:r>
            <a:endParaRPr lang="en-US" sz="2000" dirty="0"/>
          </a:p>
          <a:p>
            <a:pPr lvl="0" algn="just"/>
            <a:r>
              <a:rPr lang="ar-SA" b="1" dirty="0">
                <a:solidFill>
                  <a:srgbClr val="FF0000"/>
                </a:solidFill>
              </a:rPr>
              <a:t>المرسل :</a:t>
            </a:r>
            <a:r>
              <a:rPr lang="ar-SA" dirty="0">
                <a:solidFill>
                  <a:srgbClr val="FF0000"/>
                </a:solidFill>
              </a:rPr>
              <a:t> </a:t>
            </a:r>
            <a:r>
              <a:rPr lang="ar-SA" dirty="0">
                <a:solidFill>
                  <a:prstClr val="black"/>
                </a:solidFill>
              </a:rPr>
              <a:t>هو اللاعب الذي ينفذ اللعبة الأولى في تداول الكرة . </a:t>
            </a:r>
            <a:endParaRPr lang="en-US" dirty="0">
              <a:solidFill>
                <a:prstClr val="black"/>
              </a:solidFill>
            </a:endParaRPr>
          </a:p>
          <a:p>
            <a:endParaRPr lang="ar-IQ" sz="2000" dirty="0"/>
          </a:p>
        </p:txBody>
      </p:sp>
    </p:spTree>
    <p:extLst>
      <p:ext uri="{BB962C8B-B14F-4D97-AF65-F5344CB8AC3E}">
        <p14:creationId xmlns:p14="http://schemas.microsoft.com/office/powerpoint/2010/main" val="28019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8382000" cy="6186309"/>
          </a:xfrm>
          <a:prstGeom prst="rect">
            <a:avLst/>
          </a:prstGeom>
        </p:spPr>
        <p:txBody>
          <a:bodyPr wrap="square">
            <a:spAutoFit/>
          </a:bodyPr>
          <a:lstStyle/>
          <a:p>
            <a:pPr algn="just"/>
            <a:r>
              <a:rPr lang="ar-SA" b="1" dirty="0" smtClean="0">
                <a:solidFill>
                  <a:srgbClr val="FF0000"/>
                </a:solidFill>
              </a:rPr>
              <a:t>المستقبل :</a:t>
            </a:r>
          </a:p>
          <a:p>
            <a:pPr algn="just"/>
            <a:r>
              <a:rPr lang="ar-SA" dirty="0" smtClean="0">
                <a:solidFill>
                  <a:srgbClr val="FF0000"/>
                </a:solidFill>
              </a:rPr>
              <a:t> </a:t>
            </a:r>
            <a:r>
              <a:rPr lang="ar-SA" dirty="0"/>
              <a:t>هو اللاعب عليه أن يصد الكرة في اللعبة الثانية عند تداول الكرة </a:t>
            </a:r>
            <a:r>
              <a:rPr lang="ar-SA" dirty="0" smtClean="0"/>
              <a:t>.</a:t>
            </a:r>
          </a:p>
          <a:p>
            <a:pPr algn="just"/>
            <a:r>
              <a:rPr lang="ar-SA" dirty="0" smtClean="0"/>
              <a:t> </a:t>
            </a:r>
            <a:r>
              <a:rPr lang="ar-SA" b="1" dirty="0">
                <a:solidFill>
                  <a:srgbClr val="FF0000"/>
                </a:solidFill>
              </a:rPr>
              <a:t>الحكم :</a:t>
            </a:r>
            <a:r>
              <a:rPr lang="ar-SA" dirty="0">
                <a:solidFill>
                  <a:srgbClr val="FF0000"/>
                </a:solidFill>
              </a:rPr>
              <a:t> </a:t>
            </a:r>
            <a:endParaRPr lang="ar-SA" dirty="0" smtClean="0">
              <a:solidFill>
                <a:srgbClr val="FF0000"/>
              </a:solidFill>
            </a:endParaRPr>
          </a:p>
          <a:p>
            <a:pPr algn="just"/>
            <a:r>
              <a:rPr lang="ar-SA" dirty="0" smtClean="0"/>
              <a:t>هو </a:t>
            </a:r>
            <a:r>
              <a:rPr lang="ar-SA" dirty="0"/>
              <a:t>الشخص المعين لإدارة المباراة. </a:t>
            </a:r>
            <a:endParaRPr lang="ar-SA" dirty="0" smtClean="0"/>
          </a:p>
          <a:p>
            <a:pPr algn="just"/>
            <a:r>
              <a:rPr lang="ar-SA" b="1" dirty="0" smtClean="0">
                <a:solidFill>
                  <a:srgbClr val="FF0000"/>
                </a:solidFill>
              </a:rPr>
              <a:t>الحكم </a:t>
            </a:r>
            <a:r>
              <a:rPr lang="ar-SA" b="1" dirty="0">
                <a:solidFill>
                  <a:srgbClr val="FF0000"/>
                </a:solidFill>
              </a:rPr>
              <a:t>المساعد : </a:t>
            </a:r>
            <a:endParaRPr lang="ar-SA" b="1" dirty="0" smtClean="0">
              <a:solidFill>
                <a:srgbClr val="FF0000"/>
              </a:solidFill>
            </a:endParaRPr>
          </a:p>
          <a:p>
            <a:pPr algn="just"/>
            <a:r>
              <a:rPr lang="ar-SA" dirty="0" smtClean="0"/>
              <a:t>هو </a:t>
            </a:r>
            <a:r>
              <a:rPr lang="ar-SA" dirty="0"/>
              <a:t>الشخص الذي يعين لمساعدة الحكم باختصاصات محددة</a:t>
            </a:r>
            <a:r>
              <a:rPr lang="ar-SA" dirty="0" smtClean="0"/>
              <a:t>.</a:t>
            </a:r>
          </a:p>
          <a:p>
            <a:pPr algn="just"/>
            <a:r>
              <a:rPr lang="ar-SA" dirty="0" smtClean="0"/>
              <a:t> </a:t>
            </a:r>
            <a:r>
              <a:rPr lang="ar-SA" dirty="0"/>
              <a:t/>
            </a:r>
            <a:br>
              <a:rPr lang="ar-SA" dirty="0"/>
            </a:br>
            <a:r>
              <a:rPr lang="ar-SA" b="1" dirty="0">
                <a:solidFill>
                  <a:srgbClr val="FF0000"/>
                </a:solidFill>
              </a:rPr>
              <a:t>الكرة . </a:t>
            </a:r>
            <a:endParaRPr lang="ar-SA" b="1" dirty="0" smtClean="0">
              <a:solidFill>
                <a:srgbClr val="FF0000"/>
              </a:solidFill>
            </a:endParaRPr>
          </a:p>
          <a:p>
            <a:pPr algn="just"/>
            <a:r>
              <a:rPr lang="ar-SA" dirty="0" smtClean="0"/>
              <a:t>يعتبر </a:t>
            </a:r>
            <a:r>
              <a:rPr lang="ar-SA" dirty="0"/>
              <a:t>الكرة فوق أو حول مجموعة الشبكة : إذا عبرت الكرة من أي جهة حول أو تحت أو فوق الشبكة لتصل إلى سطح الطاولة. يعتبر النهاية ممتدا بلا حدود من كلا الجهتين. </a:t>
            </a:r>
            <a:endParaRPr lang="ar-SA" dirty="0" smtClean="0"/>
          </a:p>
          <a:p>
            <a:pPr algn="just"/>
            <a:r>
              <a:rPr lang="ar-SA" b="1" dirty="0" smtClean="0">
                <a:solidFill>
                  <a:srgbClr val="FF0000"/>
                </a:solidFill>
              </a:rPr>
              <a:t>الإرسال السليم:</a:t>
            </a:r>
          </a:p>
          <a:p>
            <a:pPr algn="just"/>
            <a:r>
              <a:rPr lang="ar-SA" b="1" dirty="0" smtClean="0">
                <a:solidFill>
                  <a:srgbClr val="FF0000"/>
                </a:solidFill>
              </a:rPr>
              <a:t> </a:t>
            </a:r>
            <a:r>
              <a:rPr lang="ar-SA" dirty="0"/>
              <a:t>عند بداية الإرسال يجب أن تكون الكرة ثابتة ومستقرة على راحة اليد الطليقة للمرسل وهي مسطحه ومفتوحة . يقوم المرسل بقذف الكرة للأعلى باتجاه عمودي دون تدوريها بارتفاع لا يقل مسافة عن (16) بعد تركها اليد الطليقة , وتسقط بعد ذلك دون لمس أي شيء قبل ضربها</a:t>
            </a:r>
            <a:r>
              <a:rPr lang="ar-SA" dirty="0" smtClean="0"/>
              <a:t>.</a:t>
            </a:r>
          </a:p>
          <a:p>
            <a:pPr algn="just"/>
            <a:r>
              <a:rPr lang="ar-SA" dirty="0" smtClean="0"/>
              <a:t> </a:t>
            </a:r>
            <a:r>
              <a:rPr lang="ar-SA" b="1" dirty="0" smtClean="0">
                <a:solidFill>
                  <a:srgbClr val="FF0000"/>
                </a:solidFill>
              </a:rPr>
              <a:t>أثناء </a:t>
            </a:r>
            <a:r>
              <a:rPr lang="ar-SA" b="1" dirty="0">
                <a:solidFill>
                  <a:srgbClr val="FF0000"/>
                </a:solidFill>
              </a:rPr>
              <a:t>سقوط الكرة </a:t>
            </a:r>
            <a:r>
              <a:rPr lang="ar-SA" b="1" dirty="0" smtClean="0">
                <a:solidFill>
                  <a:srgbClr val="FF0000"/>
                </a:solidFill>
              </a:rPr>
              <a:t>:</a:t>
            </a:r>
            <a:r>
              <a:rPr lang="ar-SA" dirty="0" smtClean="0"/>
              <a:t>ي</a:t>
            </a:r>
          </a:p>
          <a:p>
            <a:pPr algn="just"/>
            <a:r>
              <a:rPr lang="ar-SA" dirty="0" smtClean="0"/>
              <a:t>قوم </a:t>
            </a:r>
            <a:r>
              <a:rPr lang="ar-SA" dirty="0"/>
              <a:t>اللاعب بضربها بحيث تلمس سطح طاولته أولا ثم بعد مرورها من فوق مجموعة الشبكة يقوم اللاعب المستقل بعد أن تلمس سطح ملعبه بصدرها , وفي مباراة الزوجي يجب أن تلمس الكرة سطح نصف الملعب الأيمن لكل من المرسل والمستقبل بشكل </a:t>
            </a:r>
            <a:r>
              <a:rPr lang="ar-SA" dirty="0" smtClean="0"/>
              <a:t>قطري و </a:t>
            </a:r>
            <a:r>
              <a:rPr lang="ar-SA" dirty="0"/>
              <a:t>يجب أن تكون الكرة فوق مستوى سطح الملعب منذ خر لحظة تكون فيها الكرة مستقرة قبيل قذفها حتى يتم ضربها من قبل المرسل. ولا تحجب عن الملتقى بأي جزء من جسم </a:t>
            </a:r>
            <a:r>
              <a:rPr lang="ar-SA" dirty="0" smtClean="0"/>
              <a:t>الرامي.</a:t>
            </a:r>
            <a:endParaRPr lang="ar-IQ" dirty="0"/>
          </a:p>
        </p:txBody>
      </p:sp>
    </p:spTree>
    <p:extLst>
      <p:ext uri="{BB962C8B-B14F-4D97-AF65-F5344CB8AC3E}">
        <p14:creationId xmlns:p14="http://schemas.microsoft.com/office/powerpoint/2010/main" val="316007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839200" cy="6370975"/>
          </a:xfrm>
          <a:prstGeom prst="rect">
            <a:avLst/>
          </a:prstGeom>
        </p:spPr>
        <p:txBody>
          <a:bodyPr wrap="square">
            <a:spAutoFit/>
          </a:bodyPr>
          <a:lstStyle/>
          <a:p>
            <a:pPr algn="just"/>
            <a:r>
              <a:rPr lang="ar-SA" sz="2400" b="1" dirty="0" smtClean="0">
                <a:solidFill>
                  <a:srgbClr val="FF0000"/>
                </a:solidFill>
              </a:rPr>
              <a:t>-</a:t>
            </a:r>
            <a:r>
              <a:rPr lang="ar-SA" sz="2400" dirty="0" smtClean="0"/>
              <a:t>تقع </a:t>
            </a:r>
            <a:r>
              <a:rPr lang="ar-SA" sz="2400" dirty="0"/>
              <a:t>على اللاعب مسئولية القيام بإرسال بصورة تمكن الحكم أو الحكم المساعد من الرؤية للتأكد من تطبيق الإرسال السليم . </a:t>
            </a:r>
            <a:r>
              <a:rPr lang="ar-SA" sz="2400" dirty="0" smtClean="0"/>
              <a:t>إذا </a:t>
            </a:r>
            <a:r>
              <a:rPr lang="ar-SA" sz="2400" dirty="0"/>
              <a:t>لم يكن هناك حكما مساعدا فيجوز للحكم عند أول شك له في صحة أداء الإرسال أو يوجه إنذار للمرسل في أول حالة خلال المباراة دون احتساب نقطة ضده . إذا تعرض نفس اللاعب لشك في قانونية الإرسال مرة أخرى في المباراة سواء كان سبب الشك هو من نفس اللاعب أو من زميله في الزوجي لنفس السبب آخر فإن اللاعب لا يستفيد من الاستثناء وتحتسب نقطة للمستقبل </a:t>
            </a:r>
            <a:r>
              <a:rPr lang="ar-SA" sz="2400" dirty="0" smtClean="0"/>
              <a:t>.</a:t>
            </a:r>
          </a:p>
          <a:p>
            <a:pPr algn="just"/>
            <a:r>
              <a:rPr lang="ar-SA" sz="2400" dirty="0" smtClean="0"/>
              <a:t> </a:t>
            </a:r>
            <a:r>
              <a:rPr lang="ar-SA" sz="2400" b="1" dirty="0" smtClean="0">
                <a:solidFill>
                  <a:srgbClr val="FF0000"/>
                </a:solidFill>
              </a:rPr>
              <a:t>-</a:t>
            </a:r>
            <a:r>
              <a:rPr lang="ar-SA" sz="2400" dirty="0" smtClean="0"/>
              <a:t>في </a:t>
            </a:r>
            <a:r>
              <a:rPr lang="ar-SA" sz="2400" dirty="0"/>
              <a:t>حالة عدم تطبيق متطلبات الإرسال السليم لا يتم إعطاء إنذار ويجب أن تحتسب نقطة للمستقبل من المرة الأولى وكذلك بأي مرات أخرى مماثلة. بصفة استثنائية يجوز </a:t>
            </a:r>
            <a:r>
              <a:rPr lang="ar-SA" sz="2400" dirty="0" smtClean="0"/>
              <a:t>للحكم </a:t>
            </a:r>
            <a:r>
              <a:rPr lang="ar-SA" sz="2400" dirty="0"/>
              <a:t>أن يتغاضى عن الالتزام الدقيق بمتطلبات الإرسال السليم عندما يتم </a:t>
            </a:r>
            <a:r>
              <a:rPr lang="ar-SA" sz="2400" dirty="0" smtClean="0"/>
              <a:t>إخبار </a:t>
            </a:r>
            <a:r>
              <a:rPr lang="ar-SA" sz="2400" dirty="0"/>
              <a:t>الحكم قبل بدء اللعب بأن هناك عجز جسماني يعوق الأداء المطلوب للإرسال السليم. الرد السليم</a:t>
            </a:r>
            <a:br>
              <a:rPr lang="ar-SA" sz="2400" dirty="0"/>
            </a:br>
            <a:r>
              <a:rPr lang="ar-SA" sz="2400" b="1" dirty="0" smtClean="0">
                <a:solidFill>
                  <a:srgbClr val="FF0000"/>
                </a:solidFill>
              </a:rPr>
              <a:t>-</a:t>
            </a:r>
            <a:r>
              <a:rPr lang="ar-SA" sz="2400" dirty="0" smtClean="0"/>
              <a:t>الكرة </a:t>
            </a:r>
            <a:r>
              <a:rPr lang="ar-SA" sz="2400" dirty="0"/>
              <a:t>المرسلة أو العائدة من المنافس يتم ضربها بحيث تمر فوق أو حول مجموعة الشبكة وتلمس سطح ملعب المنافس إما مباشرة أو بعد لمس مجموعة الشبكة . </a:t>
            </a:r>
            <a:endParaRPr lang="ar-IQ" sz="2400" dirty="0"/>
          </a:p>
        </p:txBody>
      </p:sp>
    </p:spTree>
    <p:extLst>
      <p:ext uri="{BB962C8B-B14F-4D97-AF65-F5344CB8AC3E}">
        <p14:creationId xmlns:p14="http://schemas.microsoft.com/office/powerpoint/2010/main" val="117579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52400"/>
            <a:ext cx="8077200" cy="6463308"/>
          </a:xfrm>
          <a:prstGeom prst="rect">
            <a:avLst/>
          </a:prstGeom>
        </p:spPr>
        <p:txBody>
          <a:bodyPr wrap="square">
            <a:spAutoFit/>
          </a:bodyPr>
          <a:lstStyle/>
          <a:p>
            <a:r>
              <a:rPr lang="ar-SA" b="1" dirty="0" smtClean="0">
                <a:solidFill>
                  <a:srgbClr val="FF0000"/>
                </a:solidFill>
              </a:rPr>
              <a:t>نظام </a:t>
            </a:r>
            <a:r>
              <a:rPr lang="ar-SA" b="1" dirty="0">
                <a:solidFill>
                  <a:srgbClr val="FF0000"/>
                </a:solidFill>
              </a:rPr>
              <a:t>اللعب</a:t>
            </a:r>
            <a:endParaRPr lang="ar-SA" b="1" dirty="0" smtClean="0">
              <a:solidFill>
                <a:srgbClr val="FF0000"/>
              </a:solidFill>
            </a:endParaRPr>
          </a:p>
          <a:p>
            <a:r>
              <a:rPr lang="ar-SA" b="1" dirty="0" smtClean="0">
                <a:solidFill>
                  <a:srgbClr val="FF0000"/>
                </a:solidFill>
              </a:rPr>
              <a:t>في </a:t>
            </a:r>
            <a:r>
              <a:rPr lang="ar-SA" b="1" dirty="0">
                <a:solidFill>
                  <a:srgbClr val="FF0000"/>
                </a:solidFill>
              </a:rPr>
              <a:t>الفردي </a:t>
            </a:r>
            <a:r>
              <a:rPr lang="ar-SA" b="1" dirty="0" smtClean="0">
                <a:solidFill>
                  <a:srgbClr val="FF0000"/>
                </a:solidFill>
              </a:rPr>
              <a:t>:</a:t>
            </a:r>
            <a:r>
              <a:rPr lang="ar-SA" dirty="0" smtClean="0"/>
              <a:t>يقوم </a:t>
            </a:r>
            <a:r>
              <a:rPr lang="ar-SA" dirty="0"/>
              <a:t>المرسل بأداء ضربة إرسال صحيحة أولا , ثم يقوم المستقبل برد الكرة ردا سليما, وبعدها يتناول المرسل والمستقبل في أداء رد سليم للكرة .</a:t>
            </a:r>
            <a:endParaRPr lang="en-US" dirty="0"/>
          </a:p>
          <a:p>
            <a:r>
              <a:rPr lang="ar-SA" dirty="0"/>
              <a:t> </a:t>
            </a:r>
            <a:r>
              <a:rPr lang="ar-SA" b="1" dirty="0">
                <a:solidFill>
                  <a:srgbClr val="FF0000"/>
                </a:solidFill>
              </a:rPr>
              <a:t>في الزوجي : </a:t>
            </a:r>
            <a:r>
              <a:rPr lang="ar-SA" dirty="0"/>
              <a:t>لا بد أن يقوم المرسل بأداء ضربة إرسال صحيحة أولا ثم يقوم المستقبل برد الكرة ردا سليما , ثم يقوم زميل المرسل بالرد السليم وبعد ذلك يقوم زميل المستقبل بالرد السليم للكرة وهكذا في كل مرة يتناوبا الرد السليم </a:t>
            </a:r>
            <a:r>
              <a:rPr lang="ar-SA" dirty="0" smtClean="0"/>
              <a:t>.</a:t>
            </a:r>
          </a:p>
          <a:p>
            <a:r>
              <a:rPr lang="ar-SA" b="1" dirty="0" err="1" smtClean="0">
                <a:solidFill>
                  <a:srgbClr val="FF0000"/>
                </a:solidFill>
              </a:rPr>
              <a:t>الإعادة:</a:t>
            </a:r>
            <a:r>
              <a:rPr lang="ar-SA" dirty="0" err="1" smtClean="0"/>
              <a:t>تعاد</a:t>
            </a:r>
            <a:r>
              <a:rPr lang="ar-SA" dirty="0" smtClean="0"/>
              <a:t> </a:t>
            </a:r>
            <a:r>
              <a:rPr lang="ar-SA" dirty="0"/>
              <a:t>اللعبة في الأحوال الآتية . </a:t>
            </a:r>
            <a:endParaRPr lang="ar-SA" dirty="0" smtClean="0"/>
          </a:p>
          <a:p>
            <a:r>
              <a:rPr lang="ar-SA" b="1" dirty="0">
                <a:solidFill>
                  <a:srgbClr val="FF0000"/>
                </a:solidFill>
              </a:rPr>
              <a:t>-</a:t>
            </a:r>
            <a:r>
              <a:rPr lang="ar-SA" dirty="0" smtClean="0"/>
              <a:t>إذا </a:t>
            </a:r>
            <a:r>
              <a:rPr lang="ar-SA" dirty="0"/>
              <a:t>لمست الكرة عند الإرسال مجموعة الشبكة أثناء مرور الكرة فرقها أو حلوها بشرط أداء ضربة الإرسال بصورة صحيحة , أو اعترضت الكرة وهي طائرة من قبل المستقبل أو زميله</a:t>
            </a:r>
            <a:r>
              <a:rPr lang="ar-SA" dirty="0" smtClean="0"/>
              <a:t>.</a:t>
            </a:r>
          </a:p>
          <a:p>
            <a:r>
              <a:rPr lang="ar-SA" b="1" dirty="0" smtClean="0">
                <a:solidFill>
                  <a:srgbClr val="FF0000"/>
                </a:solidFill>
              </a:rPr>
              <a:t>-</a:t>
            </a:r>
            <a:r>
              <a:rPr lang="ar-SA" dirty="0" smtClean="0"/>
              <a:t>في </a:t>
            </a:r>
            <a:r>
              <a:rPr lang="ar-SA" dirty="0"/>
              <a:t>حالة عدم استعداد المستقبل أو زميله أثناء توجيه ضربة الإرسال لهما بشرط إلا يحاول المستقبل أو زميله رد الكرة</a:t>
            </a:r>
            <a:r>
              <a:rPr lang="ar-SA" dirty="0" smtClean="0"/>
              <a:t>.</a:t>
            </a:r>
          </a:p>
          <a:p>
            <a:pPr marL="285750" indent="-285750">
              <a:buFontTx/>
              <a:buChar char="-"/>
            </a:pPr>
            <a:r>
              <a:rPr lang="ar-SA" dirty="0" smtClean="0"/>
              <a:t>إذا </a:t>
            </a:r>
            <a:r>
              <a:rPr lang="ar-SA" dirty="0"/>
              <a:t>كان الإخفاق سواء في أداء ضربة الإرسال أو في رد الكرة أو في تطبيق القوانين يرجع إلى ظروف اضطرارية خارجة عن إرادة وسيطرة اللاعب. </a:t>
            </a:r>
            <a:endParaRPr lang="ar-SA" dirty="0" smtClean="0"/>
          </a:p>
          <a:p>
            <a:pPr marL="285750" indent="-285750">
              <a:buFontTx/>
              <a:buChar char="-"/>
            </a:pPr>
            <a:r>
              <a:rPr lang="ar-SA" dirty="0" smtClean="0"/>
              <a:t>في </a:t>
            </a:r>
            <a:r>
              <a:rPr lang="ar-SA" dirty="0"/>
              <a:t>حالة إيقاف اللعب بواسطة الحكم أو مساعده . </a:t>
            </a:r>
            <a:endParaRPr lang="ar-SA" dirty="0" smtClean="0"/>
          </a:p>
          <a:p>
            <a:r>
              <a:rPr lang="ar-SA" dirty="0" smtClean="0"/>
              <a:t>-</a:t>
            </a:r>
            <a:r>
              <a:rPr lang="ar-SA" b="1" dirty="0" smtClean="0">
                <a:solidFill>
                  <a:srgbClr val="FF0000"/>
                </a:solidFill>
              </a:rPr>
              <a:t>لتطبيق </a:t>
            </a:r>
            <a:r>
              <a:rPr lang="ar-SA" b="1" dirty="0">
                <a:solidFill>
                  <a:srgbClr val="FF0000"/>
                </a:solidFill>
              </a:rPr>
              <a:t>نظام الطريقة التعجيلية </a:t>
            </a:r>
            <a:r>
              <a:rPr lang="ar-SA" dirty="0" smtClean="0"/>
              <a:t>.</a:t>
            </a:r>
          </a:p>
          <a:p>
            <a:r>
              <a:rPr lang="ar-SA" dirty="0" smtClean="0"/>
              <a:t> 1- </a:t>
            </a:r>
            <a:r>
              <a:rPr lang="ar-SA" dirty="0"/>
              <a:t>لإنذار أو توقيع عقوبة على أحد اللاعبين </a:t>
            </a:r>
            <a:r>
              <a:rPr lang="ar-SA" dirty="0" smtClean="0"/>
              <a:t>.</a:t>
            </a:r>
          </a:p>
          <a:p>
            <a:r>
              <a:rPr lang="ar-SA" dirty="0" smtClean="0"/>
              <a:t> 2- </a:t>
            </a:r>
            <a:r>
              <a:rPr lang="ar-SA" dirty="0"/>
              <a:t>إذا اضطربت ظروف اللعب بشكل الذي قد يؤثر على طبيعة اللعب</a:t>
            </a:r>
            <a:r>
              <a:rPr lang="ar-SA" dirty="0" smtClean="0"/>
              <a:t>.</a:t>
            </a:r>
          </a:p>
          <a:p>
            <a:r>
              <a:rPr lang="ar-SA" b="1" dirty="0" smtClean="0">
                <a:solidFill>
                  <a:srgbClr val="FF0000"/>
                </a:solidFill>
              </a:rPr>
              <a:t>النقطة</a:t>
            </a:r>
            <a:r>
              <a:rPr lang="ar-SA" dirty="0"/>
              <a:t/>
            </a:r>
            <a:br>
              <a:rPr lang="ar-SA" dirty="0"/>
            </a:br>
            <a:r>
              <a:rPr lang="ar-SA" dirty="0" smtClean="0"/>
              <a:t>1-إذا </a:t>
            </a:r>
            <a:r>
              <a:rPr lang="ar-SA" dirty="0"/>
              <a:t>لم تكن فترة اللعب معادة , فإن اللاعب يكسب النقطة في الأحوال الآتية . </a:t>
            </a:r>
            <a:endParaRPr lang="ar-SA" dirty="0" smtClean="0"/>
          </a:p>
          <a:p>
            <a:r>
              <a:rPr lang="ar-SA" dirty="0" smtClean="0"/>
              <a:t>2-</a:t>
            </a:r>
            <a:r>
              <a:rPr lang="ar-SA" dirty="0" smtClean="0"/>
              <a:t>إذا </a:t>
            </a:r>
            <a:r>
              <a:rPr lang="ar-SA" dirty="0"/>
              <a:t>فشل المنافس ( المرسل ) في أداء شربة الإرسال </a:t>
            </a:r>
            <a:endParaRPr lang="ar-SA" dirty="0" smtClean="0"/>
          </a:p>
          <a:p>
            <a:r>
              <a:rPr lang="ar-SA" dirty="0" smtClean="0"/>
              <a:t>3-</a:t>
            </a:r>
            <a:r>
              <a:rPr lang="ar-SA" dirty="0" smtClean="0"/>
              <a:t> </a:t>
            </a:r>
            <a:r>
              <a:rPr lang="ar-SA" dirty="0"/>
              <a:t>إذا عبرت الكرة خط النهاية ملعبه دون أن تلامس نصف سطح الطاولة بعد ضربها من </a:t>
            </a:r>
            <a:r>
              <a:rPr lang="ar-SA" dirty="0" smtClean="0"/>
              <a:t>منافسة.</a:t>
            </a:r>
            <a:endParaRPr lang="ar-IQ" dirty="0"/>
          </a:p>
        </p:txBody>
      </p:sp>
    </p:spTree>
    <p:extLst>
      <p:ext uri="{BB962C8B-B14F-4D97-AF65-F5344CB8AC3E}">
        <p14:creationId xmlns:p14="http://schemas.microsoft.com/office/powerpoint/2010/main" val="23506687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53</TotalTime>
  <Words>396</Words>
  <Application>Microsoft Office PowerPoint</Application>
  <PresentationFormat>عرض على الشاشة (4:3)</PresentationFormat>
  <Paragraphs>48</Paragraphs>
  <Slides>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5</vt:i4>
      </vt:variant>
    </vt:vector>
  </HeadingPairs>
  <TitlesOfParts>
    <vt:vector size="10" baseType="lpstr">
      <vt:lpstr>Arial</vt:lpstr>
      <vt:lpstr>Book Antiqua</vt:lpstr>
      <vt:lpstr>Century Gothic</vt:lpstr>
      <vt:lpstr>Tahoma</vt:lpstr>
      <vt:lpstr>Apothecary</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52</dc:creator>
  <cp:lastModifiedBy>DELL</cp:lastModifiedBy>
  <cp:revision>14</cp:revision>
  <dcterms:created xsi:type="dcterms:W3CDTF">2023-11-02T04:59:20Z</dcterms:created>
  <dcterms:modified xsi:type="dcterms:W3CDTF">2023-12-19T19:38:00Z</dcterms:modified>
</cp:coreProperties>
</file>