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23749000" cy="168021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26" d="100"/>
          <a:sy n="26" d="100"/>
        </p:scale>
        <p:origin x="125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23774" y="1965634"/>
            <a:ext cx="14592532" cy="6226506"/>
          </a:xfrm>
        </p:spPr>
        <p:txBody>
          <a:bodyPr bIns="0" anchor="b">
            <a:normAutofit/>
          </a:bodyPr>
          <a:lstStyle>
            <a:lvl1pPr algn="l">
              <a:defRPr sz="1323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23774" y="8651454"/>
            <a:ext cx="14592532" cy="239517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3920" b="0" cap="all" baseline="0">
                <a:solidFill>
                  <a:schemeClr val="tx1"/>
                </a:solidFill>
              </a:defRPr>
            </a:lvl1pPr>
            <a:lvl2pPr marL="840105" indent="0" algn="ctr">
              <a:buNone/>
              <a:defRPr sz="3675"/>
            </a:lvl2pPr>
            <a:lvl3pPr marL="1680210" indent="0" algn="ctr">
              <a:buNone/>
              <a:defRPr sz="3308"/>
            </a:lvl3pPr>
            <a:lvl4pPr marL="2520315" indent="0" algn="ctr">
              <a:buNone/>
              <a:defRPr sz="2940"/>
            </a:lvl4pPr>
            <a:lvl5pPr marL="3360420" indent="0" algn="ctr">
              <a:buNone/>
              <a:defRPr sz="2940"/>
            </a:lvl5pPr>
            <a:lvl6pPr marL="4200525" indent="0" algn="ctr">
              <a:buNone/>
              <a:defRPr sz="2940"/>
            </a:lvl6pPr>
            <a:lvl7pPr marL="5040630" indent="0" algn="ctr">
              <a:buNone/>
              <a:defRPr sz="2940"/>
            </a:lvl7pPr>
            <a:lvl8pPr marL="5880735" indent="0" algn="ctr">
              <a:buNone/>
              <a:defRPr sz="2940"/>
            </a:lvl8pPr>
            <a:lvl9pPr marL="6720840" indent="0" algn="ctr">
              <a:buNone/>
              <a:defRPr sz="294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23773" y="806806"/>
            <a:ext cx="8015786" cy="75754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26244" y="1957484"/>
            <a:ext cx="2082985" cy="123376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223774" y="8644928"/>
            <a:ext cx="1459253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3467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3749068" y="4525366"/>
            <a:ext cx="1706723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794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967657" y="1957488"/>
            <a:ext cx="2864806" cy="11416728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49068" y="1957488"/>
            <a:ext cx="13768122" cy="1141672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7967656" y="1957488"/>
            <a:ext cx="0" cy="11416728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9036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3749068" y="4525366"/>
            <a:ext cx="1706723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1910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9067" y="4302518"/>
            <a:ext cx="14588602" cy="4625478"/>
          </a:xfrm>
        </p:spPr>
        <p:txBody>
          <a:bodyPr anchor="b">
            <a:normAutofit/>
          </a:bodyPr>
          <a:lstStyle>
            <a:lvl1pPr algn="l">
              <a:defRPr sz="784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49070" y="9325181"/>
            <a:ext cx="14588602" cy="2481676"/>
          </a:xfrm>
        </p:spPr>
        <p:txBody>
          <a:bodyPr tIns="91440">
            <a:normAutofit/>
          </a:bodyPr>
          <a:lstStyle>
            <a:lvl1pPr marL="0" indent="0" algn="l">
              <a:buNone/>
              <a:defRPr sz="4410">
                <a:solidFill>
                  <a:schemeClr val="tx1"/>
                </a:solidFill>
              </a:defRPr>
            </a:lvl1pPr>
            <a:lvl2pPr marL="840105" indent="0">
              <a:buNone/>
              <a:defRPr sz="3675">
                <a:solidFill>
                  <a:schemeClr val="tx1">
                    <a:tint val="75000"/>
                  </a:schemeClr>
                </a:solidFill>
              </a:defRPr>
            </a:lvl2pPr>
            <a:lvl3pPr marL="168021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3pPr>
            <a:lvl4pPr marL="2520315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4pPr>
            <a:lvl5pPr marL="3360420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5pPr>
            <a:lvl6pPr marL="4200525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6pPr>
            <a:lvl7pPr marL="5040630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7pPr>
            <a:lvl8pPr marL="5880735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8pPr>
            <a:lvl9pPr marL="6720840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3749067" y="9322213"/>
            <a:ext cx="145886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3831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9068" y="1971982"/>
            <a:ext cx="17067238" cy="259529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49065" y="4934143"/>
            <a:ext cx="8118582" cy="8422022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98292" y="4934144"/>
            <a:ext cx="8118013" cy="8422020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3749068" y="4525366"/>
            <a:ext cx="1706723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1290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3749068" y="4525366"/>
            <a:ext cx="1706723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9067" y="1970203"/>
            <a:ext cx="17067241" cy="2587982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49067" y="4947899"/>
            <a:ext cx="8118309" cy="1964760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5390" b="0" cap="all" baseline="0">
                <a:solidFill>
                  <a:schemeClr val="accent1"/>
                </a:solidFill>
              </a:defRPr>
            </a:lvl1pPr>
            <a:lvl2pPr marL="840105" indent="0">
              <a:buNone/>
              <a:defRPr sz="3675" b="1"/>
            </a:lvl2pPr>
            <a:lvl3pPr marL="1680210" indent="0">
              <a:buNone/>
              <a:defRPr sz="3308" b="1"/>
            </a:lvl3pPr>
            <a:lvl4pPr marL="2520315" indent="0">
              <a:buNone/>
              <a:defRPr sz="2940" b="1"/>
            </a:lvl4pPr>
            <a:lvl5pPr marL="3360420" indent="0">
              <a:buNone/>
              <a:defRPr sz="2940" b="1"/>
            </a:lvl5pPr>
            <a:lvl6pPr marL="4200525" indent="0">
              <a:buNone/>
              <a:defRPr sz="2940" b="1"/>
            </a:lvl6pPr>
            <a:lvl7pPr marL="5040630" indent="0">
              <a:buNone/>
              <a:defRPr sz="2940" b="1"/>
            </a:lvl7pPr>
            <a:lvl8pPr marL="5880735" indent="0">
              <a:buNone/>
              <a:defRPr sz="2940" b="1"/>
            </a:lvl8pPr>
            <a:lvl9pPr marL="6720840" indent="0">
              <a:buNone/>
              <a:defRPr sz="294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9067" y="6919463"/>
            <a:ext cx="8118309" cy="6478920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698292" y="4956361"/>
            <a:ext cx="8118013" cy="1965481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5390" b="0" cap="all" baseline="0">
                <a:solidFill>
                  <a:schemeClr val="accent1"/>
                </a:solidFill>
              </a:defRPr>
            </a:lvl1pPr>
            <a:lvl2pPr marL="840105" indent="0">
              <a:buNone/>
              <a:defRPr sz="3675" b="1"/>
            </a:lvl2pPr>
            <a:lvl3pPr marL="1680210" indent="0">
              <a:buNone/>
              <a:defRPr sz="3308" b="1"/>
            </a:lvl3pPr>
            <a:lvl4pPr marL="2520315" indent="0">
              <a:buNone/>
              <a:defRPr sz="2940" b="1"/>
            </a:lvl4pPr>
            <a:lvl5pPr marL="3360420" indent="0">
              <a:buNone/>
              <a:defRPr sz="2940" b="1"/>
            </a:lvl5pPr>
            <a:lvl6pPr marL="4200525" indent="0">
              <a:buNone/>
              <a:defRPr sz="2940" b="1"/>
            </a:lvl6pPr>
            <a:lvl7pPr marL="5040630" indent="0">
              <a:buNone/>
              <a:defRPr sz="2940" b="1"/>
            </a:lvl7pPr>
            <a:lvl8pPr marL="5880735" indent="0">
              <a:buNone/>
              <a:defRPr sz="2940" b="1"/>
            </a:lvl8pPr>
            <a:lvl9pPr marL="6720840" indent="0">
              <a:buNone/>
              <a:defRPr sz="294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698292" y="6912654"/>
            <a:ext cx="8118013" cy="6461559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93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3749068" y="4525366"/>
            <a:ext cx="1706723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85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88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7512" y="1957485"/>
            <a:ext cx="6300731" cy="5505437"/>
          </a:xfrm>
        </p:spPr>
        <p:txBody>
          <a:bodyPr anchor="b">
            <a:normAutofit/>
          </a:bodyPr>
          <a:lstStyle>
            <a:lvl1pPr algn="l">
              <a:defRPr sz="588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73676" y="1957486"/>
            <a:ext cx="9942629" cy="11414124"/>
          </a:xfrm>
        </p:spPr>
        <p:txBody>
          <a:bodyPr anchor="ctr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37513" y="7853457"/>
            <a:ext cx="6304417" cy="5508043"/>
          </a:xfrm>
        </p:spPr>
        <p:txBody>
          <a:bodyPr>
            <a:normAutofit/>
          </a:bodyPr>
          <a:lstStyle>
            <a:lvl1pPr marL="0" indent="0" algn="l">
              <a:buNone/>
              <a:defRPr sz="3920"/>
            </a:lvl1pPr>
            <a:lvl2pPr marL="840105" indent="0">
              <a:buNone/>
              <a:defRPr sz="2573"/>
            </a:lvl2pPr>
            <a:lvl3pPr marL="1680210" indent="0">
              <a:buNone/>
              <a:defRPr sz="2205"/>
            </a:lvl3pPr>
            <a:lvl4pPr marL="2520315" indent="0">
              <a:buNone/>
              <a:defRPr sz="1838"/>
            </a:lvl4pPr>
            <a:lvl5pPr marL="3360420" indent="0">
              <a:buNone/>
              <a:defRPr sz="1838"/>
            </a:lvl5pPr>
            <a:lvl6pPr marL="4200525" indent="0">
              <a:buNone/>
              <a:defRPr sz="1838"/>
            </a:lvl6pPr>
            <a:lvl7pPr marL="5040630" indent="0">
              <a:buNone/>
              <a:defRPr sz="1838"/>
            </a:lvl7pPr>
            <a:lvl8pPr marL="5880735" indent="0">
              <a:buNone/>
              <a:defRPr sz="1838"/>
            </a:lvl8pPr>
            <a:lvl9pPr marL="6720840" indent="0">
              <a:buNone/>
              <a:defRPr sz="1838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3744540" y="7853453"/>
            <a:ext cx="629378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2472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2977025" y="1181320"/>
            <a:ext cx="9119852" cy="12615297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0775" y="2767307"/>
            <a:ext cx="8427817" cy="4484931"/>
          </a:xfrm>
        </p:spPr>
        <p:txBody>
          <a:bodyPr anchor="b">
            <a:normAutofit/>
          </a:bodyPr>
          <a:lstStyle>
            <a:lvl1pPr>
              <a:defRPr sz="784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648666" y="2750232"/>
            <a:ext cx="5804786" cy="9472501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5880"/>
            </a:lvl1pPr>
            <a:lvl2pPr marL="840105" indent="0">
              <a:buNone/>
              <a:defRPr sz="5145"/>
            </a:lvl2pPr>
            <a:lvl3pPr marL="1680210" indent="0">
              <a:buNone/>
              <a:defRPr sz="4410"/>
            </a:lvl3pPr>
            <a:lvl4pPr marL="2520315" indent="0">
              <a:buNone/>
              <a:defRPr sz="3675"/>
            </a:lvl4pPr>
            <a:lvl5pPr marL="3360420" indent="0">
              <a:buNone/>
              <a:defRPr sz="3675"/>
            </a:lvl5pPr>
            <a:lvl6pPr marL="4200525" indent="0">
              <a:buNone/>
              <a:defRPr sz="3675"/>
            </a:lvl6pPr>
            <a:lvl7pPr marL="5040630" indent="0">
              <a:buNone/>
              <a:defRPr sz="3675"/>
            </a:lvl7pPr>
            <a:lvl8pPr marL="5880735" indent="0">
              <a:buNone/>
              <a:defRPr sz="3675"/>
            </a:lvl8pPr>
            <a:lvl9pPr marL="6720840" indent="0">
              <a:buNone/>
              <a:defRPr sz="3675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49069" y="7707680"/>
            <a:ext cx="8415743" cy="4909168"/>
          </a:xfrm>
        </p:spPr>
        <p:txBody>
          <a:bodyPr>
            <a:normAutofit/>
          </a:bodyPr>
          <a:lstStyle>
            <a:lvl1pPr marL="0" indent="0" algn="l">
              <a:buNone/>
              <a:defRPr sz="4410"/>
            </a:lvl1pPr>
            <a:lvl2pPr marL="840105" indent="0">
              <a:buNone/>
              <a:defRPr sz="2573"/>
            </a:lvl2pPr>
            <a:lvl3pPr marL="1680210" indent="0">
              <a:buNone/>
              <a:defRPr sz="2205"/>
            </a:lvl3pPr>
            <a:lvl4pPr marL="2520315" indent="0">
              <a:buNone/>
              <a:defRPr sz="1838"/>
            </a:lvl4pPr>
            <a:lvl5pPr marL="3360420" indent="0">
              <a:buNone/>
              <a:defRPr sz="1838"/>
            </a:lvl5pPr>
            <a:lvl6pPr marL="4200525" indent="0">
              <a:buNone/>
              <a:defRPr sz="1838"/>
            </a:lvl6pPr>
            <a:lvl7pPr marL="5040630" indent="0">
              <a:buNone/>
              <a:defRPr sz="1838"/>
            </a:lvl7pPr>
            <a:lvl8pPr marL="5880735" indent="0">
              <a:buNone/>
              <a:defRPr sz="1838"/>
            </a:lvl8pPr>
            <a:lvl9pPr marL="6720840" indent="0">
              <a:buNone/>
              <a:defRPr sz="1838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31335" y="13401151"/>
            <a:ext cx="8447258" cy="784301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733586" y="780672"/>
            <a:ext cx="8445006" cy="78628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3743327" y="7701832"/>
            <a:ext cx="842023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12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4938548"/>
            <a:ext cx="23749000" cy="99948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2" y="14933371"/>
            <a:ext cx="23749003" cy="1898081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14947761"/>
            <a:ext cx="23749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49068" y="1971075"/>
            <a:ext cx="17067238" cy="25706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49068" y="4938547"/>
            <a:ext cx="17067238" cy="84540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665324" y="809408"/>
            <a:ext cx="6150981" cy="757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67" y="806806"/>
            <a:ext cx="10477205" cy="757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66730" y="1957484"/>
            <a:ext cx="2066729" cy="1233766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686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71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1680210" rtl="0" eaLnBrk="1" latinLnBrk="0" hangingPunct="1">
        <a:lnSpc>
          <a:spcPct val="90000"/>
        </a:lnSpc>
        <a:spcBef>
          <a:spcPct val="0"/>
        </a:spcBef>
        <a:buNone/>
        <a:defRPr sz="784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60070" indent="-560070" algn="l" defTabSz="1680210" rtl="0" eaLnBrk="1" latinLnBrk="0" hangingPunct="1">
        <a:lnSpc>
          <a:spcPct val="120000"/>
        </a:lnSpc>
        <a:spcBef>
          <a:spcPts val="24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4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1680210" indent="-560070" algn="l" defTabSz="1680210" rtl="0" eaLnBrk="1" latinLnBrk="0" hangingPunct="1">
        <a:lnSpc>
          <a:spcPct val="120000"/>
        </a:lnSpc>
        <a:spcBef>
          <a:spcPts val="122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392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2800350" indent="-560070" algn="l" defTabSz="1680210" rtl="0" eaLnBrk="1" latinLnBrk="0" hangingPunct="1">
        <a:lnSpc>
          <a:spcPct val="120000"/>
        </a:lnSpc>
        <a:spcBef>
          <a:spcPts val="122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39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3920490" indent="-560070" algn="l" defTabSz="1680210" rtl="0" eaLnBrk="1" latinLnBrk="0" hangingPunct="1">
        <a:lnSpc>
          <a:spcPct val="120000"/>
        </a:lnSpc>
        <a:spcBef>
          <a:spcPts val="122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343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5040630" indent="-560070" algn="l" defTabSz="1680210" rtl="0" eaLnBrk="1" latinLnBrk="0" hangingPunct="1">
        <a:lnSpc>
          <a:spcPct val="120000"/>
        </a:lnSpc>
        <a:spcBef>
          <a:spcPts val="122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94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6160770" indent="-560070" algn="l" defTabSz="2240280" rtl="0" eaLnBrk="1" latinLnBrk="0" hangingPunct="1">
        <a:lnSpc>
          <a:spcPct val="120000"/>
        </a:lnSpc>
        <a:spcBef>
          <a:spcPts val="122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94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7280910" indent="-560070" algn="l" defTabSz="2240280" rtl="0" eaLnBrk="1" latinLnBrk="0" hangingPunct="1">
        <a:lnSpc>
          <a:spcPct val="120000"/>
        </a:lnSpc>
        <a:spcBef>
          <a:spcPts val="122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94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8401050" indent="-560070" algn="l" defTabSz="2240280" rtl="0" eaLnBrk="1" latinLnBrk="0" hangingPunct="1">
        <a:lnSpc>
          <a:spcPct val="120000"/>
        </a:lnSpc>
        <a:spcBef>
          <a:spcPts val="122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94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9521190" indent="-560070" algn="l" defTabSz="2240280" rtl="0" eaLnBrk="1" latinLnBrk="0" hangingPunct="1">
        <a:lnSpc>
          <a:spcPct val="120000"/>
        </a:lnSpc>
        <a:spcBef>
          <a:spcPts val="122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94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80210" rtl="0" eaLnBrk="1" latinLnBrk="0" hangingPunct="1">
        <a:defRPr sz="3308" kern="1200">
          <a:solidFill>
            <a:schemeClr val="tx1"/>
          </a:solidFill>
          <a:latin typeface="+mn-lt"/>
          <a:ea typeface="+mn-ea"/>
          <a:cs typeface="+mn-cs"/>
        </a:defRPr>
      </a:lvl1pPr>
      <a:lvl2pPr marL="840105" algn="l" defTabSz="1680210" rtl="0" eaLnBrk="1" latinLnBrk="0" hangingPunct="1">
        <a:defRPr sz="3308" kern="1200">
          <a:solidFill>
            <a:schemeClr val="tx1"/>
          </a:solidFill>
          <a:latin typeface="+mn-lt"/>
          <a:ea typeface="+mn-ea"/>
          <a:cs typeface="+mn-cs"/>
        </a:defRPr>
      </a:lvl2pPr>
      <a:lvl3pPr marL="1680210" algn="l" defTabSz="1680210" rtl="0" eaLnBrk="1" latinLnBrk="0" hangingPunct="1">
        <a:defRPr sz="3308" kern="1200">
          <a:solidFill>
            <a:schemeClr val="tx1"/>
          </a:solidFill>
          <a:latin typeface="+mn-lt"/>
          <a:ea typeface="+mn-ea"/>
          <a:cs typeface="+mn-cs"/>
        </a:defRPr>
      </a:lvl3pPr>
      <a:lvl4pPr marL="2520315" algn="l" defTabSz="1680210" rtl="0" eaLnBrk="1" latinLnBrk="0" hangingPunct="1">
        <a:defRPr sz="3308" kern="1200">
          <a:solidFill>
            <a:schemeClr val="tx1"/>
          </a:solidFill>
          <a:latin typeface="+mn-lt"/>
          <a:ea typeface="+mn-ea"/>
          <a:cs typeface="+mn-cs"/>
        </a:defRPr>
      </a:lvl4pPr>
      <a:lvl5pPr marL="3360420" algn="l" defTabSz="1680210" rtl="0" eaLnBrk="1" latinLnBrk="0" hangingPunct="1">
        <a:defRPr sz="3308" kern="1200">
          <a:solidFill>
            <a:schemeClr val="tx1"/>
          </a:solidFill>
          <a:latin typeface="+mn-lt"/>
          <a:ea typeface="+mn-ea"/>
          <a:cs typeface="+mn-cs"/>
        </a:defRPr>
      </a:lvl5pPr>
      <a:lvl6pPr marL="4200525" algn="l" defTabSz="1680210" rtl="0" eaLnBrk="1" latinLnBrk="0" hangingPunct="1">
        <a:defRPr sz="3308" kern="1200">
          <a:solidFill>
            <a:schemeClr val="tx1"/>
          </a:solidFill>
          <a:latin typeface="+mn-lt"/>
          <a:ea typeface="+mn-ea"/>
          <a:cs typeface="+mn-cs"/>
        </a:defRPr>
      </a:lvl6pPr>
      <a:lvl7pPr marL="5040630" algn="l" defTabSz="1680210" rtl="0" eaLnBrk="1" latinLnBrk="0" hangingPunct="1">
        <a:defRPr sz="3308" kern="1200">
          <a:solidFill>
            <a:schemeClr val="tx1"/>
          </a:solidFill>
          <a:latin typeface="+mn-lt"/>
          <a:ea typeface="+mn-ea"/>
          <a:cs typeface="+mn-cs"/>
        </a:defRPr>
      </a:lvl7pPr>
      <a:lvl8pPr marL="5880735" algn="l" defTabSz="1680210" rtl="0" eaLnBrk="1" latinLnBrk="0" hangingPunct="1">
        <a:defRPr sz="3308" kern="1200">
          <a:solidFill>
            <a:schemeClr val="tx1"/>
          </a:solidFill>
          <a:latin typeface="+mn-lt"/>
          <a:ea typeface="+mn-ea"/>
          <a:cs typeface="+mn-cs"/>
        </a:defRPr>
      </a:lvl8pPr>
      <a:lvl9pPr marL="6720840" algn="l" defTabSz="1680210" rtl="0" eaLnBrk="1" latinLnBrk="0" hangingPunct="1">
        <a:defRPr sz="33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54300" y="1466850"/>
            <a:ext cx="17449800" cy="9734550"/>
          </a:xfrm>
          <a:prstGeom prst="rect">
            <a:avLst/>
          </a:prstGeom>
        </p:spPr>
        <p:txBody>
          <a:bodyPr rtlCol="0" anchor="t"/>
          <a:lstStyle/>
          <a:p>
            <a:pPr algn="l"/>
            <a:endParaRPr lang="en-US" sz="1100" dirty="0"/>
          </a:p>
          <a:p>
            <a:pPr algn="ctr"/>
            <a:r>
              <a:rPr lang="en-US" sz="5000" dirty="0"/>
              <a:t>  </a:t>
            </a:r>
          </a:p>
          <a:p>
            <a:pPr algn="ctr"/>
            <a:r>
              <a:rPr lang="en-US" sz="8800" b="1" dirty="0" err="1">
                <a:solidFill>
                  <a:srgbClr val="FF0000"/>
                </a:solidFill>
              </a:rPr>
              <a:t>المبادئ</a:t>
            </a:r>
            <a:r>
              <a:rPr lang="en-US" sz="8800" b="1" dirty="0">
                <a:solidFill>
                  <a:srgbClr val="FF0000"/>
                </a:solidFill>
              </a:rPr>
              <a:t> </a:t>
            </a:r>
            <a:r>
              <a:rPr lang="en-US" sz="8800" b="1" dirty="0" err="1">
                <a:solidFill>
                  <a:srgbClr val="FF0000"/>
                </a:solidFill>
              </a:rPr>
              <a:t>الأساسية</a:t>
            </a:r>
            <a:r>
              <a:rPr lang="en-US" sz="8800" b="1" dirty="0">
                <a:solidFill>
                  <a:srgbClr val="FF0000"/>
                </a:solidFill>
              </a:rPr>
              <a:t> </a:t>
            </a:r>
            <a:r>
              <a:rPr lang="en-US" sz="8800" b="1" dirty="0" err="1">
                <a:solidFill>
                  <a:srgbClr val="FF0000"/>
                </a:solidFill>
              </a:rPr>
              <a:t>في</a:t>
            </a:r>
            <a:r>
              <a:rPr lang="en-US" sz="8800" b="1" dirty="0">
                <a:solidFill>
                  <a:srgbClr val="FF0000"/>
                </a:solidFill>
              </a:rPr>
              <a:t> </a:t>
            </a:r>
            <a:r>
              <a:rPr lang="en-US" sz="8800" b="1" dirty="0" err="1">
                <a:solidFill>
                  <a:srgbClr val="FF0000"/>
                </a:solidFill>
              </a:rPr>
              <a:t>الريشة</a:t>
            </a:r>
            <a:r>
              <a:rPr lang="en-US" sz="8800" b="1" dirty="0">
                <a:solidFill>
                  <a:srgbClr val="FF0000"/>
                </a:solidFill>
              </a:rPr>
              <a:t> </a:t>
            </a:r>
            <a:r>
              <a:rPr lang="en-US" sz="8800" b="1" dirty="0" err="1">
                <a:solidFill>
                  <a:srgbClr val="FF0000"/>
                </a:solidFill>
              </a:rPr>
              <a:t>الطائرة</a:t>
            </a:r>
            <a:r>
              <a:rPr lang="en-US" sz="8800" b="1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ar-SA" sz="9600" b="1" dirty="0" smtClean="0">
                <a:solidFill>
                  <a:srgbClr val="FF0000"/>
                </a:solidFill>
              </a:rPr>
              <a:t>المحاضرة </a:t>
            </a:r>
            <a:r>
              <a:rPr lang="ar-SA" sz="9600" b="1" dirty="0" smtClean="0">
                <a:solidFill>
                  <a:srgbClr val="FF0000"/>
                </a:solidFill>
              </a:rPr>
              <a:t>الاولى</a:t>
            </a:r>
            <a:r>
              <a:rPr lang="en-US" sz="9600" b="1" dirty="0" smtClean="0">
                <a:solidFill>
                  <a:srgbClr val="FF0000"/>
                </a:solidFill>
              </a:rPr>
              <a:t>  </a:t>
            </a:r>
            <a:endParaRPr lang="en-US" sz="9600" b="1" dirty="0">
              <a:solidFill>
                <a:srgbClr val="FF0000"/>
              </a:solidFill>
            </a:endParaRPr>
          </a:p>
          <a:p>
            <a:pPr algn="ctr"/>
            <a:r>
              <a:rPr lang="en-US" sz="9600" dirty="0" smtClean="0"/>
              <a:t>  </a:t>
            </a:r>
            <a:r>
              <a:rPr lang="en-US" sz="9600" b="1" dirty="0">
                <a:solidFill>
                  <a:srgbClr val="252525"/>
                </a:solidFill>
              </a:rPr>
              <a:t>مهارة مسك </a:t>
            </a:r>
            <a:r>
              <a:rPr lang="en-US" sz="9600" b="1" dirty="0" err="1">
                <a:solidFill>
                  <a:srgbClr val="252525"/>
                </a:solidFill>
              </a:rPr>
              <a:t>المضرب</a:t>
            </a:r>
            <a:r>
              <a:rPr lang="en-US" sz="9600" b="1" dirty="0">
                <a:solidFill>
                  <a:srgbClr val="252525"/>
                </a:solidFill>
              </a:rPr>
              <a:t> </a:t>
            </a:r>
            <a:r>
              <a:rPr lang="en-US" sz="9600" b="1" dirty="0" err="1">
                <a:solidFill>
                  <a:srgbClr val="252525"/>
                </a:solidFill>
              </a:rPr>
              <a:t>في</a:t>
            </a:r>
            <a:r>
              <a:rPr lang="en-US" sz="9600" b="1" dirty="0">
                <a:solidFill>
                  <a:srgbClr val="252525"/>
                </a:solidFill>
              </a:rPr>
              <a:t> </a:t>
            </a:r>
            <a:r>
              <a:rPr lang="en-US" sz="9600" b="1" dirty="0" err="1">
                <a:solidFill>
                  <a:srgbClr val="252525"/>
                </a:solidFill>
              </a:rPr>
              <a:t>كرة</a:t>
            </a:r>
            <a:r>
              <a:rPr lang="en-US" sz="9600" b="1" dirty="0">
                <a:solidFill>
                  <a:srgbClr val="252525"/>
                </a:solidFill>
              </a:rPr>
              <a:t> </a:t>
            </a:r>
            <a:r>
              <a:rPr lang="en-US" sz="9600" b="1" dirty="0" err="1">
                <a:solidFill>
                  <a:srgbClr val="252525"/>
                </a:solidFill>
              </a:rPr>
              <a:t>الريشة</a:t>
            </a:r>
            <a:endParaRPr lang="en-US" sz="9600" b="1" dirty="0">
              <a:solidFill>
                <a:srgbClr val="252525"/>
              </a:solidFill>
            </a:endParaRPr>
          </a:p>
          <a:p>
            <a:pPr algn="ctr"/>
            <a:endParaRPr lang="en-US" sz="9600" dirty="0"/>
          </a:p>
          <a:p>
            <a:pPr algn="ctr"/>
            <a:r>
              <a:rPr lang="en-US" sz="8000" dirty="0">
                <a:solidFill>
                  <a:srgbClr val="252525"/>
                </a:solidFill>
              </a:rPr>
              <a:t>إعداد </a:t>
            </a:r>
            <a:r>
              <a:rPr lang="en-US" sz="8000" dirty="0" smtClean="0">
                <a:solidFill>
                  <a:srgbClr val="252525"/>
                </a:solidFill>
              </a:rPr>
              <a:t>:</a:t>
            </a:r>
            <a:endParaRPr lang="en-US" sz="9600" dirty="0"/>
          </a:p>
          <a:p>
            <a:pPr algn="ctr"/>
            <a:r>
              <a:rPr lang="en-US" sz="9600" dirty="0"/>
              <a:t>  </a:t>
            </a:r>
          </a:p>
          <a:p>
            <a:pPr algn="ctr"/>
            <a:r>
              <a:rPr lang="ar-SA" sz="8000" dirty="0" err="1" smtClean="0">
                <a:solidFill>
                  <a:srgbClr val="252525"/>
                </a:solidFill>
              </a:rPr>
              <a:t>أ.م.د</a:t>
            </a:r>
            <a:r>
              <a:rPr lang="ar-SA" sz="8000" dirty="0" smtClean="0">
                <a:solidFill>
                  <a:srgbClr val="252525"/>
                </a:solidFill>
              </a:rPr>
              <a:t> عبير داخل حاتم</a:t>
            </a:r>
          </a:p>
          <a:p>
            <a:pPr algn="ctr"/>
            <a:r>
              <a:rPr lang="ar-SA" sz="8000" dirty="0" err="1" smtClean="0">
                <a:solidFill>
                  <a:srgbClr val="252525"/>
                </a:solidFill>
              </a:rPr>
              <a:t>م.م</a:t>
            </a:r>
            <a:r>
              <a:rPr lang="ar-SA" sz="8000" dirty="0" smtClean="0">
                <a:solidFill>
                  <a:srgbClr val="252525"/>
                </a:solidFill>
              </a:rPr>
              <a:t> زينة عبدالكريم عباس</a:t>
            </a:r>
            <a:endParaRPr lang="en-US" sz="8000" dirty="0">
              <a:solidFill>
                <a:srgbClr val="252525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7900" y="704850"/>
            <a:ext cx="22326600" cy="15392400"/>
          </a:xfrm>
          <a:prstGeom prst="rect">
            <a:avLst/>
          </a:prstGeom>
        </p:spPr>
        <p:txBody>
          <a:bodyPr rtlCol="0" anchor="t"/>
          <a:lstStyle/>
          <a:p>
            <a:pPr algn="l"/>
            <a:endParaRPr lang="en-US" sz="1100" dirty="0"/>
          </a:p>
          <a:p>
            <a:pPr algn="ctr"/>
            <a:r>
              <a:rPr lang="en-US" sz="5000" dirty="0"/>
              <a:t>  </a:t>
            </a:r>
          </a:p>
          <a:p>
            <a:pPr algn="ctr"/>
            <a:r>
              <a:rPr lang="en-US" sz="5400" b="1" dirty="0">
                <a:solidFill>
                  <a:srgbClr val="252525"/>
                </a:solidFill>
              </a:rPr>
              <a:t>مهارة مسك </a:t>
            </a:r>
            <a:r>
              <a:rPr lang="en-US" sz="5400" b="1" dirty="0" err="1">
                <a:solidFill>
                  <a:srgbClr val="252525"/>
                </a:solidFill>
              </a:rPr>
              <a:t>المضرب</a:t>
            </a:r>
            <a:r>
              <a:rPr lang="en-US" sz="5400" b="1" dirty="0">
                <a:solidFill>
                  <a:srgbClr val="252525"/>
                </a:solidFill>
              </a:rPr>
              <a:t> </a:t>
            </a:r>
            <a:r>
              <a:rPr lang="en-US" sz="5400" b="1" dirty="0" err="1">
                <a:solidFill>
                  <a:srgbClr val="252525"/>
                </a:solidFill>
              </a:rPr>
              <a:t>في</a:t>
            </a:r>
            <a:r>
              <a:rPr lang="en-US" sz="5400" b="1" dirty="0">
                <a:solidFill>
                  <a:srgbClr val="252525"/>
                </a:solidFill>
              </a:rPr>
              <a:t> </a:t>
            </a:r>
            <a:r>
              <a:rPr lang="en-US" sz="5400" b="1" dirty="0" err="1">
                <a:solidFill>
                  <a:srgbClr val="252525"/>
                </a:solidFill>
              </a:rPr>
              <a:t>كرة</a:t>
            </a:r>
            <a:r>
              <a:rPr lang="en-US" sz="5400" b="1" dirty="0">
                <a:solidFill>
                  <a:srgbClr val="252525"/>
                </a:solidFill>
              </a:rPr>
              <a:t> </a:t>
            </a:r>
            <a:r>
              <a:rPr lang="en-US" sz="5400" b="1" dirty="0" err="1">
                <a:solidFill>
                  <a:srgbClr val="252525"/>
                </a:solidFill>
              </a:rPr>
              <a:t>الريشة</a:t>
            </a:r>
            <a:endParaRPr lang="en-US" sz="5400" b="1" dirty="0">
              <a:solidFill>
                <a:srgbClr val="252525"/>
              </a:solidFill>
            </a:endParaRPr>
          </a:p>
          <a:p>
            <a:pPr algn="ctr"/>
            <a:r>
              <a:rPr lang="en-US" sz="5400" dirty="0"/>
              <a:t>  </a:t>
            </a:r>
          </a:p>
          <a:p>
            <a:pPr algn="ctr" rtl="1"/>
            <a:r>
              <a:rPr lang="en-US" sz="5400" dirty="0" err="1">
                <a:solidFill>
                  <a:srgbClr val="FF0000"/>
                </a:solidFill>
              </a:rPr>
              <a:t>اولاً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b="1" dirty="0">
                <a:solidFill>
                  <a:srgbClr val="252525"/>
                </a:solidFill>
              </a:rPr>
              <a:t>/ </a:t>
            </a:r>
            <a:r>
              <a:rPr lang="en-US" sz="5400" b="1" dirty="0" err="1">
                <a:solidFill>
                  <a:srgbClr val="FF0000"/>
                </a:solidFill>
              </a:rPr>
              <a:t>المبادئ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االساسية</a:t>
            </a:r>
            <a:endParaRPr lang="en-US" sz="5400" b="1" dirty="0">
              <a:solidFill>
                <a:srgbClr val="FF0000"/>
              </a:solidFill>
            </a:endParaRPr>
          </a:p>
          <a:p>
            <a:pPr algn="ctr" rtl="1"/>
            <a:r>
              <a:rPr lang="en-US" sz="5400" b="1" dirty="0">
                <a:solidFill>
                  <a:srgbClr val="FF0000"/>
                </a:solidFill>
              </a:rPr>
              <a:t>/ مسك </a:t>
            </a:r>
            <a:r>
              <a:rPr lang="en-US" sz="5400" b="1" dirty="0" err="1">
                <a:solidFill>
                  <a:srgbClr val="FF0000"/>
                </a:solidFill>
              </a:rPr>
              <a:t>المضرب</a:t>
            </a:r>
            <a:endParaRPr lang="en-US" sz="5400" b="1" dirty="0">
              <a:solidFill>
                <a:srgbClr val="FF0000"/>
              </a:solidFill>
            </a:endParaRPr>
          </a:p>
          <a:p>
            <a:pPr algn="ctr" rtl="1"/>
            <a:r>
              <a:rPr lang="en-US" sz="5400" dirty="0"/>
              <a:t>  </a:t>
            </a:r>
          </a:p>
          <a:p>
            <a:pPr algn="ctr" rtl="1"/>
            <a:r>
              <a:rPr lang="en-US" sz="5400" dirty="0" err="1" smtClean="0">
                <a:solidFill>
                  <a:srgbClr val="252525"/>
                </a:solidFill>
              </a:rPr>
              <a:t>اولاً</a:t>
            </a:r>
            <a:r>
              <a:rPr lang="ar-SA" sz="5400" dirty="0" smtClean="0">
                <a:solidFill>
                  <a:srgbClr val="252525"/>
                </a:solidFill>
              </a:rPr>
              <a:t>/</a:t>
            </a:r>
            <a:r>
              <a:rPr lang="en-US" sz="5400" dirty="0" smtClean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تعد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عملية</a:t>
            </a:r>
            <a:r>
              <a:rPr lang="en-US" sz="5400" dirty="0">
                <a:solidFill>
                  <a:srgbClr val="252525"/>
                </a:solidFill>
              </a:rPr>
              <a:t> مسك </a:t>
            </a:r>
            <a:r>
              <a:rPr lang="en-US" sz="5400" dirty="0" err="1">
                <a:solidFill>
                  <a:srgbClr val="252525"/>
                </a:solidFill>
              </a:rPr>
              <a:t>المضرب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احدى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المبادئ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االساسية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في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اية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فعاليةمن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فعاليات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العاب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المضرب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ومن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العناصر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الهامة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المؤثرة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 smtClean="0">
                <a:solidFill>
                  <a:srgbClr val="252525"/>
                </a:solidFill>
              </a:rPr>
              <a:t>في</a:t>
            </a:r>
            <a:endParaRPr lang="en-US" sz="5400" dirty="0">
              <a:solidFill>
                <a:srgbClr val="252525"/>
              </a:solidFill>
            </a:endParaRPr>
          </a:p>
          <a:p>
            <a:pPr algn="ctr" rtl="1"/>
            <a:r>
              <a:rPr lang="en-US" sz="5400" dirty="0" err="1">
                <a:solidFill>
                  <a:srgbClr val="252525"/>
                </a:solidFill>
              </a:rPr>
              <a:t>قدرة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الالعب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على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التحكم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بالضربات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المختلفة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التي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 smtClean="0">
                <a:solidFill>
                  <a:srgbClr val="252525"/>
                </a:solidFill>
              </a:rPr>
              <a:t>تتضمنها</a:t>
            </a:r>
            <a:r>
              <a:rPr lang="ar-SA" sz="5400" dirty="0" smtClean="0">
                <a:solidFill>
                  <a:srgbClr val="252525"/>
                </a:solidFill>
              </a:rPr>
              <a:t> </a:t>
            </a:r>
            <a:r>
              <a:rPr lang="en-US" sz="5400" dirty="0" err="1" smtClean="0">
                <a:solidFill>
                  <a:srgbClr val="252525"/>
                </a:solidFill>
              </a:rPr>
              <a:t>فعالية</a:t>
            </a:r>
            <a:r>
              <a:rPr lang="en-US" sz="5400" dirty="0" smtClean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الريشة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الطائرة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وبشكل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عام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يمكن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القول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ان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هناك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ثلاثة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انواع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من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المسكات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االساسية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في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الريشة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الطائرة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وهي</a:t>
            </a:r>
            <a:r>
              <a:rPr lang="en-US" sz="5400" dirty="0">
                <a:solidFill>
                  <a:srgbClr val="252525"/>
                </a:solidFill>
              </a:rPr>
              <a:t>:</a:t>
            </a:r>
          </a:p>
          <a:p>
            <a:pPr algn="ctr" rtl="1"/>
            <a:r>
              <a:rPr lang="en-US" sz="5400" dirty="0">
                <a:solidFill>
                  <a:srgbClr val="252525"/>
                </a:solidFill>
              </a:rPr>
              <a:t>• </a:t>
            </a:r>
            <a:r>
              <a:rPr lang="en-US" sz="5400" dirty="0" err="1">
                <a:solidFill>
                  <a:srgbClr val="252525"/>
                </a:solidFill>
              </a:rPr>
              <a:t>المسكة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االمامية</a:t>
            </a:r>
            <a:endParaRPr lang="en-US" sz="5400" dirty="0">
              <a:solidFill>
                <a:srgbClr val="252525"/>
              </a:solidFill>
            </a:endParaRPr>
          </a:p>
          <a:p>
            <a:pPr algn="ctr" rtl="1"/>
            <a:r>
              <a:rPr lang="en-US" sz="5400" dirty="0">
                <a:solidFill>
                  <a:srgbClr val="252525"/>
                </a:solidFill>
              </a:rPr>
              <a:t>• </a:t>
            </a:r>
            <a:r>
              <a:rPr lang="en-US" sz="5400" dirty="0" err="1">
                <a:solidFill>
                  <a:srgbClr val="252525"/>
                </a:solidFill>
              </a:rPr>
              <a:t>المسكة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الخلفية</a:t>
            </a:r>
            <a:endParaRPr lang="en-US" sz="5400" dirty="0">
              <a:solidFill>
                <a:srgbClr val="252525"/>
              </a:solidFill>
            </a:endParaRPr>
          </a:p>
          <a:p>
            <a:pPr algn="ctr" rtl="1"/>
            <a:r>
              <a:rPr lang="en-US" sz="5400" dirty="0">
                <a:solidFill>
                  <a:srgbClr val="252525"/>
                </a:solidFill>
              </a:rPr>
              <a:t>• </a:t>
            </a:r>
            <a:r>
              <a:rPr lang="en-US" sz="5400" dirty="0" err="1">
                <a:solidFill>
                  <a:srgbClr val="252525"/>
                </a:solidFill>
              </a:rPr>
              <a:t>المسكة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الرافعة</a:t>
            </a:r>
            <a:endParaRPr lang="en-US" sz="5400" dirty="0">
              <a:solidFill>
                <a:srgbClr val="252525"/>
              </a:solidFill>
            </a:endParaRPr>
          </a:p>
          <a:p>
            <a:pPr algn="ctr" rtl="1"/>
            <a:r>
              <a:rPr lang="en-US" sz="5400" dirty="0"/>
              <a:t>  </a:t>
            </a:r>
          </a:p>
          <a:p>
            <a:pPr algn="ctr" rtl="1"/>
            <a:r>
              <a:rPr lang="en-US" sz="5400" dirty="0" smtClean="0">
                <a:solidFill>
                  <a:srgbClr val="252525"/>
                </a:solidFill>
              </a:rPr>
              <a:t>: </a:t>
            </a:r>
            <a:r>
              <a:rPr lang="en-US" sz="5400" b="1" dirty="0" err="1">
                <a:solidFill>
                  <a:srgbClr val="FF0000"/>
                </a:solidFill>
              </a:rPr>
              <a:t>المسكة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الأمامية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dirty="0">
                <a:solidFill>
                  <a:srgbClr val="252525"/>
                </a:solidFill>
              </a:rPr>
              <a:t>: -</a:t>
            </a:r>
          </a:p>
          <a:p>
            <a:pPr algn="ctr" rtl="1"/>
            <a:r>
              <a:rPr lang="en-US" sz="5400" dirty="0">
                <a:solidFill>
                  <a:srgbClr val="252525"/>
                </a:solidFill>
              </a:rPr>
              <a:t>• </a:t>
            </a:r>
            <a:r>
              <a:rPr lang="en-US" sz="5400" dirty="0" err="1">
                <a:solidFill>
                  <a:srgbClr val="252525"/>
                </a:solidFill>
              </a:rPr>
              <a:t>وهي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مسكة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تستخدم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ar-SA" sz="5400" dirty="0" smtClean="0">
                <a:solidFill>
                  <a:srgbClr val="252525"/>
                </a:solidFill>
              </a:rPr>
              <a:t>لا</a:t>
            </a:r>
            <a:r>
              <a:rPr lang="en-US" sz="5400" dirty="0" err="1" smtClean="0">
                <a:solidFill>
                  <a:srgbClr val="252525"/>
                </a:solidFill>
              </a:rPr>
              <a:t>داء</a:t>
            </a:r>
            <a:r>
              <a:rPr lang="en-US" sz="5400" dirty="0" smtClean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الضربات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بالنسبة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للكرات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ar-SA" sz="5400" dirty="0" err="1" smtClean="0">
                <a:solidFill>
                  <a:srgbClr val="252525"/>
                </a:solidFill>
              </a:rPr>
              <a:t>الاتيه</a:t>
            </a:r>
            <a:endParaRPr lang="en-US" sz="5400" dirty="0">
              <a:solidFill>
                <a:srgbClr val="252525"/>
              </a:solidFill>
            </a:endParaRPr>
          </a:p>
          <a:p>
            <a:pPr algn="ctr" rtl="1"/>
            <a:r>
              <a:rPr lang="en-US" sz="5400" dirty="0" err="1">
                <a:solidFill>
                  <a:srgbClr val="252525"/>
                </a:solidFill>
              </a:rPr>
              <a:t>من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على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يمين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الالعب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وهي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احدى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المسكات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االساسية</a:t>
            </a:r>
            <a:endParaRPr lang="en-US" sz="5400" dirty="0">
              <a:solidFill>
                <a:srgbClr val="252525"/>
              </a:solidFill>
            </a:endParaRPr>
          </a:p>
          <a:p>
            <a:pPr algn="ctr" rtl="1"/>
            <a:r>
              <a:rPr lang="en-US" sz="5400" dirty="0" err="1">
                <a:solidFill>
                  <a:srgbClr val="252525"/>
                </a:solidFill>
              </a:rPr>
              <a:t>للمضرب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ويطلق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عليها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مسكة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المصافحة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واهم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ما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ينبغي</a:t>
            </a:r>
            <a:endParaRPr lang="en-US" sz="5400" dirty="0">
              <a:solidFill>
                <a:srgbClr val="252525"/>
              </a:solidFill>
            </a:endParaRPr>
          </a:p>
          <a:p>
            <a:pPr algn="ctr" rtl="1"/>
            <a:r>
              <a:rPr lang="en-US" sz="5400" dirty="0" err="1">
                <a:solidFill>
                  <a:srgbClr val="252525"/>
                </a:solidFill>
              </a:rPr>
              <a:t>مراعاته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في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هذه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القبضة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هو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عدم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القبض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بطريقة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متوترة</a:t>
            </a:r>
            <a:endParaRPr lang="en-US" sz="5400" dirty="0">
              <a:solidFill>
                <a:srgbClr val="252525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92300" y="481399"/>
            <a:ext cx="20116800" cy="16306800"/>
          </a:xfrm>
          <a:prstGeom prst="rect">
            <a:avLst/>
          </a:prstGeom>
        </p:spPr>
        <p:txBody>
          <a:bodyPr rtlCol="0" anchor="t"/>
          <a:lstStyle/>
          <a:p>
            <a:pPr algn="just"/>
            <a:endParaRPr lang="en-US" sz="1100" dirty="0"/>
          </a:p>
          <a:p>
            <a:pPr algn="just" rtl="1"/>
            <a:r>
              <a:rPr lang="en-US" sz="3500" dirty="0" err="1" smtClean="0">
                <a:solidFill>
                  <a:srgbClr val="252525"/>
                </a:solidFill>
              </a:rPr>
              <a:t>باعتبار</a:t>
            </a:r>
            <a:r>
              <a:rPr lang="en-US" sz="3500" dirty="0" smtClean="0">
                <a:solidFill>
                  <a:srgbClr val="252525"/>
                </a:solidFill>
              </a:rPr>
              <a:t> </a:t>
            </a:r>
            <a:r>
              <a:rPr lang="en-US" sz="3500" dirty="0" err="1">
                <a:solidFill>
                  <a:srgbClr val="252525"/>
                </a:solidFill>
              </a:rPr>
              <a:t>ان</a:t>
            </a:r>
            <a:r>
              <a:rPr lang="en-US" sz="3500" dirty="0">
                <a:solidFill>
                  <a:srgbClr val="252525"/>
                </a:solidFill>
              </a:rPr>
              <a:t> </a:t>
            </a:r>
            <a:r>
              <a:rPr lang="en-US" sz="3500" dirty="0" err="1">
                <a:solidFill>
                  <a:srgbClr val="252525"/>
                </a:solidFill>
              </a:rPr>
              <a:t>وزنه</a:t>
            </a:r>
            <a:r>
              <a:rPr lang="en-US" sz="3500" dirty="0">
                <a:solidFill>
                  <a:srgbClr val="252525"/>
                </a:solidFill>
              </a:rPr>
              <a:t> </a:t>
            </a:r>
            <a:r>
              <a:rPr lang="en-US" sz="3500" dirty="0" err="1">
                <a:solidFill>
                  <a:srgbClr val="252525"/>
                </a:solidFill>
              </a:rPr>
              <a:t>خفبف</a:t>
            </a:r>
            <a:r>
              <a:rPr lang="en-US" sz="3500" dirty="0">
                <a:solidFill>
                  <a:srgbClr val="252525"/>
                </a:solidFill>
              </a:rPr>
              <a:t> </a:t>
            </a:r>
            <a:r>
              <a:rPr lang="en-US" sz="3500" dirty="0" err="1">
                <a:solidFill>
                  <a:srgbClr val="252525"/>
                </a:solidFill>
              </a:rPr>
              <a:t>ويمكن</a:t>
            </a:r>
            <a:r>
              <a:rPr lang="en-US" sz="3500" dirty="0">
                <a:solidFill>
                  <a:srgbClr val="252525"/>
                </a:solidFill>
              </a:rPr>
              <a:t> </a:t>
            </a:r>
            <a:r>
              <a:rPr lang="en-US" sz="3500" dirty="0" err="1">
                <a:solidFill>
                  <a:srgbClr val="252525"/>
                </a:solidFill>
              </a:rPr>
              <a:t>التحكم</a:t>
            </a:r>
            <a:r>
              <a:rPr lang="en-US" sz="3500" dirty="0">
                <a:solidFill>
                  <a:srgbClr val="252525"/>
                </a:solidFill>
              </a:rPr>
              <a:t> </a:t>
            </a:r>
            <a:r>
              <a:rPr lang="en-US" sz="3500" dirty="0" err="1">
                <a:solidFill>
                  <a:srgbClr val="252525"/>
                </a:solidFill>
              </a:rPr>
              <a:t>فيه</a:t>
            </a:r>
            <a:endParaRPr lang="en-US" sz="3500" dirty="0">
              <a:solidFill>
                <a:srgbClr val="252525"/>
              </a:solidFill>
            </a:endParaRPr>
          </a:p>
          <a:p>
            <a:pPr algn="just" rtl="1"/>
            <a:r>
              <a:rPr lang="en-US" sz="3500" dirty="0" err="1">
                <a:solidFill>
                  <a:srgbClr val="252525"/>
                </a:solidFill>
              </a:rPr>
              <a:t>بسهولة</a:t>
            </a:r>
            <a:r>
              <a:rPr lang="en-US" sz="3500" dirty="0">
                <a:solidFill>
                  <a:srgbClr val="252525"/>
                </a:solidFill>
              </a:rPr>
              <a:t> </a:t>
            </a:r>
            <a:r>
              <a:rPr lang="en-US" sz="3500" dirty="0" err="1">
                <a:solidFill>
                  <a:srgbClr val="252525"/>
                </a:solidFill>
              </a:rPr>
              <a:t>وهذه</a:t>
            </a:r>
            <a:r>
              <a:rPr lang="en-US" sz="3500" dirty="0">
                <a:solidFill>
                  <a:srgbClr val="252525"/>
                </a:solidFill>
              </a:rPr>
              <a:t> </a:t>
            </a:r>
            <a:r>
              <a:rPr lang="en-US" sz="3500" dirty="0" err="1">
                <a:solidFill>
                  <a:srgbClr val="252525"/>
                </a:solidFill>
              </a:rPr>
              <a:t>القبضة</a:t>
            </a:r>
            <a:r>
              <a:rPr lang="en-US" sz="3500" dirty="0">
                <a:solidFill>
                  <a:srgbClr val="252525"/>
                </a:solidFill>
              </a:rPr>
              <a:t> </a:t>
            </a:r>
            <a:r>
              <a:rPr lang="en-US" sz="3500" dirty="0" err="1">
                <a:solidFill>
                  <a:srgbClr val="252525"/>
                </a:solidFill>
              </a:rPr>
              <a:t>تشبة</a:t>
            </a:r>
            <a:r>
              <a:rPr lang="en-US" sz="3500" dirty="0">
                <a:solidFill>
                  <a:srgbClr val="252525"/>
                </a:solidFill>
              </a:rPr>
              <a:t> </a:t>
            </a:r>
            <a:r>
              <a:rPr lang="en-US" sz="3500" dirty="0" err="1">
                <a:solidFill>
                  <a:srgbClr val="252525"/>
                </a:solidFill>
              </a:rPr>
              <a:t>ايضا</a:t>
            </a:r>
            <a:r>
              <a:rPr lang="en-US" sz="3500" dirty="0">
                <a:solidFill>
                  <a:srgbClr val="252525"/>
                </a:solidFill>
              </a:rPr>
              <a:t> </a:t>
            </a:r>
            <a:r>
              <a:rPr lang="en-US" sz="3500" dirty="0" err="1">
                <a:solidFill>
                  <a:srgbClr val="252525"/>
                </a:solidFill>
              </a:rPr>
              <a:t>طريقة</a:t>
            </a:r>
            <a:r>
              <a:rPr lang="en-US" sz="3500" dirty="0">
                <a:solidFill>
                  <a:srgbClr val="252525"/>
                </a:solidFill>
              </a:rPr>
              <a:t> مسك </a:t>
            </a:r>
            <a:r>
              <a:rPr lang="en-US" sz="3500" dirty="0" err="1">
                <a:solidFill>
                  <a:srgbClr val="252525"/>
                </a:solidFill>
              </a:rPr>
              <a:t>المطرقة</a:t>
            </a:r>
            <a:r>
              <a:rPr lang="en-US" sz="3500" dirty="0">
                <a:solidFill>
                  <a:srgbClr val="252525"/>
                </a:solidFill>
              </a:rPr>
              <a:t> </a:t>
            </a:r>
            <a:r>
              <a:rPr lang="en-US" sz="3500" dirty="0" smtClean="0">
                <a:solidFill>
                  <a:srgbClr val="252525"/>
                </a:solidFill>
              </a:rPr>
              <a:t>"</a:t>
            </a:r>
            <a:endParaRPr lang="en-US" sz="3500" dirty="0">
              <a:solidFill>
                <a:srgbClr val="252525"/>
              </a:solidFill>
            </a:endParaRPr>
          </a:p>
          <a:p>
            <a:pPr algn="ctr"/>
            <a:r>
              <a:rPr lang="en-US" sz="5000" dirty="0"/>
              <a:t>  </a:t>
            </a:r>
          </a:p>
          <a:p>
            <a:pPr algn="ctr"/>
            <a:r>
              <a:rPr lang="en-US" sz="5000" dirty="0"/>
              <a:t>  </a:t>
            </a:r>
          </a:p>
          <a:p>
            <a:pPr algn="ctr"/>
            <a:r>
              <a:rPr lang="en-US" sz="5000" dirty="0"/>
              <a:t>  </a:t>
            </a:r>
          </a:p>
          <a:p>
            <a:r>
              <a:rPr lang="en-US" sz="5000" dirty="0"/>
              <a:t>  </a:t>
            </a:r>
          </a:p>
          <a:p>
            <a:r>
              <a:rPr lang="en-US" sz="5000" dirty="0"/>
              <a:t>  </a:t>
            </a:r>
          </a:p>
          <a:p>
            <a:r>
              <a:rPr lang="en-US" sz="5000" dirty="0"/>
              <a:t>  </a:t>
            </a:r>
          </a:p>
          <a:p>
            <a:r>
              <a:rPr lang="en-US" sz="5000" dirty="0"/>
              <a:t>  </a:t>
            </a:r>
          </a:p>
          <a:p>
            <a:pPr algn="ctr" rtl="1"/>
            <a:r>
              <a:rPr lang="en-US" sz="3500" b="1" dirty="0" err="1">
                <a:solidFill>
                  <a:srgbClr val="FF0000"/>
                </a:solidFill>
              </a:rPr>
              <a:t>ثانياً</a:t>
            </a:r>
            <a:r>
              <a:rPr lang="en-US" sz="3500" b="1" dirty="0">
                <a:solidFill>
                  <a:srgbClr val="FF0000"/>
                </a:solidFill>
              </a:rPr>
              <a:t> </a:t>
            </a:r>
            <a:r>
              <a:rPr lang="en-US" sz="4800" b="1" dirty="0">
                <a:solidFill>
                  <a:srgbClr val="FF0000"/>
                </a:solidFill>
              </a:rPr>
              <a:t>: </a:t>
            </a:r>
            <a:r>
              <a:rPr lang="en-US" sz="4800" b="1" dirty="0" err="1">
                <a:solidFill>
                  <a:srgbClr val="FF0000"/>
                </a:solidFill>
              </a:rPr>
              <a:t>المسكة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الخلفية</a:t>
            </a:r>
            <a:r>
              <a:rPr lang="en-US" sz="4800" b="1" dirty="0">
                <a:solidFill>
                  <a:srgbClr val="FF0000"/>
                </a:solidFill>
              </a:rPr>
              <a:t> : - </a:t>
            </a:r>
          </a:p>
          <a:p>
            <a:pPr algn="just" rtl="1"/>
            <a:r>
              <a:rPr lang="en-US" sz="4800" dirty="0">
                <a:solidFill>
                  <a:srgbClr val="252525"/>
                </a:solidFill>
              </a:rPr>
              <a:t>• </a:t>
            </a:r>
            <a:r>
              <a:rPr lang="en-US" sz="6000" dirty="0" err="1">
                <a:solidFill>
                  <a:srgbClr val="252525"/>
                </a:solidFill>
              </a:rPr>
              <a:t>وهي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احدى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المسكات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الأساسية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والتي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تستخدم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بشكل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اساسي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للأداء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الضربات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الخلفية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فهي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تستعمل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لأداء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الضربات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للكرات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الآتية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نحو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جسم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اللاعب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او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في</a:t>
            </a:r>
            <a:endParaRPr lang="en-US" sz="6000" dirty="0">
              <a:solidFill>
                <a:srgbClr val="252525"/>
              </a:solidFill>
            </a:endParaRPr>
          </a:p>
          <a:p>
            <a:pPr algn="just" rtl="1"/>
            <a:r>
              <a:rPr lang="en-US" sz="6000" dirty="0" err="1">
                <a:solidFill>
                  <a:srgbClr val="252525"/>
                </a:solidFill>
              </a:rPr>
              <a:t>اتجاه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يساره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وفي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هذه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المسكة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يقوم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الالعب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بفتل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المضرب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الى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الجهة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اليمنى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قليلا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بحيث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يكون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اصبع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الإبهام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الى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الأعلى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وباستقامة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عضد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المضرب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واالصابع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</a:p>
          <a:p>
            <a:pPr algn="just" rtl="1"/>
            <a:r>
              <a:rPr lang="en-US" sz="6000" dirty="0" err="1">
                <a:solidFill>
                  <a:srgbClr val="252525"/>
                </a:solidFill>
              </a:rPr>
              <a:t>الاربعة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ملتفة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حول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قبضة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المضرب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من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الجهة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اليمنى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للقبضة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ويساعد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الإبهام</a:t>
            </a:r>
            <a:r>
              <a:rPr lang="en-US" sz="6000" dirty="0">
                <a:solidFill>
                  <a:srgbClr val="252525"/>
                </a:solidFill>
              </a:rPr>
              <a:t>  </a:t>
            </a:r>
            <a:r>
              <a:rPr lang="en-US" sz="6000" dirty="0" err="1">
                <a:solidFill>
                  <a:srgbClr val="252525"/>
                </a:solidFill>
              </a:rPr>
              <a:t>باستقامة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عضد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المضرب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وملاصقا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له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على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تقوية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المسكة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وعدم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السماح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للمضرب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بالرجوع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الى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الخلف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اثناء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ضرب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الريشة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وبالتالي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يؤدي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الى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تقوية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المضرب</a:t>
            </a:r>
            <a:r>
              <a:rPr lang="en-US" sz="6000" dirty="0">
                <a:solidFill>
                  <a:srgbClr val="252525"/>
                </a:solidFill>
              </a:rPr>
              <a:t> .</a:t>
            </a:r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7800" y="857250"/>
            <a:ext cx="9232900" cy="56515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8900" y="444500"/>
            <a:ext cx="20269200" cy="14585950"/>
          </a:xfrm>
          <a:prstGeom prst="rect">
            <a:avLst/>
          </a:prstGeom>
        </p:spPr>
        <p:txBody>
          <a:bodyPr rtlCol="0" anchor="t"/>
          <a:lstStyle/>
          <a:p>
            <a:pPr algn="l"/>
            <a:endParaRPr lang="en-US" sz="1100" dirty="0"/>
          </a:p>
          <a:p>
            <a:pPr algn="ctr"/>
            <a:r>
              <a:rPr lang="en-US" sz="5000" dirty="0"/>
              <a:t>  </a:t>
            </a:r>
          </a:p>
          <a:p>
            <a:r>
              <a:rPr lang="en-US" sz="5000" dirty="0"/>
              <a:t>  </a:t>
            </a:r>
          </a:p>
          <a:p>
            <a:r>
              <a:rPr lang="en-US" sz="5000" dirty="0"/>
              <a:t>  </a:t>
            </a:r>
          </a:p>
          <a:p>
            <a:r>
              <a:rPr lang="en-US" sz="5000" dirty="0"/>
              <a:t>  </a:t>
            </a:r>
          </a:p>
          <a:p>
            <a:r>
              <a:rPr lang="en-US" sz="5000" dirty="0"/>
              <a:t>  </a:t>
            </a:r>
          </a:p>
          <a:p>
            <a:r>
              <a:rPr lang="en-US" sz="5000" dirty="0"/>
              <a:t>  </a:t>
            </a:r>
          </a:p>
          <a:p>
            <a:r>
              <a:rPr lang="en-US" sz="5000" dirty="0"/>
              <a:t>  </a:t>
            </a:r>
          </a:p>
          <a:p>
            <a:r>
              <a:rPr lang="en-US" sz="5000" dirty="0"/>
              <a:t>  </a:t>
            </a:r>
          </a:p>
          <a:p>
            <a:r>
              <a:rPr lang="en-US" sz="5000" dirty="0"/>
              <a:t>  </a:t>
            </a:r>
          </a:p>
          <a:p>
            <a:pPr algn="ctr" rtl="1"/>
            <a:r>
              <a:rPr lang="en-US" sz="3500" b="1" dirty="0" err="1">
                <a:solidFill>
                  <a:srgbClr val="FF0000"/>
                </a:solidFill>
              </a:rPr>
              <a:t>ثالثاً</a:t>
            </a:r>
            <a:r>
              <a:rPr lang="en-US" sz="3500" b="1" dirty="0">
                <a:solidFill>
                  <a:srgbClr val="FF0000"/>
                </a:solidFill>
              </a:rPr>
              <a:t> </a:t>
            </a:r>
            <a:r>
              <a:rPr lang="en-US" sz="5400" b="1" dirty="0">
                <a:solidFill>
                  <a:srgbClr val="FF0000"/>
                </a:solidFill>
              </a:rPr>
              <a:t>: </a:t>
            </a:r>
            <a:r>
              <a:rPr lang="en-US" sz="5400" b="1" dirty="0" err="1">
                <a:solidFill>
                  <a:srgbClr val="FF0000"/>
                </a:solidFill>
              </a:rPr>
              <a:t>المسكة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الرافعة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dirty="0">
                <a:solidFill>
                  <a:srgbClr val="252525"/>
                </a:solidFill>
              </a:rPr>
              <a:t>:- </a:t>
            </a:r>
          </a:p>
          <a:p>
            <a:pPr algn="just" rtl="1"/>
            <a:r>
              <a:rPr lang="en-US" sz="5400" dirty="0" err="1">
                <a:solidFill>
                  <a:srgbClr val="252525"/>
                </a:solidFill>
              </a:rPr>
              <a:t>وهي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تستخدم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فقط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عند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اللعب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القريب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من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الشبكة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 smtClean="0">
                <a:solidFill>
                  <a:srgbClr val="252525"/>
                </a:solidFill>
              </a:rPr>
              <a:t>ذلك</a:t>
            </a:r>
            <a:r>
              <a:rPr lang="ar-SA" sz="5400" dirty="0" smtClean="0">
                <a:solidFill>
                  <a:srgbClr val="252525"/>
                </a:solidFill>
              </a:rPr>
              <a:t> </a:t>
            </a:r>
            <a:r>
              <a:rPr lang="ar-SA" sz="5400" dirty="0" smtClean="0">
                <a:solidFill>
                  <a:srgbClr val="252525"/>
                </a:solidFill>
              </a:rPr>
              <a:t>ل</a:t>
            </a:r>
            <a:r>
              <a:rPr lang="en-US" sz="5400" dirty="0" err="1" smtClean="0">
                <a:solidFill>
                  <a:srgbClr val="252525"/>
                </a:solidFill>
              </a:rPr>
              <a:t>أنها</a:t>
            </a:r>
            <a:r>
              <a:rPr lang="en-US" sz="5400" dirty="0" smtClean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تقلل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من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قدرة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الضرب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وتحد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من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حركة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الرسغ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ولذلك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فهي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تصلح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للضربات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التي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تؤدي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من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خلف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الملعب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لأنها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ضعيفة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وفي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هذه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المسكة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على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جانب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المضرب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بين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السبابة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والأبهام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بعد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التقاط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المضرب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من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سطح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ar-SA" sz="5400" dirty="0" smtClean="0">
                <a:solidFill>
                  <a:srgbClr val="252525"/>
                </a:solidFill>
              </a:rPr>
              <a:t>الا</a:t>
            </a:r>
            <a:r>
              <a:rPr lang="en-US" sz="5400" dirty="0" err="1" smtClean="0">
                <a:solidFill>
                  <a:srgbClr val="252525"/>
                </a:solidFill>
              </a:rPr>
              <a:t>رض</a:t>
            </a:r>
            <a:r>
              <a:rPr lang="en-US" sz="5400" dirty="0" smtClean="0">
                <a:solidFill>
                  <a:srgbClr val="252525"/>
                </a:solidFill>
              </a:rPr>
              <a:t> .</a:t>
            </a:r>
            <a:r>
              <a:rPr lang="en-US" sz="8000" dirty="0" smtClean="0"/>
              <a:t>  </a:t>
            </a:r>
            <a:endParaRPr lang="en-US" sz="8000" dirty="0"/>
          </a:p>
          <a:p>
            <a:pPr algn="ctr" rtl="1"/>
            <a:r>
              <a:rPr lang="en-US" sz="5400" b="1" dirty="0" err="1">
                <a:solidFill>
                  <a:srgbClr val="FF0000"/>
                </a:solidFill>
              </a:rPr>
              <a:t>ثانياً</a:t>
            </a:r>
            <a:r>
              <a:rPr lang="en-US" sz="5400" b="1" dirty="0">
                <a:solidFill>
                  <a:srgbClr val="FF0000"/>
                </a:solidFill>
              </a:rPr>
              <a:t> : </a:t>
            </a:r>
            <a:r>
              <a:rPr lang="en-US" sz="5400" b="1" dirty="0" err="1">
                <a:solidFill>
                  <a:srgbClr val="FF0000"/>
                </a:solidFill>
              </a:rPr>
              <a:t>استخدام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الرسغ</a:t>
            </a:r>
            <a:r>
              <a:rPr lang="en-US" sz="5400" b="1" dirty="0">
                <a:solidFill>
                  <a:srgbClr val="FF0000"/>
                </a:solidFill>
              </a:rPr>
              <a:t> :- </a:t>
            </a:r>
          </a:p>
          <a:p>
            <a:pPr algn="ctr" rtl="1"/>
            <a:r>
              <a:rPr lang="en-US" sz="5400" dirty="0" err="1">
                <a:solidFill>
                  <a:srgbClr val="252525"/>
                </a:solidFill>
              </a:rPr>
              <a:t>اذا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كان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استخدام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الرسغ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في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التنس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 smtClean="0">
                <a:solidFill>
                  <a:srgbClr val="252525"/>
                </a:solidFill>
              </a:rPr>
              <a:t>بسيط</a:t>
            </a:r>
            <a:r>
              <a:rPr lang="ar-SA" sz="5400" dirty="0" smtClean="0">
                <a:solidFill>
                  <a:srgbClr val="252525"/>
                </a:solidFill>
              </a:rPr>
              <a:t> </a:t>
            </a:r>
            <a:r>
              <a:rPr lang="en-US" sz="5400" dirty="0" err="1" smtClean="0">
                <a:solidFill>
                  <a:srgbClr val="252525"/>
                </a:solidFill>
              </a:rPr>
              <a:t>وفي</a:t>
            </a:r>
            <a:r>
              <a:rPr lang="en-US" sz="5400" dirty="0" smtClean="0">
                <a:solidFill>
                  <a:srgbClr val="252525"/>
                </a:solidFill>
              </a:rPr>
              <a:t> ا</a:t>
            </a:r>
            <a:r>
              <a:rPr lang="ar-SA" sz="5400" dirty="0" smtClean="0">
                <a:solidFill>
                  <a:srgbClr val="252525"/>
                </a:solidFill>
              </a:rPr>
              <a:t>ل</a:t>
            </a:r>
            <a:r>
              <a:rPr lang="en-US" sz="5400" dirty="0" err="1" smtClean="0">
                <a:solidFill>
                  <a:srgbClr val="252525"/>
                </a:solidFill>
              </a:rPr>
              <a:t>سكواش</a:t>
            </a:r>
            <a:r>
              <a:rPr lang="en-US" sz="5400" dirty="0" smtClean="0">
                <a:solidFill>
                  <a:srgbClr val="252525"/>
                </a:solidFill>
              </a:rPr>
              <a:t> </a:t>
            </a:r>
            <a:r>
              <a:rPr lang="en-US" sz="5400" dirty="0" err="1" smtClean="0">
                <a:solidFill>
                  <a:srgbClr val="252525"/>
                </a:solidFill>
              </a:rPr>
              <a:t>متوسط</a:t>
            </a:r>
            <a:r>
              <a:rPr lang="ar-SA" sz="5400" dirty="0" smtClean="0">
                <a:solidFill>
                  <a:srgbClr val="252525"/>
                </a:solidFill>
              </a:rPr>
              <a:t> </a:t>
            </a:r>
            <a:r>
              <a:rPr lang="en-US" sz="5400" dirty="0" smtClean="0">
                <a:solidFill>
                  <a:srgbClr val="252525"/>
                </a:solidFill>
              </a:rPr>
              <a:t>و </a:t>
            </a:r>
            <a:r>
              <a:rPr lang="en-US" sz="5400" dirty="0" err="1">
                <a:solidFill>
                  <a:srgbClr val="252525"/>
                </a:solidFill>
              </a:rPr>
              <a:t>في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الريشة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الطائرة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يكون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ذا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اهمية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 smtClean="0">
                <a:solidFill>
                  <a:srgbClr val="252525"/>
                </a:solidFill>
              </a:rPr>
              <a:t>كبيرة</a:t>
            </a:r>
            <a:endParaRPr lang="en-US" sz="5400" dirty="0">
              <a:solidFill>
                <a:srgbClr val="252525"/>
              </a:solidFill>
            </a:endParaRPr>
          </a:p>
        </p:txBody>
      </p:sp>
      <p:pic>
        <p:nvPicPr>
          <p:cNvPr id="7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7700" y="914400"/>
            <a:ext cx="9652000" cy="62103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8900" y="889000"/>
            <a:ext cx="19812000" cy="11931650"/>
          </a:xfrm>
          <a:prstGeom prst="rect">
            <a:avLst/>
          </a:prstGeom>
        </p:spPr>
        <p:txBody>
          <a:bodyPr rtlCol="0" anchor="t"/>
          <a:lstStyle/>
          <a:p>
            <a:pPr algn="l"/>
            <a:endParaRPr lang="en-US" sz="1100" dirty="0"/>
          </a:p>
          <a:p>
            <a:pPr algn="ctr"/>
            <a:endParaRPr lang="ar-SA" sz="3500" dirty="0" smtClean="0">
              <a:solidFill>
                <a:srgbClr val="252525"/>
              </a:solidFill>
            </a:endParaRPr>
          </a:p>
          <a:p>
            <a:pPr algn="ctr"/>
            <a:endParaRPr lang="en-US" sz="5000" dirty="0"/>
          </a:p>
          <a:p>
            <a:pPr algn="ctr"/>
            <a:r>
              <a:rPr lang="en-US" sz="5000" dirty="0"/>
              <a:t>  </a:t>
            </a:r>
          </a:p>
          <a:p>
            <a:pPr algn="ctr" rtl="1"/>
            <a:r>
              <a:rPr lang="en-US" sz="6600" dirty="0" err="1">
                <a:solidFill>
                  <a:srgbClr val="FF0000"/>
                </a:solidFill>
              </a:rPr>
              <a:t>ثالثاً</a:t>
            </a:r>
            <a:r>
              <a:rPr lang="en-US" sz="6600" dirty="0">
                <a:solidFill>
                  <a:srgbClr val="FF0000"/>
                </a:solidFill>
              </a:rPr>
              <a:t> : </a:t>
            </a:r>
            <a:r>
              <a:rPr lang="en-US" sz="6600" dirty="0" err="1">
                <a:solidFill>
                  <a:srgbClr val="FF0000"/>
                </a:solidFill>
              </a:rPr>
              <a:t>وقفة</a:t>
            </a:r>
            <a:r>
              <a:rPr lang="en-US" sz="6600" dirty="0">
                <a:solidFill>
                  <a:srgbClr val="FF0000"/>
                </a:solidFill>
              </a:rPr>
              <a:t> </a:t>
            </a:r>
            <a:r>
              <a:rPr lang="en-US" sz="6600" dirty="0" err="1">
                <a:solidFill>
                  <a:srgbClr val="FF0000"/>
                </a:solidFill>
              </a:rPr>
              <a:t>الإستعداد</a:t>
            </a:r>
            <a:r>
              <a:rPr lang="en-US" sz="6600" dirty="0">
                <a:solidFill>
                  <a:srgbClr val="FF0000"/>
                </a:solidFill>
              </a:rPr>
              <a:t> : - </a:t>
            </a:r>
          </a:p>
          <a:p>
            <a:pPr algn="just" rtl="1"/>
            <a:r>
              <a:rPr lang="en-US" sz="6600" dirty="0" err="1">
                <a:solidFill>
                  <a:srgbClr val="252525"/>
                </a:solidFill>
              </a:rPr>
              <a:t>ولكي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يتمكن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المبتدى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من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اجادة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وقفة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االستعداد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عليه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اتباع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الآتي</a:t>
            </a:r>
            <a:r>
              <a:rPr lang="en-US" sz="6600" dirty="0">
                <a:solidFill>
                  <a:srgbClr val="252525"/>
                </a:solidFill>
              </a:rPr>
              <a:t>:</a:t>
            </a:r>
          </a:p>
          <a:p>
            <a:pPr algn="just" rtl="1"/>
            <a:r>
              <a:rPr lang="en-US" sz="6600" dirty="0" err="1">
                <a:solidFill>
                  <a:srgbClr val="252525"/>
                </a:solidFill>
              </a:rPr>
              <a:t>يقف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اللاعب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مواجها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للشبكة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في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الوضع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اماما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اي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ان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الرجل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عكس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اليد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 smtClean="0">
                <a:solidFill>
                  <a:srgbClr val="252525"/>
                </a:solidFill>
              </a:rPr>
              <a:t>الضاربة</a:t>
            </a:r>
            <a:r>
              <a:rPr lang="ar-SA" sz="6600" dirty="0">
                <a:solidFill>
                  <a:srgbClr val="252525"/>
                </a:solidFill>
              </a:rPr>
              <a:t> </a:t>
            </a:r>
            <a:r>
              <a:rPr lang="ar-SA" sz="6600" dirty="0" smtClean="0">
                <a:solidFill>
                  <a:srgbClr val="252525"/>
                </a:solidFill>
              </a:rPr>
              <a:t>ت</a:t>
            </a:r>
            <a:r>
              <a:rPr lang="en-US" sz="6600" dirty="0" err="1" smtClean="0">
                <a:solidFill>
                  <a:srgbClr val="252525"/>
                </a:solidFill>
              </a:rPr>
              <a:t>كون</a:t>
            </a:r>
            <a:r>
              <a:rPr lang="en-US" sz="6600" dirty="0" smtClean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اماما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قليلا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وانثناء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قليل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بالركبتين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ويلاحظ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في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هذا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الوضع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توزيع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 smtClean="0">
                <a:solidFill>
                  <a:srgbClr val="252525"/>
                </a:solidFill>
              </a:rPr>
              <a:t>ثقل</a:t>
            </a:r>
            <a:r>
              <a:rPr lang="ar-SA" sz="6600" dirty="0">
                <a:solidFill>
                  <a:srgbClr val="252525"/>
                </a:solidFill>
              </a:rPr>
              <a:t> </a:t>
            </a:r>
            <a:r>
              <a:rPr lang="en-US" sz="6600" dirty="0" err="1" smtClean="0">
                <a:solidFill>
                  <a:srgbClr val="252525"/>
                </a:solidFill>
              </a:rPr>
              <a:t>الجسم</a:t>
            </a:r>
            <a:r>
              <a:rPr lang="en-US" sz="6600" dirty="0" smtClean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على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اصابع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االقدام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وهذا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يدفع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الجسم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للأمام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قليلا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مع</a:t>
            </a:r>
            <a:r>
              <a:rPr lang="en-US" sz="6600" dirty="0">
                <a:solidFill>
                  <a:srgbClr val="252525"/>
                </a:solidFill>
              </a:rPr>
              <a:t> مسك </a:t>
            </a:r>
            <a:r>
              <a:rPr lang="en-US" sz="6600" dirty="0" err="1">
                <a:solidFill>
                  <a:srgbClr val="252525"/>
                </a:solidFill>
              </a:rPr>
              <a:t>المضرب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 smtClean="0">
                <a:solidFill>
                  <a:srgbClr val="252525"/>
                </a:solidFill>
              </a:rPr>
              <a:t>بدون</a:t>
            </a:r>
            <a:r>
              <a:rPr lang="ar-SA" sz="6600" dirty="0">
                <a:solidFill>
                  <a:srgbClr val="252525"/>
                </a:solidFill>
              </a:rPr>
              <a:t> </a:t>
            </a:r>
            <a:r>
              <a:rPr lang="en-US" sz="6600" dirty="0" err="1" smtClean="0">
                <a:solidFill>
                  <a:srgbClr val="252525"/>
                </a:solidFill>
              </a:rPr>
              <a:t>تصلب</a:t>
            </a:r>
            <a:r>
              <a:rPr lang="en-US" sz="6600" dirty="0" smtClean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رأسه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للأعلى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مع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النظر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الى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المنافس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بتركيز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  <a:r>
              <a:rPr lang="en-US" sz="6600" dirty="0" err="1">
                <a:solidFill>
                  <a:srgbClr val="252525"/>
                </a:solidFill>
              </a:rPr>
              <a:t>وثقة</a:t>
            </a:r>
            <a:r>
              <a:rPr lang="en-US" sz="6600" dirty="0">
                <a:solidFill>
                  <a:srgbClr val="252525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9300" y="247650"/>
            <a:ext cx="21933243" cy="16554450"/>
          </a:xfrm>
          <a:prstGeom prst="rect">
            <a:avLst/>
          </a:prstGeom>
        </p:spPr>
        <p:txBody>
          <a:bodyPr rtlCol="0" anchor="t"/>
          <a:lstStyle/>
          <a:p>
            <a:pPr algn="ctr"/>
            <a:r>
              <a:rPr lang="en-US" sz="5000" dirty="0" smtClean="0"/>
              <a:t>  </a:t>
            </a:r>
            <a:endParaRPr lang="en-US" sz="5000" dirty="0"/>
          </a:p>
          <a:p>
            <a:pPr algn="ctr" rtl="1"/>
            <a:r>
              <a:rPr lang="en-US" sz="7200" dirty="0" err="1">
                <a:solidFill>
                  <a:srgbClr val="FF0000"/>
                </a:solidFill>
              </a:rPr>
              <a:t>ثلاث</a:t>
            </a:r>
            <a:r>
              <a:rPr lang="en-US" sz="7200" dirty="0">
                <a:solidFill>
                  <a:srgbClr val="FF0000"/>
                </a:solidFill>
              </a:rPr>
              <a:t> </a:t>
            </a:r>
            <a:r>
              <a:rPr lang="en-US" sz="7200" dirty="0" err="1">
                <a:solidFill>
                  <a:srgbClr val="FF0000"/>
                </a:solidFill>
              </a:rPr>
              <a:t>وقفات</a:t>
            </a:r>
            <a:r>
              <a:rPr lang="en-US" sz="7200" dirty="0">
                <a:solidFill>
                  <a:srgbClr val="FF0000"/>
                </a:solidFill>
              </a:rPr>
              <a:t> </a:t>
            </a:r>
            <a:r>
              <a:rPr lang="en-US" sz="7200" dirty="0" err="1">
                <a:solidFill>
                  <a:srgbClr val="FF0000"/>
                </a:solidFill>
              </a:rPr>
              <a:t>لوضع</a:t>
            </a:r>
            <a:r>
              <a:rPr lang="en-US" sz="7200" dirty="0">
                <a:solidFill>
                  <a:srgbClr val="FF0000"/>
                </a:solidFill>
              </a:rPr>
              <a:t> </a:t>
            </a:r>
            <a:r>
              <a:rPr lang="en-US" sz="7200" dirty="0" err="1">
                <a:solidFill>
                  <a:srgbClr val="FF0000"/>
                </a:solidFill>
              </a:rPr>
              <a:t>االستعداد</a:t>
            </a:r>
            <a:r>
              <a:rPr lang="en-US" sz="7200" dirty="0">
                <a:solidFill>
                  <a:srgbClr val="FF0000"/>
                </a:solidFill>
              </a:rPr>
              <a:t> </a:t>
            </a:r>
            <a:r>
              <a:rPr lang="en-US" sz="7200" dirty="0" err="1">
                <a:solidFill>
                  <a:srgbClr val="FF0000"/>
                </a:solidFill>
              </a:rPr>
              <a:t>وهي</a:t>
            </a:r>
            <a:r>
              <a:rPr lang="en-US" sz="7200" dirty="0">
                <a:solidFill>
                  <a:srgbClr val="FF0000"/>
                </a:solidFill>
              </a:rPr>
              <a:t> </a:t>
            </a:r>
            <a:r>
              <a:rPr lang="en-US" sz="6000" dirty="0">
                <a:solidFill>
                  <a:srgbClr val="252525"/>
                </a:solidFill>
              </a:rPr>
              <a:t>:</a:t>
            </a:r>
          </a:p>
          <a:p>
            <a:pPr algn="ctr" rtl="1"/>
            <a:r>
              <a:rPr lang="en-US" sz="6000" dirty="0">
                <a:solidFill>
                  <a:srgbClr val="252525"/>
                </a:solidFill>
              </a:rPr>
              <a:t>• </a:t>
            </a:r>
            <a:r>
              <a:rPr lang="en-US" sz="6000" dirty="0" err="1">
                <a:solidFill>
                  <a:srgbClr val="252525"/>
                </a:solidFill>
              </a:rPr>
              <a:t>الوقوف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والقدمان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متوازيتان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والمسافة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بينهما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بعرض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الكتفين</a:t>
            </a:r>
            <a:r>
              <a:rPr lang="en-US" sz="6000" dirty="0">
                <a:solidFill>
                  <a:srgbClr val="252525"/>
                </a:solidFill>
              </a:rPr>
              <a:t> .</a:t>
            </a:r>
          </a:p>
          <a:p>
            <a:pPr algn="ctr" rtl="1"/>
            <a:r>
              <a:rPr lang="en-US" sz="6000" dirty="0">
                <a:solidFill>
                  <a:srgbClr val="252525"/>
                </a:solidFill>
              </a:rPr>
              <a:t>• </a:t>
            </a:r>
            <a:r>
              <a:rPr lang="en-US" sz="6000" dirty="0" err="1">
                <a:solidFill>
                  <a:srgbClr val="252525"/>
                </a:solidFill>
              </a:rPr>
              <a:t>الوقوف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بالوضع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اماما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بحيث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تكون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الرجل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اليمنى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هي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التي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اماما</a:t>
            </a:r>
            <a:r>
              <a:rPr lang="en-US" sz="6000" dirty="0">
                <a:solidFill>
                  <a:srgbClr val="252525"/>
                </a:solidFill>
              </a:rPr>
              <a:t>.</a:t>
            </a:r>
          </a:p>
          <a:p>
            <a:pPr algn="ctr" rtl="1"/>
            <a:r>
              <a:rPr lang="en-US" sz="6000" dirty="0" err="1">
                <a:solidFill>
                  <a:srgbClr val="252525"/>
                </a:solidFill>
              </a:rPr>
              <a:t>ويقدر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خبراء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اللعبة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ان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الوضع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الثاني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هو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الأفضل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وان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كان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هناك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راي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يرى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ان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الوضع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الذي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يريح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الالعب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هو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الوضع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 smtClean="0">
                <a:solidFill>
                  <a:srgbClr val="252525"/>
                </a:solidFill>
              </a:rPr>
              <a:t>االفضل</a:t>
            </a:r>
            <a:endParaRPr lang="en-US" sz="8800" dirty="0"/>
          </a:p>
          <a:p>
            <a:pPr algn="ctr" rtl="1"/>
            <a:r>
              <a:rPr lang="en-US" sz="6000" dirty="0" err="1">
                <a:solidFill>
                  <a:srgbClr val="FF0000"/>
                </a:solidFill>
              </a:rPr>
              <a:t>رابعاً</a:t>
            </a:r>
            <a:r>
              <a:rPr lang="en-US" sz="6000" dirty="0">
                <a:solidFill>
                  <a:srgbClr val="FF0000"/>
                </a:solidFill>
              </a:rPr>
              <a:t> :  </a:t>
            </a:r>
            <a:r>
              <a:rPr lang="en-US" sz="6000" dirty="0" err="1">
                <a:solidFill>
                  <a:srgbClr val="FF0000"/>
                </a:solidFill>
              </a:rPr>
              <a:t>حركةًالقدمين</a:t>
            </a:r>
            <a:r>
              <a:rPr lang="en-US" sz="6000" dirty="0">
                <a:solidFill>
                  <a:srgbClr val="FF0000"/>
                </a:solidFill>
              </a:rPr>
              <a:t> :- </a:t>
            </a:r>
          </a:p>
          <a:p>
            <a:pPr algn="ctr" rtl="1"/>
            <a:r>
              <a:rPr lang="en-US" sz="6000" dirty="0" err="1">
                <a:solidFill>
                  <a:srgbClr val="252525"/>
                </a:solidFill>
              </a:rPr>
              <a:t>في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الريشة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الطائرة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يوجد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نوعان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رئيسان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من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التحرك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في</a:t>
            </a:r>
            <a:r>
              <a:rPr lang="en-US" sz="6000" dirty="0">
                <a:solidFill>
                  <a:srgbClr val="252525"/>
                </a:solidFill>
              </a:rPr>
              <a:t> </a:t>
            </a:r>
            <a:r>
              <a:rPr lang="en-US" sz="6000" dirty="0" err="1">
                <a:solidFill>
                  <a:srgbClr val="252525"/>
                </a:solidFill>
              </a:rPr>
              <a:t>الملعب</a:t>
            </a:r>
            <a:r>
              <a:rPr lang="en-US" sz="6000" dirty="0">
                <a:solidFill>
                  <a:srgbClr val="252525"/>
                </a:solidFill>
              </a:rPr>
              <a:t>:</a:t>
            </a:r>
          </a:p>
          <a:p>
            <a:pPr algn="ctr" rtl="1"/>
            <a:r>
              <a:rPr lang="en-US" sz="6000" dirty="0">
                <a:solidFill>
                  <a:srgbClr val="252525"/>
                </a:solidFill>
              </a:rPr>
              <a:t>• </a:t>
            </a:r>
            <a:r>
              <a:rPr lang="en-US" sz="6000" b="1" dirty="0" err="1">
                <a:solidFill>
                  <a:srgbClr val="FF0000"/>
                </a:solidFill>
              </a:rPr>
              <a:t>حركة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جانبية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غير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متقاطعة</a:t>
            </a:r>
            <a:r>
              <a:rPr lang="en-US" sz="6000" b="1" dirty="0">
                <a:solidFill>
                  <a:srgbClr val="FF0000"/>
                </a:solidFill>
              </a:rPr>
              <a:t>:</a:t>
            </a:r>
          </a:p>
          <a:p>
            <a:pPr algn="ctr" rtl="1"/>
            <a:r>
              <a:rPr lang="en-US" sz="5400" dirty="0" err="1">
                <a:solidFill>
                  <a:srgbClr val="252525"/>
                </a:solidFill>
              </a:rPr>
              <a:t>الحركة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الجانبية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غير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المتقاطعة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فهي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حركة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بالرجلين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في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اتجاه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معين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يمينا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او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يسارا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وهي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تبدا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باداء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خطوة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بالرجل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القريبة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اولا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من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اتجاه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الحركة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يليها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خطوة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بالرجل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الأخرى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البعيدة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وذلك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بدون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تقاطع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بين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الرجلين</a:t>
            </a:r>
            <a:r>
              <a:rPr lang="en-US" sz="5400" dirty="0" smtClean="0">
                <a:solidFill>
                  <a:srgbClr val="252525"/>
                </a:solidFill>
              </a:rPr>
              <a:t>.</a:t>
            </a:r>
            <a:endParaRPr lang="en-US" sz="8000" dirty="0"/>
          </a:p>
          <a:p>
            <a:pPr algn="ctr" rtl="1"/>
            <a:r>
              <a:rPr lang="en-US" sz="5400" b="1" dirty="0">
                <a:solidFill>
                  <a:srgbClr val="FF0000"/>
                </a:solidFill>
              </a:rPr>
              <a:t>• </a:t>
            </a:r>
            <a:r>
              <a:rPr lang="en-US" sz="5400" b="1" dirty="0" err="1">
                <a:solidFill>
                  <a:srgbClr val="FF0000"/>
                </a:solidFill>
              </a:rPr>
              <a:t>حركة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الجري</a:t>
            </a:r>
            <a:r>
              <a:rPr lang="en-US" sz="5400" b="1" dirty="0">
                <a:solidFill>
                  <a:srgbClr val="FF0000"/>
                </a:solidFill>
              </a:rPr>
              <a:t>:</a:t>
            </a:r>
          </a:p>
          <a:p>
            <a:pPr algn="ctr" rtl="1"/>
            <a:r>
              <a:rPr lang="en-US" sz="5400" dirty="0" err="1">
                <a:solidFill>
                  <a:srgbClr val="252525"/>
                </a:solidFill>
              </a:rPr>
              <a:t>ان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حركة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الجري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العادي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معروفة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لنا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جميعا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وهي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تستخدم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اما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للوصول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بأسرع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وقت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الى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الشبكة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او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>
                <a:solidFill>
                  <a:srgbClr val="252525"/>
                </a:solidFill>
              </a:rPr>
              <a:t>الجري</a:t>
            </a:r>
            <a:r>
              <a:rPr lang="en-US" sz="5400" dirty="0">
                <a:solidFill>
                  <a:srgbClr val="252525"/>
                </a:solidFill>
              </a:rPr>
              <a:t> </a:t>
            </a:r>
            <a:r>
              <a:rPr lang="en-US" sz="5400" dirty="0" err="1" smtClean="0">
                <a:solidFill>
                  <a:srgbClr val="252525"/>
                </a:solidFill>
              </a:rPr>
              <a:t>خلفا</a:t>
            </a:r>
            <a:endParaRPr lang="en-US" sz="3500" dirty="0">
              <a:solidFill>
                <a:srgbClr val="252525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TM10001114[[fn=معرض]]</Template>
  <TotalTime>66</TotalTime>
  <Words>526</Words>
  <Application>Microsoft Office PowerPoint</Application>
  <PresentationFormat>مخصص</PresentationFormat>
  <Paragraphs>74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Times New Roman</vt:lpstr>
      <vt:lpstr>Gallery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cp:lastModifiedBy>DELL</cp:lastModifiedBy>
  <cp:revision>15</cp:revision>
  <dcterms:created xsi:type="dcterms:W3CDTF">2006-08-16T00:00:00Z</dcterms:created>
  <dcterms:modified xsi:type="dcterms:W3CDTF">2023-12-20T19:14:18Z</dcterms:modified>
</cp:coreProperties>
</file>