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7" r:id="rId10"/>
    <p:sldId id="264" r:id="rId11"/>
    <p:sldId id="265" r:id="rId12"/>
    <p:sldId id="266" r:id="rId13"/>
    <p:sldId id="273" r:id="rId14"/>
    <p:sldId id="272" r:id="rId15"/>
    <p:sldId id="271" r:id="rId16"/>
    <p:sldId id="270" r:id="rId17"/>
    <p:sldId id="26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445"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10/6/2025</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6F15528-21DE-4FAA-801E-634DDDAF4B2B}"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1D8BD707-D9CF-40AE-B4C6-C98DA3205C09}" type="datetimeFigureOut">
              <a:rPr lang="en-US" smtClean="0"/>
              <a:pPr/>
              <a:t>10/6/2025</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Compilers</a:t>
            </a:r>
            <a:endParaRPr lang="en-US" dirty="0"/>
          </a:p>
        </p:txBody>
      </p:sp>
      <p:sp>
        <p:nvSpPr>
          <p:cNvPr id="3" name="Subtitle 2"/>
          <p:cNvSpPr>
            <a:spLocks noGrp="1"/>
          </p:cNvSpPr>
          <p:nvPr>
            <p:ph type="subTitle" idx="1"/>
          </p:nvPr>
        </p:nvSpPr>
        <p:spPr/>
        <p:txBody>
          <a:bodyPr/>
          <a:lstStyle/>
          <a:p>
            <a:pPr algn="r" rtl="1"/>
            <a:r>
              <a:rPr lang="ar-IQ" dirty="0" smtClean="0"/>
              <a:t>مدرس المادة</a:t>
            </a:r>
          </a:p>
          <a:p>
            <a:pPr algn="r" rtl="1"/>
            <a:r>
              <a:rPr lang="ar-IQ" dirty="0" smtClean="0"/>
              <a:t>ا.م. نادية محمد عبدالمجيد</a:t>
            </a:r>
            <a:endParaRPr lang="en-US" dirty="0"/>
          </a:p>
        </p:txBody>
      </p:sp>
    </p:spTree>
    <p:extLst>
      <p:ext uri="{BB962C8B-B14F-4D97-AF65-F5344CB8AC3E}">
        <p14:creationId xmlns:p14="http://schemas.microsoft.com/office/powerpoint/2010/main" val="2620885568"/>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7620000" cy="6248400"/>
          </a:xfrm>
        </p:spPr>
        <p:txBody>
          <a:bodyPr/>
          <a:lstStyle/>
          <a:p>
            <a:pPr marL="114300" indent="0">
              <a:buNone/>
            </a:pPr>
            <a:r>
              <a:rPr lang="en-US" i="1" dirty="0"/>
              <a:t>For example</a:t>
            </a:r>
            <a:r>
              <a:rPr lang="en-US" dirty="0"/>
              <a:t>, in </a:t>
            </a:r>
            <a:r>
              <a:rPr lang="en-US" dirty="0" smtClean="0"/>
              <a:t>C</a:t>
            </a:r>
            <a:r>
              <a:rPr lang="ar-IQ" dirty="0" smtClean="0"/>
              <a:t>++</a:t>
            </a:r>
            <a:r>
              <a:rPr lang="en-US" dirty="0" smtClean="0"/>
              <a:t> </a:t>
            </a:r>
            <a:r>
              <a:rPr lang="en-US" dirty="0"/>
              <a:t>language, the variable declaration </a:t>
            </a:r>
            <a:r>
              <a:rPr lang="en-US" dirty="0" smtClean="0"/>
              <a:t>line</a:t>
            </a:r>
          </a:p>
          <a:p>
            <a:pPr marL="114300" indent="0">
              <a:buNone/>
            </a:pPr>
            <a:r>
              <a:rPr lang="en-US" dirty="0" smtClean="0"/>
              <a:t> </a:t>
            </a:r>
            <a:r>
              <a:rPr lang="en-US" dirty="0" err="1"/>
              <a:t>int</a:t>
            </a:r>
            <a:r>
              <a:rPr lang="en-US" dirty="0"/>
              <a:t> value = 100;</a:t>
            </a:r>
          </a:p>
          <a:p>
            <a:pPr marL="114300" indent="0">
              <a:buNone/>
            </a:pPr>
            <a:r>
              <a:rPr lang="en-US" dirty="0"/>
              <a:t>Contains the </a:t>
            </a:r>
            <a:r>
              <a:rPr lang="en-US" dirty="0" smtClean="0"/>
              <a:t>tokens</a:t>
            </a:r>
            <a:endParaRPr lang="ar-IQ" dirty="0" smtClean="0"/>
          </a:p>
          <a:p>
            <a:pPr marL="114300" indent="0">
              <a:buNone/>
            </a:pPr>
            <a:endParaRPr lang="ar-IQ" b="1" i="1" dirty="0"/>
          </a:p>
          <a:p>
            <a:pPr marL="114300" indent="0">
              <a:buNone/>
            </a:pPr>
            <a:endParaRPr lang="en-US" b="1" dirty="0" smtClean="0"/>
          </a:p>
          <a:p>
            <a:pPr marL="114300" indent="0">
              <a:buNone/>
            </a:pPr>
            <a:endParaRPr lang="en-US" b="1" dirty="0"/>
          </a:p>
          <a:p>
            <a:pPr marL="114300" indent="0">
              <a:buNone/>
            </a:pPr>
            <a:endParaRPr lang="en-US" b="1" dirty="0" smtClean="0"/>
          </a:p>
          <a:p>
            <a:pPr marL="114300" indent="0">
              <a:buNone/>
            </a:pPr>
            <a:endParaRPr lang="en-US" b="1" dirty="0"/>
          </a:p>
          <a:p>
            <a:pPr marL="114300" indent="0">
              <a:buNone/>
            </a:pPr>
            <a:endParaRPr lang="ar-IQ" b="1" dirty="0" smtClean="0"/>
          </a:p>
          <a:p>
            <a:pPr marL="114300" indent="0">
              <a:buNone/>
            </a:pPr>
            <a:endParaRPr lang="ar-IQ" b="1" dirty="0"/>
          </a:p>
          <a:p>
            <a:r>
              <a:rPr lang="en-US" dirty="0" smtClean="0"/>
              <a:t>The </a:t>
            </a:r>
            <a:r>
              <a:rPr lang="en-US" dirty="0"/>
              <a:t>lexical analyzer also follows rule priority where a reserved word, e.g., a keyword, of a language is given priority over user input. That is, if the lexical analyzer finds a lexeme that matches with any existing reserved word, it should generate an </a:t>
            </a:r>
            <a:r>
              <a:rPr lang="en-US" b="1" dirty="0"/>
              <a:t>error</a:t>
            </a:r>
            <a:r>
              <a:rPr lang="en-US" dirty="0" smtClean="0"/>
              <a:t>.</a:t>
            </a:r>
            <a:endParaRPr lang="ar-IQ" dirty="0"/>
          </a:p>
          <a:p>
            <a:pPr algn="r" rtl="1"/>
            <a:r>
              <a:rPr lang="ar-SA" dirty="0" smtClean="0">
                <a:latin typeface="Calibri" pitchFamily="34" charset="0"/>
                <a:cs typeface="Calibri" pitchFamily="34" charset="0"/>
              </a:rPr>
              <a:t>إذا </a:t>
            </a:r>
            <a:r>
              <a:rPr lang="ar-SA" dirty="0">
                <a:latin typeface="Calibri" pitchFamily="34" charset="0"/>
                <a:cs typeface="Calibri" pitchFamily="34" charset="0"/>
              </a:rPr>
              <a:t>وجد المحلل اللفظي </a:t>
            </a:r>
            <a:r>
              <a:rPr lang="en-US" dirty="0" smtClean="0">
                <a:latin typeface="Calibri" pitchFamily="34" charset="0"/>
                <a:cs typeface="Calibri" pitchFamily="34" charset="0"/>
              </a:rPr>
              <a:t>keyword</a:t>
            </a:r>
            <a:r>
              <a:rPr lang="ar-SA" dirty="0" smtClean="0">
                <a:latin typeface="Calibri" pitchFamily="34" charset="0"/>
                <a:cs typeface="Calibri" pitchFamily="34" charset="0"/>
              </a:rPr>
              <a:t>مستعملة </a:t>
            </a:r>
            <a:r>
              <a:rPr lang="ar-SA" dirty="0">
                <a:latin typeface="Calibri" pitchFamily="34" charset="0"/>
                <a:cs typeface="Calibri" pitchFamily="34" charset="0"/>
              </a:rPr>
              <a:t>كمتغيّر → يُصدر خطأ</a:t>
            </a:r>
            <a:r>
              <a:rPr lang="en-US" dirty="0" smtClean="0">
                <a:latin typeface="Calibri" pitchFamily="34" charset="0"/>
                <a:cs typeface="Calibri" pitchFamily="34" charset="0"/>
              </a:rPr>
              <a:t>.</a:t>
            </a:r>
            <a:endParaRPr lang="en-US" dirty="0">
              <a:latin typeface="Calibri" pitchFamily="34" charset="0"/>
              <a:cs typeface="Calibri" pitchFamily="34"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1371600"/>
            <a:ext cx="4581524" cy="2819400"/>
          </a:xfrm>
          <a:prstGeom prst="rect">
            <a:avLst/>
          </a:prstGeom>
        </p:spPr>
      </p:pic>
    </p:spTree>
    <p:extLst>
      <p:ext uri="{BB962C8B-B14F-4D97-AF65-F5344CB8AC3E}">
        <p14:creationId xmlns:p14="http://schemas.microsoft.com/office/powerpoint/2010/main" val="1199944348"/>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7620000" cy="6096000"/>
          </a:xfrm>
        </p:spPr>
        <p:txBody>
          <a:bodyPr/>
          <a:lstStyle/>
          <a:p>
            <a:r>
              <a:rPr lang="en-US" dirty="0"/>
              <a:t>If the lexical analyzer finds a </a:t>
            </a:r>
            <a:r>
              <a:rPr lang="en-US" b="1" dirty="0"/>
              <a:t>token invalid</a:t>
            </a:r>
            <a:r>
              <a:rPr lang="en-US" dirty="0"/>
              <a:t>, it generates an </a:t>
            </a:r>
            <a:r>
              <a:rPr lang="en-US" b="1" dirty="0"/>
              <a:t>error</a:t>
            </a:r>
            <a:r>
              <a:rPr lang="en-US" dirty="0"/>
              <a:t>. </a:t>
            </a:r>
            <a:endParaRPr lang="ar-IQ" dirty="0" smtClean="0"/>
          </a:p>
          <a:p>
            <a:pPr marL="114300" indent="0">
              <a:buNone/>
            </a:pPr>
            <a:r>
              <a:rPr lang="en-US" dirty="0" smtClean="0"/>
              <a:t>The </a:t>
            </a:r>
            <a:r>
              <a:rPr lang="en-US" dirty="0"/>
              <a:t>lexical analyzer works closely with the syntax analyzer. It reads character streams from the source code, checks for legal tokens, and passes the data to the syntax analyzer when it </a:t>
            </a:r>
            <a:r>
              <a:rPr lang="en-US" dirty="0" smtClean="0"/>
              <a:t>demands</a:t>
            </a:r>
            <a:r>
              <a:rPr lang="en-US" b="1" dirty="0" smtClean="0"/>
              <a:t>.</a:t>
            </a:r>
            <a:endParaRPr lang="ar-IQ" b="1" dirty="0" smtClean="0"/>
          </a:p>
          <a:p>
            <a:pPr marL="114300" indent="0">
              <a:buNone/>
            </a:pPr>
            <a:endParaRPr lang="ar-IQ" b="1" dirty="0" smtClean="0"/>
          </a:p>
          <a:p>
            <a:pPr algn="r" rtl="1"/>
            <a:r>
              <a:rPr lang="ar-SA" dirty="0">
                <a:latin typeface="Calibri" pitchFamily="34" charset="0"/>
                <a:cs typeface="Calibri" pitchFamily="34" charset="0"/>
              </a:rPr>
              <a:t>إذا صادف توكِن غير صالح → يُصدر خطأ</a:t>
            </a:r>
            <a:r>
              <a:rPr lang="en-US" dirty="0">
                <a:latin typeface="Calibri" pitchFamily="34" charset="0"/>
                <a:cs typeface="Calibri" pitchFamily="34" charset="0"/>
              </a:rPr>
              <a:t>.</a:t>
            </a:r>
            <a:endParaRPr lang="ar-IQ" b="1" i="1" dirty="0">
              <a:latin typeface="Calibri" pitchFamily="34" charset="0"/>
              <a:cs typeface="Calibri" pitchFamily="34" charset="0"/>
            </a:endParaRPr>
          </a:p>
          <a:p>
            <a:pPr marL="114300" indent="0" algn="r" rtl="1">
              <a:buNone/>
            </a:pPr>
            <a:endParaRPr lang="en-US" b="1" i="1"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792" y="3429000"/>
            <a:ext cx="7483216" cy="2743200"/>
          </a:xfrm>
          <a:prstGeom prst="rect">
            <a:avLst/>
          </a:prstGeom>
        </p:spPr>
      </p:pic>
    </p:spTree>
    <p:extLst>
      <p:ext uri="{BB962C8B-B14F-4D97-AF65-F5344CB8AC3E}">
        <p14:creationId xmlns:p14="http://schemas.microsoft.com/office/powerpoint/2010/main" val="2646693794"/>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7620000" cy="6248400"/>
          </a:xfrm>
        </p:spPr>
        <p:txBody>
          <a:bodyPr>
            <a:normAutofit/>
          </a:bodyPr>
          <a:lstStyle/>
          <a:p>
            <a:pPr marL="114300" indent="0">
              <a:buNone/>
            </a:pPr>
            <a:r>
              <a:rPr lang="en-US" sz="2400" b="1" u="sng" dirty="0"/>
              <a:t>Specifications of Tokens</a:t>
            </a:r>
          </a:p>
          <a:p>
            <a:r>
              <a:rPr lang="en-US" dirty="0"/>
              <a:t>Let us understand how the language theory undertakes the following terms</a:t>
            </a:r>
            <a:r>
              <a:rPr lang="en-US" b="1" dirty="0" smtClean="0"/>
              <a:t>:</a:t>
            </a:r>
            <a:endParaRPr lang="ar-IQ" b="1" dirty="0" smtClean="0"/>
          </a:p>
          <a:p>
            <a:pPr>
              <a:buFont typeface="Wingdings" pitchFamily="2" charset="2"/>
              <a:buChar char="v"/>
            </a:pPr>
            <a:r>
              <a:rPr lang="en-US" b="1" dirty="0" smtClean="0"/>
              <a:t>Alphabets</a:t>
            </a:r>
            <a:r>
              <a:rPr lang="ar-IQ" dirty="0" smtClean="0"/>
              <a:t> :</a:t>
            </a:r>
            <a:r>
              <a:rPr lang="en-US" dirty="0" smtClean="0"/>
              <a:t>any finite set of symbols {0,1} is a set of binary alphabets,</a:t>
            </a:r>
            <a:r>
              <a:rPr lang="ar-IQ" dirty="0" smtClean="0"/>
              <a:t> </a:t>
            </a:r>
            <a:r>
              <a:rPr lang="en-US" dirty="0" smtClean="0"/>
              <a:t>{0,1,2,3,4,5,6,7,8,9,a,b,c,d,e,f} is a set of hexadecimal alphabets, {a-z, a-z} is a set of </a:t>
            </a:r>
            <a:r>
              <a:rPr lang="en-US" dirty="0" err="1" smtClean="0"/>
              <a:t>english</a:t>
            </a:r>
            <a:r>
              <a:rPr lang="en-US" dirty="0" smtClean="0"/>
              <a:t> language alphabets.</a:t>
            </a:r>
            <a:endParaRPr lang="ar-IQ" dirty="0" smtClean="0"/>
          </a:p>
          <a:p>
            <a:pPr algn="r" rtl="1">
              <a:buFont typeface="Wingdings" pitchFamily="2" charset="2"/>
              <a:buChar char="v"/>
            </a:pPr>
            <a:r>
              <a:rPr lang="ar-SA" b="1" dirty="0" smtClean="0">
                <a:latin typeface="Calibri" pitchFamily="34" charset="0"/>
                <a:cs typeface="Calibri" pitchFamily="34" charset="0"/>
              </a:rPr>
              <a:t>الأبجديات</a:t>
            </a:r>
            <a:r>
              <a:rPr lang="ar-IQ" b="1" dirty="0" smtClean="0">
                <a:latin typeface="Calibri" pitchFamily="34" charset="0"/>
                <a:cs typeface="Calibri" pitchFamily="34" charset="0"/>
              </a:rPr>
              <a:t>: </a:t>
            </a:r>
            <a:r>
              <a:rPr lang="ar-SA" dirty="0" smtClean="0">
                <a:latin typeface="Calibri" pitchFamily="34" charset="0"/>
                <a:cs typeface="Calibri" pitchFamily="34" charset="0"/>
              </a:rPr>
              <a:t>أي </a:t>
            </a:r>
            <a:r>
              <a:rPr lang="ar-SA" dirty="0">
                <a:latin typeface="Calibri" pitchFamily="34" charset="0"/>
                <a:cs typeface="Calibri" pitchFamily="34" charset="0"/>
              </a:rPr>
              <a:t>مجموعة محدودة من </a:t>
            </a:r>
            <a:r>
              <a:rPr lang="ar-SA" dirty="0" smtClean="0">
                <a:latin typeface="Calibri" pitchFamily="34" charset="0"/>
                <a:cs typeface="Calibri" pitchFamily="34" charset="0"/>
              </a:rPr>
              <a:t>الرموز</a:t>
            </a:r>
            <a:endParaRPr lang="ar-IQ" dirty="0" smtClean="0">
              <a:latin typeface="Calibri" pitchFamily="34" charset="0"/>
              <a:cs typeface="Calibri" pitchFamily="34" charset="0"/>
            </a:endParaRPr>
          </a:p>
          <a:p>
            <a:pPr>
              <a:buFont typeface="Wingdings" pitchFamily="2" charset="2"/>
              <a:buChar char="v"/>
            </a:pPr>
            <a:r>
              <a:rPr lang="en-US" b="1" dirty="0" smtClean="0"/>
              <a:t>Strings</a:t>
            </a:r>
            <a:r>
              <a:rPr lang="ar-IQ" b="1" dirty="0" smtClean="0"/>
              <a:t> : </a:t>
            </a:r>
            <a:r>
              <a:rPr lang="en-US" dirty="0" smtClean="0"/>
              <a:t>any finite sequence of alphabets is called a string. length of the string is the total number of occurrence of alphabets, e.g., the length of the string tutorials point is 14 and is denoted by |</a:t>
            </a:r>
            <a:r>
              <a:rPr lang="en-US" dirty="0" err="1" smtClean="0"/>
              <a:t>tutorialspoint</a:t>
            </a:r>
            <a:r>
              <a:rPr lang="en-US" dirty="0" smtClean="0"/>
              <a:t>| =14.</a:t>
            </a:r>
            <a:endParaRPr lang="ar-IQ" dirty="0" smtClean="0"/>
          </a:p>
          <a:p>
            <a:pPr marL="114300" indent="0">
              <a:buNone/>
            </a:pPr>
            <a:r>
              <a:rPr lang="en-US" dirty="0" smtClean="0"/>
              <a:t>A </a:t>
            </a:r>
            <a:r>
              <a:rPr lang="en-US" dirty="0"/>
              <a:t>string having no alphabets, i.e. a string of zero length is </a:t>
            </a:r>
            <a:r>
              <a:rPr lang="en-US" dirty="0" smtClean="0"/>
              <a:t>known</a:t>
            </a:r>
            <a:r>
              <a:rPr lang="ar-IQ" dirty="0" smtClean="0"/>
              <a:t> </a:t>
            </a:r>
            <a:r>
              <a:rPr lang="en-US" dirty="0" smtClean="0"/>
              <a:t>as </a:t>
            </a:r>
            <a:r>
              <a:rPr lang="en-US" dirty="0"/>
              <a:t>an empty string and is denoted by ε (epsilon</a:t>
            </a:r>
            <a:r>
              <a:rPr lang="en-US" dirty="0" smtClean="0"/>
              <a:t>).</a:t>
            </a:r>
            <a:endParaRPr lang="ar-IQ" dirty="0" smtClean="0"/>
          </a:p>
          <a:p>
            <a:pPr algn="r" rtl="1">
              <a:buFont typeface="Wingdings" pitchFamily="2" charset="2"/>
              <a:buChar char="v"/>
            </a:pPr>
            <a:r>
              <a:rPr lang="ar-SA" b="1" dirty="0">
                <a:latin typeface="Calibri" pitchFamily="34" charset="0"/>
                <a:cs typeface="Calibri" pitchFamily="34" charset="0"/>
              </a:rPr>
              <a:t>السلاسل : </a:t>
            </a:r>
            <a:r>
              <a:rPr lang="ar-SA" dirty="0">
                <a:latin typeface="Calibri" pitchFamily="34" charset="0"/>
                <a:cs typeface="Calibri" pitchFamily="34" charset="0"/>
              </a:rPr>
              <a:t>سلسلة  أي تسلسل من الرموز ويمثل طول السلسلة عدد الرموز اما سلسلة فارغة </a:t>
            </a:r>
            <a:r>
              <a:rPr lang="ar-SA" dirty="0" smtClean="0">
                <a:latin typeface="Calibri" pitchFamily="34" charset="0"/>
                <a:cs typeface="Calibri" pitchFamily="34" charset="0"/>
              </a:rPr>
              <a:t>(بدون رموز</a:t>
            </a:r>
            <a:r>
              <a:rPr lang="ar-IQ" dirty="0">
                <a:latin typeface="Calibri" pitchFamily="34" charset="0"/>
                <a:cs typeface="Calibri" pitchFamily="34" charset="0"/>
              </a:rPr>
              <a:t>)</a:t>
            </a:r>
            <a:r>
              <a:rPr lang="ar-SA" dirty="0" smtClean="0">
                <a:latin typeface="Calibri" pitchFamily="34" charset="0"/>
                <a:cs typeface="Calibri" pitchFamily="34" charset="0"/>
              </a:rPr>
              <a:t>  </a:t>
            </a:r>
            <a:r>
              <a:rPr lang="ar-SA" dirty="0">
                <a:latin typeface="Calibri" pitchFamily="34" charset="0"/>
                <a:cs typeface="Calibri" pitchFamily="34" charset="0"/>
              </a:rPr>
              <a:t>فتمثل ابسيلون </a:t>
            </a:r>
            <a:r>
              <a:rPr lang="en-US" dirty="0" smtClean="0">
                <a:latin typeface="Calibri" pitchFamily="34" charset="0"/>
                <a:cs typeface="Calibri" pitchFamily="34" charset="0"/>
              </a:rPr>
              <a:t>ε</a:t>
            </a:r>
            <a:r>
              <a:rPr lang="ar-IQ" dirty="0" smtClean="0">
                <a:latin typeface="Calibri" pitchFamily="34" charset="0"/>
                <a:cs typeface="Calibri" pitchFamily="34" charset="0"/>
              </a:rPr>
              <a:t>.</a:t>
            </a:r>
            <a:endParaRPr lang="en-US" dirty="0">
              <a:latin typeface="Calibri" pitchFamily="34" charset="0"/>
              <a:cs typeface="Calibri" pitchFamily="34" charset="0"/>
            </a:endParaRPr>
          </a:p>
        </p:txBody>
      </p:sp>
    </p:spTree>
    <p:extLst>
      <p:ext uri="{BB962C8B-B14F-4D97-AF65-F5344CB8AC3E}">
        <p14:creationId xmlns:p14="http://schemas.microsoft.com/office/powerpoint/2010/main" val="4238876475"/>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7620000" cy="6248400"/>
          </a:xfrm>
        </p:spPr>
        <p:txBody>
          <a:bodyPr>
            <a:normAutofit/>
          </a:bodyPr>
          <a:lstStyle/>
          <a:p>
            <a:pPr marL="114300" indent="0">
              <a:buNone/>
            </a:pPr>
            <a:r>
              <a:rPr lang="en-US" sz="2400" b="1" u="sng" dirty="0"/>
              <a:t>Specifications of Tokens</a:t>
            </a:r>
          </a:p>
          <a:p>
            <a:pPr>
              <a:buFont typeface="Wingdings" pitchFamily="2" charset="2"/>
              <a:buChar char="v"/>
            </a:pPr>
            <a:r>
              <a:rPr lang="en-US" b="1" dirty="0" smtClean="0"/>
              <a:t>Language: </a:t>
            </a:r>
            <a:r>
              <a:rPr lang="en-US" dirty="0" smtClean="0"/>
              <a:t>A </a:t>
            </a:r>
            <a:r>
              <a:rPr lang="en-US" dirty="0"/>
              <a:t>language is considered as a finite set of strings over some finite set of alphabets. Computer languages are considered as finite sets, and mathematically set operations can be performed on them. Finite languages can be described by means of regular expressions</a:t>
            </a:r>
            <a:r>
              <a:rPr lang="en-US" dirty="0" smtClean="0"/>
              <a:t>.</a:t>
            </a:r>
            <a:r>
              <a:rPr lang="ar-SA" dirty="0" smtClean="0">
                <a:latin typeface="Calibri" pitchFamily="34" charset="0"/>
                <a:cs typeface="Calibri" pitchFamily="34" charset="0"/>
              </a:rPr>
              <a:t> </a:t>
            </a:r>
            <a:endParaRPr lang="en-US" dirty="0">
              <a:latin typeface="Calibri" pitchFamily="34" charset="0"/>
              <a:cs typeface="Calibri" pitchFamily="34" charset="0"/>
            </a:endParaRPr>
          </a:p>
          <a:p>
            <a:pPr algn="r" rtl="1">
              <a:buFont typeface="Wingdings" pitchFamily="2" charset="2"/>
              <a:buChar char="v"/>
            </a:pPr>
            <a:r>
              <a:rPr lang="ar-SA" b="1" dirty="0">
                <a:latin typeface="Calibri" pitchFamily="34" charset="0"/>
                <a:cs typeface="Calibri" pitchFamily="34" charset="0"/>
              </a:rPr>
              <a:t>اللغة : </a:t>
            </a:r>
            <a:r>
              <a:rPr lang="ar-SA" dirty="0">
                <a:latin typeface="Calibri" pitchFamily="34" charset="0"/>
                <a:cs typeface="Calibri" pitchFamily="34" charset="0"/>
              </a:rPr>
              <a:t>مجموعة من السلاسل المتكوّنة من أبجدية محدودة فلغات الكمبيوتر تعتبر مجموعات منتهية</a:t>
            </a:r>
            <a:r>
              <a:rPr lang="en-US" dirty="0">
                <a:latin typeface="Calibri" pitchFamily="34" charset="0"/>
                <a:cs typeface="Calibri" pitchFamily="34" charset="0"/>
              </a:rPr>
              <a:t>.</a:t>
            </a:r>
            <a:r>
              <a:rPr lang="ar-SA" dirty="0">
                <a:latin typeface="Calibri" pitchFamily="34" charset="0"/>
                <a:cs typeface="Calibri" pitchFamily="34" charset="0"/>
              </a:rPr>
              <a:t> ومن الممكن وصفها باستخدام التعابير </a:t>
            </a:r>
            <a:r>
              <a:rPr lang="ar-SA" dirty="0" smtClean="0">
                <a:latin typeface="Calibri" pitchFamily="34" charset="0"/>
                <a:cs typeface="Calibri" pitchFamily="34" charset="0"/>
              </a:rPr>
              <a:t>المنتظمة</a:t>
            </a:r>
            <a:r>
              <a:rPr lang="en-US" dirty="0">
                <a:latin typeface="Calibri" pitchFamily="34" charset="0"/>
                <a:cs typeface="Calibri" pitchFamily="34" charset="0"/>
              </a:rPr>
              <a:t>.</a:t>
            </a:r>
            <a:endParaRPr lang="en-US" dirty="0" smtClean="0">
              <a:latin typeface="Calibri" pitchFamily="34" charset="0"/>
              <a:cs typeface="Calibri" pitchFamily="34" charset="0"/>
            </a:endParaRPr>
          </a:p>
          <a:p>
            <a:pPr marL="114300" indent="0">
              <a:buNone/>
            </a:pPr>
            <a:r>
              <a:rPr lang="en-US" b="1" dirty="0"/>
              <a:t>The various operations on languages are:</a:t>
            </a:r>
          </a:p>
          <a:p>
            <a:r>
              <a:rPr lang="en-US" b="1" dirty="0" smtClean="0"/>
              <a:t>Union</a:t>
            </a:r>
            <a:r>
              <a:rPr lang="en-US" dirty="0" smtClean="0"/>
              <a:t> </a:t>
            </a:r>
            <a:r>
              <a:rPr lang="en-US" dirty="0"/>
              <a:t>of two languages L and M is written </a:t>
            </a:r>
            <a:r>
              <a:rPr lang="en-US" dirty="0" smtClean="0"/>
              <a:t>as</a:t>
            </a:r>
          </a:p>
          <a:p>
            <a:pPr marL="114300" indent="0">
              <a:buNone/>
            </a:pPr>
            <a:r>
              <a:rPr lang="en-US" dirty="0" smtClean="0"/>
              <a:t>L </a:t>
            </a:r>
            <a:r>
              <a:rPr lang="en-US" dirty="0"/>
              <a:t>U M = {s | s is in L or s is in M}</a:t>
            </a:r>
          </a:p>
          <a:p>
            <a:r>
              <a:rPr lang="en-US" b="1" dirty="0" smtClean="0"/>
              <a:t>Concatenation</a:t>
            </a:r>
            <a:r>
              <a:rPr lang="en-US" dirty="0" smtClean="0"/>
              <a:t> </a:t>
            </a:r>
            <a:r>
              <a:rPr lang="en-US" dirty="0"/>
              <a:t>of two languages L and M is written </a:t>
            </a:r>
            <a:r>
              <a:rPr lang="en-US" dirty="0" smtClean="0"/>
              <a:t>as</a:t>
            </a:r>
          </a:p>
          <a:p>
            <a:pPr marL="114300" indent="0">
              <a:buNone/>
            </a:pPr>
            <a:r>
              <a:rPr lang="en-US" dirty="0" smtClean="0"/>
              <a:t>LM </a:t>
            </a:r>
            <a:r>
              <a:rPr lang="en-US" dirty="0"/>
              <a:t>= {</a:t>
            </a:r>
            <a:r>
              <a:rPr lang="en-US" dirty="0" err="1"/>
              <a:t>st</a:t>
            </a:r>
            <a:r>
              <a:rPr lang="en-US" dirty="0"/>
              <a:t> | s is in L and t is in M}</a:t>
            </a:r>
          </a:p>
          <a:p>
            <a:r>
              <a:rPr lang="en-US" dirty="0" smtClean="0"/>
              <a:t>The </a:t>
            </a:r>
            <a:r>
              <a:rPr lang="en-US" b="1" dirty="0"/>
              <a:t>Kleene Closure </a:t>
            </a:r>
            <a:r>
              <a:rPr lang="en-US" dirty="0"/>
              <a:t>of a language L is written </a:t>
            </a:r>
            <a:r>
              <a:rPr lang="en-US" dirty="0" smtClean="0"/>
              <a:t>as</a:t>
            </a:r>
          </a:p>
          <a:p>
            <a:pPr marL="114300" indent="0">
              <a:buNone/>
            </a:pPr>
            <a:r>
              <a:rPr lang="en-US" dirty="0" smtClean="0"/>
              <a:t>L</a:t>
            </a:r>
            <a:r>
              <a:rPr lang="en-US" dirty="0"/>
              <a:t>* = Zero or more occurrence of language L</a:t>
            </a:r>
            <a:endParaRPr lang="en-US" dirty="0">
              <a:latin typeface="Calibri" pitchFamily="34" charset="0"/>
              <a:cs typeface="Calibri" pitchFamily="34" charset="0"/>
            </a:endParaRPr>
          </a:p>
        </p:txBody>
      </p:sp>
    </p:spTree>
    <p:extLst>
      <p:ext uri="{BB962C8B-B14F-4D97-AF65-F5344CB8AC3E}">
        <p14:creationId xmlns:p14="http://schemas.microsoft.com/office/powerpoint/2010/main" val="2778510337"/>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
            <a:ext cx="7620000" cy="6629400"/>
          </a:xfrm>
        </p:spPr>
        <p:txBody>
          <a:bodyPr/>
          <a:lstStyle/>
          <a:p>
            <a:pPr marL="114300" indent="0">
              <a:buNone/>
            </a:pPr>
            <a:r>
              <a:rPr lang="en-US" sz="2400" b="1" u="sng" dirty="0"/>
              <a:t>Specifications of </a:t>
            </a:r>
            <a:r>
              <a:rPr lang="en-US" sz="2400" b="1" u="sng" dirty="0" smtClean="0"/>
              <a:t>Tokens</a:t>
            </a:r>
            <a:endParaRPr lang="en-US" sz="2400" b="1" i="1" dirty="0" smtClean="0"/>
          </a:p>
          <a:p>
            <a:pPr>
              <a:buFont typeface="Wingdings" pitchFamily="2" charset="2"/>
              <a:buChar char="v"/>
            </a:pPr>
            <a:r>
              <a:rPr lang="en-US" b="1" i="1" dirty="0" smtClean="0"/>
              <a:t>Grammars</a:t>
            </a:r>
            <a:r>
              <a:rPr lang="en-US" b="1" i="1" dirty="0"/>
              <a:t> </a:t>
            </a:r>
            <a:r>
              <a:rPr lang="en-US" b="1" i="1" dirty="0" smtClean="0"/>
              <a:t>: </a:t>
            </a:r>
            <a:r>
              <a:rPr lang="en-US" dirty="0" smtClean="0"/>
              <a:t>a grammar is a set of formal rules for constructing correct sentences in any language; such sentences are called </a:t>
            </a:r>
            <a:r>
              <a:rPr lang="en-US" i="1" dirty="0" smtClean="0"/>
              <a:t>grammatical sentences</a:t>
            </a:r>
            <a:r>
              <a:rPr lang="en-US" dirty="0" smtClean="0"/>
              <a:t>.</a:t>
            </a:r>
          </a:p>
          <a:p>
            <a:pPr algn="r" rtl="1">
              <a:buFont typeface="Wingdings" pitchFamily="2" charset="2"/>
              <a:buChar char="v"/>
            </a:pPr>
            <a:r>
              <a:rPr lang="ar-SA" b="1" dirty="0">
                <a:latin typeface="Calibri" pitchFamily="34" charset="0"/>
                <a:cs typeface="Calibri" pitchFamily="34" charset="0"/>
              </a:rPr>
              <a:t>القواعد :</a:t>
            </a:r>
            <a:r>
              <a:rPr lang="ar-SA" dirty="0">
                <a:latin typeface="Calibri" pitchFamily="34" charset="0"/>
                <a:cs typeface="Calibri" pitchFamily="34" charset="0"/>
              </a:rPr>
              <a:t>القاعدة هي مجموعة من القوانين الرسمية</a:t>
            </a:r>
            <a:r>
              <a:rPr lang="en-US" dirty="0">
                <a:latin typeface="Calibri" pitchFamily="34" charset="0"/>
                <a:cs typeface="Calibri" pitchFamily="34" charset="0"/>
              </a:rPr>
              <a:t> (Formal </a:t>
            </a:r>
            <a:r>
              <a:rPr lang="en-US" dirty="0" smtClean="0">
                <a:latin typeface="Calibri" pitchFamily="34" charset="0"/>
                <a:cs typeface="Calibri" pitchFamily="34" charset="0"/>
              </a:rPr>
              <a:t>Rules</a:t>
            </a:r>
            <a:r>
              <a:rPr lang="en-US" dirty="0">
                <a:latin typeface="Calibri" pitchFamily="34" charset="0"/>
                <a:cs typeface="Calibri" pitchFamily="34" charset="0"/>
              </a:rPr>
              <a:t>) </a:t>
            </a:r>
            <a:r>
              <a:rPr lang="ar-SA" dirty="0">
                <a:latin typeface="Calibri" pitchFamily="34" charset="0"/>
                <a:cs typeface="Calibri" pitchFamily="34" charset="0"/>
              </a:rPr>
              <a:t>لبناء جُمل صحيحة في أي لغة</a:t>
            </a:r>
            <a:r>
              <a:rPr lang="en-US" dirty="0">
                <a:latin typeface="Calibri" pitchFamily="34" charset="0"/>
                <a:cs typeface="Calibri" pitchFamily="34" charset="0"/>
              </a:rPr>
              <a:t>. </a:t>
            </a:r>
            <a:r>
              <a:rPr lang="ar-SA" dirty="0">
                <a:latin typeface="Calibri" pitchFamily="34" charset="0"/>
                <a:cs typeface="Calibri" pitchFamily="34" charset="0"/>
              </a:rPr>
              <a:t>الجُمل الناتجة </a:t>
            </a:r>
            <a:r>
              <a:rPr lang="ar-SA" dirty="0" smtClean="0">
                <a:latin typeface="Calibri" pitchFamily="34" charset="0"/>
                <a:cs typeface="Calibri" pitchFamily="34" charset="0"/>
              </a:rPr>
              <a:t>تُسمى </a:t>
            </a:r>
            <a:r>
              <a:rPr lang="ar-SA" dirty="0">
                <a:latin typeface="Calibri" pitchFamily="34" charset="0"/>
                <a:cs typeface="Calibri" pitchFamily="34" charset="0"/>
              </a:rPr>
              <a:t>جُمل </a:t>
            </a:r>
            <a:r>
              <a:rPr lang="ar-SA" dirty="0" smtClean="0">
                <a:latin typeface="Calibri" pitchFamily="34" charset="0"/>
                <a:cs typeface="Calibri" pitchFamily="34" charset="0"/>
              </a:rPr>
              <a:t>نحوية</a:t>
            </a:r>
            <a:r>
              <a:rPr lang="en-US" dirty="0" smtClean="0">
                <a:latin typeface="Calibri" pitchFamily="34" charset="0"/>
                <a:cs typeface="Calibri" pitchFamily="34" charset="0"/>
              </a:rPr>
              <a:t>.</a:t>
            </a:r>
          </a:p>
          <a:p>
            <a:pPr>
              <a:buFont typeface="Wingdings" pitchFamily="2" charset="2"/>
              <a:buChar char="v"/>
            </a:pPr>
            <a:r>
              <a:rPr lang="en-US" b="1" i="1" dirty="0" smtClean="0"/>
              <a:t>Concatenation:</a:t>
            </a:r>
            <a:endParaRPr lang="en-US" b="1" i="1" dirty="0"/>
          </a:p>
          <a:p>
            <a:pPr marL="114300" indent="0">
              <a:buNone/>
            </a:pPr>
            <a:r>
              <a:rPr lang="en-US" dirty="0"/>
              <a:t>We define the </a:t>
            </a:r>
            <a:r>
              <a:rPr lang="en-US" i="1" dirty="0"/>
              <a:t>Concatenation </a:t>
            </a:r>
            <a:r>
              <a:rPr lang="en-US" dirty="0"/>
              <a:t>of two symbols U and V by:- </a:t>
            </a:r>
            <a:endParaRPr lang="en-US" dirty="0" smtClean="0"/>
          </a:p>
          <a:p>
            <a:pPr marL="114300" indent="0">
              <a:buNone/>
            </a:pPr>
            <a:r>
              <a:rPr lang="en-US" dirty="0" smtClean="0"/>
              <a:t>UV</a:t>
            </a:r>
            <a:r>
              <a:rPr lang="en-US" dirty="0"/>
              <a:t>= { X | X</a:t>
            </a:r>
            <a:r>
              <a:rPr lang="en-US" i="1" dirty="0"/>
              <a:t>= </a:t>
            </a:r>
            <a:r>
              <a:rPr lang="en-US" dirty="0" err="1"/>
              <a:t>uv</a:t>
            </a:r>
            <a:r>
              <a:rPr lang="en-US" dirty="0"/>
              <a:t>, u is in U and v is in V }</a:t>
            </a:r>
          </a:p>
          <a:p>
            <a:pPr marL="114300" indent="0">
              <a:buNone/>
            </a:pPr>
            <a:r>
              <a:rPr lang="en-US" dirty="0"/>
              <a:t>Note that:- UV ≠ VU</a:t>
            </a:r>
          </a:p>
          <a:p>
            <a:pPr marL="114300" indent="0">
              <a:buNone/>
            </a:pPr>
            <a:r>
              <a:rPr lang="en-US" dirty="0"/>
              <a:t>U (VW) = (UV) </a:t>
            </a:r>
            <a:r>
              <a:rPr lang="en-US" dirty="0" smtClean="0"/>
              <a:t>W</a:t>
            </a:r>
          </a:p>
          <a:p>
            <a:pPr>
              <a:buFont typeface="Wingdings" pitchFamily="2" charset="2"/>
              <a:buChar char="v"/>
            </a:pPr>
            <a:r>
              <a:rPr lang="ar-SA" dirty="0" smtClean="0">
                <a:latin typeface="Calibri" pitchFamily="34" charset="0"/>
                <a:cs typeface="Calibri" pitchFamily="34" charset="0"/>
              </a:rPr>
              <a:t> </a:t>
            </a:r>
            <a:r>
              <a:rPr lang="en-US" b="1" i="1" dirty="0"/>
              <a:t>Example </a:t>
            </a:r>
            <a:r>
              <a:rPr lang="en-US" b="1" dirty="0"/>
              <a:t>①:-</a:t>
            </a:r>
          </a:p>
          <a:p>
            <a:pPr marL="114300" indent="0">
              <a:buNone/>
            </a:pPr>
            <a:r>
              <a:rPr lang="en-US" dirty="0"/>
              <a:t>Let Σ = {0,1} and U= {000,111} and V= {101,010}</a:t>
            </a:r>
          </a:p>
          <a:p>
            <a:pPr marL="114300" indent="0">
              <a:buNone/>
            </a:pPr>
            <a:r>
              <a:rPr lang="en-US" dirty="0">
                <a:sym typeface="Symbol"/>
              </a:rPr>
              <a:t></a:t>
            </a:r>
            <a:r>
              <a:rPr lang="en-US" dirty="0" smtClean="0"/>
              <a:t> </a:t>
            </a:r>
            <a:r>
              <a:rPr lang="en-US" dirty="0"/>
              <a:t>UV= {000101, 000010, 111101, 111010}</a:t>
            </a:r>
          </a:p>
          <a:p>
            <a:pPr marL="114300" indent="0">
              <a:buNone/>
            </a:pPr>
            <a:r>
              <a:rPr lang="en-US" dirty="0">
                <a:sym typeface="Symbol"/>
              </a:rPr>
              <a:t></a:t>
            </a:r>
            <a:r>
              <a:rPr lang="fr-FR" dirty="0" smtClean="0"/>
              <a:t> </a:t>
            </a:r>
            <a:r>
              <a:rPr lang="fr-FR" dirty="0"/>
              <a:t>VU= {101000, 101111, 010000, 010111}</a:t>
            </a:r>
          </a:p>
          <a:p>
            <a:pPr marL="114300" indent="0">
              <a:buNone/>
            </a:pPr>
            <a:r>
              <a:rPr lang="en-US" dirty="0" smtClean="0">
                <a:sym typeface="Symbol"/>
              </a:rPr>
              <a:t></a:t>
            </a:r>
            <a:r>
              <a:rPr lang="en-US" dirty="0" smtClean="0"/>
              <a:t>UV </a:t>
            </a:r>
            <a:r>
              <a:rPr lang="en-US" dirty="0"/>
              <a:t>≠ VU</a:t>
            </a:r>
            <a:endParaRPr lang="en-US" i="1" dirty="0">
              <a:latin typeface="Calibri" pitchFamily="34" charset="0"/>
              <a:cs typeface="Calibri" pitchFamily="34" charset="0"/>
            </a:endParaRPr>
          </a:p>
        </p:txBody>
      </p:sp>
    </p:spTree>
    <p:extLst>
      <p:ext uri="{BB962C8B-B14F-4D97-AF65-F5344CB8AC3E}">
        <p14:creationId xmlns:p14="http://schemas.microsoft.com/office/powerpoint/2010/main" val="162530839"/>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7620000" cy="5410200"/>
          </a:xfrm>
        </p:spPr>
        <p:txBody>
          <a:bodyPr/>
          <a:lstStyle/>
          <a:p>
            <a:r>
              <a:rPr lang="en-US" b="1" i="1" dirty="0"/>
              <a:t>Example </a:t>
            </a:r>
            <a:r>
              <a:rPr lang="en-US" b="1" dirty="0"/>
              <a:t>②:-</a:t>
            </a:r>
          </a:p>
          <a:p>
            <a:pPr marL="114300" indent="0">
              <a:buNone/>
            </a:pPr>
            <a:r>
              <a:rPr lang="en-US" dirty="0"/>
              <a:t>Let </a:t>
            </a:r>
            <a:r>
              <a:rPr lang="el-GR" dirty="0"/>
              <a:t>Σ = {</a:t>
            </a:r>
            <a:r>
              <a:rPr lang="en-US" dirty="0" err="1"/>
              <a:t>a,b,c,d</a:t>
            </a:r>
            <a:r>
              <a:rPr lang="en-US" dirty="0"/>
              <a:t>} ; U= {</a:t>
            </a:r>
            <a:r>
              <a:rPr lang="en-US" dirty="0" err="1"/>
              <a:t>abd</a:t>
            </a:r>
            <a:r>
              <a:rPr lang="en-US" dirty="0"/>
              <a:t> , </a:t>
            </a:r>
            <a:r>
              <a:rPr lang="en-US" dirty="0" err="1"/>
              <a:t>bcd</a:t>
            </a:r>
            <a:r>
              <a:rPr lang="en-US" dirty="0"/>
              <a:t>} ; V= {</a:t>
            </a:r>
            <a:r>
              <a:rPr lang="en-US" dirty="0" err="1"/>
              <a:t>bcd</a:t>
            </a:r>
            <a:r>
              <a:rPr lang="en-US" dirty="0"/>
              <a:t> , cab} and W= {da , </a:t>
            </a:r>
            <a:r>
              <a:rPr lang="en-US" dirty="0" err="1"/>
              <a:t>bd</a:t>
            </a:r>
            <a:r>
              <a:rPr lang="en-US" dirty="0"/>
              <a:t>} To prove the following:- </a:t>
            </a:r>
            <a:r>
              <a:rPr lang="en-US" b="1" dirty="0"/>
              <a:t>U (VW) = (UV) </a:t>
            </a:r>
            <a:r>
              <a:rPr lang="en-US" b="1" dirty="0" smtClean="0"/>
              <a:t>W</a:t>
            </a:r>
          </a:p>
          <a:p>
            <a:pPr marL="114300" indent="0">
              <a:buNone/>
            </a:pPr>
            <a:r>
              <a:rPr lang="en-US" b="1" dirty="0"/>
              <a:t>First, take the left side;</a:t>
            </a:r>
          </a:p>
          <a:p>
            <a:pPr marL="114300" indent="0">
              <a:buNone/>
            </a:pPr>
            <a:r>
              <a:rPr lang="en-US" dirty="0"/>
              <a:t>U (VW) ={</a:t>
            </a:r>
            <a:r>
              <a:rPr lang="en-US" dirty="0" err="1"/>
              <a:t>abd</a:t>
            </a:r>
            <a:r>
              <a:rPr lang="en-US" dirty="0"/>
              <a:t> , </a:t>
            </a:r>
            <a:r>
              <a:rPr lang="en-US" dirty="0" err="1"/>
              <a:t>bcd</a:t>
            </a:r>
            <a:r>
              <a:rPr lang="en-US" dirty="0"/>
              <a:t>} {</a:t>
            </a:r>
            <a:r>
              <a:rPr lang="en-US" dirty="0" err="1"/>
              <a:t>bcdda</a:t>
            </a:r>
            <a:r>
              <a:rPr lang="en-US" dirty="0"/>
              <a:t>, </a:t>
            </a:r>
            <a:r>
              <a:rPr lang="en-US" dirty="0" err="1"/>
              <a:t>bcdbd</a:t>
            </a:r>
            <a:r>
              <a:rPr lang="en-US" dirty="0"/>
              <a:t>, </a:t>
            </a:r>
            <a:r>
              <a:rPr lang="en-US" dirty="0" err="1"/>
              <a:t>cabda</a:t>
            </a:r>
            <a:r>
              <a:rPr lang="en-US" dirty="0"/>
              <a:t>, </a:t>
            </a:r>
            <a:r>
              <a:rPr lang="en-US" dirty="0" err="1"/>
              <a:t>cabbd</a:t>
            </a:r>
            <a:r>
              <a:rPr lang="en-US" dirty="0"/>
              <a:t>}</a:t>
            </a:r>
          </a:p>
          <a:p>
            <a:pPr marL="114300" indent="0">
              <a:buNone/>
            </a:pPr>
            <a:r>
              <a:rPr lang="en-US" dirty="0"/>
              <a:t>= { </a:t>
            </a:r>
            <a:r>
              <a:rPr lang="en-US" dirty="0" err="1"/>
              <a:t>abdbcdda</a:t>
            </a:r>
            <a:r>
              <a:rPr lang="en-US" dirty="0"/>
              <a:t>, </a:t>
            </a:r>
            <a:r>
              <a:rPr lang="en-US" dirty="0" err="1"/>
              <a:t>abdbcdbd</a:t>
            </a:r>
            <a:r>
              <a:rPr lang="en-US" dirty="0"/>
              <a:t>, </a:t>
            </a:r>
            <a:r>
              <a:rPr lang="en-US" dirty="0" err="1"/>
              <a:t>abdcabda</a:t>
            </a:r>
            <a:r>
              <a:rPr lang="en-US" dirty="0"/>
              <a:t>, </a:t>
            </a:r>
            <a:r>
              <a:rPr lang="en-US" dirty="0" err="1"/>
              <a:t>abdcabbd</a:t>
            </a:r>
            <a:r>
              <a:rPr lang="en-US" dirty="0"/>
              <a:t>, </a:t>
            </a:r>
            <a:r>
              <a:rPr lang="en-US" dirty="0" err="1"/>
              <a:t>bcdbcdda</a:t>
            </a:r>
            <a:r>
              <a:rPr lang="en-US" dirty="0"/>
              <a:t>, </a:t>
            </a:r>
            <a:r>
              <a:rPr lang="en-US" dirty="0" err="1"/>
              <a:t>bcdbcdbd</a:t>
            </a:r>
            <a:r>
              <a:rPr lang="en-US" dirty="0"/>
              <a:t>, </a:t>
            </a:r>
            <a:r>
              <a:rPr lang="en-US" dirty="0" err="1"/>
              <a:t>bcdcabda</a:t>
            </a:r>
            <a:r>
              <a:rPr lang="en-US" dirty="0"/>
              <a:t>, </a:t>
            </a:r>
            <a:r>
              <a:rPr lang="en-US" dirty="0" err="1"/>
              <a:t>bcdcabbd</a:t>
            </a:r>
            <a:r>
              <a:rPr lang="en-US" dirty="0"/>
              <a:t> </a:t>
            </a:r>
            <a:r>
              <a:rPr lang="en-US" dirty="0" smtClean="0"/>
              <a:t>}</a:t>
            </a:r>
          </a:p>
          <a:p>
            <a:pPr marL="114300" indent="0">
              <a:buNone/>
            </a:pPr>
            <a:r>
              <a:rPr lang="en-US" b="1" dirty="0"/>
              <a:t>Second, take the right side;</a:t>
            </a:r>
          </a:p>
          <a:p>
            <a:pPr marL="114300" indent="0">
              <a:buNone/>
            </a:pPr>
            <a:r>
              <a:rPr lang="en-US" dirty="0"/>
              <a:t>(UV) W = { </a:t>
            </a:r>
            <a:r>
              <a:rPr lang="en-US" dirty="0" err="1"/>
              <a:t>abdbcd</a:t>
            </a:r>
            <a:r>
              <a:rPr lang="en-US" dirty="0"/>
              <a:t>, </a:t>
            </a:r>
            <a:r>
              <a:rPr lang="en-US" dirty="0" err="1"/>
              <a:t>abdcab</a:t>
            </a:r>
            <a:r>
              <a:rPr lang="en-US" dirty="0"/>
              <a:t>, </a:t>
            </a:r>
            <a:r>
              <a:rPr lang="en-US" dirty="0" err="1"/>
              <a:t>bcdbcd</a:t>
            </a:r>
            <a:r>
              <a:rPr lang="en-US" dirty="0"/>
              <a:t>, </a:t>
            </a:r>
            <a:r>
              <a:rPr lang="en-US" dirty="0" err="1"/>
              <a:t>bcdcab</a:t>
            </a:r>
            <a:r>
              <a:rPr lang="en-US" dirty="0"/>
              <a:t>} {da , </a:t>
            </a:r>
            <a:r>
              <a:rPr lang="en-US" dirty="0" err="1"/>
              <a:t>bd</a:t>
            </a:r>
            <a:r>
              <a:rPr lang="en-US" dirty="0"/>
              <a:t>}</a:t>
            </a:r>
          </a:p>
          <a:p>
            <a:pPr marL="114300" indent="0">
              <a:buNone/>
            </a:pPr>
            <a:r>
              <a:rPr lang="en-US" dirty="0"/>
              <a:t>= { </a:t>
            </a:r>
            <a:r>
              <a:rPr lang="en-US" dirty="0" err="1"/>
              <a:t>abdbcdda</a:t>
            </a:r>
            <a:r>
              <a:rPr lang="en-US" dirty="0"/>
              <a:t>, </a:t>
            </a:r>
            <a:r>
              <a:rPr lang="en-US" dirty="0" err="1"/>
              <a:t>abdcabda</a:t>
            </a:r>
            <a:r>
              <a:rPr lang="en-US" dirty="0"/>
              <a:t>, </a:t>
            </a:r>
            <a:r>
              <a:rPr lang="en-US" dirty="0" err="1"/>
              <a:t>bcdbcdda</a:t>
            </a:r>
            <a:r>
              <a:rPr lang="en-US" dirty="0"/>
              <a:t>, </a:t>
            </a:r>
            <a:r>
              <a:rPr lang="en-US" dirty="0" err="1"/>
              <a:t>bcdcabda</a:t>
            </a:r>
            <a:r>
              <a:rPr lang="en-US" dirty="0"/>
              <a:t>, </a:t>
            </a:r>
            <a:r>
              <a:rPr lang="en-US" dirty="0" err="1"/>
              <a:t>abdbcdbd</a:t>
            </a:r>
            <a:r>
              <a:rPr lang="en-US" dirty="0"/>
              <a:t>, </a:t>
            </a:r>
            <a:r>
              <a:rPr lang="en-US" dirty="0" err="1"/>
              <a:t>abdcabbd</a:t>
            </a:r>
            <a:r>
              <a:rPr lang="en-US" dirty="0"/>
              <a:t>, </a:t>
            </a:r>
            <a:r>
              <a:rPr lang="en-US" dirty="0" err="1"/>
              <a:t>bcdbcdbd</a:t>
            </a:r>
            <a:r>
              <a:rPr lang="en-US" dirty="0"/>
              <a:t>, </a:t>
            </a:r>
            <a:r>
              <a:rPr lang="en-US" dirty="0" err="1"/>
              <a:t>bcdcabbd</a:t>
            </a:r>
            <a:r>
              <a:rPr lang="en-US" dirty="0"/>
              <a:t> }</a:t>
            </a:r>
          </a:p>
          <a:p>
            <a:pPr marL="114300" indent="0">
              <a:buNone/>
            </a:pPr>
            <a:r>
              <a:rPr lang="en-US" dirty="0" smtClean="0">
                <a:sym typeface="Symbol"/>
              </a:rPr>
              <a:t></a:t>
            </a:r>
            <a:r>
              <a:rPr lang="en-US" dirty="0" smtClean="0"/>
              <a:t> </a:t>
            </a:r>
            <a:r>
              <a:rPr lang="en-US" dirty="0"/>
              <a:t>U (VW) = (UV) W</a:t>
            </a:r>
            <a:endParaRPr lang="en-US" i="1" dirty="0"/>
          </a:p>
        </p:txBody>
      </p:sp>
    </p:spTree>
    <p:extLst>
      <p:ext uri="{BB962C8B-B14F-4D97-AF65-F5344CB8AC3E}">
        <p14:creationId xmlns:p14="http://schemas.microsoft.com/office/powerpoint/2010/main" val="773652201"/>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7620000" cy="6248400"/>
          </a:xfrm>
        </p:spPr>
        <p:txBody>
          <a:bodyPr/>
          <a:lstStyle/>
          <a:p>
            <a:pPr>
              <a:buFont typeface="Wingdings" pitchFamily="2" charset="2"/>
              <a:buChar char="v"/>
            </a:pPr>
            <a:r>
              <a:rPr lang="en-US" b="1" i="1" dirty="0"/>
              <a:t>Closure or Star Operation </a:t>
            </a:r>
            <a:r>
              <a:rPr lang="en-US" b="1" dirty="0"/>
              <a:t>:-</a:t>
            </a:r>
          </a:p>
          <a:p>
            <a:pPr marL="114300" indent="0">
              <a:buNone/>
            </a:pPr>
            <a:r>
              <a:rPr lang="en-US" dirty="0"/>
              <a:t>This operation defines on a set S, a derived set S*, having as members the empty word and all words formed </a:t>
            </a:r>
            <a:r>
              <a:rPr lang="en-US" dirty="0" smtClean="0"/>
              <a:t>by concatenating a </a:t>
            </a:r>
            <a:r>
              <a:rPr lang="en-US" dirty="0"/>
              <a:t>finite number of </a:t>
            </a:r>
            <a:r>
              <a:rPr lang="en-US" dirty="0" smtClean="0"/>
              <a:t>words </a:t>
            </a:r>
            <a:r>
              <a:rPr lang="en-US" dirty="0"/>
              <a:t>in S, as shown below</a:t>
            </a:r>
            <a:r>
              <a:rPr lang="en-US" dirty="0" smtClean="0"/>
              <a:t>:-</a:t>
            </a:r>
          </a:p>
          <a:p>
            <a:pPr marL="114300" indent="0">
              <a:buNone/>
            </a:pPr>
            <a:endParaRPr lang="en-US" dirty="0" smtClean="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1905000"/>
            <a:ext cx="7315200" cy="4183380"/>
          </a:xfrm>
          <a:prstGeom prst="rect">
            <a:avLst/>
          </a:prstGeom>
        </p:spPr>
      </p:pic>
    </p:spTree>
    <p:extLst>
      <p:ext uri="{BB962C8B-B14F-4D97-AF65-F5344CB8AC3E}">
        <p14:creationId xmlns:p14="http://schemas.microsoft.com/office/powerpoint/2010/main" val="1543370360"/>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2667000"/>
            <a:ext cx="7086600" cy="923330"/>
          </a:xfrm>
          <a:prstGeom prst="rect">
            <a:avLst/>
          </a:prstGeom>
          <a:solidFill>
            <a:schemeClr val="bg1"/>
          </a:solidFill>
          <a:ln w="57150">
            <a:noFill/>
          </a:ln>
        </p:spPr>
        <p:style>
          <a:lnRef idx="1">
            <a:schemeClr val="accent2"/>
          </a:lnRef>
          <a:fillRef idx="2">
            <a:schemeClr val="accent2"/>
          </a:fillRef>
          <a:effectRef idx="1">
            <a:schemeClr val="accent2"/>
          </a:effectRef>
          <a:fontRef idx="minor">
            <a:schemeClr val="dk1"/>
          </a:fontRef>
        </p:style>
        <p:txBody>
          <a:bodyPr wrap="square" lIns="91440" tIns="45720" rIns="91440" bIns="45720">
            <a:spAutoFit/>
            <a:scene3d>
              <a:camera prst="obliqueBottomLeft"/>
              <a:lightRig rig="threePt" dir="t"/>
            </a:scene3d>
            <a:sp3d extrusionH="57150">
              <a:bevelT w="38100" h="38100" prst="convex"/>
            </a:sp3d>
          </a:bodyPr>
          <a:lstStyle/>
          <a:p>
            <a:pPr algn="ct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1">
                      <a:satMod val="175000"/>
                      <a:alpha val="40000"/>
                    </a:schemeClr>
                  </a:glow>
                  <a:innerShdw blurRad="69850" dist="43180" dir="5400000">
                    <a:srgbClr val="000000">
                      <a:alpha val="65000"/>
                    </a:srgbClr>
                  </a:innerShdw>
                  <a:reflection blurRad="6350" stA="55000" endA="300" endPos="45500" dir="5400000" sy="-100000" algn="bl" rotWithShape="0"/>
                </a:effectLst>
              </a:rPr>
              <a:t>Thanks For Listening!</a:t>
            </a:r>
            <a:endParaRPr lang="en-U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1">
                    <a:satMod val="175000"/>
                    <a:alpha val="40000"/>
                  </a:schemeClr>
                </a:glow>
                <a:innerShdw blurRad="69850" dist="43180" dir="5400000">
                  <a:srgbClr val="000000">
                    <a:alpha val="65000"/>
                  </a:srgbClr>
                </a:innerShdw>
                <a:reflection blurRad="6350" stA="55000" endA="300" endPos="45500" dir="5400000" sy="-100000" algn="bl" rotWithShape="0"/>
              </a:effectLst>
            </a:endParaRPr>
          </a:p>
        </p:txBody>
      </p:sp>
    </p:spTree>
    <p:extLst>
      <p:ext uri="{BB962C8B-B14F-4D97-AF65-F5344CB8AC3E}">
        <p14:creationId xmlns:p14="http://schemas.microsoft.com/office/powerpoint/2010/main" val="3576356194"/>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The Phases of a Compiler</a:t>
            </a:r>
            <a:endParaRPr lang="en-US" dirty="0"/>
          </a:p>
        </p:txBody>
      </p:sp>
      <p:sp>
        <p:nvSpPr>
          <p:cNvPr id="3" name="Content Placeholder 2"/>
          <p:cNvSpPr>
            <a:spLocks noGrp="1"/>
          </p:cNvSpPr>
          <p:nvPr>
            <p:ph idx="1"/>
          </p:nvPr>
        </p:nvSpPr>
        <p:spPr/>
        <p:txBody>
          <a:bodyPr>
            <a:normAutofit/>
          </a:bodyPr>
          <a:lstStyle/>
          <a:p>
            <a:pPr marL="114300" indent="0">
              <a:buNone/>
            </a:pPr>
            <a:r>
              <a:rPr lang="en-US" dirty="0"/>
              <a:t>The compilation process is a sequence of various phases. Each phase takes input from its previous stage, has its own representation of source program, and feeds its output to the next phase of the compiler. Let us understand the phases of a compiler.</a:t>
            </a:r>
          </a:p>
          <a:p>
            <a:pPr marL="571500" indent="-457200">
              <a:buFont typeface="+mj-lt"/>
              <a:buAutoNum type="arabicPeriod"/>
            </a:pPr>
            <a:r>
              <a:rPr lang="en-US" b="1" dirty="0" smtClean="0"/>
              <a:t>Analyzer </a:t>
            </a:r>
            <a:r>
              <a:rPr lang="en-US" b="1" dirty="0"/>
              <a:t>Lexical </a:t>
            </a:r>
            <a:r>
              <a:rPr lang="ar-IQ" b="1" dirty="0" smtClean="0">
                <a:latin typeface="Calibri" pitchFamily="34" charset="0"/>
                <a:cs typeface="Calibri" pitchFamily="34" charset="0"/>
              </a:rPr>
              <a:t>مرحلة </a:t>
            </a:r>
            <a:r>
              <a:rPr lang="ar-IQ" b="1" dirty="0">
                <a:latin typeface="Calibri" pitchFamily="34" charset="0"/>
                <a:cs typeface="Calibri" pitchFamily="34" charset="0"/>
              </a:rPr>
              <a:t>التحليل اللفظي</a:t>
            </a:r>
            <a:endParaRPr lang="en-US" b="1" dirty="0">
              <a:latin typeface="Calibri" pitchFamily="34" charset="0"/>
              <a:cs typeface="Calibri" pitchFamily="34" charset="0"/>
            </a:endParaRPr>
          </a:p>
          <a:p>
            <a:pPr marL="571500" indent="-457200">
              <a:buFont typeface="+mj-lt"/>
              <a:buAutoNum type="arabicPeriod"/>
            </a:pPr>
            <a:r>
              <a:rPr lang="en-US" b="1" dirty="0" smtClean="0"/>
              <a:t>Analyzer</a:t>
            </a:r>
            <a:r>
              <a:rPr lang="ar-IQ" b="1" dirty="0" smtClean="0"/>
              <a:t> </a:t>
            </a:r>
            <a:r>
              <a:rPr lang="en-US" b="1" dirty="0" smtClean="0"/>
              <a:t>Syntax </a:t>
            </a:r>
            <a:r>
              <a:rPr lang="ar-IQ" b="1" dirty="0" smtClean="0"/>
              <a:t> </a:t>
            </a:r>
            <a:r>
              <a:rPr lang="ar-IQ" b="1" dirty="0" smtClean="0">
                <a:latin typeface="Calibri" pitchFamily="34" charset="0"/>
                <a:cs typeface="Calibri" pitchFamily="34" charset="0"/>
              </a:rPr>
              <a:t>مرحلة التحليل القواعدي </a:t>
            </a:r>
          </a:p>
          <a:p>
            <a:pPr marL="571500" indent="-457200">
              <a:buFont typeface="+mj-lt"/>
              <a:buAutoNum type="arabicPeriod"/>
            </a:pPr>
            <a:r>
              <a:rPr lang="en-US" b="1" dirty="0" smtClean="0"/>
              <a:t>Analyzer </a:t>
            </a:r>
            <a:r>
              <a:rPr lang="en-US" b="1" dirty="0"/>
              <a:t>Semantic </a:t>
            </a:r>
            <a:r>
              <a:rPr lang="ar-IQ" b="1" dirty="0">
                <a:latin typeface="Calibri" pitchFamily="34" charset="0"/>
                <a:cs typeface="Calibri" pitchFamily="34" charset="0"/>
              </a:rPr>
              <a:t>مرحلة التحليل المعنوي</a:t>
            </a:r>
            <a:r>
              <a:rPr lang="ar-IQ" b="1" dirty="0"/>
              <a:t> </a:t>
            </a:r>
          </a:p>
          <a:p>
            <a:pPr marL="571500" indent="-457200">
              <a:buFont typeface="+mj-lt"/>
              <a:buAutoNum type="arabicPeriod"/>
            </a:pPr>
            <a:r>
              <a:rPr lang="en-US" b="1" dirty="0" smtClean="0"/>
              <a:t>Intermediate </a:t>
            </a:r>
            <a:r>
              <a:rPr lang="en-US" b="1" dirty="0"/>
              <a:t>Code </a:t>
            </a:r>
            <a:r>
              <a:rPr lang="en-US" b="1" dirty="0" smtClean="0"/>
              <a:t>Generator</a:t>
            </a:r>
            <a:r>
              <a:rPr lang="ar-IQ" b="1" dirty="0" smtClean="0"/>
              <a:t> </a:t>
            </a:r>
            <a:r>
              <a:rPr lang="ar-IQ" b="1" dirty="0">
                <a:latin typeface="Calibri" pitchFamily="34" charset="0"/>
                <a:cs typeface="Calibri" pitchFamily="34" charset="0"/>
              </a:rPr>
              <a:t>مرحلة </a:t>
            </a:r>
            <a:r>
              <a:rPr lang="ar-IQ" b="1" dirty="0" smtClean="0">
                <a:latin typeface="Calibri" pitchFamily="34" charset="0"/>
                <a:cs typeface="Calibri" pitchFamily="34" charset="0"/>
              </a:rPr>
              <a:t>توليد الشفرات الوسيطه </a:t>
            </a:r>
            <a:endParaRPr lang="ar-IQ" b="1" dirty="0" smtClean="0">
              <a:latin typeface="Calibri" pitchFamily="34" charset="0"/>
              <a:cs typeface="Calibri" pitchFamily="34" charset="0"/>
            </a:endParaRPr>
          </a:p>
          <a:p>
            <a:pPr marL="571500" indent="-457200">
              <a:buFont typeface="+mj-lt"/>
              <a:buAutoNum type="arabicPeriod"/>
            </a:pPr>
            <a:r>
              <a:rPr lang="en-US" b="1" dirty="0" smtClean="0"/>
              <a:t>Optimizer</a:t>
            </a:r>
            <a:r>
              <a:rPr lang="ar-IQ" b="1" dirty="0" smtClean="0"/>
              <a:t> </a:t>
            </a:r>
            <a:r>
              <a:rPr lang="en-US" b="1" dirty="0" smtClean="0"/>
              <a:t>Code </a:t>
            </a:r>
            <a:r>
              <a:rPr lang="ar-IQ" b="1" dirty="0">
                <a:latin typeface="Calibri" pitchFamily="34" charset="0"/>
                <a:cs typeface="Calibri" pitchFamily="34" charset="0"/>
              </a:rPr>
              <a:t>مرحلة تحسين الشفرات</a:t>
            </a:r>
            <a:r>
              <a:rPr lang="ar-IQ" dirty="0">
                <a:latin typeface="Calibri" pitchFamily="34" charset="0"/>
                <a:cs typeface="Calibri" pitchFamily="34" charset="0"/>
              </a:rPr>
              <a:t> </a:t>
            </a:r>
            <a:endParaRPr lang="ar-IQ" b="1" dirty="0" smtClean="0">
              <a:latin typeface="Calibri" pitchFamily="34" charset="0"/>
              <a:cs typeface="Calibri" pitchFamily="34" charset="0"/>
            </a:endParaRPr>
          </a:p>
          <a:p>
            <a:pPr marL="571500" indent="-457200">
              <a:buFont typeface="+mj-lt"/>
              <a:buAutoNum type="arabicPeriod"/>
            </a:pPr>
            <a:r>
              <a:rPr lang="en-US" b="1" dirty="0" smtClean="0"/>
              <a:t>Code Generator</a:t>
            </a:r>
            <a:r>
              <a:rPr lang="ar-IQ" b="1" dirty="0" smtClean="0"/>
              <a:t> </a:t>
            </a:r>
            <a:r>
              <a:rPr lang="ar-IQ" b="1" dirty="0">
                <a:latin typeface="Calibri" pitchFamily="34" charset="0"/>
                <a:cs typeface="Calibri" pitchFamily="34" charset="0"/>
              </a:rPr>
              <a:t>مرحلة </a:t>
            </a:r>
            <a:r>
              <a:rPr lang="ar-IQ" b="1" dirty="0" smtClean="0">
                <a:latin typeface="Calibri" pitchFamily="34" charset="0"/>
                <a:cs typeface="Calibri" pitchFamily="34" charset="0"/>
              </a:rPr>
              <a:t>انتاج </a:t>
            </a:r>
            <a:r>
              <a:rPr lang="ar-IQ" b="1" dirty="0">
                <a:latin typeface="Calibri" pitchFamily="34" charset="0"/>
                <a:cs typeface="Calibri" pitchFamily="34" charset="0"/>
              </a:rPr>
              <a:t>الشفرات </a:t>
            </a:r>
            <a:endParaRPr lang="en-US" b="1" dirty="0">
              <a:latin typeface="Calibri" pitchFamily="34" charset="0"/>
              <a:cs typeface="Calibri" pitchFamily="34" charset="0"/>
            </a:endParaRPr>
          </a:p>
        </p:txBody>
      </p:sp>
    </p:spTree>
    <p:extLst>
      <p:ext uri="{BB962C8B-B14F-4D97-AF65-F5344CB8AC3E}">
        <p14:creationId xmlns:p14="http://schemas.microsoft.com/office/powerpoint/2010/main" val="3172761874"/>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7620000" cy="6248400"/>
          </a:xfrm>
        </p:spPr>
        <p:txBody>
          <a:bodyPr/>
          <a:lstStyle/>
          <a:p>
            <a:pPr marL="114300" indent="0">
              <a:buNone/>
            </a:pPr>
            <a:r>
              <a:rPr lang="en-US" dirty="0"/>
              <a:t>In each phase we need variables that can be obtained from a table called </a:t>
            </a:r>
            <a:r>
              <a:rPr lang="en-US" b="1" dirty="0"/>
              <a:t>Symbol Table manager</a:t>
            </a:r>
            <a:r>
              <a:rPr lang="en-US" dirty="0"/>
              <a:t>, and in each phase some errors may </a:t>
            </a:r>
            <a:r>
              <a:rPr lang="en-US" dirty="0" smtClean="0"/>
              <a:t>be</a:t>
            </a:r>
            <a:r>
              <a:rPr lang="ar-IQ" dirty="0" smtClean="0"/>
              <a:t> </a:t>
            </a:r>
            <a:r>
              <a:rPr lang="en-US" dirty="0"/>
              <a:t>generated so we must have a program used to handle these errors , this program called </a:t>
            </a:r>
            <a:r>
              <a:rPr lang="en-US" b="1" i="1" dirty="0"/>
              <a:t>Error Handler</a:t>
            </a:r>
            <a:r>
              <a:rPr lang="en-US" b="1" i="1" dirty="0" smtClean="0"/>
              <a:t>.</a:t>
            </a:r>
          </a:p>
          <a:p>
            <a:pPr algn="r" rtl="1"/>
            <a:r>
              <a:rPr lang="ar-SA" dirty="0">
                <a:latin typeface="Calibri" pitchFamily="34" charset="0"/>
                <a:cs typeface="Calibri" pitchFamily="34" charset="0"/>
              </a:rPr>
              <a:t>في كل مرحلة نحتاج معلومات من </a:t>
            </a:r>
            <a:r>
              <a:rPr lang="ar-SA" b="1" dirty="0">
                <a:latin typeface="Calibri" pitchFamily="34" charset="0"/>
                <a:cs typeface="Calibri" pitchFamily="34" charset="0"/>
              </a:rPr>
              <a:t>مدير جدول </a:t>
            </a:r>
            <a:r>
              <a:rPr lang="ar-SA" b="1" dirty="0" smtClean="0">
                <a:latin typeface="Calibri" pitchFamily="34" charset="0"/>
                <a:cs typeface="Calibri" pitchFamily="34" charset="0"/>
              </a:rPr>
              <a:t>الرموز</a:t>
            </a:r>
            <a:r>
              <a:rPr lang="en-US" dirty="0" smtClean="0">
                <a:latin typeface="Calibri" pitchFamily="34" charset="0"/>
                <a:cs typeface="Calibri" pitchFamily="34" charset="0"/>
              </a:rPr>
              <a:t>.</a:t>
            </a:r>
            <a:endParaRPr lang="en-US" dirty="0">
              <a:latin typeface="Calibri" pitchFamily="34" charset="0"/>
              <a:cs typeface="Calibri" pitchFamily="34" charset="0"/>
            </a:endParaRPr>
          </a:p>
          <a:p>
            <a:pPr algn="r" rtl="1"/>
            <a:r>
              <a:rPr lang="ar-SA" dirty="0" smtClean="0">
                <a:latin typeface="Calibri" pitchFamily="34" charset="0"/>
                <a:cs typeface="Calibri" pitchFamily="34" charset="0"/>
              </a:rPr>
              <a:t>  </a:t>
            </a:r>
            <a:r>
              <a:rPr lang="ar-SA" dirty="0">
                <a:latin typeface="Calibri" pitchFamily="34" charset="0"/>
                <a:cs typeface="Calibri" pitchFamily="34" charset="0"/>
              </a:rPr>
              <a:t>كل مرحلة ممكن تنتج أخطاء، لذلك نستخدم برنامج خاص للتعامل معها يُسمى </a:t>
            </a:r>
            <a:r>
              <a:rPr lang="ar-SA" b="1" dirty="0">
                <a:latin typeface="Calibri" pitchFamily="34" charset="0"/>
                <a:cs typeface="Calibri" pitchFamily="34" charset="0"/>
              </a:rPr>
              <a:t>معالج الأخطاء</a:t>
            </a:r>
            <a:r>
              <a:rPr lang="ar-SA" dirty="0">
                <a:latin typeface="Calibri" pitchFamily="34" charset="0"/>
                <a:cs typeface="Calibri" pitchFamily="34" charset="0"/>
              </a:rPr>
              <a:t> </a:t>
            </a:r>
            <a:endParaRPr lang="en-US" dirty="0" smtClean="0">
              <a:latin typeface="Calibri" pitchFamily="34" charset="0"/>
              <a:cs typeface="Calibri" pitchFamily="34" charset="0"/>
            </a:endParaRPr>
          </a:p>
          <a:p>
            <a:pPr algn="r" rtl="1"/>
            <a:endParaRPr lang="en-US" b="1" i="1"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7001" y="2438400"/>
            <a:ext cx="5369399" cy="4357309"/>
          </a:xfrm>
          <a:prstGeom prst="rect">
            <a:avLst/>
          </a:prstGeom>
        </p:spPr>
      </p:pic>
    </p:spTree>
    <p:extLst>
      <p:ext uri="{BB962C8B-B14F-4D97-AF65-F5344CB8AC3E}">
        <p14:creationId xmlns:p14="http://schemas.microsoft.com/office/powerpoint/2010/main" val="344057122"/>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533400"/>
            <a:ext cx="7620000" cy="5334000"/>
          </a:xfrm>
        </p:spPr>
        <p:txBody>
          <a:bodyPr/>
          <a:lstStyle/>
          <a:p>
            <a:pPr marL="114300" indent="0">
              <a:buNone/>
            </a:pPr>
            <a:r>
              <a:rPr lang="en-US" b="1" i="1" dirty="0"/>
              <a:t>Lexical Analyzer </a:t>
            </a:r>
            <a:r>
              <a:rPr lang="en-US" b="1" dirty="0"/>
              <a:t>:- </a:t>
            </a:r>
            <a:r>
              <a:rPr lang="en-US" dirty="0"/>
              <a:t>Is the initial part of reading and analyzing the program text (source program); The text is read (character by character) and divided into tokens, each of which corresponds to a symbol in the programming language, e.g., a variable name, keyword or number</a:t>
            </a:r>
            <a:r>
              <a:rPr lang="en-US" dirty="0" smtClean="0"/>
              <a:t>.</a:t>
            </a:r>
          </a:p>
          <a:p>
            <a:pPr marL="114300" indent="0" algn="r" rtl="1">
              <a:buNone/>
            </a:pPr>
            <a:r>
              <a:rPr lang="ar-SA" b="1" dirty="0">
                <a:latin typeface="Calibri" pitchFamily="34" charset="0"/>
                <a:cs typeface="Calibri" pitchFamily="34" charset="0"/>
              </a:rPr>
              <a:t>المحلل </a:t>
            </a:r>
            <a:r>
              <a:rPr lang="ar-SA" b="1" dirty="0" smtClean="0">
                <a:latin typeface="Calibri" pitchFamily="34" charset="0"/>
                <a:cs typeface="Calibri" pitchFamily="34" charset="0"/>
              </a:rPr>
              <a:t>اللفظي</a:t>
            </a:r>
            <a:r>
              <a:rPr lang="en-US" dirty="0" smtClean="0">
                <a:latin typeface="Calibri" pitchFamily="34" charset="0"/>
                <a:cs typeface="Calibri" pitchFamily="34" charset="0"/>
              </a:rPr>
              <a:t>:</a:t>
            </a:r>
            <a:r>
              <a:rPr lang="ar-SA" dirty="0" smtClean="0">
                <a:latin typeface="Calibri" pitchFamily="34" charset="0"/>
                <a:cs typeface="Calibri" pitchFamily="34" charset="0"/>
              </a:rPr>
              <a:t>أول </a:t>
            </a:r>
            <a:r>
              <a:rPr lang="ar-SA" dirty="0">
                <a:latin typeface="Calibri" pitchFamily="34" charset="0"/>
                <a:cs typeface="Calibri" pitchFamily="34" charset="0"/>
              </a:rPr>
              <a:t>جزء من المترجم، يقرأ النص المصدري (حرفاً بحرف) ويقسّمه إلى توكِنز</a:t>
            </a:r>
            <a:r>
              <a:rPr lang="en-US" dirty="0">
                <a:latin typeface="Calibri" pitchFamily="34" charset="0"/>
                <a:cs typeface="Calibri" pitchFamily="34" charset="0"/>
              </a:rPr>
              <a:t> (Tokens</a:t>
            </a:r>
            <a:r>
              <a:rPr lang="en-US" dirty="0" smtClean="0">
                <a:latin typeface="Calibri" pitchFamily="34" charset="0"/>
                <a:cs typeface="Calibri" pitchFamily="34" charset="0"/>
              </a:rPr>
              <a:t>)</a:t>
            </a:r>
            <a:r>
              <a:rPr lang="ar-IQ" dirty="0" smtClean="0">
                <a:latin typeface="Calibri" pitchFamily="34" charset="0"/>
                <a:cs typeface="Calibri" pitchFamily="34" charset="0"/>
              </a:rPr>
              <a:t>.</a:t>
            </a:r>
          </a:p>
          <a:p>
            <a:pPr marL="114300" indent="0">
              <a:buNone/>
            </a:pPr>
            <a:r>
              <a:rPr lang="en-US" b="1" i="1" dirty="0"/>
              <a:t>Syntax analyzer </a:t>
            </a:r>
            <a:r>
              <a:rPr lang="en-US" b="1" dirty="0"/>
              <a:t>:- </a:t>
            </a:r>
            <a:r>
              <a:rPr lang="en-US" dirty="0"/>
              <a:t>The next phase is called the syntax analysis</a:t>
            </a:r>
          </a:p>
          <a:p>
            <a:pPr marL="114300" indent="0">
              <a:buNone/>
            </a:pPr>
            <a:r>
              <a:rPr lang="en-US" dirty="0"/>
              <a:t>or parsing. It takes the token produced by lexical analysis as </a:t>
            </a:r>
            <a:r>
              <a:rPr lang="en-US" dirty="0" smtClean="0"/>
              <a:t>input</a:t>
            </a:r>
            <a:r>
              <a:rPr lang="ar-IQ" dirty="0" smtClean="0"/>
              <a:t> </a:t>
            </a:r>
            <a:r>
              <a:rPr lang="en-US" dirty="0"/>
              <a:t>and generates a parse tree (or syntax tree) that reflects the structure of the program. This phase is often called parsing</a:t>
            </a:r>
            <a:r>
              <a:rPr lang="en-US" dirty="0" smtClean="0"/>
              <a:t>.</a:t>
            </a:r>
            <a:endParaRPr lang="ar-IQ" dirty="0" smtClean="0"/>
          </a:p>
          <a:p>
            <a:pPr marL="114300" indent="0" algn="r" rtl="1">
              <a:buNone/>
            </a:pPr>
            <a:r>
              <a:rPr lang="ar-SA" b="1" dirty="0">
                <a:latin typeface="Calibri" pitchFamily="34" charset="0"/>
                <a:cs typeface="Calibri" pitchFamily="34" charset="0"/>
              </a:rPr>
              <a:t>المحلل القواعدي </a:t>
            </a:r>
            <a:r>
              <a:rPr lang="en-US" dirty="0">
                <a:latin typeface="Calibri" pitchFamily="34" charset="0"/>
                <a:cs typeface="Calibri" pitchFamily="34" charset="0"/>
              </a:rPr>
              <a:t>:</a:t>
            </a:r>
            <a:r>
              <a:rPr lang="ar-SA" dirty="0">
                <a:latin typeface="Calibri" pitchFamily="34" charset="0"/>
                <a:cs typeface="Calibri" pitchFamily="34" charset="0"/>
              </a:rPr>
              <a:t>يأخذ التوكِنز وينشئ شجرة الاعراب</a:t>
            </a:r>
            <a:r>
              <a:rPr lang="en-US" dirty="0">
                <a:latin typeface="Calibri" pitchFamily="34" charset="0"/>
                <a:cs typeface="Calibri" pitchFamily="34" charset="0"/>
              </a:rPr>
              <a:t> (Parse Tree) </a:t>
            </a:r>
            <a:r>
              <a:rPr lang="ar-SA" dirty="0">
                <a:latin typeface="Calibri" pitchFamily="34" charset="0"/>
                <a:cs typeface="Calibri" pitchFamily="34" charset="0"/>
              </a:rPr>
              <a:t>التي توضّح البنية النحوية للبرنامج</a:t>
            </a:r>
            <a:r>
              <a:rPr lang="en-US" dirty="0">
                <a:latin typeface="Calibri" pitchFamily="34" charset="0"/>
                <a:cs typeface="Calibri" pitchFamily="34" charset="0"/>
              </a:rPr>
              <a:t>.</a:t>
            </a:r>
          </a:p>
          <a:p>
            <a:pPr marL="114300" indent="0" algn="l">
              <a:buNone/>
            </a:pPr>
            <a:endParaRPr lang="en-US" dirty="0"/>
          </a:p>
        </p:txBody>
      </p:sp>
    </p:spTree>
    <p:extLst>
      <p:ext uri="{BB962C8B-B14F-4D97-AF65-F5344CB8AC3E}">
        <p14:creationId xmlns:p14="http://schemas.microsoft.com/office/powerpoint/2010/main" val="4210329153"/>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7620000" cy="6096000"/>
          </a:xfrm>
        </p:spPr>
        <p:txBody>
          <a:bodyPr/>
          <a:lstStyle/>
          <a:p>
            <a:pPr marL="114300" indent="0">
              <a:buNone/>
            </a:pPr>
            <a:r>
              <a:rPr lang="en-US" b="1" i="1" dirty="0"/>
              <a:t>Semantic Analysis:- </a:t>
            </a:r>
            <a:r>
              <a:rPr lang="en-US" dirty="0"/>
              <a:t>Semantic analysis checks whether </a:t>
            </a:r>
            <a:r>
              <a:rPr lang="en-US" dirty="0" smtClean="0"/>
              <a:t>the</a:t>
            </a:r>
            <a:r>
              <a:rPr lang="en-US" dirty="0"/>
              <a:t> </a:t>
            </a:r>
            <a:r>
              <a:rPr lang="en-US" dirty="0" smtClean="0"/>
              <a:t>parse </a:t>
            </a:r>
            <a:r>
              <a:rPr lang="en-US" dirty="0"/>
              <a:t>tree constructed follows the rules of language. Also is known as Type checking which main function is to analyze the syntax tree to determine if the program violates certain consistency requirements, such as, if a variable is used but not declared, assignment of values is between compatible data types, and adding string to an integer</a:t>
            </a:r>
            <a:r>
              <a:rPr lang="en-US" dirty="0" smtClean="0"/>
              <a:t>.</a:t>
            </a:r>
          </a:p>
          <a:p>
            <a:pPr marL="114300" indent="0" algn="r" rtl="1">
              <a:buNone/>
            </a:pPr>
            <a:r>
              <a:rPr lang="ar-SA" b="1" dirty="0">
                <a:latin typeface="Calibri" pitchFamily="34" charset="0"/>
                <a:cs typeface="Calibri" pitchFamily="34" charset="0"/>
              </a:rPr>
              <a:t>المحلل الدلالي</a:t>
            </a:r>
            <a:r>
              <a:rPr lang="en-US" dirty="0">
                <a:latin typeface="Calibri" pitchFamily="34" charset="0"/>
                <a:cs typeface="Calibri" pitchFamily="34" charset="0"/>
              </a:rPr>
              <a:t>: </a:t>
            </a:r>
            <a:r>
              <a:rPr lang="ar-SA" dirty="0">
                <a:latin typeface="Calibri" pitchFamily="34" charset="0"/>
                <a:cs typeface="Calibri" pitchFamily="34" charset="0"/>
              </a:rPr>
              <a:t>يتحقق إن كانت الشجرة تتبع قواعد </a:t>
            </a:r>
            <a:r>
              <a:rPr lang="ar-SA" dirty="0" smtClean="0">
                <a:latin typeface="Calibri" pitchFamily="34" charset="0"/>
                <a:cs typeface="Calibri" pitchFamily="34" charset="0"/>
              </a:rPr>
              <a:t>اللغة</a:t>
            </a:r>
            <a:r>
              <a:rPr lang="ar-IQ" dirty="0" smtClean="0">
                <a:latin typeface="Calibri" pitchFamily="34" charset="0"/>
                <a:cs typeface="Calibri" pitchFamily="34" charset="0"/>
              </a:rPr>
              <a:t> فمثلاً:</a:t>
            </a:r>
          </a:p>
          <a:p>
            <a:pPr algn="r" rtl="1"/>
            <a:r>
              <a:rPr lang="ar-SA" dirty="0" smtClean="0">
                <a:latin typeface="Calibri" pitchFamily="34" charset="0"/>
                <a:cs typeface="Calibri" pitchFamily="34" charset="0"/>
              </a:rPr>
              <a:t>يتأكد </a:t>
            </a:r>
            <a:r>
              <a:rPr lang="ar-SA" dirty="0">
                <a:latin typeface="Calibri" pitchFamily="34" charset="0"/>
                <a:cs typeface="Calibri" pitchFamily="34" charset="0"/>
              </a:rPr>
              <a:t>أن المتغيّر مُصرَّح عنه قبل استخدامه</a:t>
            </a:r>
            <a:r>
              <a:rPr lang="en-US" dirty="0">
                <a:latin typeface="Calibri" pitchFamily="34" charset="0"/>
                <a:cs typeface="Calibri" pitchFamily="34" charset="0"/>
              </a:rPr>
              <a:t>.</a:t>
            </a:r>
          </a:p>
          <a:p>
            <a:pPr algn="r" rtl="1"/>
            <a:r>
              <a:rPr lang="ar-SA" dirty="0">
                <a:latin typeface="Calibri" pitchFamily="34" charset="0"/>
                <a:cs typeface="Calibri" pitchFamily="34" charset="0"/>
              </a:rPr>
              <a:t>يتأكد أن أنواع البيانات متوافقة </a:t>
            </a:r>
            <a:r>
              <a:rPr lang="ar-SA" dirty="0" smtClean="0">
                <a:latin typeface="Calibri" pitchFamily="34" charset="0"/>
                <a:cs typeface="Calibri" pitchFamily="34" charset="0"/>
              </a:rPr>
              <a:t>(</a:t>
            </a:r>
            <a:r>
              <a:rPr lang="ar-IQ" dirty="0" smtClean="0">
                <a:latin typeface="Calibri" pitchFamily="34" charset="0"/>
                <a:cs typeface="Calibri" pitchFamily="34" charset="0"/>
              </a:rPr>
              <a:t>لا تستطيع ان </a:t>
            </a:r>
            <a:r>
              <a:rPr lang="ar-SA" dirty="0" smtClean="0">
                <a:latin typeface="Calibri" pitchFamily="34" charset="0"/>
                <a:cs typeface="Calibri" pitchFamily="34" charset="0"/>
              </a:rPr>
              <a:t>تجمع </a:t>
            </a:r>
            <a:r>
              <a:rPr lang="ar-SA" dirty="0">
                <a:latin typeface="Calibri" pitchFamily="34" charset="0"/>
                <a:cs typeface="Calibri" pitchFamily="34" charset="0"/>
              </a:rPr>
              <a:t>نص + عدد </a:t>
            </a:r>
            <a:r>
              <a:rPr lang="ar-SA" dirty="0" smtClean="0">
                <a:latin typeface="Calibri" pitchFamily="34" charset="0"/>
                <a:cs typeface="Calibri" pitchFamily="34" charset="0"/>
              </a:rPr>
              <a:t>مثلاً</a:t>
            </a:r>
            <a:r>
              <a:rPr lang="ar-IQ" dirty="0" smtClean="0">
                <a:latin typeface="Calibri" pitchFamily="34" charset="0"/>
                <a:cs typeface="Calibri" pitchFamily="34" charset="0"/>
              </a:rPr>
              <a:t>)</a:t>
            </a:r>
            <a:endParaRPr lang="en-US" dirty="0">
              <a:latin typeface="Calibri" pitchFamily="34" charset="0"/>
              <a:cs typeface="Calibri" pitchFamily="34" charset="0"/>
            </a:endParaRPr>
          </a:p>
          <a:p>
            <a:pPr algn="r" rtl="1"/>
            <a:r>
              <a:rPr lang="ar-SA" dirty="0">
                <a:latin typeface="Calibri" pitchFamily="34" charset="0"/>
                <a:cs typeface="Calibri" pitchFamily="34" charset="0"/>
              </a:rPr>
              <a:t>مدى المصفوفه العرف غير مطابق للمستخدم.</a:t>
            </a:r>
            <a:endParaRPr lang="en-US" dirty="0">
              <a:latin typeface="Calibri" pitchFamily="34" charset="0"/>
              <a:cs typeface="Calibri" pitchFamily="34" charset="0"/>
            </a:endParaRPr>
          </a:p>
          <a:p>
            <a:pPr algn="r" rtl="1"/>
            <a:r>
              <a:rPr lang="ar-SA" dirty="0">
                <a:latin typeface="Calibri" pitchFamily="34" charset="0"/>
                <a:cs typeface="Calibri" pitchFamily="34" charset="0"/>
              </a:rPr>
              <a:t>القسمه على صفر .</a:t>
            </a:r>
            <a:endParaRPr lang="en-US" dirty="0">
              <a:latin typeface="Calibri" pitchFamily="34" charset="0"/>
              <a:cs typeface="Calibri" pitchFamily="34" charset="0"/>
            </a:endParaRPr>
          </a:p>
          <a:p>
            <a:pPr algn="r" rtl="1">
              <a:buFont typeface="Wingdings" pitchFamily="2" charset="2"/>
              <a:buChar char="v"/>
            </a:pPr>
            <a:r>
              <a:rPr lang="ar-SA" b="1" dirty="0" smtClean="0">
                <a:latin typeface="Calibri" pitchFamily="34" charset="0"/>
                <a:cs typeface="Calibri" pitchFamily="34" charset="0"/>
              </a:rPr>
              <a:t>ملاحظه</a:t>
            </a:r>
            <a:r>
              <a:rPr lang="ar-IQ" b="1" dirty="0" smtClean="0">
                <a:latin typeface="Calibri" pitchFamily="34" charset="0"/>
                <a:cs typeface="Calibri" pitchFamily="34" charset="0"/>
              </a:rPr>
              <a:t> 1</a:t>
            </a:r>
            <a:r>
              <a:rPr lang="ar-SA" b="1" dirty="0" smtClean="0">
                <a:latin typeface="Calibri" pitchFamily="34" charset="0"/>
                <a:cs typeface="Calibri" pitchFamily="34" charset="0"/>
              </a:rPr>
              <a:t> </a:t>
            </a:r>
            <a:r>
              <a:rPr lang="ar-SA" dirty="0">
                <a:latin typeface="Calibri" pitchFamily="34" charset="0"/>
                <a:cs typeface="Calibri" pitchFamily="34" charset="0"/>
              </a:rPr>
              <a:t>الى هنا مشابه لمرحلة </a:t>
            </a:r>
            <a:r>
              <a:rPr lang="en-US" dirty="0">
                <a:latin typeface="Calibri" pitchFamily="34" charset="0"/>
                <a:cs typeface="Calibri" pitchFamily="34" charset="0"/>
              </a:rPr>
              <a:t>front end </a:t>
            </a:r>
          </a:p>
          <a:p>
            <a:pPr algn="r" rtl="1">
              <a:buFont typeface="Wingdings" pitchFamily="2" charset="2"/>
              <a:buChar char="v"/>
            </a:pPr>
            <a:r>
              <a:rPr lang="ar-IQ" b="1" dirty="0">
                <a:latin typeface="Calibri" pitchFamily="34" charset="0"/>
                <a:cs typeface="Calibri" pitchFamily="34" charset="0"/>
              </a:rPr>
              <a:t>ملاحظه </a:t>
            </a:r>
            <a:r>
              <a:rPr lang="ar-IQ" b="1" dirty="0" smtClean="0">
                <a:latin typeface="Calibri" pitchFamily="34" charset="0"/>
                <a:cs typeface="Calibri" pitchFamily="34" charset="0"/>
              </a:rPr>
              <a:t>2 </a:t>
            </a:r>
            <a:r>
              <a:rPr lang="ar-IQ" dirty="0">
                <a:latin typeface="Calibri" pitchFamily="34" charset="0"/>
                <a:cs typeface="Calibri" pitchFamily="34" charset="0"/>
              </a:rPr>
              <a:t>البرنامج الطالع من مرحلة </a:t>
            </a:r>
            <a:r>
              <a:rPr lang="en-US" dirty="0" smtClean="0">
                <a:latin typeface="Calibri" pitchFamily="34" charset="0"/>
                <a:cs typeface="Calibri" pitchFamily="34" charset="0"/>
              </a:rPr>
              <a:t>Semantic </a:t>
            </a:r>
            <a:r>
              <a:rPr lang="en-US" dirty="0">
                <a:latin typeface="Calibri" pitchFamily="34" charset="0"/>
                <a:cs typeface="Calibri" pitchFamily="34" charset="0"/>
              </a:rPr>
              <a:t>Analyzer</a:t>
            </a:r>
            <a:r>
              <a:rPr lang="ar-IQ" dirty="0">
                <a:latin typeface="Calibri" pitchFamily="34" charset="0"/>
                <a:cs typeface="Calibri" pitchFamily="34" charset="0"/>
              </a:rPr>
              <a:t> يجب ان يكون برنامج خالي من الأخطاء اللفظيه والقواعديه والمعنويه.</a:t>
            </a:r>
            <a:endParaRPr lang="en-US" i="1" dirty="0">
              <a:latin typeface="Calibri" pitchFamily="34" charset="0"/>
              <a:cs typeface="Calibri" pitchFamily="34" charset="0"/>
            </a:endParaRPr>
          </a:p>
        </p:txBody>
      </p:sp>
    </p:spTree>
    <p:extLst>
      <p:ext uri="{BB962C8B-B14F-4D97-AF65-F5344CB8AC3E}">
        <p14:creationId xmlns:p14="http://schemas.microsoft.com/office/powerpoint/2010/main" val="3534032934"/>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7620000" cy="6248400"/>
          </a:xfrm>
        </p:spPr>
        <p:txBody>
          <a:bodyPr/>
          <a:lstStyle/>
          <a:p>
            <a:pPr marL="114300" indent="0">
              <a:buNone/>
            </a:pPr>
            <a:r>
              <a:rPr lang="en-US" b="1" i="1" dirty="0"/>
              <a:t>Intermediate Code Generator </a:t>
            </a:r>
            <a:r>
              <a:rPr lang="en-US" b="1" dirty="0"/>
              <a:t>:- </a:t>
            </a:r>
            <a:r>
              <a:rPr lang="en-US" dirty="0"/>
              <a:t>After syntax and semantic analysis, It is in between the high-level language and the machine language. This intermediate code should be generated in such a way that it makes it easier to be translated into the target machine code. This phase bridges the analysis and synthesis phases of translation</a:t>
            </a:r>
            <a:r>
              <a:rPr lang="en-US" dirty="0" smtClean="0"/>
              <a:t>.</a:t>
            </a:r>
            <a:endParaRPr lang="ar-IQ" dirty="0" smtClean="0"/>
          </a:p>
          <a:p>
            <a:pPr marL="114300" indent="0" algn="r" rtl="1">
              <a:buNone/>
            </a:pPr>
            <a:r>
              <a:rPr lang="ar-SA" b="1" dirty="0">
                <a:latin typeface="Calibri" pitchFamily="34" charset="0"/>
                <a:cs typeface="Calibri" pitchFamily="34" charset="0"/>
              </a:rPr>
              <a:t>مولّد الشيفرة الوسيطة</a:t>
            </a:r>
            <a:r>
              <a:rPr lang="en-US" dirty="0">
                <a:latin typeface="Calibri" pitchFamily="34" charset="0"/>
                <a:cs typeface="Calibri" pitchFamily="34" charset="0"/>
              </a:rPr>
              <a:t>: </a:t>
            </a:r>
            <a:r>
              <a:rPr lang="ar-SA" dirty="0">
                <a:latin typeface="Calibri" pitchFamily="34" charset="0"/>
                <a:cs typeface="Calibri" pitchFamily="34" charset="0"/>
              </a:rPr>
              <a:t>يحوّل البرنامج لشيفرة وسيطة بين اللغة عالية المستوى ولغة الآلة</a:t>
            </a:r>
            <a:r>
              <a:rPr lang="en-US" dirty="0" smtClean="0">
                <a:latin typeface="Calibri" pitchFamily="34" charset="0"/>
                <a:cs typeface="Calibri" pitchFamily="34" charset="0"/>
              </a:rPr>
              <a:t>.</a:t>
            </a:r>
            <a:endParaRPr lang="ar-IQ" dirty="0" smtClean="0">
              <a:latin typeface="Calibri" pitchFamily="34" charset="0"/>
              <a:cs typeface="Calibri" pitchFamily="34" charset="0"/>
            </a:endParaRPr>
          </a:p>
          <a:p>
            <a:pPr marL="114300" indent="0">
              <a:buNone/>
            </a:pPr>
            <a:r>
              <a:rPr lang="en-US" b="1" i="1" dirty="0"/>
              <a:t>Code Optimization phase </a:t>
            </a:r>
            <a:r>
              <a:rPr lang="en-US" b="1" dirty="0"/>
              <a:t>:- </a:t>
            </a:r>
            <a:r>
              <a:rPr lang="en-US" dirty="0"/>
              <a:t>The code optimization phase attempts to improve the intermediate code which results that the output runs faster and takes less space. Optimization can be assumed as something that removes unnecessary code lines, and arranges the sequence of statements in order to speed up the program execution without wasting resources (CPU, memory).</a:t>
            </a:r>
            <a:endParaRPr lang="en-US" dirty="0">
              <a:latin typeface="Calibri" pitchFamily="34" charset="0"/>
              <a:cs typeface="Calibri" pitchFamily="34" charset="0"/>
            </a:endParaRPr>
          </a:p>
          <a:p>
            <a:pPr marL="114300" indent="0" algn="r" rtl="1">
              <a:buNone/>
            </a:pPr>
            <a:r>
              <a:rPr lang="ar-SA" b="1" dirty="0">
                <a:latin typeface="Calibri" pitchFamily="34" charset="0"/>
                <a:cs typeface="Calibri" pitchFamily="34" charset="0"/>
              </a:rPr>
              <a:t>مُحسّن الشيفرة</a:t>
            </a:r>
            <a:r>
              <a:rPr lang="en-US" dirty="0">
                <a:latin typeface="Calibri" pitchFamily="34" charset="0"/>
                <a:cs typeface="Calibri" pitchFamily="34" charset="0"/>
              </a:rPr>
              <a:t>: </a:t>
            </a:r>
            <a:r>
              <a:rPr lang="ar-SA" dirty="0">
                <a:latin typeface="Calibri" pitchFamily="34" charset="0"/>
                <a:cs typeface="Calibri" pitchFamily="34" charset="0"/>
              </a:rPr>
              <a:t>يحسّن الكود الوسيط ليصير أسرع وأصغر (يحذف تعليمات زائدة، يرتب التعليمات لتسريع التنفيذ)</a:t>
            </a:r>
            <a:endParaRPr lang="en-US" dirty="0">
              <a:latin typeface="Calibri" pitchFamily="34" charset="0"/>
              <a:cs typeface="Calibri" pitchFamily="34" charset="0"/>
            </a:endParaRPr>
          </a:p>
          <a:p>
            <a:pPr marL="114300" indent="0" algn="r" rtl="1">
              <a:buNone/>
            </a:pPr>
            <a:endParaRPr lang="en-US" i="1" dirty="0"/>
          </a:p>
        </p:txBody>
      </p:sp>
    </p:spTree>
    <p:extLst>
      <p:ext uri="{BB962C8B-B14F-4D97-AF65-F5344CB8AC3E}">
        <p14:creationId xmlns:p14="http://schemas.microsoft.com/office/powerpoint/2010/main" val="4284267519"/>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
            <a:ext cx="7620000" cy="6553200"/>
          </a:xfrm>
        </p:spPr>
        <p:txBody>
          <a:bodyPr>
            <a:normAutofit lnSpcReduction="10000"/>
          </a:bodyPr>
          <a:lstStyle/>
          <a:p>
            <a:pPr marL="114300" indent="0">
              <a:buNone/>
            </a:pPr>
            <a:r>
              <a:rPr lang="en-US" b="1" i="1" dirty="0"/>
              <a:t>Code Generator </a:t>
            </a:r>
            <a:r>
              <a:rPr lang="en-US" b="1" dirty="0"/>
              <a:t>:- </a:t>
            </a:r>
            <a:r>
              <a:rPr lang="en-US" dirty="0" smtClean="0"/>
              <a:t>the final phase of complier is the generation of target code, which represents the output of the code generator in the </a:t>
            </a:r>
            <a:r>
              <a:rPr lang="en-US" b="1" dirty="0" smtClean="0"/>
              <a:t>machine language</a:t>
            </a:r>
            <a:r>
              <a:rPr lang="en-US" dirty="0" smtClean="0"/>
              <a:t>.</a:t>
            </a:r>
            <a:endParaRPr lang="ar-IQ" dirty="0" smtClean="0"/>
          </a:p>
          <a:p>
            <a:pPr marL="114300" indent="0" algn="r" rtl="1">
              <a:buNone/>
            </a:pPr>
            <a:r>
              <a:rPr lang="ar-SA" b="1" dirty="0" smtClean="0">
                <a:latin typeface="Calibri" pitchFamily="34" charset="0"/>
                <a:cs typeface="Calibri" pitchFamily="34" charset="0"/>
              </a:rPr>
              <a:t>مولّد </a:t>
            </a:r>
            <a:r>
              <a:rPr lang="ar-SA" b="1" dirty="0">
                <a:latin typeface="Calibri" pitchFamily="34" charset="0"/>
                <a:cs typeface="Calibri" pitchFamily="34" charset="0"/>
              </a:rPr>
              <a:t>الشيفرة</a:t>
            </a:r>
            <a:r>
              <a:rPr lang="en-US" b="1" dirty="0">
                <a:latin typeface="Calibri" pitchFamily="34" charset="0"/>
                <a:cs typeface="Calibri" pitchFamily="34" charset="0"/>
              </a:rPr>
              <a:t>: </a:t>
            </a:r>
            <a:r>
              <a:rPr lang="ar-SA" dirty="0">
                <a:latin typeface="Calibri" pitchFamily="34" charset="0"/>
                <a:cs typeface="Calibri" pitchFamily="34" charset="0"/>
              </a:rPr>
              <a:t>آخر مرحلة، يولّد الشيفرة الهدف</a:t>
            </a:r>
            <a:r>
              <a:rPr lang="en-US" dirty="0">
                <a:latin typeface="Calibri" pitchFamily="34" charset="0"/>
                <a:cs typeface="Calibri" pitchFamily="34" charset="0"/>
              </a:rPr>
              <a:t> </a:t>
            </a:r>
            <a:r>
              <a:rPr lang="en-US" dirty="0"/>
              <a:t>(Machine Code).</a:t>
            </a:r>
          </a:p>
          <a:p>
            <a:pPr marL="114300" indent="0">
              <a:buNone/>
            </a:pPr>
            <a:r>
              <a:rPr lang="en-US" b="1" i="1" dirty="0"/>
              <a:t>Symbol Table </a:t>
            </a:r>
            <a:r>
              <a:rPr lang="en-US" b="1" dirty="0"/>
              <a:t>:- </a:t>
            </a:r>
            <a:r>
              <a:rPr lang="en-US" dirty="0"/>
              <a:t>It is a data-structure maintained throughout all the phases of a compiler. </a:t>
            </a:r>
            <a:endParaRPr lang="en-US" dirty="0" smtClean="0"/>
          </a:p>
          <a:p>
            <a:pPr marL="114300" indent="0">
              <a:buNone/>
            </a:pPr>
            <a:r>
              <a:rPr lang="en-US" dirty="0" smtClean="0"/>
              <a:t>All </a:t>
            </a:r>
            <a:r>
              <a:rPr lang="en-US" dirty="0"/>
              <a:t>the identifiers’ names along with their types are stored here. The symbol table makes it easier for the compiler to quickly search the identifier record and retrieve it</a:t>
            </a:r>
            <a:r>
              <a:rPr lang="en-US" dirty="0" smtClean="0"/>
              <a:t>.</a:t>
            </a:r>
            <a:endParaRPr lang="ar-IQ" dirty="0" smtClean="0"/>
          </a:p>
          <a:p>
            <a:pPr marL="114300" indent="0" algn="r" rtl="1">
              <a:buNone/>
            </a:pPr>
            <a:r>
              <a:rPr lang="ar-SA" b="1" dirty="0">
                <a:latin typeface="Calibri" pitchFamily="34" charset="0"/>
                <a:cs typeface="Calibri" pitchFamily="34" charset="0"/>
              </a:rPr>
              <a:t>جدول الرموز</a:t>
            </a:r>
            <a:r>
              <a:rPr lang="en-US" b="1" dirty="0">
                <a:latin typeface="Calibri" pitchFamily="34" charset="0"/>
                <a:cs typeface="Calibri" pitchFamily="34" charset="0"/>
              </a:rPr>
              <a:t>:</a:t>
            </a:r>
            <a:r>
              <a:rPr lang="ar-SA" dirty="0">
                <a:latin typeface="Calibri" pitchFamily="34" charset="0"/>
                <a:cs typeface="Calibri" pitchFamily="34" charset="0"/>
              </a:rPr>
              <a:t>هو قاعدة بيانات يخزن أسماء المتغيرات، أنواعها، وعناوينها وكل ما يحتاجه المترجم خلال مراحل تنفيذ مراحله</a:t>
            </a:r>
            <a:r>
              <a:rPr lang="en-US" dirty="0">
                <a:latin typeface="Calibri" pitchFamily="34" charset="0"/>
                <a:cs typeface="Calibri" pitchFamily="34" charset="0"/>
              </a:rPr>
              <a:t>.</a:t>
            </a:r>
          </a:p>
          <a:p>
            <a:pPr marL="114300" indent="0">
              <a:buNone/>
            </a:pPr>
            <a:r>
              <a:rPr lang="en-US" b="1" i="1" dirty="0"/>
              <a:t>Error Handler </a:t>
            </a:r>
            <a:r>
              <a:rPr lang="en-US" b="1" dirty="0"/>
              <a:t>:- </a:t>
            </a:r>
            <a:r>
              <a:rPr lang="en-US" dirty="0" smtClean="0"/>
              <a:t>each phase can produce errors. however, after detecting an error, a phase must deal with that error, so that the compilation can proceed. </a:t>
            </a:r>
          </a:p>
          <a:p>
            <a:pPr marL="114300" indent="0">
              <a:buNone/>
            </a:pPr>
            <a:r>
              <a:rPr lang="en-US" dirty="0" smtClean="0"/>
              <a:t>So dealing with that error is done by a program known as error handler which is software used to handle any error that may be produced from any phase and it is needed in all phases of the compliers.</a:t>
            </a:r>
            <a:endParaRPr lang="ar-IQ" dirty="0" smtClean="0"/>
          </a:p>
          <a:p>
            <a:pPr marL="114300" indent="0" algn="r" rtl="1">
              <a:buNone/>
            </a:pPr>
            <a:r>
              <a:rPr lang="en-US" b="1" dirty="0" smtClean="0">
                <a:latin typeface="Calibri" pitchFamily="34" charset="0"/>
                <a:cs typeface="Calibri" pitchFamily="34" charset="0"/>
              </a:rPr>
              <a:t> </a:t>
            </a:r>
            <a:r>
              <a:rPr lang="ar-SA" b="1" dirty="0">
                <a:latin typeface="Calibri" pitchFamily="34" charset="0"/>
                <a:cs typeface="Calibri" pitchFamily="34" charset="0"/>
              </a:rPr>
              <a:t>معالج الأخطاء </a:t>
            </a:r>
            <a:r>
              <a:rPr lang="en-US" b="1" dirty="0">
                <a:latin typeface="Calibri" pitchFamily="34" charset="0"/>
                <a:cs typeface="Calibri" pitchFamily="34" charset="0"/>
              </a:rPr>
              <a:t>:</a:t>
            </a:r>
            <a:r>
              <a:rPr lang="ar-SA" dirty="0">
                <a:latin typeface="Calibri" pitchFamily="34" charset="0"/>
                <a:cs typeface="Calibri" pitchFamily="34" charset="0"/>
              </a:rPr>
              <a:t>يتعامل مع الأخطاء في كل مرحلة ويمنع توقف المترجم مباشرة</a:t>
            </a:r>
            <a:r>
              <a:rPr lang="en-US" b="1" dirty="0">
                <a:latin typeface="Calibri" pitchFamily="34" charset="0"/>
                <a:cs typeface="Calibri" pitchFamily="34" charset="0"/>
              </a:rPr>
              <a:t>.</a:t>
            </a:r>
          </a:p>
          <a:p>
            <a:pPr marL="114300" indent="0" algn="r" rtl="1">
              <a:buNone/>
            </a:pPr>
            <a:endParaRPr lang="en-US" i="1" dirty="0">
              <a:latin typeface="Calibri" pitchFamily="34" charset="0"/>
              <a:cs typeface="Calibri" pitchFamily="34" charset="0"/>
            </a:endParaRPr>
          </a:p>
        </p:txBody>
      </p:sp>
    </p:spTree>
    <p:extLst>
      <p:ext uri="{BB962C8B-B14F-4D97-AF65-F5344CB8AC3E}">
        <p14:creationId xmlns:p14="http://schemas.microsoft.com/office/powerpoint/2010/main" val="3978796389"/>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7620000" cy="6096000"/>
          </a:xfrm>
        </p:spPr>
        <p:txBody>
          <a:bodyPr/>
          <a:lstStyle/>
          <a:p>
            <a:pPr>
              <a:buFont typeface="Wingdings" pitchFamily="2" charset="2"/>
              <a:buChar char="v"/>
            </a:pPr>
            <a:r>
              <a:rPr lang="en-US" b="1" i="1" dirty="0"/>
              <a:t>Note </a:t>
            </a:r>
            <a:r>
              <a:rPr lang="en-US" b="1" dirty="0"/>
              <a:t>:- </a:t>
            </a:r>
            <a:r>
              <a:rPr lang="en-US" dirty="0"/>
              <a:t>Each phase of the complier has two inputs and two outputs; for example:- for the first phase (</a:t>
            </a:r>
            <a:r>
              <a:rPr lang="en-US" i="1" dirty="0"/>
              <a:t>Lexical Analyzer</a:t>
            </a:r>
            <a:r>
              <a:rPr lang="en-US" dirty="0"/>
              <a:t>) the first input to it is the source program while the second input is some variables that may be needed in that phase; while the first output is the errors that may be generated in it and will be manipulated by the Error Handler program, and the second output from it will represent the input for the next compiler phase (Syntax</a:t>
            </a:r>
            <a:r>
              <a:rPr lang="en-US" dirty="0" smtClean="0"/>
              <a:t>).</a:t>
            </a:r>
            <a:endParaRPr lang="ar-IQ" dirty="0" smtClean="0"/>
          </a:p>
          <a:p>
            <a:pPr algn="r" rtl="1">
              <a:buFont typeface="Wingdings" pitchFamily="2" charset="2"/>
              <a:buChar char="v"/>
            </a:pPr>
            <a:r>
              <a:rPr lang="ar-SA" b="1" dirty="0">
                <a:latin typeface="Calibri" pitchFamily="34" charset="0"/>
                <a:cs typeface="Calibri" pitchFamily="34" charset="0"/>
              </a:rPr>
              <a:t>ملاحظه:</a:t>
            </a:r>
            <a:r>
              <a:rPr lang="ar-SA" dirty="0">
                <a:latin typeface="Calibri" pitchFamily="34" charset="0"/>
                <a:cs typeface="Calibri" pitchFamily="34" charset="0"/>
              </a:rPr>
              <a:t>كل مرحلة من مراحل المترجم تحتاج الى </a:t>
            </a:r>
            <a:r>
              <a:rPr lang="ar-SA" dirty="0" smtClean="0">
                <a:latin typeface="Calibri" pitchFamily="34" charset="0"/>
                <a:cs typeface="Calibri" pitchFamily="34" charset="0"/>
              </a:rPr>
              <a:t>مدخلين ومخرجين</a:t>
            </a:r>
            <a:r>
              <a:rPr lang="ar-IQ" dirty="0" smtClean="0">
                <a:latin typeface="Calibri" pitchFamily="34" charset="0"/>
                <a:cs typeface="Calibri" pitchFamily="34" charset="0"/>
              </a:rPr>
              <a:t>.</a:t>
            </a:r>
          </a:p>
        </p:txBody>
      </p:sp>
    </p:spTree>
    <p:extLst>
      <p:ext uri="{BB962C8B-B14F-4D97-AF65-F5344CB8AC3E}">
        <p14:creationId xmlns:p14="http://schemas.microsoft.com/office/powerpoint/2010/main" val="1070696110"/>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
            <a:ext cx="7620000" cy="990600"/>
          </a:xfrm>
        </p:spPr>
        <p:txBody>
          <a:bodyPr/>
          <a:lstStyle/>
          <a:p>
            <a:r>
              <a:rPr lang="en-US" b="1" dirty="0"/>
              <a:t>Lexical Analysis:- A </a:t>
            </a:r>
            <a:r>
              <a:rPr lang="en-US" b="1" dirty="0" smtClean="0"/>
              <a:t>Review</a:t>
            </a:r>
            <a:endParaRPr lang="en-US" dirty="0"/>
          </a:p>
        </p:txBody>
      </p:sp>
      <p:sp>
        <p:nvSpPr>
          <p:cNvPr id="3" name="Content Placeholder 2"/>
          <p:cNvSpPr>
            <a:spLocks noGrp="1"/>
          </p:cNvSpPr>
          <p:nvPr>
            <p:ph idx="1"/>
          </p:nvPr>
        </p:nvSpPr>
        <p:spPr>
          <a:xfrm>
            <a:off x="457200" y="1371600"/>
            <a:ext cx="7620000" cy="5029200"/>
          </a:xfrm>
        </p:spPr>
        <p:txBody>
          <a:bodyPr/>
          <a:lstStyle/>
          <a:p>
            <a:pPr marL="114300" indent="0">
              <a:buNone/>
            </a:pPr>
            <a:r>
              <a:rPr lang="en-US" dirty="0" smtClean="0"/>
              <a:t>Lexical </a:t>
            </a:r>
            <a:r>
              <a:rPr lang="en-US" dirty="0"/>
              <a:t>analysis is the first phase of a compiler.</a:t>
            </a:r>
            <a:r>
              <a:rPr lang="en-US" b="1" dirty="0"/>
              <a:t> </a:t>
            </a:r>
            <a:endParaRPr lang="ar-IQ" b="1" dirty="0" smtClean="0"/>
          </a:p>
          <a:p>
            <a:pPr marL="114300" indent="0" algn="r" rtl="1">
              <a:buNone/>
            </a:pPr>
            <a:r>
              <a:rPr lang="ar-SA" dirty="0">
                <a:latin typeface="Calibri" pitchFamily="34" charset="0"/>
                <a:cs typeface="Calibri" pitchFamily="34" charset="0"/>
              </a:rPr>
              <a:t>هو المرحلة الأولى من المترجم</a:t>
            </a:r>
            <a:r>
              <a:rPr lang="en-US" dirty="0" smtClean="0">
                <a:latin typeface="Calibri" pitchFamily="34" charset="0"/>
                <a:cs typeface="Calibri" pitchFamily="34" charset="0"/>
              </a:rPr>
              <a:t>.</a:t>
            </a:r>
            <a:endParaRPr lang="ar-IQ" dirty="0" smtClean="0">
              <a:latin typeface="Calibri" pitchFamily="34" charset="0"/>
              <a:cs typeface="Calibri" pitchFamily="34" charset="0"/>
            </a:endParaRPr>
          </a:p>
          <a:p>
            <a:pPr marL="114300" indent="0">
              <a:buNone/>
            </a:pPr>
            <a:r>
              <a:rPr lang="en-US" dirty="0" smtClean="0"/>
              <a:t>It </a:t>
            </a:r>
            <a:r>
              <a:rPr lang="en-US" dirty="0"/>
              <a:t>takes the modified source code from language preprocessors that are written in the form of sentences. The lexical analyzer breaks these syntaxes into a series of tokens, by removing any whitespace or comments in the source code</a:t>
            </a:r>
            <a:r>
              <a:rPr lang="en-US" b="1" dirty="0" smtClean="0"/>
              <a:t>.</a:t>
            </a:r>
            <a:endParaRPr lang="ar-IQ" b="1" dirty="0" smtClean="0"/>
          </a:p>
          <a:p>
            <a:pPr marL="114300" indent="0" algn="r" rtl="1">
              <a:buNone/>
            </a:pPr>
            <a:r>
              <a:rPr lang="ar-SA" dirty="0">
                <a:latin typeface="Calibri" pitchFamily="34" charset="0"/>
                <a:cs typeface="Calibri" pitchFamily="34" charset="0"/>
              </a:rPr>
              <a:t>يأخذ الكود المصدري المعدّل (بعد المعالج المسبق) ويحوّله إلى </a:t>
            </a:r>
            <a:r>
              <a:rPr lang="ar-SA" dirty="0" smtClean="0">
                <a:latin typeface="Calibri" pitchFamily="34" charset="0"/>
                <a:cs typeface="Calibri" pitchFamily="34" charset="0"/>
              </a:rPr>
              <a:t>توكِنز</a:t>
            </a:r>
            <a:r>
              <a:rPr lang="ar-IQ" dirty="0">
                <a:latin typeface="Calibri" pitchFamily="34" charset="0"/>
                <a:cs typeface="Calibri" pitchFamily="34" charset="0"/>
              </a:rPr>
              <a:t> </a:t>
            </a:r>
            <a:r>
              <a:rPr lang="ar-IQ" dirty="0" smtClean="0">
                <a:latin typeface="Calibri" pitchFamily="34" charset="0"/>
                <a:cs typeface="Calibri" pitchFamily="34" charset="0"/>
              </a:rPr>
              <a:t>و </a:t>
            </a:r>
            <a:r>
              <a:rPr lang="ar-SA" dirty="0" smtClean="0">
                <a:latin typeface="Calibri" pitchFamily="34" charset="0"/>
                <a:cs typeface="Calibri" pitchFamily="34" charset="0"/>
              </a:rPr>
              <a:t>يزيل </a:t>
            </a:r>
            <a:r>
              <a:rPr lang="ar-SA" dirty="0">
                <a:latin typeface="Calibri" pitchFamily="34" charset="0"/>
                <a:cs typeface="Calibri" pitchFamily="34" charset="0"/>
              </a:rPr>
              <a:t>الفراغات </a:t>
            </a:r>
            <a:r>
              <a:rPr lang="ar-SA" dirty="0" smtClean="0">
                <a:latin typeface="Calibri" pitchFamily="34" charset="0"/>
                <a:cs typeface="Calibri" pitchFamily="34" charset="0"/>
              </a:rPr>
              <a:t>والتعليقات</a:t>
            </a:r>
            <a:r>
              <a:rPr lang="ar-IQ" dirty="0" smtClean="0">
                <a:latin typeface="Calibri" pitchFamily="34" charset="0"/>
                <a:cs typeface="Calibri" pitchFamily="34" charset="0"/>
              </a:rPr>
              <a:t> في الكود </a:t>
            </a:r>
            <a:endParaRPr lang="ar-IQ" b="1" dirty="0" smtClean="0">
              <a:latin typeface="Calibri" pitchFamily="34" charset="0"/>
              <a:cs typeface="Calibri" pitchFamily="34" charset="0"/>
            </a:endParaRPr>
          </a:p>
          <a:p>
            <a:pPr marL="114300" indent="0">
              <a:buNone/>
            </a:pPr>
            <a:r>
              <a:rPr lang="en-US" dirty="0"/>
              <a:t>In programming language, keywords, constants, identifiers, strings, numbers, operators and punctuations symbols can be considered as tokens.</a:t>
            </a:r>
          </a:p>
        </p:txBody>
      </p:sp>
    </p:spTree>
    <p:extLst>
      <p:ext uri="{BB962C8B-B14F-4D97-AF65-F5344CB8AC3E}">
        <p14:creationId xmlns:p14="http://schemas.microsoft.com/office/powerpoint/2010/main" val="1348020301"/>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141</TotalTime>
  <Words>1795</Words>
  <Application>Microsoft Office PowerPoint</Application>
  <PresentationFormat>On-screen Show (4:3)</PresentationFormat>
  <Paragraphs>105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Adjacency</vt:lpstr>
      <vt:lpstr>Compilers</vt:lpstr>
      <vt:lpstr>The Phases of a Compiler</vt:lpstr>
      <vt:lpstr>PowerPoint Presentation</vt:lpstr>
      <vt:lpstr>PowerPoint Presentation</vt:lpstr>
      <vt:lpstr>PowerPoint Presentation</vt:lpstr>
      <vt:lpstr>PowerPoint Presentation</vt:lpstr>
      <vt:lpstr>PowerPoint Presentation</vt:lpstr>
      <vt:lpstr>PowerPoint Presentation</vt:lpstr>
      <vt:lpstr>Lexical Analysis:- A Review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intel</dc:creator>
  <cp:lastModifiedBy>intel</cp:lastModifiedBy>
  <cp:revision>15</cp:revision>
  <dcterms:created xsi:type="dcterms:W3CDTF">2006-08-16T00:00:00Z</dcterms:created>
  <dcterms:modified xsi:type="dcterms:W3CDTF">2025-10-06T18:18:33Z</dcterms:modified>
</cp:coreProperties>
</file>