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19"/>
  </p:notesMasterIdLst>
  <p:sldIdLst>
    <p:sldId id="256" r:id="rId2"/>
    <p:sldId id="257" r:id="rId3"/>
    <p:sldId id="258" r:id="rId4"/>
    <p:sldId id="270" r:id="rId5"/>
    <p:sldId id="259" r:id="rId6"/>
    <p:sldId id="271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72" r:id="rId15"/>
    <p:sldId id="268" r:id="rId16"/>
    <p:sldId id="273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FDBAF3D-BFAC-4CDF-9A4E-5402EA92D837}" type="datetimeFigureOut">
              <a:rPr lang="ar-IQ" smtClean="0"/>
              <a:t>15/04/1445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8E02053-12C9-475C-8EB3-8A8DB70F629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7965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Boundary </a:t>
            </a:r>
            <a:r>
              <a:rPr lang="en-US" baseline="0" dirty="0" smtClean="0"/>
              <a:t>  </a:t>
            </a:r>
            <a:r>
              <a:rPr lang="ar-IQ" baseline="0" dirty="0" smtClean="0"/>
              <a:t> الحدود</a:t>
            </a: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02053-12C9-475C-8EB3-8A8DB70F6298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2244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Rupture </a:t>
            </a:r>
            <a:r>
              <a:rPr lang="ar-IQ" sz="1200" dirty="0" smtClean="0"/>
              <a:t>  تمزق</a:t>
            </a: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02053-12C9-475C-8EB3-8A8DB70F6298}" type="slidenum">
              <a:rPr lang="ar-IQ" smtClean="0"/>
              <a:t>13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54470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02053-12C9-475C-8EB3-8A8DB70F6298}" type="slidenum">
              <a:rPr lang="ar-IQ" smtClean="0"/>
              <a:t>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67542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Clamping </a:t>
            </a:r>
            <a:r>
              <a:rPr lang="ar-IQ" dirty="0" smtClean="0"/>
              <a:t> </a:t>
            </a:r>
            <a:r>
              <a:rPr lang="en-US" dirty="0" smtClean="0"/>
              <a:t> </a:t>
            </a:r>
            <a:r>
              <a:rPr lang="ar-IQ" dirty="0" smtClean="0"/>
              <a:t> لقط</a:t>
            </a:r>
          </a:p>
          <a:p>
            <a:r>
              <a:rPr lang="en-US" sz="1200" dirty="0" smtClean="0"/>
              <a:t>Currents</a:t>
            </a:r>
            <a:r>
              <a:rPr lang="ar-IQ" sz="1200" dirty="0" smtClean="0"/>
              <a:t>  التيارات</a:t>
            </a:r>
          </a:p>
          <a:p>
            <a:r>
              <a:rPr lang="en-US" sz="1200" dirty="0" smtClean="0"/>
              <a:t>Rupturing</a:t>
            </a:r>
            <a:r>
              <a:rPr lang="ar-IQ" sz="1200" dirty="0" smtClean="0"/>
              <a:t>  تمزيق</a:t>
            </a:r>
          </a:p>
          <a:p>
            <a:r>
              <a:rPr lang="en-US" sz="1200" dirty="0" smtClean="0"/>
              <a:t>Disintegration</a:t>
            </a:r>
            <a:r>
              <a:rPr lang="ar-IQ" sz="1200" dirty="0" smtClean="0"/>
              <a:t>  التفكك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Pores</a:t>
            </a:r>
            <a:r>
              <a:rPr lang="ar-IQ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مسامات</a:t>
            </a: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02053-12C9-475C-8EB3-8A8DB70F6298}" type="slidenum">
              <a:rPr lang="ar-IQ" smtClean="0"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3977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Shear  </a:t>
            </a:r>
            <a:r>
              <a:rPr lang="ar-IQ" sz="1200" dirty="0" smtClean="0"/>
              <a:t>  قص</a:t>
            </a:r>
          </a:p>
          <a:p>
            <a:r>
              <a:rPr lang="en-US" dirty="0" smtClean="0"/>
              <a:t>Orifice </a:t>
            </a:r>
            <a:r>
              <a:rPr lang="ar-IQ" dirty="0" smtClean="0"/>
              <a:t>   فتحة</a:t>
            </a:r>
          </a:p>
          <a:p>
            <a:r>
              <a:rPr lang="en-US" dirty="0" smtClean="0"/>
              <a:t>expansion upon discharge</a:t>
            </a:r>
            <a:r>
              <a:rPr lang="ar-IQ" dirty="0" smtClean="0"/>
              <a:t>   التوسع عند الفتحة</a:t>
            </a: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02053-12C9-475C-8EB3-8A8DB70F6298}" type="slidenum">
              <a:rPr lang="ar-IQ" smtClean="0"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04723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Validated</a:t>
            </a:r>
            <a:r>
              <a:rPr lang="ar-IQ" dirty="0" smtClean="0"/>
              <a:t>   تم التحقق من ملائمتها</a:t>
            </a: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02053-12C9-475C-8EB3-8A8DB70F6298}" type="slidenum">
              <a:rPr lang="ar-IQ" smtClean="0"/>
              <a:t>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11195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Bead mill </a:t>
            </a:r>
            <a:r>
              <a:rPr lang="ar-IQ" sz="1200" dirty="0" smtClean="0"/>
              <a:t> مطحنة الحب </a:t>
            </a:r>
          </a:p>
          <a:p>
            <a:r>
              <a:rPr lang="en-US" sz="1200" dirty="0" smtClean="0"/>
              <a:t>Beating</a:t>
            </a:r>
            <a:r>
              <a:rPr lang="ar-IQ" sz="1200" dirty="0" smtClean="0"/>
              <a:t> الضرب</a:t>
            </a:r>
          </a:p>
          <a:p>
            <a:r>
              <a:rPr lang="en-US" sz="1200" dirty="0" smtClean="0"/>
              <a:t>agitating </a:t>
            </a:r>
            <a:r>
              <a:rPr lang="ar-IQ" sz="1200" baseline="0" dirty="0" smtClean="0"/>
              <a:t>  مهيجة</a:t>
            </a:r>
          </a:p>
          <a:p>
            <a:r>
              <a:rPr lang="en-US" sz="1200" dirty="0" smtClean="0"/>
              <a:t>Collide</a:t>
            </a:r>
            <a:r>
              <a:rPr lang="ar-IQ" sz="1200" dirty="0" smtClean="0"/>
              <a:t>  تصطدم</a:t>
            </a: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02053-12C9-475C-8EB3-8A8DB70F6298}" type="slidenum">
              <a:rPr lang="ar-IQ" smtClean="0"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1937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cavitation</a:t>
            </a:r>
          </a:p>
          <a:p>
            <a:r>
              <a:rPr lang="ar-IQ" dirty="0" smtClean="0"/>
              <a:t> التجويف</a:t>
            </a: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02053-12C9-475C-8EB3-8A8DB70F6298}" type="slidenum">
              <a:rPr lang="ar-IQ" smtClean="0"/>
              <a:t>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8586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Consuming </a:t>
            </a:r>
            <a:r>
              <a:rPr lang="ar-IQ" sz="1200" dirty="0" smtClean="0"/>
              <a:t>  تستهلك</a:t>
            </a:r>
          </a:p>
          <a:p>
            <a:r>
              <a:rPr lang="en-US" sz="1200" dirty="0" smtClean="0"/>
              <a:t>Collapse</a:t>
            </a:r>
            <a:r>
              <a:rPr lang="ar-IQ" sz="1200" dirty="0" smtClean="0"/>
              <a:t>  ينهار</a:t>
            </a: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02053-12C9-475C-8EB3-8A8DB70F6298}" type="slidenum">
              <a:rPr lang="ar-IQ" smtClean="0"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10847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Propagates </a:t>
            </a:r>
            <a:r>
              <a:rPr lang="ar-IQ" sz="1200" dirty="0" smtClean="0"/>
              <a:t> ينتشر</a:t>
            </a: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02053-12C9-475C-8EB3-8A8DB70F6298}" type="slidenum">
              <a:rPr lang="ar-IQ" smtClean="0"/>
              <a:t>11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83734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Permeable</a:t>
            </a:r>
            <a:r>
              <a:rPr lang="ar-IQ" sz="1200" dirty="0" smtClean="0"/>
              <a:t>  قابل للنفاذ منه</a:t>
            </a:r>
          </a:p>
          <a:p>
            <a:r>
              <a:rPr lang="en-US" sz="1200" dirty="0" smtClean="0"/>
              <a:t>swells up</a:t>
            </a:r>
            <a:r>
              <a:rPr lang="ar-IQ" sz="1200" dirty="0" smtClean="0"/>
              <a:t>  تتضخم</a:t>
            </a:r>
          </a:p>
          <a:p>
            <a:r>
              <a:rPr lang="en-US" sz="1200" dirty="0" smtClean="0"/>
              <a:t>subsequently bursts</a:t>
            </a:r>
            <a:r>
              <a:rPr lang="ar-IQ" sz="1200" dirty="0" smtClean="0"/>
              <a:t> تنفجر</a:t>
            </a:r>
            <a:r>
              <a:rPr lang="ar-IQ" sz="1200" baseline="0" dirty="0" smtClean="0"/>
              <a:t> لاحقا</a:t>
            </a:r>
          </a:p>
          <a:p>
            <a:r>
              <a:rPr lang="en-US" sz="1200" dirty="0" smtClean="0"/>
              <a:t>Fragile</a:t>
            </a:r>
            <a:r>
              <a:rPr lang="ar-IQ" sz="1200" dirty="0" smtClean="0"/>
              <a:t> قابل للكسر</a:t>
            </a:r>
          </a:p>
          <a:p>
            <a:r>
              <a:rPr lang="en-US" sz="1200" dirty="0" smtClean="0"/>
              <a:t>Periplasmic</a:t>
            </a:r>
            <a:r>
              <a:rPr lang="ar-IQ" sz="1200" dirty="0" smtClean="0"/>
              <a:t> المحيط بالبلازما</a:t>
            </a: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02053-12C9-475C-8EB3-8A8DB70F6298}" type="slidenum">
              <a:rPr lang="ar-IQ" smtClean="0"/>
              <a:t>12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6196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1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295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56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703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52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62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1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9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4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3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4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38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5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2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2.slideserve.com/4783774/slide1-l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PradeepNarwat/purification-of-proteins-purification-of-enzymes#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s://www.slideshare.net/PradeepNarwat/purification-of-proteins-purification-of-enzymes#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PradeepNarwat/purification-of-proteins-purification-of-enzymes#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lideshare.net/PradeepNarwat/purification-of-proteins-purification-of-enzymes#9" TargetMode="External"/><Relationship Id="rId4" Type="http://schemas.openxmlformats.org/officeDocument/2006/relationships/hyperlink" Target="https://www.slideshare.net/PradeepNarwat/purification-of-proteins-purification-of-enzymes#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80067" y="1739900"/>
            <a:ext cx="7766936" cy="825036"/>
          </a:xfrm>
        </p:spPr>
        <p:txBody>
          <a:bodyPr/>
          <a:lstStyle/>
          <a:p>
            <a:pPr algn="ctr"/>
            <a:r>
              <a:rPr lang="en-US" b="1" u="sng" dirty="0">
                <a:hlinkClick r:id="rId2" tooltip="slide1"/>
              </a:rPr>
              <a:t>Bioseparation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8264730" cy="1096899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ar-IQ" dirty="0"/>
          </a:p>
          <a:p>
            <a:r>
              <a:rPr lang="en-US" dirty="0"/>
              <a:t>Assistant </a:t>
            </a:r>
            <a:r>
              <a:rPr lang="en-US" dirty="0" smtClean="0"/>
              <a:t>Professor Dr. Ahmed Aljanaby</a:t>
            </a:r>
            <a:r>
              <a:rPr lang="ar-IQ" dirty="0" smtClean="0"/>
              <a:t>                                                            محاضرة </a:t>
            </a:r>
            <a:r>
              <a:rPr lang="ar-IQ" dirty="0" smtClean="0"/>
              <a:t>3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22339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600"/>
          </a:xfrm>
        </p:spPr>
        <p:txBody>
          <a:bodyPr>
            <a:normAutofit/>
          </a:bodyPr>
          <a:lstStyle/>
          <a:p>
            <a:r>
              <a:rPr lang="en-US" dirty="0"/>
              <a:t>Centrifugation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1460500"/>
            <a:ext cx="9025466" cy="4800599"/>
          </a:xfrm>
        </p:spPr>
        <p:txBody>
          <a:bodyPr>
            <a:normAutofit/>
          </a:bodyPr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• </a:t>
            </a:r>
            <a:r>
              <a:rPr lang="en-US" sz="2000" b="1" dirty="0">
                <a:solidFill>
                  <a:schemeClr val="tx1"/>
                </a:solidFill>
              </a:rPr>
              <a:t>Centrifugation is done to isolate the proteins that are components of the membrane or subcellular assembly (For </a:t>
            </a:r>
            <a:r>
              <a:rPr lang="en-US" sz="2000" b="1" dirty="0" err="1">
                <a:solidFill>
                  <a:schemeClr val="tx1"/>
                </a:solidFill>
              </a:rPr>
              <a:t>e.g</a:t>
            </a:r>
            <a:r>
              <a:rPr lang="en-US" sz="2000" b="1" dirty="0">
                <a:solidFill>
                  <a:schemeClr val="tx1"/>
                </a:solidFill>
              </a:rPr>
              <a:t>: mitochondrial protein) • Cell lysate is centrifuged at a speed that removes only the cell components denser than the desired organelle.</a:t>
            </a:r>
            <a:endParaRPr lang="ar-IQ" sz="2000" b="1" dirty="0">
              <a:solidFill>
                <a:schemeClr val="tx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23" y="2750925"/>
            <a:ext cx="7328777" cy="401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6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600"/>
          </a:xfrm>
        </p:spPr>
        <p:txBody>
          <a:bodyPr>
            <a:normAutofit/>
          </a:bodyPr>
          <a:lstStyle/>
          <a:p>
            <a:r>
              <a:rPr lang="en-US" dirty="0"/>
              <a:t>Stabilization of Proteins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1460501"/>
            <a:ext cx="8596668" cy="458086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• </a:t>
            </a:r>
            <a:r>
              <a:rPr lang="en-US" sz="2000" b="1" dirty="0">
                <a:solidFill>
                  <a:schemeClr val="tx1"/>
                </a:solidFill>
              </a:rPr>
              <a:t>Care must be taken to preserve protein structure and function after it is removed from its natural environment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where it was stable</a:t>
            </a:r>
            <a:r>
              <a:rPr lang="en-US" sz="2000" b="1" dirty="0">
                <a:solidFill>
                  <a:schemeClr val="tx1"/>
                </a:solidFill>
              </a:rPr>
              <a:t>.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• </a:t>
            </a:r>
            <a:r>
              <a:rPr lang="en-US" sz="2000" b="1" dirty="0">
                <a:solidFill>
                  <a:schemeClr val="tx1"/>
                </a:solidFill>
              </a:rPr>
              <a:t>pH –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To prevent denaturation or loss of function</a:t>
            </a:r>
            <a:r>
              <a:rPr lang="en-US" sz="2000" b="1" dirty="0">
                <a:solidFill>
                  <a:schemeClr val="tx1"/>
                </a:solidFill>
              </a:rPr>
              <a:t>, proteins are placed in buffered solutions at or near their native </a:t>
            </a:r>
            <a:r>
              <a:rPr lang="en-US" sz="2000" b="1" dirty="0" err="1">
                <a:solidFill>
                  <a:schemeClr val="tx1"/>
                </a:solidFill>
              </a:rPr>
              <a:t>pH.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• </a:t>
            </a:r>
            <a:r>
              <a:rPr lang="en-US" sz="2000" b="1" dirty="0">
                <a:solidFill>
                  <a:schemeClr val="tx1"/>
                </a:solidFill>
              </a:rPr>
              <a:t>Temperature – Protein purification is normally carried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at low temperature</a:t>
            </a:r>
            <a:r>
              <a:rPr lang="en-US" sz="2000" b="1" dirty="0">
                <a:solidFill>
                  <a:schemeClr val="tx1"/>
                </a:solidFill>
              </a:rPr>
              <a:t> ~ 0°C. while some proteins are thermally stable at high temperatures.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• </a:t>
            </a:r>
            <a:r>
              <a:rPr lang="en-US" sz="2000" b="1" dirty="0">
                <a:solidFill>
                  <a:schemeClr val="tx1"/>
                </a:solidFill>
              </a:rPr>
              <a:t>Inhibition of proteases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• </a:t>
            </a:r>
            <a:r>
              <a:rPr lang="en-US" sz="2000" b="1" dirty="0">
                <a:solidFill>
                  <a:schemeClr val="tx1"/>
                </a:solidFill>
              </a:rPr>
              <a:t>Retardation of microbes that can destroy proteins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       </a:t>
            </a:r>
            <a:r>
              <a:rPr lang="en-US" sz="2000" b="1" dirty="0">
                <a:solidFill>
                  <a:schemeClr val="tx1"/>
                </a:solidFill>
              </a:rPr>
              <a:t>Sodium </a:t>
            </a:r>
            <a:r>
              <a:rPr lang="en-US" sz="2000" b="1" dirty="0" err="1">
                <a:solidFill>
                  <a:schemeClr val="tx1"/>
                </a:solidFill>
              </a:rPr>
              <a:t>azide</a:t>
            </a:r>
            <a:r>
              <a:rPr lang="en-US" sz="2000" b="1" dirty="0">
                <a:solidFill>
                  <a:schemeClr val="tx1"/>
                </a:solidFill>
              </a:rPr>
              <a:t> is often used.</a:t>
            </a:r>
            <a:endParaRPr lang="ar-IQ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6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600"/>
          </a:xfrm>
        </p:spPr>
        <p:txBody>
          <a:bodyPr>
            <a:normAutofit/>
          </a:bodyPr>
          <a:lstStyle/>
          <a:p>
            <a:pPr algn="just" rtl="0"/>
            <a:r>
              <a:rPr lang="en-US" dirty="0"/>
              <a:t>Step 3 – Isolation of Proteins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3" y="1460500"/>
            <a:ext cx="9299179" cy="4913004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000" dirty="0" smtClean="0"/>
              <a:t>Method </a:t>
            </a:r>
            <a:r>
              <a:rPr lang="en-US" sz="2000" dirty="0"/>
              <a:t>of isolation of proteins differs from one protein to other. </a:t>
            </a:r>
            <a:endParaRPr lang="en-US" sz="2000" dirty="0" smtClean="0"/>
          </a:p>
          <a:p>
            <a:pPr marL="0" indent="0" algn="just" rtl="0">
              <a:buNone/>
            </a:pPr>
            <a:endParaRPr lang="en-US" sz="2000" dirty="0"/>
          </a:p>
          <a:p>
            <a:pPr marL="0" indent="0" algn="just" rtl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Proteins can be isolated on the basis of following properties</a:t>
            </a:r>
            <a:r>
              <a:rPr lang="en-US" sz="2000" dirty="0" smtClean="0"/>
              <a:t>:</a:t>
            </a:r>
            <a:endParaRPr lang="ar-IQ" sz="2000" b="1" dirty="0">
              <a:solidFill>
                <a:schemeClr val="tx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8" y="2879322"/>
            <a:ext cx="11360602" cy="380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17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4253" y="213815"/>
            <a:ext cx="8596668" cy="736600"/>
          </a:xfrm>
        </p:spPr>
        <p:txBody>
          <a:bodyPr>
            <a:normAutofit/>
          </a:bodyPr>
          <a:lstStyle/>
          <a:p>
            <a:r>
              <a:rPr lang="en-US" dirty="0"/>
              <a:t>Solubility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4254" y="950415"/>
            <a:ext cx="6910822" cy="570969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</a:rPr>
              <a:t>Salting-In</a:t>
            </a:r>
            <a:r>
              <a:rPr lang="en-US" sz="2000" dirty="0">
                <a:solidFill>
                  <a:schemeClr val="tx1"/>
                </a:solidFill>
              </a:rPr>
              <a:t>: Most globular proteins tend to become increasingly soluble as the ionic strength is raised due to the addition of salt. This phenomenon is known as </a:t>
            </a: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salting- in of proteins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</a:rPr>
              <a:t>Salting-out</a:t>
            </a:r>
            <a:r>
              <a:rPr lang="en-US" sz="2000" dirty="0">
                <a:solidFill>
                  <a:schemeClr val="tx1"/>
                </a:solidFill>
              </a:rPr>
              <a:t>: As the salt concentration increases, this lead to diminishment of electrostatic attraction between protein molecules by the presence of abundant salt ions. This phenomenon is known as </a:t>
            </a: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salting-out of proteins. </a:t>
            </a:r>
            <a:endParaRPr lang="en-US" sz="2000" u="sng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sz="2000" dirty="0" smtClean="0">
                <a:solidFill>
                  <a:schemeClr val="tx1"/>
                </a:solidFill>
              </a:rPr>
              <a:t>• </a:t>
            </a:r>
            <a:r>
              <a:rPr lang="en-US" sz="2000" dirty="0">
                <a:solidFill>
                  <a:schemeClr val="tx1"/>
                </a:solidFill>
              </a:rPr>
              <a:t>The salt concentration at which protein precipitates differs from one protein to another.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000" dirty="0" smtClean="0">
                <a:solidFill>
                  <a:schemeClr val="tx1"/>
                </a:solidFill>
              </a:rPr>
              <a:t>• </a:t>
            </a:r>
            <a:r>
              <a:rPr lang="en-US" sz="2000" dirty="0">
                <a:solidFill>
                  <a:schemeClr val="tx1"/>
                </a:solidFill>
              </a:rPr>
              <a:t>Salting out is one of the most commonly used protein purification procedures.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000" dirty="0" smtClean="0">
                <a:solidFill>
                  <a:schemeClr val="tx1"/>
                </a:solidFill>
              </a:rPr>
              <a:t>• </a:t>
            </a:r>
            <a:r>
              <a:rPr lang="en-US" sz="2000" dirty="0">
                <a:solidFill>
                  <a:schemeClr val="tx1"/>
                </a:solidFill>
              </a:rPr>
              <a:t>Ammonium sulfate is the most commonly used reagent - High solubility (3.9 M in water at 0 ºC) - High ionic strength solution can be made (up to 23.5 in water at 0 ºC)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441" y="1223375"/>
            <a:ext cx="5224911" cy="466744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599784" y="6006888"/>
            <a:ext cx="554672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The principle of salting-in and salting-out techniques, based on increasing salt concentration.</a:t>
            </a:r>
          </a:p>
        </p:txBody>
      </p:sp>
    </p:spTree>
    <p:extLst>
      <p:ext uri="{BB962C8B-B14F-4D97-AF65-F5344CB8AC3E}">
        <p14:creationId xmlns:p14="http://schemas.microsoft.com/office/powerpoint/2010/main" val="3823193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7334" y="258052"/>
            <a:ext cx="8596668" cy="736600"/>
          </a:xfrm>
        </p:spPr>
        <p:txBody>
          <a:bodyPr>
            <a:normAutofit/>
          </a:bodyPr>
          <a:lstStyle/>
          <a:p>
            <a:r>
              <a:rPr lang="en-US" b="1" dirty="0"/>
              <a:t>Molecular </a:t>
            </a:r>
            <a:r>
              <a:rPr lang="en-US" b="1" dirty="0" smtClean="0"/>
              <a:t>Size</a:t>
            </a:r>
            <a:endParaRPr lang="ar-IQ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677334" y="994652"/>
            <a:ext cx="5580165" cy="5542626"/>
          </a:xfrm>
        </p:spPr>
        <p:txBody>
          <a:bodyPr>
            <a:normAutofit/>
          </a:bodyPr>
          <a:lstStyle/>
          <a:p>
            <a:pPr algn="l" rtl="0"/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</a:rPr>
              <a:t>Dialysis</a:t>
            </a:r>
            <a:r>
              <a:rPr lang="en-US" sz="2000" dirty="0" smtClean="0"/>
              <a:t> </a:t>
            </a:r>
          </a:p>
          <a:p>
            <a:pPr marL="0" indent="0" algn="l" rtl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Proteins can be separated from small molecules such as salt by dialysis through a semipermeable membrane such as cellulose membrane with pores. </a:t>
            </a:r>
            <a:endParaRPr lang="en-US" sz="2000" dirty="0" smtClean="0"/>
          </a:p>
          <a:p>
            <a:pPr marL="0" indent="0" algn="l" rtl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Protein mixture is placed inside the dialysis bag which is then submerged in buffer solution. </a:t>
            </a:r>
            <a:endParaRPr lang="en-US" sz="2000" dirty="0" smtClean="0"/>
          </a:p>
          <a:p>
            <a:pPr marL="0" indent="0" algn="l" rtl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Molecules having dimensions significantly greater than the pore diameter are retained inside the dialysis bag. </a:t>
            </a:r>
            <a:endParaRPr lang="en-US" sz="2000" dirty="0" smtClean="0"/>
          </a:p>
          <a:p>
            <a:pPr marL="0" indent="0" algn="l" rtl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Smaller molecules and ions capable of passing through the pores of the membrane diffuse down their concentration gradient and emerge in the solution outside the bag.</a:t>
            </a:r>
            <a:endParaRPr lang="ar-IQ" sz="20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499" y="1165817"/>
            <a:ext cx="57912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44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295" y="1439626"/>
            <a:ext cx="6830705" cy="4363113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31866" cy="736600"/>
          </a:xfrm>
        </p:spPr>
        <p:txBody>
          <a:bodyPr>
            <a:noAutofit/>
          </a:bodyPr>
          <a:lstStyle/>
          <a:p>
            <a:r>
              <a:rPr lang="en-US" sz="2800" b="1" dirty="0"/>
              <a:t>Molecular Size</a:t>
            </a:r>
            <a:endParaRPr lang="ar-IQ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1201003"/>
            <a:ext cx="5423215" cy="4840360"/>
          </a:xfrm>
        </p:spPr>
        <p:txBody>
          <a:bodyPr/>
          <a:lstStyle/>
          <a:p>
            <a:pPr algn="l" rtl="0"/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</a:rPr>
              <a:t>Gel-filtration Chromatography </a:t>
            </a:r>
            <a:endParaRPr lang="en-US" sz="20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l" rtl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Also Known as molecular exclusion chromatography. </a:t>
            </a:r>
            <a:endParaRPr lang="en-US" sz="2000" dirty="0" smtClean="0"/>
          </a:p>
          <a:p>
            <a:pPr marL="0" indent="0" algn="l" rtl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Stationary Phase: Porous beads. </a:t>
            </a:r>
            <a:r>
              <a:rPr lang="en-US" sz="2000" dirty="0" err="1"/>
              <a:t>Eg</a:t>
            </a:r>
            <a:r>
              <a:rPr lang="en-US" sz="2000" dirty="0"/>
              <a:t>: </a:t>
            </a:r>
            <a:r>
              <a:rPr lang="en-US" sz="2000" dirty="0" err="1"/>
              <a:t>Sephadex</a:t>
            </a:r>
            <a:r>
              <a:rPr lang="en-US" sz="2000" dirty="0"/>
              <a:t>, </a:t>
            </a:r>
            <a:r>
              <a:rPr lang="en-US" sz="2000" dirty="0" err="1"/>
              <a:t>Sepharose</a:t>
            </a:r>
            <a:r>
              <a:rPr lang="en-US" sz="2000" dirty="0"/>
              <a:t> </a:t>
            </a:r>
            <a:r>
              <a:rPr lang="en-US" sz="2000" dirty="0" err="1"/>
              <a:t>etc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 algn="l" rtl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Mobile Phase: Buffer </a:t>
            </a:r>
            <a:r>
              <a:rPr lang="en-US" sz="2000" dirty="0" err="1"/>
              <a:t>Eg</a:t>
            </a:r>
            <a:r>
              <a:rPr lang="en-US" sz="2000" dirty="0"/>
              <a:t>: </a:t>
            </a:r>
            <a:r>
              <a:rPr lang="en-US" sz="2000" dirty="0" err="1"/>
              <a:t>Tetrahydrofuran</a:t>
            </a:r>
            <a:r>
              <a:rPr lang="en-US" sz="2000" dirty="0"/>
              <a:t>, </a:t>
            </a:r>
            <a:r>
              <a:rPr lang="en-US" sz="2000" dirty="0" err="1"/>
              <a:t>Choloform</a:t>
            </a:r>
            <a:r>
              <a:rPr lang="en-US" sz="2000" dirty="0"/>
              <a:t>, Dimethyl </a:t>
            </a:r>
            <a:r>
              <a:rPr lang="en-US" sz="2000" dirty="0" err="1"/>
              <a:t>formamide</a:t>
            </a:r>
            <a:endParaRPr lang="ar-IQ" sz="2000" b="1" dirty="0">
              <a:solidFill>
                <a:schemeClr val="tx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94" y="3883697"/>
            <a:ext cx="3078225" cy="274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92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5" y="1333501"/>
            <a:ext cx="7115040" cy="4707862"/>
          </a:xfrm>
        </p:spPr>
        <p:txBody>
          <a:bodyPr/>
          <a:lstStyle/>
          <a:p>
            <a:pPr algn="l" rtl="0"/>
            <a:r>
              <a:rPr lang="en-US" sz="2000" dirty="0"/>
              <a:t>The beads are made of an insoluble but highly hydrated polymer such as dextran or agarose or polyacrylamide. </a:t>
            </a:r>
            <a:endParaRPr lang="en-US" sz="2000" dirty="0" smtClean="0"/>
          </a:p>
          <a:p>
            <a:pPr algn="l" rtl="0"/>
            <a:r>
              <a:rPr lang="en-US" sz="2000" dirty="0" smtClean="0"/>
              <a:t>• </a:t>
            </a:r>
            <a:r>
              <a:rPr lang="en-US" sz="2000" dirty="0"/>
              <a:t>Sample is applied at the top of the column consisting of porous beads in the buffer. </a:t>
            </a:r>
            <a:endParaRPr lang="en-US" sz="2000" dirty="0" smtClean="0"/>
          </a:p>
          <a:p>
            <a:pPr algn="l" rtl="0"/>
            <a:r>
              <a:rPr lang="en-US" sz="2000" dirty="0" smtClean="0"/>
              <a:t>• </a:t>
            </a:r>
            <a:r>
              <a:rPr lang="en-US" sz="2000" dirty="0"/>
              <a:t>Small molecules of the sample can enter these beads but large ones cannot. </a:t>
            </a:r>
            <a:endParaRPr lang="en-US" sz="2000" dirty="0" smtClean="0"/>
          </a:p>
          <a:p>
            <a:pPr algn="l" rtl="0"/>
            <a:r>
              <a:rPr lang="en-US" sz="2000" dirty="0" smtClean="0"/>
              <a:t>• </a:t>
            </a:r>
            <a:r>
              <a:rPr lang="en-US" sz="2000" dirty="0"/>
              <a:t>Small molecules are distributed inside the beads and between them whereas large molecules are located only in the solution between the beads. </a:t>
            </a:r>
            <a:endParaRPr lang="en-US" sz="2000" dirty="0" smtClean="0"/>
          </a:p>
          <a:p>
            <a:pPr algn="l" rtl="0"/>
            <a:r>
              <a:rPr lang="en-US" sz="2000" dirty="0" smtClean="0"/>
              <a:t>• </a:t>
            </a:r>
            <a:r>
              <a:rPr lang="en-US" sz="2000" dirty="0"/>
              <a:t>Large molecules flow more rapidly through this column while small molecules take a longer, tortuous path, will exit last.</a:t>
            </a:r>
          </a:p>
          <a:p>
            <a:pPr algn="l" rtl="0"/>
            <a:endParaRPr lang="ar-IQ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090" y="1181100"/>
            <a:ext cx="40862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26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63685" y="1614679"/>
            <a:ext cx="5709819" cy="4131029"/>
          </a:xfrm>
        </p:spPr>
        <p:txBody>
          <a:bodyPr>
            <a:normAutofit/>
          </a:bodyPr>
          <a:lstStyle/>
          <a:p>
            <a:pPr algn="l" rtl="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Ion-exchange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chromatography 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Stationary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phase: </a:t>
            </a:r>
            <a:r>
              <a:rPr lang="en-US" sz="2000" dirty="0"/>
              <a:t>Ion-exchangers </a:t>
            </a:r>
            <a:endParaRPr lang="en-US" sz="2000" dirty="0" smtClean="0"/>
          </a:p>
          <a:p>
            <a:pPr marL="0" indent="0" algn="l" rtl="0">
              <a:buNone/>
            </a:pP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Mobile phase: </a:t>
            </a:r>
            <a:r>
              <a:rPr lang="en-US" sz="2000" dirty="0"/>
              <a:t>Buffers of variable concentrations </a:t>
            </a:r>
            <a:endParaRPr lang="en-US" sz="2000" dirty="0" smtClean="0"/>
          </a:p>
          <a:p>
            <a:pPr marL="0" indent="0" algn="l" rtl="0">
              <a:buNone/>
            </a:pP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Principle: </a:t>
            </a:r>
            <a:r>
              <a:rPr lang="en-US" sz="2000" dirty="0"/>
              <a:t>Ion-exchange chromatography relies on the attraction between oppositely charged ion-exchangers and </a:t>
            </a:r>
            <a:r>
              <a:rPr lang="en-US" sz="2000" dirty="0" err="1"/>
              <a:t>analyte</a:t>
            </a:r>
            <a:r>
              <a:rPr lang="en-US" sz="2000" dirty="0"/>
              <a:t> (protein sample). </a:t>
            </a:r>
            <a:endParaRPr lang="en-US" sz="2000" dirty="0" smtClean="0"/>
          </a:p>
          <a:p>
            <a:pPr marL="0" indent="0" algn="l" rtl="0">
              <a:buNone/>
            </a:pP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Ion-exchangers: </a:t>
            </a:r>
            <a:r>
              <a:rPr lang="en-US" sz="2000" dirty="0" err="1"/>
              <a:t>Carboxymethyl</a:t>
            </a:r>
            <a:r>
              <a:rPr lang="en-US" sz="2000" dirty="0"/>
              <a:t> (CM) group (</a:t>
            </a:r>
            <a:r>
              <a:rPr lang="en-US" sz="2000" dirty="0" err="1"/>
              <a:t>cation</a:t>
            </a:r>
            <a:r>
              <a:rPr lang="en-US" sz="2000" dirty="0"/>
              <a:t>-exchanger) </a:t>
            </a:r>
            <a:r>
              <a:rPr lang="en-US" sz="2000" dirty="0" err="1"/>
              <a:t>Diethylaminoethyl</a:t>
            </a:r>
            <a:r>
              <a:rPr lang="en-US" sz="2000" dirty="0"/>
              <a:t> (DEAE) group (anion-exchanger)</a:t>
            </a:r>
          </a:p>
          <a:p>
            <a:endParaRPr lang="ar-IQ" dirty="0"/>
          </a:p>
        </p:txBody>
      </p:sp>
      <p:sp>
        <p:nvSpPr>
          <p:cNvPr id="3" name="مستطيل 2"/>
          <p:cNvSpPr/>
          <p:nvPr/>
        </p:nvSpPr>
        <p:spPr>
          <a:xfrm>
            <a:off x="1125293" y="855976"/>
            <a:ext cx="4552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Ionic Charge </a:t>
            </a:r>
            <a:endParaRPr lang="ar-IQ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8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3900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b="1" dirty="0">
                <a:hlinkClick r:id="rId3"/>
              </a:rPr>
              <a:t>Purification of Proteins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3" y="1422400"/>
            <a:ext cx="5300386" cy="5229066"/>
          </a:xfrm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hlinkClick r:id="rId4"/>
              </a:rPr>
              <a:t>Proteins </a:t>
            </a:r>
            <a:r>
              <a:rPr lang="en-US" sz="2000" b="1" dirty="0">
                <a:hlinkClick r:id="rId4"/>
              </a:rPr>
              <a:t>are</a:t>
            </a:r>
            <a:r>
              <a:rPr lang="en-US" sz="2000" dirty="0"/>
              <a:t> polymers composed of hundreds or even thousands of amino acids linked by peptide bonds. </a:t>
            </a:r>
            <a:endParaRPr lang="en-US" sz="2000" dirty="0" smtClean="0"/>
          </a:p>
          <a:p>
            <a:pPr algn="l" rtl="0"/>
            <a:r>
              <a:rPr lang="en-US" sz="2000" dirty="0" smtClean="0"/>
              <a:t>Proteins </a:t>
            </a:r>
            <a:r>
              <a:rPr lang="en-US" sz="2000" dirty="0"/>
              <a:t>fall into three basic classes according to shape and solubility: </a:t>
            </a:r>
            <a:endParaRPr lang="en-US" sz="2000" dirty="0" smtClean="0"/>
          </a:p>
          <a:p>
            <a:pPr marL="0" indent="0" algn="l" rtl="0">
              <a:buNone/>
            </a:pPr>
            <a:r>
              <a:rPr lang="en-US" sz="2000" dirty="0" smtClean="0"/>
              <a:t>1</a:t>
            </a:r>
            <a:r>
              <a:rPr lang="en-US" sz="2000" dirty="0"/>
              <a:t>. Fibrous Protein – Collagen </a:t>
            </a:r>
            <a:endParaRPr lang="en-US" sz="2000" dirty="0" smtClean="0"/>
          </a:p>
          <a:p>
            <a:pPr marL="0" indent="0" algn="l" rtl="0">
              <a:buNone/>
            </a:pPr>
            <a:r>
              <a:rPr lang="en-US" sz="2000" dirty="0" smtClean="0"/>
              <a:t>2</a:t>
            </a:r>
            <a:r>
              <a:rPr lang="en-US" sz="2000" dirty="0"/>
              <a:t>. Globular Protein – Myoglobin </a:t>
            </a:r>
            <a:endParaRPr lang="en-US" sz="2000" dirty="0" smtClean="0"/>
          </a:p>
          <a:p>
            <a:pPr marL="0" indent="0" algn="l" rtl="0">
              <a:buNone/>
            </a:pPr>
            <a:r>
              <a:rPr lang="en-US" sz="2000" dirty="0" smtClean="0"/>
              <a:t>3</a:t>
            </a:r>
            <a:r>
              <a:rPr lang="en-US" sz="2000" dirty="0"/>
              <a:t>. Membrane Proteins – </a:t>
            </a:r>
            <a:r>
              <a:rPr lang="en-US" sz="2000" dirty="0" err="1"/>
              <a:t>Bacteriorhodopsin</a:t>
            </a:r>
            <a:endParaRPr lang="ar-IQ" sz="2000" b="1" dirty="0">
              <a:solidFill>
                <a:schemeClr val="tx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43" y="1822120"/>
            <a:ext cx="6119598" cy="430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0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2800"/>
          </a:xfrm>
        </p:spPr>
        <p:txBody>
          <a:bodyPr/>
          <a:lstStyle/>
          <a:p>
            <a:r>
              <a:rPr lang="en-US" dirty="0"/>
              <a:t>1. Fibrous Protein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1422401"/>
            <a:ext cx="7238367" cy="4618962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/>
              <a:t> • Regular linear structures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000" dirty="0" smtClean="0"/>
              <a:t>• </a:t>
            </a:r>
            <a:r>
              <a:rPr lang="en-US" sz="2000" dirty="0"/>
              <a:t>Play structural roles in the cell (matrix formation) </a:t>
            </a:r>
            <a:endParaRPr lang="en-US" sz="2000" dirty="0" smtClean="0"/>
          </a:p>
          <a:p>
            <a:pPr algn="l" rtl="0"/>
            <a:r>
              <a:rPr lang="en-US" sz="2000" dirty="0" smtClean="0"/>
              <a:t>• </a:t>
            </a:r>
            <a:r>
              <a:rPr lang="en-US" sz="2000" dirty="0"/>
              <a:t>Often water </a:t>
            </a:r>
            <a:r>
              <a:rPr lang="en-US" sz="2000" dirty="0" smtClean="0"/>
              <a:t>Insoluble</a:t>
            </a:r>
            <a:endParaRPr lang="ar-IQ" sz="2000" b="1" dirty="0">
              <a:solidFill>
                <a:schemeClr val="tx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351" y="609599"/>
            <a:ext cx="1143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4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77334" y="1296537"/>
            <a:ext cx="3416994" cy="4981433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/>
              <a:t>• Roughly spherical in shape </a:t>
            </a:r>
            <a:endParaRPr lang="en-US" sz="2000" dirty="0" smtClean="0"/>
          </a:p>
          <a:p>
            <a:pPr algn="l" rtl="0"/>
            <a:r>
              <a:rPr lang="en-US" sz="2000" dirty="0" smtClean="0"/>
              <a:t>• </a:t>
            </a:r>
            <a:r>
              <a:rPr lang="en-US" sz="2000" dirty="0"/>
              <a:t>Often water soluble </a:t>
            </a:r>
            <a:endParaRPr lang="en-US" sz="2000" dirty="0" smtClean="0"/>
          </a:p>
          <a:p>
            <a:pPr algn="l" rtl="0"/>
            <a:r>
              <a:rPr lang="en-US" sz="2000" dirty="0" smtClean="0"/>
              <a:t>• </a:t>
            </a:r>
            <a:r>
              <a:rPr lang="en-US" sz="2000" dirty="0"/>
              <a:t>Hydrophobic amino acid side chains present in the interior of the molecule while hydrophilic side chains are outside exposed to the solution</a:t>
            </a:r>
            <a:endParaRPr lang="ar-IQ" sz="2000" b="1" dirty="0">
              <a:solidFill>
                <a:schemeClr val="tx1"/>
              </a:solidFill>
            </a:endParaRPr>
          </a:p>
          <a:p>
            <a:pPr algn="l" rtl="0"/>
            <a:endParaRPr lang="ar-IQ" sz="2000" dirty="0"/>
          </a:p>
        </p:txBody>
      </p:sp>
      <p:sp>
        <p:nvSpPr>
          <p:cNvPr id="3" name="مستطيل 2"/>
          <p:cNvSpPr/>
          <p:nvPr/>
        </p:nvSpPr>
        <p:spPr>
          <a:xfrm>
            <a:off x="677334" y="583019"/>
            <a:ext cx="6924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2. Globular Protein </a:t>
            </a:r>
            <a:endParaRPr lang="ar-IQ" sz="2800" b="1" dirty="0">
              <a:solidFill>
                <a:schemeClr val="accent2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33" y="844628"/>
            <a:ext cx="6174759" cy="56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5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600"/>
          </a:xfrm>
        </p:spPr>
        <p:txBody>
          <a:bodyPr/>
          <a:lstStyle/>
          <a:p>
            <a:r>
              <a:rPr lang="en-US" dirty="0"/>
              <a:t>3. Membrane Protein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1346200"/>
            <a:ext cx="3376051" cy="3048380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/>
              <a:t>• Hydrophobic amino acid side chains present outside </a:t>
            </a:r>
            <a:endParaRPr lang="en-US" sz="2000" dirty="0" smtClean="0"/>
          </a:p>
          <a:p>
            <a:pPr algn="l" rtl="0"/>
            <a:r>
              <a:rPr lang="en-US" sz="2000" dirty="0" smtClean="0"/>
              <a:t>• </a:t>
            </a:r>
            <a:r>
              <a:rPr lang="en-US" sz="2000" dirty="0"/>
              <a:t>Play role in the cellular transport </a:t>
            </a:r>
            <a:endParaRPr lang="en-US" sz="2000" dirty="0" smtClean="0"/>
          </a:p>
          <a:p>
            <a:pPr algn="l" rtl="0"/>
            <a:r>
              <a:rPr lang="en-US" sz="2000" dirty="0" smtClean="0"/>
              <a:t>• </a:t>
            </a:r>
            <a:r>
              <a:rPr lang="en-US" sz="2000" dirty="0"/>
              <a:t>Often water insoluble but soluble in </a:t>
            </a:r>
            <a:r>
              <a:rPr lang="en-US" sz="2000" dirty="0" smtClean="0"/>
              <a:t>detergents</a:t>
            </a:r>
          </a:p>
          <a:p>
            <a:pPr algn="l" rtl="0"/>
            <a:endParaRPr lang="ar-IQ" sz="2000" b="1" dirty="0">
              <a:solidFill>
                <a:schemeClr val="tx1"/>
              </a:solidFill>
            </a:endParaRPr>
          </a:p>
          <a:p>
            <a:pPr algn="l" rtl="0"/>
            <a:endParaRPr lang="ar-IQ" sz="20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33" y="1346199"/>
            <a:ext cx="7417615" cy="536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8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77334" y="1296537"/>
            <a:ext cx="9626726" cy="5049672"/>
          </a:xfrm>
        </p:spPr>
        <p:txBody>
          <a:bodyPr>
            <a:normAutofit/>
          </a:bodyPr>
          <a:lstStyle/>
          <a:p>
            <a:pPr algn="just" rtl="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Primary Structure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 rtl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Stabilized by peptide bonds only. E.g.: Each chain of insulin </a:t>
            </a:r>
            <a:endParaRPr lang="en-US" sz="2000" dirty="0" smtClean="0"/>
          </a:p>
          <a:p>
            <a:pPr algn="just" rtl="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Secondary Structure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 rtl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α–helix, β-sheet, β-bends, motifs etc. </a:t>
            </a:r>
            <a:endParaRPr lang="en-US" sz="2000" dirty="0" smtClean="0"/>
          </a:p>
          <a:p>
            <a:pPr marL="0" indent="0" algn="just" rtl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Stabilized by covalent (peptide, disulfide) &amp; non-covalent interactions (H-bonding, electrostatic forces, Hydrophobic interactions and Van der wall forces). </a:t>
            </a:r>
            <a:endParaRPr lang="en-US" sz="2000" dirty="0" smtClean="0"/>
          </a:p>
          <a:p>
            <a:pPr algn="just" rtl="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Tertiary Structure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 rtl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More complex form of primary structure </a:t>
            </a:r>
            <a:endParaRPr lang="en-US" sz="2000" dirty="0" smtClean="0"/>
          </a:p>
          <a:p>
            <a:pPr marL="0" indent="0" algn="just" rtl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Stabilized by covalent &amp; non-covalent interactions </a:t>
            </a:r>
            <a:endParaRPr lang="en-US" sz="2000" dirty="0" smtClean="0"/>
          </a:p>
          <a:p>
            <a:pPr algn="just" rtl="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Quaternary Structure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 rtl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Consist of two or more polypeptides linked to each other by covalent and non-covalent interactions.</a:t>
            </a:r>
            <a:endParaRPr lang="ar-IQ" sz="2000" dirty="0"/>
          </a:p>
        </p:txBody>
      </p:sp>
      <p:sp>
        <p:nvSpPr>
          <p:cNvPr id="4" name="مستطيل 3"/>
          <p:cNvSpPr/>
          <p:nvPr/>
        </p:nvSpPr>
        <p:spPr>
          <a:xfrm>
            <a:off x="963908" y="572365"/>
            <a:ext cx="5559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Organisation of Proteins </a:t>
            </a:r>
            <a:endParaRPr lang="ar-IQ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89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7334" y="445827"/>
            <a:ext cx="8596668" cy="591403"/>
          </a:xfrm>
        </p:spPr>
        <p:txBody>
          <a:bodyPr>
            <a:normAutofit/>
          </a:bodyPr>
          <a:lstStyle/>
          <a:p>
            <a:r>
              <a:rPr lang="en-US" sz="2800" dirty="0"/>
              <a:t> </a:t>
            </a:r>
            <a:r>
              <a:rPr lang="en-US" sz="2800" b="1" dirty="0">
                <a:hlinkClick r:id="rId3"/>
              </a:rPr>
              <a:t>Purification of Proteins</a:t>
            </a:r>
            <a:endParaRPr lang="ar-IQ" sz="4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1037230"/>
            <a:ext cx="9121760" cy="5504976"/>
          </a:xfrm>
        </p:spPr>
        <p:txBody>
          <a:bodyPr>
            <a:noAutofit/>
          </a:bodyPr>
          <a:lstStyle/>
          <a:p>
            <a:pPr algn="l" rtl="0"/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Why we need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 to purify proteins? </a:t>
            </a:r>
            <a:endParaRPr lang="en-US" sz="20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To identify structure and </a:t>
            </a:r>
            <a:r>
              <a:rPr lang="en-US" sz="2000" dirty="0" err="1"/>
              <a:t>funtion</a:t>
            </a:r>
            <a:r>
              <a:rPr lang="en-US" sz="2000" dirty="0"/>
              <a:t> of the protein of interest. </a:t>
            </a:r>
            <a:endParaRPr lang="en-US" sz="2000" dirty="0" smtClean="0"/>
          </a:p>
          <a:p>
            <a:pPr marL="0" indent="0" algn="l" rtl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To study protein regulation and protein-protein interactions. </a:t>
            </a:r>
            <a:endParaRPr lang="en-US" sz="2000" dirty="0" smtClean="0"/>
          </a:p>
          <a:p>
            <a:pPr marL="0" indent="0" algn="l" rtl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To produce antibodies </a:t>
            </a:r>
            <a:endParaRPr lang="en-US" sz="2000" dirty="0" smtClean="0"/>
          </a:p>
          <a:p>
            <a:pPr marL="0" indent="0" algn="l" rtl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Proteins(enzymes) are used in assays </a:t>
            </a:r>
            <a:endParaRPr lang="en-US" sz="2000" dirty="0" smtClean="0"/>
          </a:p>
          <a:p>
            <a:pPr marL="0" indent="0" algn="l" rtl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Perform structural analysis by X-ray </a:t>
            </a:r>
            <a:r>
              <a:rPr lang="en-US" sz="2000" dirty="0" smtClean="0"/>
              <a:t>crystallography</a:t>
            </a:r>
          </a:p>
          <a:p>
            <a:pPr algn="l" rtl="0"/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Where do we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 get proteins ? </a:t>
            </a:r>
            <a:endParaRPr lang="en-US" sz="20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Whole organisms </a:t>
            </a:r>
            <a:endParaRPr lang="en-US" sz="2000" dirty="0" smtClean="0"/>
          </a:p>
          <a:p>
            <a:pPr marL="0" indent="0" algn="l" rtl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Organs or tissues </a:t>
            </a:r>
            <a:endParaRPr lang="en-US" sz="2000" dirty="0" smtClean="0"/>
          </a:p>
          <a:p>
            <a:pPr marL="0" indent="0" algn="l" rtl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Embryos </a:t>
            </a:r>
            <a:endParaRPr lang="en-US" sz="2000" dirty="0" smtClean="0"/>
          </a:p>
          <a:p>
            <a:pPr marL="0" indent="0" algn="l" rtl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Tissue culture cells </a:t>
            </a:r>
            <a:endParaRPr lang="en-US" sz="2000" dirty="0" smtClean="0"/>
          </a:p>
          <a:p>
            <a:pPr marL="0" indent="0" algn="l" rtl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Proteins from expression systems Genes cloned into a vector, inserted into a living organism which makes the protein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9028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491319"/>
            <a:ext cx="4754475" cy="5909481"/>
          </a:xfrm>
        </p:spPr>
        <p:txBody>
          <a:bodyPr/>
          <a:lstStyle/>
          <a:p>
            <a:pPr algn="l" rtl="0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Steps of Protein Purification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Step 1. </a:t>
            </a:r>
            <a:r>
              <a:rPr lang="en-US" b="1" u="sng" dirty="0" err="1">
                <a:solidFill>
                  <a:schemeClr val="accent1">
                    <a:lumMod val="75000"/>
                  </a:schemeClr>
                </a:solidFill>
              </a:rPr>
              <a:t>Solubilization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 of protein </a:t>
            </a:r>
            <a:endParaRPr lang="en-US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r>
              <a:rPr lang="en-US" dirty="0" smtClean="0"/>
              <a:t>A</a:t>
            </a:r>
            <a:r>
              <a:rPr lang="en-US" dirty="0"/>
              <a:t>. Homogenization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B</a:t>
            </a:r>
            <a:r>
              <a:rPr lang="en-US" dirty="0"/>
              <a:t>. Centrifugation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C</a:t>
            </a:r>
            <a:r>
              <a:rPr lang="en-US" dirty="0"/>
              <a:t>. Filtration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Step 2. Stabilization of proteins </a:t>
            </a:r>
            <a:endParaRPr lang="en-US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Step 3. Isolation of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proteins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• Note: Some biological materials themselves constitute a clear or nearly clear protein solution suitable for direct application to chromatography columns after centrifugation or filtration.</a:t>
            </a:r>
            <a:endParaRPr lang="en-US" dirty="0" smtClean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9" t="11118" r="-505" b="1914"/>
          <a:stretch/>
        </p:blipFill>
        <p:spPr>
          <a:xfrm>
            <a:off x="5749818" y="491319"/>
            <a:ext cx="6069143" cy="624660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5554639" y="3330054"/>
            <a:ext cx="791570" cy="2115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18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7334" y="404883"/>
            <a:ext cx="8596668" cy="823415"/>
          </a:xfrm>
        </p:spPr>
        <p:txBody>
          <a:bodyPr>
            <a:normAutofit fontScale="90000"/>
          </a:bodyPr>
          <a:lstStyle/>
          <a:p>
            <a:r>
              <a:rPr lang="en-US" dirty="0"/>
              <a:t>Homogenization </a:t>
            </a:r>
            <a:br>
              <a:rPr lang="en-US" dirty="0"/>
            </a:br>
            <a:endParaRPr lang="ar-IQ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50" y="2909436"/>
            <a:ext cx="3732663" cy="3732663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1346200"/>
            <a:ext cx="5709818" cy="5295899"/>
          </a:xfrm>
        </p:spPr>
        <p:txBody>
          <a:bodyPr>
            <a:noAutofit/>
          </a:bodyPr>
          <a:lstStyle/>
          <a:p>
            <a:pPr algn="l" rtl="0"/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On the laboratory scale: </a:t>
            </a:r>
            <a:endParaRPr lang="en-US" sz="20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 </a:t>
            </a:r>
            <a:r>
              <a:rPr lang="en-US" sz="2000" b="1" dirty="0">
                <a:solidFill>
                  <a:schemeClr val="tx1"/>
                </a:solidFill>
              </a:rPr>
              <a:t>Sonication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 </a:t>
            </a:r>
            <a:r>
              <a:rPr lang="en-US" sz="2000" b="1" dirty="0">
                <a:solidFill>
                  <a:schemeClr val="tx1"/>
                </a:solidFill>
              </a:rPr>
              <a:t>Enzymatic or chemical cleavage of the cells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 </a:t>
            </a:r>
            <a:r>
              <a:rPr lang="en-US" sz="2000" b="1" dirty="0">
                <a:solidFill>
                  <a:schemeClr val="tx1"/>
                </a:solidFill>
              </a:rPr>
              <a:t>Freeze-thawing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For larger scale: </a:t>
            </a:r>
            <a:endParaRPr lang="en-US" sz="20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 </a:t>
            </a:r>
            <a:r>
              <a:rPr lang="en-US" sz="2000" b="1" dirty="0">
                <a:solidFill>
                  <a:schemeClr val="tx1"/>
                </a:solidFill>
              </a:rPr>
              <a:t>High pressure homogenization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 </a:t>
            </a:r>
            <a:r>
              <a:rPr lang="en-US" sz="2000" b="1" dirty="0">
                <a:solidFill>
                  <a:schemeClr val="tx1"/>
                </a:solidFill>
              </a:rPr>
              <a:t>Bead </a:t>
            </a:r>
            <a:r>
              <a:rPr lang="en-US" sz="2000" b="1" dirty="0" smtClean="0">
                <a:solidFill>
                  <a:schemeClr val="tx1"/>
                </a:solidFill>
              </a:rPr>
              <a:t>milling</a:t>
            </a:r>
            <a:endParaRPr lang="ar-IQ" sz="2000" b="1" dirty="0">
              <a:solidFill>
                <a:schemeClr val="tx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12" y="580384"/>
            <a:ext cx="3467100" cy="3895725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7033305" y="4651610"/>
            <a:ext cx="3471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High-Pressure Homogenizer</a:t>
            </a:r>
            <a:endParaRPr lang="ar-IQ" dirty="0"/>
          </a:p>
        </p:txBody>
      </p:sp>
      <p:sp>
        <p:nvSpPr>
          <p:cNvPr id="7" name="مستطيل 6"/>
          <p:cNvSpPr/>
          <p:nvPr/>
        </p:nvSpPr>
        <p:spPr>
          <a:xfrm>
            <a:off x="1852741" y="6110363"/>
            <a:ext cx="2645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Ultrasonic Homogenizer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88108033"/>
      </p:ext>
    </p:extLst>
  </p:cSld>
  <p:clrMapOvr>
    <a:masterClrMapping/>
  </p:clrMapOvr>
</p:sld>
</file>

<file path=ppt/theme/theme1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483</TotalTime>
  <Words>951</Words>
  <Application>Microsoft Office PowerPoint</Application>
  <PresentationFormat>ملء الشاشة</PresentationFormat>
  <Paragraphs>142</Paragraphs>
  <Slides>17</Slides>
  <Notes>11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3" baseType="lpstr">
      <vt:lpstr>Arial</vt:lpstr>
      <vt:lpstr>Calibri</vt:lpstr>
      <vt:lpstr>Tahoma</vt:lpstr>
      <vt:lpstr>Trebuchet MS</vt:lpstr>
      <vt:lpstr>Wingdings 3</vt:lpstr>
      <vt:lpstr>واجهة</vt:lpstr>
      <vt:lpstr>Bioseparation</vt:lpstr>
      <vt:lpstr> Purification of Proteins</vt:lpstr>
      <vt:lpstr>1. Fibrous Protein</vt:lpstr>
      <vt:lpstr>عرض تقديمي في PowerPoint</vt:lpstr>
      <vt:lpstr>3. Membrane Protein</vt:lpstr>
      <vt:lpstr>عرض تقديمي في PowerPoint</vt:lpstr>
      <vt:lpstr> Purification of Proteins</vt:lpstr>
      <vt:lpstr>عرض تقديمي في PowerPoint</vt:lpstr>
      <vt:lpstr>Homogenization  </vt:lpstr>
      <vt:lpstr>Centrifugation</vt:lpstr>
      <vt:lpstr>Stabilization of Proteins </vt:lpstr>
      <vt:lpstr>Step 3 – Isolation of Proteins</vt:lpstr>
      <vt:lpstr>Solubility</vt:lpstr>
      <vt:lpstr>Molecular Size</vt:lpstr>
      <vt:lpstr>Molecular Size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Bioseparation</dc:title>
  <dc:creator>ahmed aljanaby</dc:creator>
  <cp:lastModifiedBy>ahmed aljanaby</cp:lastModifiedBy>
  <cp:revision>61</cp:revision>
  <dcterms:created xsi:type="dcterms:W3CDTF">2023-10-08T19:19:14Z</dcterms:created>
  <dcterms:modified xsi:type="dcterms:W3CDTF">2023-10-28T21:12:01Z</dcterms:modified>
</cp:coreProperties>
</file>