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9"/>
  </p:notesMasterIdLst>
  <p:sldIdLst>
    <p:sldId id="256" r:id="rId2"/>
    <p:sldId id="257" r:id="rId3"/>
    <p:sldId id="258" r:id="rId4"/>
    <p:sldId id="270" r:id="rId5"/>
    <p:sldId id="259" r:id="rId6"/>
    <p:sldId id="271" r:id="rId7"/>
    <p:sldId id="260" r:id="rId8"/>
    <p:sldId id="262" r:id="rId9"/>
    <p:sldId id="261" r:id="rId10"/>
    <p:sldId id="263" r:id="rId11"/>
    <p:sldId id="264" r:id="rId12"/>
    <p:sldId id="265" r:id="rId13"/>
    <p:sldId id="266" r:id="rId14"/>
    <p:sldId id="272" r:id="rId15"/>
    <p:sldId id="268" r:id="rId16"/>
    <p:sldId id="273"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6FDBAF3D-BFAC-4CDF-9A4E-5402EA92D837}" type="datetimeFigureOut">
              <a:rPr lang="ar-IQ" smtClean="0"/>
              <a:t>08/04/1445</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A8E02053-12C9-475C-8EB3-8A8DB70F6298}" type="slidenum">
              <a:rPr lang="ar-IQ" smtClean="0"/>
              <a:t>‹#›</a:t>
            </a:fld>
            <a:endParaRPr lang="ar-IQ"/>
          </a:p>
        </p:txBody>
      </p:sp>
    </p:spTree>
    <p:extLst>
      <p:ext uri="{BB962C8B-B14F-4D97-AF65-F5344CB8AC3E}">
        <p14:creationId xmlns:p14="http://schemas.microsoft.com/office/powerpoint/2010/main" val="7796531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dirty="0" smtClean="0"/>
              <a:t>Boundary </a:t>
            </a:r>
            <a:r>
              <a:rPr lang="en-US" baseline="0" dirty="0" smtClean="0"/>
              <a:t>  </a:t>
            </a:r>
            <a:r>
              <a:rPr lang="ar-IQ" baseline="0" dirty="0" smtClean="0"/>
              <a:t> الحدود</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2</a:t>
            </a:fld>
            <a:endParaRPr lang="ar-IQ"/>
          </a:p>
        </p:txBody>
      </p:sp>
    </p:spTree>
    <p:extLst>
      <p:ext uri="{BB962C8B-B14F-4D97-AF65-F5344CB8AC3E}">
        <p14:creationId xmlns:p14="http://schemas.microsoft.com/office/powerpoint/2010/main" val="3252244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sz="1200" dirty="0" smtClean="0"/>
              <a:t>Rupture </a:t>
            </a:r>
            <a:r>
              <a:rPr lang="ar-IQ" sz="1200" dirty="0" smtClean="0"/>
              <a:t>  تمزق</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13</a:t>
            </a:fld>
            <a:endParaRPr lang="ar-IQ"/>
          </a:p>
        </p:txBody>
      </p:sp>
    </p:spTree>
    <p:extLst>
      <p:ext uri="{BB962C8B-B14F-4D97-AF65-F5344CB8AC3E}">
        <p14:creationId xmlns:p14="http://schemas.microsoft.com/office/powerpoint/2010/main" val="854470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17</a:t>
            </a:fld>
            <a:endParaRPr lang="ar-IQ"/>
          </a:p>
        </p:txBody>
      </p:sp>
    </p:spTree>
    <p:extLst>
      <p:ext uri="{BB962C8B-B14F-4D97-AF65-F5344CB8AC3E}">
        <p14:creationId xmlns:p14="http://schemas.microsoft.com/office/powerpoint/2010/main" val="2367542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dirty="0" smtClean="0"/>
              <a:t>Clamping </a:t>
            </a:r>
            <a:r>
              <a:rPr lang="ar-IQ" dirty="0" smtClean="0"/>
              <a:t> </a:t>
            </a:r>
            <a:r>
              <a:rPr lang="en-US" dirty="0" smtClean="0"/>
              <a:t> </a:t>
            </a:r>
            <a:r>
              <a:rPr lang="ar-IQ" dirty="0" smtClean="0"/>
              <a:t> لقط</a:t>
            </a:r>
          </a:p>
          <a:p>
            <a:r>
              <a:rPr lang="en-US" sz="1200" dirty="0" smtClean="0"/>
              <a:t>Currents</a:t>
            </a:r>
            <a:r>
              <a:rPr lang="ar-IQ" sz="1200" dirty="0" smtClean="0"/>
              <a:t>  التيارات</a:t>
            </a:r>
          </a:p>
          <a:p>
            <a:r>
              <a:rPr lang="en-US" sz="1200" dirty="0" smtClean="0"/>
              <a:t>Rupturing</a:t>
            </a:r>
            <a:r>
              <a:rPr lang="ar-IQ" sz="1200" dirty="0" smtClean="0"/>
              <a:t>  تمزيق</a:t>
            </a:r>
          </a:p>
          <a:p>
            <a:r>
              <a:rPr lang="en-US" sz="1200" dirty="0" smtClean="0"/>
              <a:t>Disintegration</a:t>
            </a:r>
            <a:r>
              <a:rPr lang="ar-IQ" sz="1200" dirty="0" smtClean="0"/>
              <a:t>  التفكك</a:t>
            </a:r>
          </a:p>
          <a:p>
            <a:r>
              <a:rPr lang="en-US" sz="1200" b="0" i="0" kern="1200" dirty="0" smtClean="0">
                <a:solidFill>
                  <a:schemeClr val="tx1"/>
                </a:solidFill>
                <a:effectLst/>
                <a:latin typeface="+mn-lt"/>
                <a:ea typeface="+mn-ea"/>
                <a:cs typeface="+mn-cs"/>
              </a:rPr>
              <a:t>Pores</a:t>
            </a:r>
            <a:r>
              <a:rPr lang="ar-IQ" sz="1200" b="0" i="0" kern="1200" dirty="0" smtClean="0">
                <a:solidFill>
                  <a:schemeClr val="tx1"/>
                </a:solidFill>
                <a:effectLst/>
                <a:latin typeface="+mn-lt"/>
                <a:ea typeface="+mn-ea"/>
                <a:cs typeface="+mn-cs"/>
              </a:rPr>
              <a:t>  مسامات</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3</a:t>
            </a:fld>
            <a:endParaRPr lang="ar-IQ"/>
          </a:p>
        </p:txBody>
      </p:sp>
    </p:spTree>
    <p:extLst>
      <p:ext uri="{BB962C8B-B14F-4D97-AF65-F5344CB8AC3E}">
        <p14:creationId xmlns:p14="http://schemas.microsoft.com/office/powerpoint/2010/main" val="153977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sz="1200" dirty="0" smtClean="0"/>
              <a:t>Shear  </a:t>
            </a:r>
            <a:r>
              <a:rPr lang="ar-IQ" sz="1200" dirty="0" smtClean="0"/>
              <a:t>  قص</a:t>
            </a:r>
          </a:p>
          <a:p>
            <a:r>
              <a:rPr lang="en-US" dirty="0" smtClean="0"/>
              <a:t>Orifice </a:t>
            </a:r>
            <a:r>
              <a:rPr lang="ar-IQ" dirty="0" smtClean="0"/>
              <a:t>   فتحة</a:t>
            </a:r>
          </a:p>
          <a:p>
            <a:r>
              <a:rPr lang="en-US" dirty="0" smtClean="0"/>
              <a:t>expansion upon discharge</a:t>
            </a:r>
            <a:r>
              <a:rPr lang="ar-IQ" dirty="0" smtClean="0"/>
              <a:t>   التوسع عند الفتحة</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5</a:t>
            </a:fld>
            <a:endParaRPr lang="ar-IQ"/>
          </a:p>
        </p:txBody>
      </p:sp>
    </p:spTree>
    <p:extLst>
      <p:ext uri="{BB962C8B-B14F-4D97-AF65-F5344CB8AC3E}">
        <p14:creationId xmlns:p14="http://schemas.microsoft.com/office/powerpoint/2010/main" val="1904723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dirty="0" smtClean="0"/>
              <a:t>Validated</a:t>
            </a:r>
            <a:r>
              <a:rPr lang="ar-IQ" dirty="0" smtClean="0"/>
              <a:t>   تم التحقق من ملائمتها</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6</a:t>
            </a:fld>
            <a:endParaRPr lang="ar-IQ"/>
          </a:p>
        </p:txBody>
      </p:sp>
    </p:spTree>
    <p:extLst>
      <p:ext uri="{BB962C8B-B14F-4D97-AF65-F5344CB8AC3E}">
        <p14:creationId xmlns:p14="http://schemas.microsoft.com/office/powerpoint/2010/main" val="261119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sz="1200" dirty="0" smtClean="0"/>
              <a:t>Bead mill </a:t>
            </a:r>
            <a:r>
              <a:rPr lang="ar-IQ" sz="1200" dirty="0" smtClean="0"/>
              <a:t> مطحنة الحب </a:t>
            </a:r>
          </a:p>
          <a:p>
            <a:r>
              <a:rPr lang="en-US" sz="1200" dirty="0" smtClean="0"/>
              <a:t>Beating</a:t>
            </a:r>
            <a:r>
              <a:rPr lang="ar-IQ" sz="1200" dirty="0" smtClean="0"/>
              <a:t> الضرب</a:t>
            </a:r>
          </a:p>
          <a:p>
            <a:r>
              <a:rPr lang="en-US" sz="1200" dirty="0" smtClean="0"/>
              <a:t>agitating </a:t>
            </a:r>
            <a:r>
              <a:rPr lang="ar-IQ" sz="1200" baseline="0" dirty="0" smtClean="0"/>
              <a:t>  مهيجة</a:t>
            </a:r>
          </a:p>
          <a:p>
            <a:r>
              <a:rPr lang="en-US" sz="1200" dirty="0" smtClean="0"/>
              <a:t>Collide</a:t>
            </a:r>
            <a:r>
              <a:rPr lang="ar-IQ" sz="1200" dirty="0" smtClean="0"/>
              <a:t>  تصطدم</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7</a:t>
            </a:fld>
            <a:endParaRPr lang="ar-IQ"/>
          </a:p>
        </p:txBody>
      </p:sp>
    </p:spTree>
    <p:extLst>
      <p:ext uri="{BB962C8B-B14F-4D97-AF65-F5344CB8AC3E}">
        <p14:creationId xmlns:p14="http://schemas.microsoft.com/office/powerpoint/2010/main" val="4141937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en-US" sz="1200" dirty="0" smtClean="0"/>
              <a:t>cavitation</a:t>
            </a:r>
          </a:p>
          <a:p>
            <a:r>
              <a:rPr lang="ar-IQ" dirty="0" smtClean="0"/>
              <a:t> التجويف</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9</a:t>
            </a:fld>
            <a:endParaRPr lang="ar-IQ"/>
          </a:p>
        </p:txBody>
      </p:sp>
    </p:spTree>
    <p:extLst>
      <p:ext uri="{BB962C8B-B14F-4D97-AF65-F5344CB8AC3E}">
        <p14:creationId xmlns:p14="http://schemas.microsoft.com/office/powerpoint/2010/main" val="288586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sz="1200" dirty="0" smtClean="0"/>
              <a:t>Consuming </a:t>
            </a:r>
            <a:r>
              <a:rPr lang="ar-IQ" sz="1200" dirty="0" smtClean="0"/>
              <a:t>  تستهلك</a:t>
            </a:r>
          </a:p>
          <a:p>
            <a:r>
              <a:rPr lang="en-US" sz="1200" dirty="0" smtClean="0"/>
              <a:t>Collapse</a:t>
            </a:r>
            <a:r>
              <a:rPr lang="ar-IQ" sz="1200" dirty="0" smtClean="0"/>
              <a:t>  ينهار</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10</a:t>
            </a:fld>
            <a:endParaRPr lang="ar-IQ"/>
          </a:p>
        </p:txBody>
      </p:sp>
    </p:spTree>
    <p:extLst>
      <p:ext uri="{BB962C8B-B14F-4D97-AF65-F5344CB8AC3E}">
        <p14:creationId xmlns:p14="http://schemas.microsoft.com/office/powerpoint/2010/main" val="2810847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sz="1200" dirty="0" smtClean="0"/>
              <a:t>Propagates </a:t>
            </a:r>
            <a:r>
              <a:rPr lang="ar-IQ" sz="1200" dirty="0" smtClean="0"/>
              <a:t> ينتشر</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11</a:t>
            </a:fld>
            <a:endParaRPr lang="ar-IQ"/>
          </a:p>
        </p:txBody>
      </p:sp>
    </p:spTree>
    <p:extLst>
      <p:ext uri="{BB962C8B-B14F-4D97-AF65-F5344CB8AC3E}">
        <p14:creationId xmlns:p14="http://schemas.microsoft.com/office/powerpoint/2010/main" val="983734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sz="1200" dirty="0" smtClean="0"/>
              <a:t>Permeable</a:t>
            </a:r>
            <a:r>
              <a:rPr lang="ar-IQ" sz="1200" dirty="0" smtClean="0"/>
              <a:t>  قابل للنفاذ منه</a:t>
            </a:r>
          </a:p>
          <a:p>
            <a:r>
              <a:rPr lang="en-US" sz="1200" dirty="0" smtClean="0"/>
              <a:t>swells up</a:t>
            </a:r>
            <a:r>
              <a:rPr lang="ar-IQ" sz="1200" dirty="0" smtClean="0"/>
              <a:t>  تتضخم</a:t>
            </a:r>
          </a:p>
          <a:p>
            <a:r>
              <a:rPr lang="en-US" sz="1200" dirty="0" smtClean="0"/>
              <a:t>subsequently bursts</a:t>
            </a:r>
            <a:r>
              <a:rPr lang="ar-IQ" sz="1200" dirty="0" smtClean="0"/>
              <a:t> تنفجر</a:t>
            </a:r>
            <a:r>
              <a:rPr lang="ar-IQ" sz="1200" baseline="0" dirty="0" smtClean="0"/>
              <a:t> لاحقا</a:t>
            </a:r>
          </a:p>
          <a:p>
            <a:r>
              <a:rPr lang="en-US" sz="1200" dirty="0" smtClean="0"/>
              <a:t>Fragile</a:t>
            </a:r>
            <a:r>
              <a:rPr lang="ar-IQ" sz="1200" dirty="0" smtClean="0"/>
              <a:t> قابل للكسر</a:t>
            </a:r>
          </a:p>
          <a:p>
            <a:r>
              <a:rPr lang="en-US" sz="1200" dirty="0" smtClean="0"/>
              <a:t>Periplasmic</a:t>
            </a:r>
            <a:r>
              <a:rPr lang="ar-IQ" sz="1200" dirty="0" smtClean="0"/>
              <a:t> المحيط بالبلازما</a:t>
            </a:r>
            <a:endParaRPr lang="ar-IQ" dirty="0"/>
          </a:p>
        </p:txBody>
      </p:sp>
      <p:sp>
        <p:nvSpPr>
          <p:cNvPr id="4" name="عنصر نائب لرقم الشريحة 3"/>
          <p:cNvSpPr>
            <a:spLocks noGrp="1"/>
          </p:cNvSpPr>
          <p:nvPr>
            <p:ph type="sldNum" sz="quarter" idx="10"/>
          </p:nvPr>
        </p:nvSpPr>
        <p:spPr/>
        <p:txBody>
          <a:bodyPr/>
          <a:lstStyle/>
          <a:p>
            <a:fld id="{A8E02053-12C9-475C-8EB3-8A8DB70F6298}" type="slidenum">
              <a:rPr lang="ar-IQ" smtClean="0"/>
              <a:t>12</a:t>
            </a:fld>
            <a:endParaRPr lang="ar-IQ"/>
          </a:p>
        </p:txBody>
      </p:sp>
    </p:spTree>
    <p:extLst>
      <p:ext uri="{BB962C8B-B14F-4D97-AF65-F5344CB8AC3E}">
        <p14:creationId xmlns:p14="http://schemas.microsoft.com/office/powerpoint/2010/main" val="661961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173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2249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3926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6361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2030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8855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631953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3413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2944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2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544628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7529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9632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1760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A54C80-263E-416B-A8E0-580EDEADCBDC}" type="datetimeFigureOut">
              <a:rPr lang="en-US" smtClean="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817393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10/22/2023</a:t>
            </a:fld>
            <a:endParaRPr lang="en-US" dirty="0"/>
          </a:p>
        </p:txBody>
      </p:sp>
    </p:spTree>
    <p:extLst>
      <p:ext uri="{BB962C8B-B14F-4D97-AF65-F5344CB8AC3E}">
        <p14:creationId xmlns:p14="http://schemas.microsoft.com/office/powerpoint/2010/main" val="1591841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161643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image2.slideserve.com/4783774/slide1-l.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ge2.slideserve.com/4783774/slide1-l.jp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80067" y="1739900"/>
            <a:ext cx="7766936" cy="825036"/>
          </a:xfrm>
        </p:spPr>
        <p:txBody>
          <a:bodyPr/>
          <a:lstStyle/>
          <a:p>
            <a:pPr algn="ctr"/>
            <a:r>
              <a:rPr lang="en-US" b="1" u="sng" dirty="0">
                <a:hlinkClick r:id="rId2" tooltip="slide1"/>
              </a:rPr>
              <a:t>Bioseparation</a:t>
            </a:r>
            <a:endParaRPr lang="ar-IQ" dirty="0"/>
          </a:p>
        </p:txBody>
      </p:sp>
      <p:sp>
        <p:nvSpPr>
          <p:cNvPr id="3" name="عنوان فرعي 2"/>
          <p:cNvSpPr>
            <a:spLocks noGrp="1"/>
          </p:cNvSpPr>
          <p:nvPr>
            <p:ph type="subTitle" idx="1"/>
          </p:nvPr>
        </p:nvSpPr>
        <p:spPr>
          <a:xfrm>
            <a:off x="1507067" y="4050833"/>
            <a:ext cx="8264730" cy="1096899"/>
          </a:xfrm>
        </p:spPr>
        <p:txBody>
          <a:bodyPr>
            <a:normAutofit fontScale="85000" lnSpcReduction="10000"/>
          </a:bodyPr>
          <a:lstStyle/>
          <a:p>
            <a:endParaRPr lang="en-US" dirty="0" smtClean="0"/>
          </a:p>
          <a:p>
            <a:endParaRPr lang="ar-IQ" dirty="0"/>
          </a:p>
          <a:p>
            <a:r>
              <a:rPr lang="en-US" dirty="0"/>
              <a:t>Assistant </a:t>
            </a:r>
            <a:r>
              <a:rPr lang="en-US" dirty="0" smtClean="0"/>
              <a:t>Professor Dr</a:t>
            </a:r>
            <a:r>
              <a:rPr lang="en-US" dirty="0" smtClean="0"/>
              <a:t>. Ahmed Aljanaby</a:t>
            </a:r>
            <a:r>
              <a:rPr lang="ar-IQ" dirty="0" smtClean="0"/>
              <a:t>                                                            محاضرة 2</a:t>
            </a:r>
            <a:endParaRPr lang="ar-IQ" dirty="0"/>
          </a:p>
        </p:txBody>
      </p:sp>
    </p:spTree>
    <p:extLst>
      <p:ext uri="{BB962C8B-B14F-4D97-AF65-F5344CB8AC3E}">
        <p14:creationId xmlns:p14="http://schemas.microsoft.com/office/powerpoint/2010/main" val="3122339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a:bodyPr>
          <a:lstStyle/>
          <a:p>
            <a:r>
              <a:rPr lang="en-US" b="1" dirty="0"/>
              <a:t>Non-Mechanical </a:t>
            </a:r>
            <a:r>
              <a:rPr lang="en-US" b="1" dirty="0" err="1"/>
              <a:t>Lysis</a:t>
            </a:r>
            <a:endParaRPr lang="ar-IQ" dirty="0"/>
          </a:p>
        </p:txBody>
      </p:sp>
      <p:sp>
        <p:nvSpPr>
          <p:cNvPr id="3" name="عنصر نائب للمحتوى 2"/>
          <p:cNvSpPr>
            <a:spLocks noGrp="1"/>
          </p:cNvSpPr>
          <p:nvPr>
            <p:ph idx="1"/>
          </p:nvPr>
        </p:nvSpPr>
        <p:spPr>
          <a:xfrm>
            <a:off x="677334" y="1460500"/>
            <a:ext cx="9025466" cy="4800599"/>
          </a:xfrm>
        </p:spPr>
        <p:txBody>
          <a:bodyPr>
            <a:normAutofit/>
          </a:bodyPr>
          <a:lstStyle/>
          <a:p>
            <a:pPr algn="l" rtl="0"/>
            <a:r>
              <a:rPr lang="en-US" sz="2000" b="1" u="sng" dirty="0">
                <a:solidFill>
                  <a:srgbClr val="FF0000"/>
                </a:solidFill>
              </a:rPr>
              <a:t>Thermal </a:t>
            </a:r>
            <a:r>
              <a:rPr lang="en-US" sz="2000" b="1" u="sng" dirty="0" err="1">
                <a:solidFill>
                  <a:srgbClr val="FF0000"/>
                </a:solidFill>
              </a:rPr>
              <a:t>Lysis</a:t>
            </a:r>
            <a:r>
              <a:rPr lang="en-US" sz="2000" i="1" dirty="0"/>
              <a:t> </a:t>
            </a:r>
          </a:p>
          <a:p>
            <a:pPr algn="just" rtl="0"/>
            <a:r>
              <a:rPr lang="en-US" sz="2000" dirty="0"/>
              <a:t>Cell </a:t>
            </a:r>
            <a:r>
              <a:rPr lang="en-US" sz="2000" dirty="0" err="1"/>
              <a:t>lysis</a:t>
            </a:r>
            <a:r>
              <a:rPr lang="en-US" sz="2000" dirty="0"/>
              <a:t> can be conducted by repeated </a:t>
            </a:r>
            <a:r>
              <a:rPr lang="en-US" sz="2000" u="sng" dirty="0">
                <a:solidFill>
                  <a:srgbClr val="FF0000"/>
                </a:solidFill>
              </a:rPr>
              <a:t>freezing and thawing </a:t>
            </a:r>
            <a:r>
              <a:rPr lang="en-US" sz="2000" dirty="0"/>
              <a:t>cycles. This causes formation of ice on the cell membrane which helps in breaking down the cell membrane. This method is time </a:t>
            </a:r>
            <a:r>
              <a:rPr lang="en-US" sz="2000" u="sng" dirty="0">
                <a:solidFill>
                  <a:srgbClr val="FF0000"/>
                </a:solidFill>
              </a:rPr>
              <a:t>consuming</a:t>
            </a:r>
            <a:r>
              <a:rPr lang="en-US" sz="2000" dirty="0"/>
              <a:t> and cannot be used for extracting cellular components </a:t>
            </a:r>
            <a:r>
              <a:rPr lang="en-US" sz="2000" u="sng" dirty="0">
                <a:solidFill>
                  <a:srgbClr val="FF0000"/>
                </a:solidFill>
              </a:rPr>
              <a:t>sensitive to temperature</a:t>
            </a:r>
            <a:r>
              <a:rPr lang="en-US" sz="2000" dirty="0"/>
              <a:t>.</a:t>
            </a:r>
          </a:p>
          <a:p>
            <a:pPr algn="just" rtl="0"/>
            <a:r>
              <a:rPr lang="en-US" sz="2000" dirty="0"/>
              <a:t>However, heating for a long period may </a:t>
            </a:r>
            <a:r>
              <a:rPr lang="en-US" sz="2000" u="sng" dirty="0">
                <a:solidFill>
                  <a:srgbClr val="FF0000"/>
                </a:solidFill>
              </a:rPr>
              <a:t>damage the DNA</a:t>
            </a:r>
            <a:r>
              <a:rPr lang="en-US" sz="2000" dirty="0"/>
              <a:t>. This method is </a:t>
            </a:r>
            <a:r>
              <a:rPr lang="en-US" sz="2000" u="sng" dirty="0" smtClean="0">
                <a:solidFill>
                  <a:srgbClr val="FF0000"/>
                </a:solidFill>
              </a:rPr>
              <a:t>expensive</a:t>
            </a:r>
            <a:r>
              <a:rPr lang="en-US" sz="2000" dirty="0" smtClean="0"/>
              <a:t> </a:t>
            </a:r>
            <a:r>
              <a:rPr lang="en-US" sz="2000" dirty="0"/>
              <a:t>and so it is not widely used for </a:t>
            </a:r>
            <a:r>
              <a:rPr lang="en-US" sz="2000" dirty="0" err="1"/>
              <a:t>macroscale</a:t>
            </a:r>
            <a:r>
              <a:rPr lang="en-US" sz="2000" dirty="0"/>
              <a:t> industrial </a:t>
            </a:r>
            <a:r>
              <a:rPr lang="en-US" sz="2000" dirty="0" smtClean="0"/>
              <a:t>applications.</a:t>
            </a:r>
          </a:p>
          <a:p>
            <a:pPr algn="just" rtl="0"/>
            <a:r>
              <a:rPr lang="en-US" sz="2000" b="1" u="sng" dirty="0">
                <a:solidFill>
                  <a:srgbClr val="FF0000"/>
                </a:solidFill>
              </a:rPr>
              <a:t>Cavitation</a:t>
            </a:r>
            <a:r>
              <a:rPr lang="en-US" sz="2000" dirty="0"/>
              <a:t> is a technique which is used for the formation and subsequent rupture of cavities or bubbles. These cavities can be formed by </a:t>
            </a:r>
            <a:r>
              <a:rPr lang="en-US" sz="2000" u="sng" dirty="0">
                <a:solidFill>
                  <a:srgbClr val="FF0000"/>
                </a:solidFill>
              </a:rPr>
              <a:t>reducing the local pressure </a:t>
            </a:r>
            <a:r>
              <a:rPr lang="en-US" sz="2000" dirty="0"/>
              <a:t>which can be done by </a:t>
            </a:r>
            <a:r>
              <a:rPr lang="en-US" sz="2000" u="sng" dirty="0">
                <a:solidFill>
                  <a:srgbClr val="FF0000"/>
                </a:solidFill>
              </a:rPr>
              <a:t>increasing the velocity</a:t>
            </a:r>
            <a:r>
              <a:rPr lang="en-US" sz="2000" dirty="0"/>
              <a:t>, </a:t>
            </a:r>
            <a:r>
              <a:rPr lang="en-US" sz="2000" u="sng" dirty="0">
                <a:solidFill>
                  <a:srgbClr val="FF0000"/>
                </a:solidFill>
              </a:rPr>
              <a:t>ultrasonic vibration</a:t>
            </a:r>
            <a:r>
              <a:rPr lang="en-US" sz="2000" dirty="0"/>
              <a:t>, etc. Subsequently, reduction of pressure causes the collapse of the cavity or bubble</a:t>
            </a:r>
            <a:r>
              <a:rPr lang="en-US" sz="2000" dirty="0" smtClean="0"/>
              <a:t>.</a:t>
            </a:r>
            <a:r>
              <a:rPr lang="en-US" sz="2000" dirty="0"/>
              <a:t> </a:t>
            </a:r>
            <a:endParaRPr lang="ar-IQ" sz="2000" b="1" dirty="0">
              <a:solidFill>
                <a:schemeClr val="tx1"/>
              </a:solidFill>
            </a:endParaRPr>
          </a:p>
        </p:txBody>
      </p:sp>
    </p:spTree>
    <p:extLst>
      <p:ext uri="{BB962C8B-B14F-4D97-AF65-F5344CB8AC3E}">
        <p14:creationId xmlns:p14="http://schemas.microsoft.com/office/powerpoint/2010/main" val="2893766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a:bodyPr>
          <a:lstStyle/>
          <a:p>
            <a:r>
              <a:rPr lang="en-US" b="1" dirty="0"/>
              <a:t>Non-Mechanical </a:t>
            </a:r>
            <a:r>
              <a:rPr lang="en-US" b="1" dirty="0" err="1"/>
              <a:t>Lysis</a:t>
            </a:r>
            <a:endParaRPr lang="ar-IQ" dirty="0"/>
          </a:p>
        </p:txBody>
      </p:sp>
      <p:sp>
        <p:nvSpPr>
          <p:cNvPr id="3" name="عنصر نائب للمحتوى 2"/>
          <p:cNvSpPr>
            <a:spLocks noGrp="1"/>
          </p:cNvSpPr>
          <p:nvPr>
            <p:ph idx="1"/>
          </p:nvPr>
        </p:nvSpPr>
        <p:spPr>
          <a:xfrm>
            <a:off x="677334" y="1460501"/>
            <a:ext cx="8596668" cy="4580862"/>
          </a:xfrm>
        </p:spPr>
        <p:txBody>
          <a:bodyPr/>
          <a:lstStyle/>
          <a:p>
            <a:pPr algn="just" rtl="0"/>
            <a:r>
              <a:rPr lang="en-US" sz="2000" dirty="0"/>
              <a:t>During the collapse of a bubble, a large amount of mechanical energy is released in the form of a shockwave that propagates through the media. Since this shock wave has high energy, it has been used to disintegrate the cell membrane. </a:t>
            </a:r>
            <a:r>
              <a:rPr lang="en-US" sz="2000" u="sng" dirty="0">
                <a:solidFill>
                  <a:srgbClr val="FF0000"/>
                </a:solidFill>
              </a:rPr>
              <a:t>Ultrasonic</a:t>
            </a:r>
            <a:r>
              <a:rPr lang="en-US" sz="2000" dirty="0"/>
              <a:t> and </a:t>
            </a:r>
            <a:r>
              <a:rPr lang="en-US" sz="2000" u="sng" dirty="0">
                <a:solidFill>
                  <a:srgbClr val="FF0000"/>
                </a:solidFill>
              </a:rPr>
              <a:t>hydrodynamic</a:t>
            </a:r>
            <a:r>
              <a:rPr lang="en-US" sz="2000" dirty="0"/>
              <a:t> methods have been used for generating cavitation used to disrupt cells</a:t>
            </a:r>
            <a:r>
              <a:rPr lang="en-US" sz="2000" dirty="0" smtClean="0"/>
              <a:t>.</a:t>
            </a:r>
          </a:p>
          <a:p>
            <a:pPr algn="just" rtl="0"/>
            <a:r>
              <a:rPr lang="en-US" sz="2000" dirty="0"/>
              <a:t>This technique also produces </a:t>
            </a:r>
            <a:r>
              <a:rPr lang="en-US" sz="2000" u="sng" dirty="0">
                <a:solidFill>
                  <a:srgbClr val="FF0000"/>
                </a:solidFill>
              </a:rPr>
              <a:t>very small cell debris </a:t>
            </a:r>
            <a:r>
              <a:rPr lang="en-US" sz="2000" dirty="0"/>
              <a:t>which might be a problem for subsequent processes. In addition, large amount of </a:t>
            </a:r>
            <a:r>
              <a:rPr lang="en-US" sz="2000" u="sng" dirty="0">
                <a:solidFill>
                  <a:srgbClr val="FF0000"/>
                </a:solidFill>
              </a:rPr>
              <a:t>heat</a:t>
            </a:r>
            <a:r>
              <a:rPr lang="en-US" sz="2000" dirty="0"/>
              <a:t> is generated which needs to be dissipated. Enzymes that come out from cell after Ultrasonic Cavitation have also been reported to be </a:t>
            </a:r>
            <a:r>
              <a:rPr lang="en-US" sz="2000" u="sng" dirty="0">
                <a:solidFill>
                  <a:srgbClr val="FF0000"/>
                </a:solidFill>
              </a:rPr>
              <a:t>degraded</a:t>
            </a:r>
            <a:endParaRPr lang="en-US" sz="2000" b="1" u="sng" dirty="0">
              <a:solidFill>
                <a:srgbClr val="FF0000"/>
              </a:solidFill>
            </a:endParaRPr>
          </a:p>
          <a:p>
            <a:pPr marL="0" indent="0" algn="l" rtl="0">
              <a:buNone/>
            </a:pPr>
            <a:endParaRPr lang="ar-IQ" b="1" dirty="0">
              <a:solidFill>
                <a:schemeClr val="tx1"/>
              </a:solidFill>
            </a:endParaRPr>
          </a:p>
        </p:txBody>
      </p:sp>
    </p:spTree>
    <p:extLst>
      <p:ext uri="{BB962C8B-B14F-4D97-AF65-F5344CB8AC3E}">
        <p14:creationId xmlns:p14="http://schemas.microsoft.com/office/powerpoint/2010/main" val="352396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a:bodyPr>
          <a:lstStyle/>
          <a:p>
            <a:r>
              <a:rPr lang="en-US" b="1" dirty="0"/>
              <a:t>Non-Mechanical </a:t>
            </a:r>
            <a:r>
              <a:rPr lang="en-US" b="1" dirty="0" err="1"/>
              <a:t>Lysis</a:t>
            </a:r>
            <a:endParaRPr lang="ar-IQ" dirty="0"/>
          </a:p>
        </p:txBody>
      </p:sp>
      <p:sp>
        <p:nvSpPr>
          <p:cNvPr id="3" name="عنصر نائب للمحتوى 2"/>
          <p:cNvSpPr>
            <a:spLocks noGrp="1"/>
          </p:cNvSpPr>
          <p:nvPr>
            <p:ph idx="1"/>
          </p:nvPr>
        </p:nvSpPr>
        <p:spPr>
          <a:xfrm>
            <a:off x="677333" y="1460500"/>
            <a:ext cx="9299179" cy="4913004"/>
          </a:xfrm>
        </p:spPr>
        <p:txBody>
          <a:bodyPr>
            <a:normAutofit/>
          </a:bodyPr>
          <a:lstStyle/>
          <a:p>
            <a:pPr algn="just" rtl="0"/>
            <a:r>
              <a:rPr lang="en-US" sz="2000" b="1" u="sng" dirty="0">
                <a:solidFill>
                  <a:srgbClr val="FF0000"/>
                </a:solidFill>
              </a:rPr>
              <a:t>Osmotic Shock</a:t>
            </a:r>
            <a:r>
              <a:rPr lang="en-US" sz="2000" i="1" dirty="0"/>
              <a:t> </a:t>
            </a:r>
          </a:p>
          <a:p>
            <a:pPr algn="just" rtl="0"/>
            <a:r>
              <a:rPr lang="en-US" sz="2000" dirty="0"/>
              <a:t>When the concentration of salt surrounding a cell is suddenly changed such that there is a concentration difference between the </a:t>
            </a:r>
            <a:r>
              <a:rPr lang="en-US" sz="2000" u="sng" dirty="0">
                <a:solidFill>
                  <a:srgbClr val="FF0000"/>
                </a:solidFill>
              </a:rPr>
              <a:t>inside</a:t>
            </a:r>
            <a:r>
              <a:rPr lang="en-US" sz="2000" dirty="0"/>
              <a:t> and </a:t>
            </a:r>
            <a:r>
              <a:rPr lang="en-US" sz="2000" u="sng" dirty="0">
                <a:solidFill>
                  <a:srgbClr val="FF0000"/>
                </a:solidFill>
              </a:rPr>
              <a:t>outside</a:t>
            </a:r>
            <a:r>
              <a:rPr lang="en-US" sz="2000" dirty="0"/>
              <a:t> of the cell, the cell membrane becomes permeable to water due to osmosis. </a:t>
            </a:r>
            <a:endParaRPr lang="en-US" sz="2000" dirty="0" smtClean="0"/>
          </a:p>
          <a:p>
            <a:pPr algn="just" rtl="0"/>
            <a:r>
              <a:rPr lang="en-US" sz="2000" dirty="0" smtClean="0"/>
              <a:t>If </a:t>
            </a:r>
            <a:r>
              <a:rPr lang="en-US" sz="2000" dirty="0"/>
              <a:t>the concentration of salt is lower in the surrounding solution, water enters the cell and the cell swells up and subsequently bursts. This technique is suitable for mammalian cell due to the fragile structure of membrane; however, periplasmic proteins may be released in the case of gram-negative </a:t>
            </a:r>
            <a:r>
              <a:rPr lang="en-US" sz="2000" dirty="0" smtClean="0"/>
              <a:t>bacteria</a:t>
            </a:r>
          </a:p>
          <a:p>
            <a:pPr algn="l" rtl="0"/>
            <a:r>
              <a:rPr lang="en-US" sz="2000" b="1" u="sng" dirty="0">
                <a:solidFill>
                  <a:srgbClr val="FF0000"/>
                </a:solidFill>
              </a:rPr>
              <a:t>Chemical Cell Disruption </a:t>
            </a:r>
          </a:p>
          <a:p>
            <a:pPr algn="l" rtl="0"/>
            <a:r>
              <a:rPr lang="en-US" sz="2000" dirty="0"/>
              <a:t>Chemical </a:t>
            </a:r>
            <a:r>
              <a:rPr lang="en-US" sz="2000" dirty="0" err="1"/>
              <a:t>lysis</a:t>
            </a:r>
            <a:r>
              <a:rPr lang="en-US" sz="2000" dirty="0"/>
              <a:t> methods use </a:t>
            </a:r>
            <a:r>
              <a:rPr lang="en-US" sz="2000" dirty="0" err="1"/>
              <a:t>lysis</a:t>
            </a:r>
            <a:r>
              <a:rPr lang="en-US" sz="2000" dirty="0"/>
              <a:t> buffers to disrupt the cell membrane. </a:t>
            </a:r>
            <a:endParaRPr lang="en-US" sz="2000" dirty="0" smtClean="0"/>
          </a:p>
          <a:p>
            <a:pPr algn="l" rtl="0"/>
            <a:r>
              <a:rPr lang="en-US" sz="2000" dirty="0" err="1" smtClean="0"/>
              <a:t>Lysis</a:t>
            </a:r>
            <a:r>
              <a:rPr lang="en-US" sz="2000" dirty="0" smtClean="0"/>
              <a:t> </a:t>
            </a:r>
            <a:r>
              <a:rPr lang="en-US" sz="2000" dirty="0"/>
              <a:t>buffers break the cell membrane by changing the </a:t>
            </a:r>
            <a:r>
              <a:rPr lang="en-US" sz="2000" dirty="0" err="1"/>
              <a:t>pH.</a:t>
            </a:r>
            <a:r>
              <a:rPr lang="en-US" sz="2000" dirty="0"/>
              <a:t> </a:t>
            </a:r>
          </a:p>
          <a:p>
            <a:pPr marL="0" indent="0" algn="just" rtl="0">
              <a:buNone/>
            </a:pPr>
            <a:endParaRPr lang="en-US" b="1" dirty="0">
              <a:solidFill>
                <a:schemeClr val="tx1"/>
              </a:solidFill>
            </a:endParaRPr>
          </a:p>
          <a:p>
            <a:pPr marL="0" indent="0" algn="just" rtl="0">
              <a:buNone/>
            </a:pPr>
            <a:endParaRPr lang="ar-IQ" b="1" dirty="0">
              <a:solidFill>
                <a:schemeClr val="tx1"/>
              </a:solidFill>
            </a:endParaRPr>
          </a:p>
        </p:txBody>
      </p:sp>
    </p:spTree>
    <p:extLst>
      <p:ext uri="{BB962C8B-B14F-4D97-AF65-F5344CB8AC3E}">
        <p14:creationId xmlns:p14="http://schemas.microsoft.com/office/powerpoint/2010/main" val="2802617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a:bodyPr>
          <a:lstStyle/>
          <a:p>
            <a:r>
              <a:rPr lang="en-US" b="1" dirty="0"/>
              <a:t>Non-Mechanical </a:t>
            </a:r>
            <a:r>
              <a:rPr lang="en-US" b="1" dirty="0" err="1"/>
              <a:t>Lysis</a:t>
            </a:r>
            <a:endParaRPr lang="ar-IQ" dirty="0"/>
          </a:p>
        </p:txBody>
      </p:sp>
      <p:sp>
        <p:nvSpPr>
          <p:cNvPr id="3" name="عنصر نائب للمحتوى 2"/>
          <p:cNvSpPr>
            <a:spLocks noGrp="1"/>
          </p:cNvSpPr>
          <p:nvPr>
            <p:ph idx="1"/>
          </p:nvPr>
        </p:nvSpPr>
        <p:spPr>
          <a:xfrm>
            <a:off x="677334" y="1460500"/>
            <a:ext cx="9026224" cy="4953947"/>
          </a:xfrm>
        </p:spPr>
        <p:txBody>
          <a:bodyPr/>
          <a:lstStyle/>
          <a:p>
            <a:pPr algn="l" rtl="0"/>
            <a:r>
              <a:rPr lang="en-US" sz="2000" u="sng" dirty="0">
                <a:solidFill>
                  <a:srgbClr val="FF0000"/>
                </a:solidFill>
              </a:rPr>
              <a:t>Detergents</a:t>
            </a:r>
            <a:r>
              <a:rPr lang="en-US" sz="2000" dirty="0"/>
              <a:t> can also be added to cell </a:t>
            </a:r>
            <a:r>
              <a:rPr lang="en-US" sz="2000" dirty="0" err="1"/>
              <a:t>lysis</a:t>
            </a:r>
            <a:r>
              <a:rPr lang="en-US" sz="2000" dirty="0"/>
              <a:t> buffers to </a:t>
            </a:r>
            <a:r>
              <a:rPr lang="en-US" sz="2000" u="sng" dirty="0">
                <a:solidFill>
                  <a:srgbClr val="FF0000"/>
                </a:solidFill>
              </a:rPr>
              <a:t>solubilize</a:t>
            </a:r>
            <a:r>
              <a:rPr lang="en-US" sz="2000" dirty="0"/>
              <a:t> the membrane proteins and to rupture the cell membrane to release its contents. </a:t>
            </a:r>
            <a:endParaRPr lang="en-US" sz="2000" dirty="0" smtClean="0"/>
          </a:p>
          <a:p>
            <a:pPr algn="l" rtl="0"/>
            <a:r>
              <a:rPr lang="en-US" sz="2000" b="1" u="sng" dirty="0" smtClean="0">
                <a:solidFill>
                  <a:srgbClr val="FF0000"/>
                </a:solidFill>
              </a:rPr>
              <a:t>Chemical </a:t>
            </a:r>
            <a:r>
              <a:rPr lang="en-US" sz="2000" b="1" u="sng" dirty="0" err="1">
                <a:solidFill>
                  <a:srgbClr val="FF0000"/>
                </a:solidFill>
              </a:rPr>
              <a:t>lysis</a:t>
            </a:r>
            <a:r>
              <a:rPr lang="en-US" sz="2000" b="1" u="sng" dirty="0">
                <a:solidFill>
                  <a:srgbClr val="FF0000"/>
                </a:solidFill>
              </a:rPr>
              <a:t> </a:t>
            </a:r>
            <a:r>
              <a:rPr lang="en-US" sz="2000" dirty="0"/>
              <a:t>can be </a:t>
            </a:r>
            <a:r>
              <a:rPr lang="en-US" sz="2000" b="1" dirty="0"/>
              <a:t>classified</a:t>
            </a:r>
            <a:r>
              <a:rPr lang="en-US" sz="2000" dirty="0"/>
              <a:t> as </a:t>
            </a:r>
            <a:r>
              <a:rPr lang="en-US" sz="2000" u="sng" dirty="0">
                <a:solidFill>
                  <a:srgbClr val="FF0000"/>
                </a:solidFill>
              </a:rPr>
              <a:t>alkaline </a:t>
            </a:r>
            <a:r>
              <a:rPr lang="en-US" sz="2000" u="sng" dirty="0" err="1">
                <a:solidFill>
                  <a:srgbClr val="FF0000"/>
                </a:solidFill>
              </a:rPr>
              <a:t>lysis</a:t>
            </a:r>
            <a:r>
              <a:rPr lang="en-US" sz="2000" dirty="0"/>
              <a:t> and </a:t>
            </a:r>
            <a:r>
              <a:rPr lang="en-US" sz="2000" u="sng" dirty="0">
                <a:solidFill>
                  <a:srgbClr val="FF0000"/>
                </a:solidFill>
              </a:rPr>
              <a:t>detergent </a:t>
            </a:r>
            <a:r>
              <a:rPr lang="en-US" sz="2000" u="sng" dirty="0" err="1">
                <a:solidFill>
                  <a:srgbClr val="FF0000"/>
                </a:solidFill>
              </a:rPr>
              <a:t>lysis</a:t>
            </a:r>
            <a:r>
              <a:rPr lang="en-US" sz="2000" dirty="0"/>
              <a:t>.</a:t>
            </a:r>
          </a:p>
          <a:p>
            <a:pPr algn="l" rtl="0"/>
            <a:r>
              <a:rPr lang="en-US" sz="2000" dirty="0" smtClean="0"/>
              <a:t>In </a:t>
            </a:r>
            <a:r>
              <a:rPr lang="en-US" sz="2000" u="sng" dirty="0">
                <a:solidFill>
                  <a:srgbClr val="FF0000"/>
                </a:solidFill>
              </a:rPr>
              <a:t>alkaline </a:t>
            </a:r>
            <a:r>
              <a:rPr lang="en-US" sz="2000" u="sng" dirty="0" err="1">
                <a:solidFill>
                  <a:srgbClr val="FF0000"/>
                </a:solidFill>
              </a:rPr>
              <a:t>lysis</a:t>
            </a:r>
            <a:r>
              <a:rPr lang="en-US" sz="2000" dirty="0"/>
              <a:t>, OH</a:t>
            </a:r>
            <a:r>
              <a:rPr lang="en-US" sz="2000" baseline="30000" dirty="0"/>
              <a:t>−</a:t>
            </a:r>
            <a:r>
              <a:rPr lang="en-US" sz="2000" dirty="0"/>
              <a:t> ions are the main component used for lysing cell </a:t>
            </a:r>
            <a:r>
              <a:rPr lang="en-US" sz="2000" dirty="0" smtClean="0"/>
              <a:t>membrane. </a:t>
            </a:r>
            <a:r>
              <a:rPr lang="en-US" sz="2000" dirty="0"/>
              <a:t>The </a:t>
            </a:r>
            <a:r>
              <a:rPr lang="en-US" sz="2000" dirty="0" err="1"/>
              <a:t>lysis</a:t>
            </a:r>
            <a:r>
              <a:rPr lang="en-US" sz="2000" dirty="0"/>
              <a:t> buffer consists of sodium hydroxide and sodium dodecyl </a:t>
            </a:r>
            <a:r>
              <a:rPr lang="en-US" sz="2000" dirty="0" err="1"/>
              <a:t>sulphate</a:t>
            </a:r>
            <a:r>
              <a:rPr lang="en-US" sz="2000" dirty="0"/>
              <a:t> (SDS). </a:t>
            </a:r>
            <a:endParaRPr lang="en-US" sz="2000" dirty="0" smtClean="0"/>
          </a:p>
          <a:p>
            <a:pPr algn="l" rtl="0"/>
            <a:r>
              <a:rPr lang="en-US" sz="2000" dirty="0" smtClean="0"/>
              <a:t>The </a:t>
            </a:r>
            <a:r>
              <a:rPr lang="en-US" sz="2000" dirty="0"/>
              <a:t>OH</a:t>
            </a:r>
            <a:r>
              <a:rPr lang="en-US" sz="2000" baseline="30000" dirty="0"/>
              <a:t>−</a:t>
            </a:r>
            <a:r>
              <a:rPr lang="en-US" sz="2000" dirty="0"/>
              <a:t> ion reacts with the cell membrane and breaks the fatty acid-glycerol ester bonds and subsequently makes the cell membrane permeable and the SDS solubilizes the proteins and the membrane. </a:t>
            </a:r>
            <a:endParaRPr lang="en-US" sz="2000" dirty="0" smtClean="0"/>
          </a:p>
          <a:p>
            <a:pPr algn="l" rtl="0"/>
            <a:r>
              <a:rPr lang="en-US" sz="2000" dirty="0" smtClean="0"/>
              <a:t>The </a:t>
            </a:r>
            <a:r>
              <a:rPr lang="en-US" sz="2000" dirty="0"/>
              <a:t>pH range of 11.5–12.5 is preferable for cell </a:t>
            </a:r>
            <a:r>
              <a:rPr lang="en-US" sz="2000" dirty="0" err="1" smtClean="0"/>
              <a:t>lysis</a:t>
            </a:r>
            <a:r>
              <a:rPr lang="en-US" sz="2000" dirty="0" smtClean="0"/>
              <a:t>. </a:t>
            </a:r>
            <a:r>
              <a:rPr lang="en-US" sz="2000" dirty="0"/>
              <a:t>Although this method is suitable for </a:t>
            </a:r>
            <a:r>
              <a:rPr lang="en-US" sz="2000" u="sng" dirty="0">
                <a:solidFill>
                  <a:srgbClr val="FF0000"/>
                </a:solidFill>
              </a:rPr>
              <a:t>all kinds</a:t>
            </a:r>
            <a:r>
              <a:rPr lang="en-US" sz="2000" dirty="0"/>
              <a:t> of cells, this process is </a:t>
            </a:r>
            <a:r>
              <a:rPr lang="en-US" sz="2000" u="sng" dirty="0">
                <a:solidFill>
                  <a:srgbClr val="FF0000"/>
                </a:solidFill>
              </a:rPr>
              <a:t>very slow </a:t>
            </a:r>
            <a:r>
              <a:rPr lang="en-US" sz="2000" dirty="0"/>
              <a:t>and takes about 6 to 12 h. This method is mostly used for </a:t>
            </a:r>
            <a:r>
              <a:rPr lang="en-US" sz="2000" u="sng" dirty="0">
                <a:solidFill>
                  <a:srgbClr val="FF0000"/>
                </a:solidFill>
              </a:rPr>
              <a:t>isolating plasmid DNA </a:t>
            </a:r>
            <a:r>
              <a:rPr lang="en-US" sz="2000" dirty="0"/>
              <a:t>from bacteria</a:t>
            </a:r>
          </a:p>
          <a:p>
            <a:pPr marL="0" indent="0" algn="l" rtl="0">
              <a:buNone/>
            </a:pPr>
            <a:endParaRPr lang="en-US" b="1" dirty="0" smtClean="0">
              <a:solidFill>
                <a:schemeClr val="tx1"/>
              </a:solidFill>
            </a:endParaRPr>
          </a:p>
        </p:txBody>
      </p:sp>
    </p:spTree>
    <p:extLst>
      <p:ext uri="{BB962C8B-B14F-4D97-AF65-F5344CB8AC3E}">
        <p14:creationId xmlns:p14="http://schemas.microsoft.com/office/powerpoint/2010/main" val="3823193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a:bodyPr>
          <a:lstStyle/>
          <a:p>
            <a:r>
              <a:rPr lang="en-US" b="1" dirty="0"/>
              <a:t>Non-Mechanical </a:t>
            </a:r>
            <a:r>
              <a:rPr lang="en-US" b="1" dirty="0" err="1"/>
              <a:t>Lysis</a:t>
            </a:r>
            <a:endParaRPr lang="ar-IQ" dirty="0"/>
          </a:p>
        </p:txBody>
      </p:sp>
      <p:sp>
        <p:nvSpPr>
          <p:cNvPr id="3" name="عنصر نائب للمحتوى 2"/>
          <p:cNvSpPr>
            <a:spLocks noGrp="1"/>
          </p:cNvSpPr>
          <p:nvPr>
            <p:ph idx="1"/>
          </p:nvPr>
        </p:nvSpPr>
        <p:spPr>
          <a:xfrm>
            <a:off x="677334" y="1346200"/>
            <a:ext cx="9177866" cy="5207000"/>
          </a:xfrm>
        </p:spPr>
        <p:txBody>
          <a:bodyPr>
            <a:normAutofit/>
          </a:bodyPr>
          <a:lstStyle/>
          <a:p>
            <a:pPr algn="just" rtl="0"/>
            <a:r>
              <a:rPr lang="en-US" sz="2000" b="1" u="sng" dirty="0">
                <a:solidFill>
                  <a:srgbClr val="FF0000"/>
                </a:solidFill>
              </a:rPr>
              <a:t>Deterg</a:t>
            </a:r>
            <a:r>
              <a:rPr lang="en-US" sz="2400" b="1" u="sng" dirty="0">
                <a:solidFill>
                  <a:srgbClr val="FF0000"/>
                </a:solidFill>
              </a:rPr>
              <a:t>ent </a:t>
            </a:r>
            <a:r>
              <a:rPr lang="en-US" sz="2400" b="1" u="sng" dirty="0" err="1">
                <a:solidFill>
                  <a:srgbClr val="FF0000"/>
                </a:solidFill>
              </a:rPr>
              <a:t>Lysis</a:t>
            </a:r>
            <a:r>
              <a:rPr lang="en-US" sz="2000" i="1" dirty="0"/>
              <a:t> </a:t>
            </a:r>
          </a:p>
          <a:p>
            <a:pPr algn="just" rtl="0"/>
            <a:r>
              <a:rPr lang="en-US" sz="2000" dirty="0"/>
              <a:t>Detergents also called </a:t>
            </a:r>
            <a:r>
              <a:rPr lang="en-US" sz="2000" u="sng" dirty="0">
                <a:solidFill>
                  <a:srgbClr val="FF0000"/>
                </a:solidFill>
              </a:rPr>
              <a:t>surfactants</a:t>
            </a:r>
            <a:r>
              <a:rPr lang="en-US" sz="2000" dirty="0"/>
              <a:t> have an ability to disrupt the hydrophobic-hydrophilic interactions. Since the cell membrane is a bi-lipid layer made of both hydrophobic and hydrophilic molecules, detergents can be used to disintegrate them. </a:t>
            </a:r>
            <a:endParaRPr lang="en-US" sz="2000" dirty="0" smtClean="0"/>
          </a:p>
          <a:p>
            <a:pPr algn="just" rtl="0"/>
            <a:r>
              <a:rPr lang="en-US" sz="2000" dirty="0" smtClean="0"/>
              <a:t>Detergents </a:t>
            </a:r>
            <a:r>
              <a:rPr lang="en-US" sz="2000" dirty="0"/>
              <a:t>are capable of disrupting the lipid–lipid, lipid–protein and protein-protein interactions. Based on their charge carrying capacity, they can be divided into cationic, anionic and non-ionic detergents. </a:t>
            </a:r>
            <a:endParaRPr lang="en-US" sz="2000" dirty="0" smtClean="0"/>
          </a:p>
          <a:p>
            <a:pPr algn="just" rtl="0"/>
            <a:r>
              <a:rPr lang="en-US" sz="2000" dirty="0" smtClean="0"/>
              <a:t>Detergents </a:t>
            </a:r>
            <a:r>
              <a:rPr lang="en-US" sz="2000" dirty="0"/>
              <a:t>are most widely used for </a:t>
            </a:r>
            <a:r>
              <a:rPr lang="en-US" sz="2000" u="sng" dirty="0">
                <a:solidFill>
                  <a:srgbClr val="FF0000"/>
                </a:solidFill>
              </a:rPr>
              <a:t>lysing mammalian cells</a:t>
            </a:r>
            <a:r>
              <a:rPr lang="en-US" sz="2000" dirty="0"/>
              <a:t>. </a:t>
            </a:r>
            <a:endParaRPr lang="en-US" sz="2000" dirty="0" smtClean="0"/>
          </a:p>
          <a:p>
            <a:pPr algn="just" rtl="0"/>
            <a:r>
              <a:rPr lang="en-US" sz="2000" dirty="0" smtClean="0"/>
              <a:t>For </a:t>
            </a:r>
            <a:r>
              <a:rPr lang="en-US" sz="2000" dirty="0"/>
              <a:t>lysing bacterial cells, first the cell wall has to be broken down in order to access the cell membrane. Detergents are often used along with lysozymes for lysing bacteria (e.g., yeast).</a:t>
            </a:r>
          </a:p>
          <a:p>
            <a:pPr algn="l" rtl="0"/>
            <a:endParaRPr lang="ar-IQ" b="1" dirty="0">
              <a:solidFill>
                <a:schemeClr val="tx1"/>
              </a:solidFill>
            </a:endParaRPr>
          </a:p>
        </p:txBody>
      </p:sp>
    </p:spTree>
    <p:extLst>
      <p:ext uri="{BB962C8B-B14F-4D97-AF65-F5344CB8AC3E}">
        <p14:creationId xmlns:p14="http://schemas.microsoft.com/office/powerpoint/2010/main" val="2863444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9431866" cy="736600"/>
          </a:xfrm>
        </p:spPr>
        <p:txBody>
          <a:bodyPr>
            <a:noAutofit/>
          </a:bodyPr>
          <a:lstStyle/>
          <a:p>
            <a:r>
              <a:rPr lang="en-US" sz="2800" b="1" dirty="0"/>
              <a:t>Non-Mechanical </a:t>
            </a:r>
            <a:r>
              <a:rPr lang="en-US" sz="2800" b="1" dirty="0" err="1"/>
              <a:t>Lysis</a:t>
            </a:r>
            <a:endParaRPr lang="ar-IQ" sz="2800" dirty="0"/>
          </a:p>
        </p:txBody>
      </p:sp>
      <p:sp>
        <p:nvSpPr>
          <p:cNvPr id="3" name="عنصر نائب للمحتوى 2"/>
          <p:cNvSpPr>
            <a:spLocks noGrp="1"/>
          </p:cNvSpPr>
          <p:nvPr>
            <p:ph idx="1"/>
          </p:nvPr>
        </p:nvSpPr>
        <p:spPr>
          <a:xfrm>
            <a:off x="677334" y="1201003"/>
            <a:ext cx="8596668" cy="4840360"/>
          </a:xfrm>
        </p:spPr>
        <p:txBody>
          <a:bodyPr/>
          <a:lstStyle/>
          <a:p>
            <a:pPr algn="l" rtl="0"/>
            <a:r>
              <a:rPr lang="en-US" sz="2000" u="sng" dirty="0">
                <a:solidFill>
                  <a:srgbClr val="FF0000"/>
                </a:solidFill>
              </a:rPr>
              <a:t>Ionic detergent </a:t>
            </a:r>
            <a:r>
              <a:rPr lang="en-US" sz="2000" dirty="0"/>
              <a:t>such as SDS is widely used for lysing cells </a:t>
            </a:r>
            <a:r>
              <a:rPr lang="en-US" sz="2000" dirty="0">
                <a:solidFill>
                  <a:srgbClr val="FF0000"/>
                </a:solidFill>
              </a:rPr>
              <a:t>because of its high affinity to bind to proteins and denature them quickly</a:t>
            </a:r>
            <a:r>
              <a:rPr lang="en-US" sz="2000" dirty="0"/>
              <a:t>. It is used in gel electrophoresis and western blotting techniques. The hydrophilic part of an anionic detergent is mostly a </a:t>
            </a:r>
            <a:r>
              <a:rPr lang="en-US" sz="2000" dirty="0" err="1"/>
              <a:t>sulphate</a:t>
            </a:r>
            <a:r>
              <a:rPr lang="en-US" sz="2000" dirty="0"/>
              <a:t> or carboxylic group whereas for cationic detergent it is ammonium group</a:t>
            </a:r>
            <a:r>
              <a:rPr lang="en-US" sz="2000" dirty="0" smtClean="0"/>
              <a:t>.</a:t>
            </a:r>
          </a:p>
          <a:p>
            <a:pPr algn="l" rtl="0"/>
            <a:endParaRPr lang="ar-IQ" sz="2000" b="1" dirty="0">
              <a:solidFill>
                <a:schemeClr val="tx1"/>
              </a:solidFill>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3173813"/>
            <a:ext cx="9458325" cy="3676650"/>
          </a:xfrm>
          <a:prstGeom prst="rect">
            <a:avLst/>
          </a:prstGeom>
        </p:spPr>
      </p:pic>
    </p:spTree>
    <p:extLst>
      <p:ext uri="{BB962C8B-B14F-4D97-AF65-F5344CB8AC3E}">
        <p14:creationId xmlns:p14="http://schemas.microsoft.com/office/powerpoint/2010/main" val="713792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9012766" cy="571500"/>
          </a:xfrm>
        </p:spPr>
        <p:txBody>
          <a:bodyPr>
            <a:normAutofit/>
          </a:bodyPr>
          <a:lstStyle/>
          <a:p>
            <a:r>
              <a:rPr lang="en-US" sz="2800" b="1" dirty="0"/>
              <a:t>Non-Mechanical </a:t>
            </a:r>
            <a:r>
              <a:rPr lang="en-US" sz="2800" b="1" dirty="0" err="1"/>
              <a:t>Lysis</a:t>
            </a:r>
            <a:endParaRPr lang="ar-IQ" sz="2800" u="sng" dirty="0"/>
          </a:p>
        </p:txBody>
      </p:sp>
      <p:sp>
        <p:nvSpPr>
          <p:cNvPr id="3" name="عنصر نائب للمحتوى 2"/>
          <p:cNvSpPr>
            <a:spLocks noGrp="1"/>
          </p:cNvSpPr>
          <p:nvPr>
            <p:ph idx="1"/>
          </p:nvPr>
        </p:nvSpPr>
        <p:spPr>
          <a:xfrm>
            <a:off x="677334" y="1333501"/>
            <a:ext cx="8596668" cy="4707862"/>
          </a:xfrm>
        </p:spPr>
        <p:txBody>
          <a:bodyPr/>
          <a:lstStyle/>
          <a:p>
            <a:pPr algn="just" rtl="0"/>
            <a:r>
              <a:rPr lang="en-US" sz="2000" b="1" u="sng" dirty="0" smtClean="0">
                <a:solidFill>
                  <a:srgbClr val="FF0000"/>
                </a:solidFill>
              </a:rPr>
              <a:t>Enzymatic </a:t>
            </a:r>
            <a:r>
              <a:rPr lang="en-US" sz="2000" b="1" u="sng" dirty="0" err="1">
                <a:solidFill>
                  <a:srgbClr val="FF0000"/>
                </a:solidFill>
              </a:rPr>
              <a:t>lysis</a:t>
            </a:r>
            <a:r>
              <a:rPr lang="en-US" sz="2000" b="1" u="sng" dirty="0">
                <a:solidFill>
                  <a:srgbClr val="FF0000"/>
                </a:solidFill>
              </a:rPr>
              <a:t> </a:t>
            </a:r>
            <a:r>
              <a:rPr lang="en-US" sz="2000" dirty="0"/>
              <a:t>is a biological cell </a:t>
            </a:r>
            <a:r>
              <a:rPr lang="en-US" sz="2000" dirty="0" err="1"/>
              <a:t>lysis</a:t>
            </a:r>
            <a:r>
              <a:rPr lang="en-US" sz="2000" dirty="0"/>
              <a:t> method in which enzymes such as </a:t>
            </a:r>
            <a:r>
              <a:rPr lang="en-US" sz="2000" u="sng" dirty="0">
                <a:solidFill>
                  <a:srgbClr val="FF0000"/>
                </a:solidFill>
              </a:rPr>
              <a:t>lysozyme</a:t>
            </a:r>
            <a:r>
              <a:rPr lang="en-US" sz="2000" dirty="0"/>
              <a:t>, </a:t>
            </a:r>
            <a:r>
              <a:rPr lang="en-US" sz="2000" u="sng" dirty="0" err="1">
                <a:solidFill>
                  <a:srgbClr val="FF0000"/>
                </a:solidFill>
              </a:rPr>
              <a:t>lysostaphin</a:t>
            </a:r>
            <a:r>
              <a:rPr lang="en-US" sz="2000" dirty="0"/>
              <a:t>, </a:t>
            </a:r>
            <a:r>
              <a:rPr lang="en-US" sz="2000" u="sng" dirty="0" err="1">
                <a:solidFill>
                  <a:srgbClr val="FF0000"/>
                </a:solidFill>
              </a:rPr>
              <a:t>zymolase</a:t>
            </a:r>
            <a:r>
              <a:rPr lang="en-US" sz="2000" dirty="0"/>
              <a:t>, </a:t>
            </a:r>
            <a:r>
              <a:rPr lang="en-US" sz="2000" u="sng" dirty="0">
                <a:solidFill>
                  <a:srgbClr val="FF0000"/>
                </a:solidFill>
              </a:rPr>
              <a:t>cellulose</a:t>
            </a:r>
            <a:r>
              <a:rPr lang="en-US" sz="2000" dirty="0"/>
              <a:t>, </a:t>
            </a:r>
            <a:r>
              <a:rPr lang="en-US" sz="2000" u="sng" dirty="0">
                <a:solidFill>
                  <a:srgbClr val="FF0000"/>
                </a:solidFill>
              </a:rPr>
              <a:t>protease</a:t>
            </a:r>
            <a:r>
              <a:rPr lang="en-US" sz="2000" dirty="0"/>
              <a:t> or </a:t>
            </a:r>
            <a:r>
              <a:rPr lang="en-US" sz="2000" u="sng" dirty="0" err="1">
                <a:solidFill>
                  <a:srgbClr val="FF0000"/>
                </a:solidFill>
              </a:rPr>
              <a:t>glycanase</a:t>
            </a:r>
            <a:r>
              <a:rPr lang="en-US" sz="2000" dirty="0"/>
              <a:t> are used. Most of these enzymes are available commercially and can be used for large scale </a:t>
            </a:r>
            <a:r>
              <a:rPr lang="en-US" sz="2000" dirty="0" err="1"/>
              <a:t>lysis</a:t>
            </a:r>
            <a:r>
              <a:rPr lang="en-US" sz="2000" dirty="0"/>
              <a:t>. </a:t>
            </a:r>
            <a:endParaRPr lang="en-US" sz="2000" dirty="0" smtClean="0"/>
          </a:p>
          <a:p>
            <a:pPr algn="just" rtl="0"/>
            <a:r>
              <a:rPr lang="en-US" sz="2000" dirty="0" smtClean="0"/>
              <a:t>One </a:t>
            </a:r>
            <a:r>
              <a:rPr lang="en-US" sz="2000" u="sng" dirty="0">
                <a:solidFill>
                  <a:srgbClr val="FF0000"/>
                </a:solidFill>
              </a:rPr>
              <a:t>advantage</a:t>
            </a:r>
            <a:r>
              <a:rPr lang="en-US" sz="2000" dirty="0"/>
              <a:t> of enzymatic </a:t>
            </a:r>
            <a:r>
              <a:rPr lang="en-US" sz="2000" dirty="0" err="1"/>
              <a:t>lysis</a:t>
            </a:r>
            <a:r>
              <a:rPr lang="en-US" sz="2000" dirty="0"/>
              <a:t> is its </a:t>
            </a:r>
            <a:r>
              <a:rPr lang="en-US" sz="2000" u="sng" dirty="0">
                <a:solidFill>
                  <a:srgbClr val="FF0000"/>
                </a:solidFill>
              </a:rPr>
              <a:t>specificity</a:t>
            </a:r>
            <a:r>
              <a:rPr lang="en-US" sz="2000" dirty="0"/>
              <a:t>. For example, lysozymes are used for bacterial cell </a:t>
            </a:r>
            <a:r>
              <a:rPr lang="en-US" sz="2000" dirty="0" err="1"/>
              <a:t>lysis</a:t>
            </a:r>
            <a:r>
              <a:rPr lang="en-US" sz="2000" dirty="0"/>
              <a:t> whereas </a:t>
            </a:r>
            <a:r>
              <a:rPr lang="en-US" sz="2000" dirty="0" err="1"/>
              <a:t>chitinase</a:t>
            </a:r>
            <a:r>
              <a:rPr lang="en-US" sz="2000" dirty="0"/>
              <a:t> can be used for yeast cell </a:t>
            </a:r>
            <a:r>
              <a:rPr lang="en-US" sz="2000" dirty="0" err="1"/>
              <a:t>lysis</a:t>
            </a:r>
            <a:r>
              <a:rPr lang="en-US" sz="2000" dirty="0"/>
              <a:t> and pectinases are used for plant cell </a:t>
            </a:r>
            <a:r>
              <a:rPr lang="en-US" sz="2000" dirty="0" err="1"/>
              <a:t>lysis</a:t>
            </a:r>
            <a:r>
              <a:rPr lang="en-US" sz="2000" dirty="0"/>
              <a:t>. </a:t>
            </a:r>
          </a:p>
          <a:p>
            <a:pPr algn="l" rtl="0"/>
            <a:endParaRPr lang="ar-IQ" b="1" dirty="0"/>
          </a:p>
        </p:txBody>
      </p:sp>
    </p:spTree>
    <p:extLst>
      <p:ext uri="{BB962C8B-B14F-4D97-AF65-F5344CB8AC3E}">
        <p14:creationId xmlns:p14="http://schemas.microsoft.com/office/powerpoint/2010/main" val="1184126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عنصر نائب للمحتوى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0191" y="0"/>
            <a:ext cx="11870502" cy="3926113"/>
          </a:xfrm>
        </p:spPr>
      </p:pic>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839" y="3803282"/>
            <a:ext cx="11831430" cy="3054717"/>
          </a:xfrm>
          <a:prstGeom prst="rect">
            <a:avLst/>
          </a:prstGeom>
        </p:spPr>
      </p:pic>
    </p:spTree>
    <p:extLst>
      <p:ext uri="{BB962C8B-B14F-4D97-AF65-F5344CB8AC3E}">
        <p14:creationId xmlns:p14="http://schemas.microsoft.com/office/powerpoint/2010/main" val="2633686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23900"/>
          </a:xfrm>
        </p:spPr>
        <p:txBody>
          <a:bodyPr/>
          <a:lstStyle/>
          <a:p>
            <a:r>
              <a:rPr lang="en-US" dirty="0"/>
              <a:t>Cell </a:t>
            </a:r>
            <a:r>
              <a:rPr lang="en-US" dirty="0" err="1"/>
              <a:t>lysis</a:t>
            </a:r>
            <a:endParaRPr lang="ar-IQ" dirty="0"/>
          </a:p>
        </p:txBody>
      </p:sp>
      <p:sp>
        <p:nvSpPr>
          <p:cNvPr id="3" name="عنصر نائب للمحتوى 2"/>
          <p:cNvSpPr>
            <a:spLocks noGrp="1"/>
          </p:cNvSpPr>
          <p:nvPr>
            <p:ph idx="1"/>
          </p:nvPr>
        </p:nvSpPr>
        <p:spPr>
          <a:xfrm>
            <a:off x="677333" y="1422400"/>
            <a:ext cx="5300386" cy="4876799"/>
          </a:xfrm>
        </p:spPr>
        <p:txBody>
          <a:bodyPr>
            <a:noAutofit/>
          </a:bodyPr>
          <a:lstStyle/>
          <a:p>
            <a:pPr marL="0" indent="0" algn="l" rtl="0">
              <a:buNone/>
            </a:pPr>
            <a:r>
              <a:rPr lang="en-US" sz="2000" b="1" u="sng" dirty="0">
                <a:solidFill>
                  <a:srgbClr val="FF0000"/>
                </a:solidFill>
              </a:rPr>
              <a:t>Cell </a:t>
            </a:r>
            <a:r>
              <a:rPr lang="en-US" sz="2000" b="1" u="sng" dirty="0" err="1">
                <a:solidFill>
                  <a:srgbClr val="FF0000"/>
                </a:solidFill>
              </a:rPr>
              <a:t>lysis</a:t>
            </a:r>
            <a:r>
              <a:rPr lang="en-US" sz="2000" b="1" u="sng" dirty="0">
                <a:solidFill>
                  <a:srgbClr val="FF0000"/>
                </a:solidFill>
              </a:rPr>
              <a:t> or cellular disruption </a:t>
            </a:r>
            <a:endParaRPr lang="en-US" sz="2000" b="1" u="sng" dirty="0" smtClean="0">
              <a:solidFill>
                <a:srgbClr val="FF0000"/>
              </a:solidFill>
            </a:endParaRPr>
          </a:p>
          <a:p>
            <a:pPr marL="0" indent="0" algn="l" rtl="0">
              <a:buNone/>
            </a:pPr>
            <a:r>
              <a:rPr lang="en-US" sz="2000" b="1" dirty="0" smtClean="0"/>
              <a:t>is</a:t>
            </a:r>
            <a:r>
              <a:rPr lang="en-US" sz="2000" b="1" dirty="0"/>
              <a:t> a method in which the outer boundary or cell membrane is broken down or destroyed in order to release inter-cellular materials such as DNA, RNA, protein or organelles from </a:t>
            </a:r>
            <a:r>
              <a:rPr lang="en-US" sz="2000" b="1" dirty="0" smtClean="0"/>
              <a:t>a </a:t>
            </a:r>
            <a:r>
              <a:rPr lang="en-US" sz="2000" b="1" dirty="0"/>
              <a:t>cell</a:t>
            </a:r>
            <a:r>
              <a:rPr lang="en-US" sz="2000" b="1" dirty="0" smtClean="0"/>
              <a:t>.</a:t>
            </a:r>
          </a:p>
          <a:p>
            <a:pPr marL="0" indent="0" algn="l" rtl="0">
              <a:buNone/>
            </a:pPr>
            <a:r>
              <a:rPr lang="en-US" sz="2000" dirty="0"/>
              <a:t>Cell </a:t>
            </a:r>
            <a:r>
              <a:rPr lang="en-US" sz="2000" dirty="0" err="1"/>
              <a:t>lysis</a:t>
            </a:r>
            <a:r>
              <a:rPr lang="en-US" sz="2000" dirty="0"/>
              <a:t> is an important unit operation for molecular diagnostics of pathogens, immunoassays for point of care diagnostics, down streaming processes such as protein purification for studying protein function and structure, cancer diagnostics, drug screening, mRNA </a:t>
            </a:r>
            <a:r>
              <a:rPr lang="en-US" sz="2000" dirty="0" err="1"/>
              <a:t>transcriptome</a:t>
            </a:r>
            <a:r>
              <a:rPr lang="en-US" sz="2000" dirty="0"/>
              <a:t> determination and analysis of the composition of specific proteins, lipids, and nucleic acids individually or as complexes.</a:t>
            </a:r>
            <a:endParaRPr lang="en-US" sz="2000" b="1" dirty="0">
              <a:solidFill>
                <a:schemeClr val="tx1"/>
              </a:solidFill>
            </a:endParaRPr>
          </a:p>
          <a:p>
            <a:pPr marL="0" indent="0" algn="l" rtl="0">
              <a:buNone/>
            </a:pPr>
            <a:endParaRPr lang="ar-IQ" sz="2000" b="1" dirty="0">
              <a:solidFill>
                <a:schemeClr val="tx1"/>
              </a:solidFill>
            </a:endParaRPr>
          </a:p>
        </p:txBody>
      </p:sp>
      <p:pic>
        <p:nvPicPr>
          <p:cNvPr id="4" name="صورة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77719" y="1422400"/>
            <a:ext cx="6106852" cy="5140166"/>
          </a:xfrm>
          <a:prstGeom prst="rect">
            <a:avLst/>
          </a:prstGeom>
        </p:spPr>
      </p:pic>
    </p:spTree>
    <p:extLst>
      <p:ext uri="{BB962C8B-B14F-4D97-AF65-F5344CB8AC3E}">
        <p14:creationId xmlns:p14="http://schemas.microsoft.com/office/powerpoint/2010/main" val="1773102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812800"/>
          </a:xfrm>
        </p:spPr>
        <p:txBody>
          <a:bodyPr/>
          <a:lstStyle/>
          <a:p>
            <a:r>
              <a:rPr lang="en-US" b="1" u="sng" dirty="0">
                <a:solidFill>
                  <a:srgbClr val="90C226"/>
                </a:solidFill>
                <a:hlinkClick r:id="rId3" tooltip="slide1"/>
              </a:rPr>
              <a:t>Bioseparation</a:t>
            </a:r>
            <a:endParaRPr lang="ar-IQ" dirty="0"/>
          </a:p>
        </p:txBody>
      </p:sp>
      <p:sp>
        <p:nvSpPr>
          <p:cNvPr id="3" name="عنصر نائب للمحتوى 2"/>
          <p:cNvSpPr>
            <a:spLocks noGrp="1"/>
          </p:cNvSpPr>
          <p:nvPr>
            <p:ph idx="1"/>
          </p:nvPr>
        </p:nvSpPr>
        <p:spPr>
          <a:xfrm>
            <a:off x="677334" y="1422401"/>
            <a:ext cx="8596668" cy="4618962"/>
          </a:xfrm>
        </p:spPr>
        <p:txBody>
          <a:bodyPr>
            <a:normAutofit/>
          </a:bodyPr>
          <a:lstStyle/>
          <a:p>
            <a:pPr algn="l" rtl="0"/>
            <a:r>
              <a:rPr lang="en-US" sz="2000" dirty="0"/>
              <a:t>Based on the application, cell </a:t>
            </a:r>
            <a:r>
              <a:rPr lang="en-US" sz="2000" dirty="0" err="1"/>
              <a:t>lysis</a:t>
            </a:r>
            <a:r>
              <a:rPr lang="en-US" sz="2000" dirty="0"/>
              <a:t> can be classified as </a:t>
            </a:r>
            <a:r>
              <a:rPr lang="en-US" sz="2000" b="1" u="sng" dirty="0">
                <a:solidFill>
                  <a:srgbClr val="FF0000"/>
                </a:solidFill>
              </a:rPr>
              <a:t>complete</a:t>
            </a:r>
            <a:r>
              <a:rPr lang="en-US" sz="2000" dirty="0"/>
              <a:t> or </a:t>
            </a:r>
            <a:r>
              <a:rPr lang="en-US" sz="2000" b="1" u="sng" dirty="0">
                <a:solidFill>
                  <a:srgbClr val="FF0000"/>
                </a:solidFill>
              </a:rPr>
              <a:t>partial.</a:t>
            </a:r>
            <a:r>
              <a:rPr lang="en-US" sz="2000" dirty="0"/>
              <a:t> </a:t>
            </a:r>
            <a:endParaRPr lang="en-US" sz="2000" dirty="0" smtClean="0"/>
          </a:p>
          <a:p>
            <a:pPr algn="l" rtl="0"/>
            <a:r>
              <a:rPr lang="en-US" sz="2000" b="1" u="sng" dirty="0" smtClean="0">
                <a:solidFill>
                  <a:srgbClr val="FF0000"/>
                </a:solidFill>
              </a:rPr>
              <a:t>Partial </a:t>
            </a:r>
            <a:r>
              <a:rPr lang="en-US" sz="2000" b="1" u="sng" dirty="0">
                <a:solidFill>
                  <a:srgbClr val="FF0000"/>
                </a:solidFill>
              </a:rPr>
              <a:t>cell </a:t>
            </a:r>
            <a:r>
              <a:rPr lang="en-US" sz="2000" b="1" u="sng" dirty="0" err="1">
                <a:solidFill>
                  <a:srgbClr val="FF0000"/>
                </a:solidFill>
              </a:rPr>
              <a:t>lysis</a:t>
            </a:r>
            <a:r>
              <a:rPr lang="en-US" sz="2000" dirty="0"/>
              <a:t> is performed in techniques such as patch clamping, which is used for drug testing and studying intracellular ionic </a:t>
            </a:r>
            <a:r>
              <a:rPr lang="en-US" sz="2000" dirty="0" smtClean="0"/>
              <a:t>currents.</a:t>
            </a:r>
          </a:p>
          <a:p>
            <a:pPr algn="l" rtl="0"/>
            <a:r>
              <a:rPr lang="en-US" sz="2000" dirty="0" smtClean="0"/>
              <a:t> </a:t>
            </a:r>
            <a:r>
              <a:rPr lang="en-US" sz="2000" dirty="0"/>
              <a:t>In this technique, a glass micropipette is inserted into the cell, rupturing the cell membrane partially</a:t>
            </a:r>
            <a:r>
              <a:rPr lang="en-US" sz="2000" dirty="0" smtClean="0"/>
              <a:t>.</a:t>
            </a:r>
          </a:p>
          <a:p>
            <a:pPr algn="l" rtl="0"/>
            <a:r>
              <a:rPr lang="en-US" sz="2000" dirty="0" smtClean="0"/>
              <a:t> </a:t>
            </a:r>
            <a:r>
              <a:rPr lang="en-US" sz="2000" b="1" u="sng" dirty="0">
                <a:solidFill>
                  <a:srgbClr val="FF0000"/>
                </a:solidFill>
              </a:rPr>
              <a:t>Complete cell </a:t>
            </a:r>
            <a:r>
              <a:rPr lang="en-US" sz="2000" b="1" u="sng" dirty="0" err="1">
                <a:solidFill>
                  <a:srgbClr val="FF0000"/>
                </a:solidFill>
              </a:rPr>
              <a:t>lysis</a:t>
            </a:r>
            <a:r>
              <a:rPr lang="en-US" sz="2000" b="1" u="sng" dirty="0">
                <a:solidFill>
                  <a:srgbClr val="FF0000"/>
                </a:solidFill>
              </a:rPr>
              <a:t> </a:t>
            </a:r>
            <a:r>
              <a:rPr lang="en-US" sz="2000" dirty="0"/>
              <a:t>is the full disintegration of cell membrane for analyzing DNA, RNA and subcellular components </a:t>
            </a:r>
            <a:endParaRPr lang="ar-IQ" sz="2000" b="1" dirty="0">
              <a:solidFill>
                <a:schemeClr val="tx1"/>
              </a:solidFill>
            </a:endParaRPr>
          </a:p>
        </p:txBody>
      </p:sp>
    </p:spTree>
    <p:extLst>
      <p:ext uri="{BB962C8B-B14F-4D97-AF65-F5344CB8AC3E}">
        <p14:creationId xmlns:p14="http://schemas.microsoft.com/office/powerpoint/2010/main" val="3121443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677334" y="2047164"/>
            <a:ext cx="3416994" cy="4981433"/>
          </a:xfrm>
        </p:spPr>
        <p:txBody>
          <a:bodyPr>
            <a:normAutofit/>
          </a:bodyPr>
          <a:lstStyle/>
          <a:p>
            <a:pPr algn="l" rtl="0"/>
            <a:r>
              <a:rPr lang="en-US" sz="2000" dirty="0"/>
              <a:t>A number of </a:t>
            </a:r>
            <a:r>
              <a:rPr lang="en-US" sz="2000" dirty="0" smtClean="0"/>
              <a:t>methods have </a:t>
            </a:r>
            <a:r>
              <a:rPr lang="en-US" sz="2000" dirty="0"/>
              <a:t>been established to lyse cells in the </a:t>
            </a:r>
            <a:r>
              <a:rPr lang="en-US" sz="2000" u="sng" dirty="0">
                <a:solidFill>
                  <a:srgbClr val="FF0000"/>
                </a:solidFill>
              </a:rPr>
              <a:t>macro</a:t>
            </a:r>
            <a:r>
              <a:rPr lang="en-US" sz="2000" dirty="0"/>
              <a:t> and </a:t>
            </a:r>
            <a:r>
              <a:rPr lang="en-US" sz="2000" u="sng" dirty="0">
                <a:solidFill>
                  <a:srgbClr val="FF0000"/>
                </a:solidFill>
              </a:rPr>
              <a:t>micro</a:t>
            </a:r>
            <a:r>
              <a:rPr lang="en-US" sz="2000" dirty="0"/>
              <a:t> scale and these methods can be categorized mainly as </a:t>
            </a:r>
            <a:r>
              <a:rPr lang="en-US" sz="2000" u="sng" dirty="0">
                <a:solidFill>
                  <a:srgbClr val="FF0000"/>
                </a:solidFill>
              </a:rPr>
              <a:t>mechanical</a:t>
            </a:r>
            <a:r>
              <a:rPr lang="en-US" sz="2000" dirty="0"/>
              <a:t> and </a:t>
            </a:r>
            <a:r>
              <a:rPr lang="en-US" sz="2000" u="sng" dirty="0">
                <a:solidFill>
                  <a:srgbClr val="FF0000"/>
                </a:solidFill>
              </a:rPr>
              <a:t>non-mechanical</a:t>
            </a:r>
            <a:r>
              <a:rPr lang="en-US" sz="2000" dirty="0"/>
              <a:t> techniques</a:t>
            </a:r>
            <a:r>
              <a:rPr lang="en-US" sz="2000" dirty="0" smtClean="0"/>
              <a:t>.</a:t>
            </a:r>
          </a:p>
          <a:p>
            <a:pPr algn="l" rtl="0"/>
            <a:endParaRPr lang="ar-IQ" sz="2000" dirty="0"/>
          </a:p>
        </p:txBody>
      </p:sp>
      <p:sp>
        <p:nvSpPr>
          <p:cNvPr id="3" name="مستطيل 2"/>
          <p:cNvSpPr/>
          <p:nvPr/>
        </p:nvSpPr>
        <p:spPr>
          <a:xfrm>
            <a:off x="677334" y="583019"/>
            <a:ext cx="6924469" cy="523220"/>
          </a:xfrm>
          <a:prstGeom prst="rect">
            <a:avLst/>
          </a:prstGeom>
        </p:spPr>
        <p:txBody>
          <a:bodyPr wrap="square">
            <a:spAutoFit/>
          </a:bodyPr>
          <a:lstStyle/>
          <a:p>
            <a:r>
              <a:rPr lang="en-US" sz="2800" b="1" dirty="0">
                <a:solidFill>
                  <a:schemeClr val="accent2"/>
                </a:solidFill>
              </a:rPr>
              <a:t>Classification of Cell </a:t>
            </a:r>
            <a:r>
              <a:rPr lang="en-US" sz="2800" b="1" dirty="0" err="1">
                <a:solidFill>
                  <a:schemeClr val="accent2"/>
                </a:solidFill>
              </a:rPr>
              <a:t>Lysis</a:t>
            </a:r>
            <a:r>
              <a:rPr lang="en-US" sz="2800" b="1" dirty="0">
                <a:solidFill>
                  <a:schemeClr val="accent2"/>
                </a:solidFill>
              </a:rPr>
              <a:t> Methods</a:t>
            </a:r>
            <a:endParaRPr lang="ar-IQ" sz="2800" b="1" dirty="0">
              <a:solidFill>
                <a:schemeClr val="accent2"/>
              </a:solidFill>
            </a:endParaRPr>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3219" y="1323833"/>
            <a:ext cx="7596686" cy="4981433"/>
          </a:xfrm>
          <a:prstGeom prst="rect">
            <a:avLst/>
          </a:prstGeom>
        </p:spPr>
      </p:pic>
    </p:spTree>
    <p:extLst>
      <p:ext uri="{BB962C8B-B14F-4D97-AF65-F5344CB8AC3E}">
        <p14:creationId xmlns:p14="http://schemas.microsoft.com/office/powerpoint/2010/main" val="2928351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lstStyle/>
          <a:p>
            <a:r>
              <a:rPr lang="en-US" dirty="0"/>
              <a:t>Mechanical </a:t>
            </a:r>
            <a:r>
              <a:rPr lang="en-US" dirty="0" err="1"/>
              <a:t>Lysis</a:t>
            </a:r>
            <a:endParaRPr lang="en-US" dirty="0"/>
          </a:p>
        </p:txBody>
      </p:sp>
      <p:sp>
        <p:nvSpPr>
          <p:cNvPr id="3" name="عنصر نائب للمحتوى 2"/>
          <p:cNvSpPr>
            <a:spLocks noGrp="1"/>
          </p:cNvSpPr>
          <p:nvPr>
            <p:ph idx="1"/>
          </p:nvPr>
        </p:nvSpPr>
        <p:spPr>
          <a:xfrm>
            <a:off x="677334" y="1346199"/>
            <a:ext cx="9353770" cy="5368499"/>
          </a:xfrm>
        </p:spPr>
        <p:txBody>
          <a:bodyPr>
            <a:normAutofit/>
          </a:bodyPr>
          <a:lstStyle/>
          <a:p>
            <a:pPr algn="l" rtl="0"/>
            <a:r>
              <a:rPr lang="en-US" sz="2000" dirty="0"/>
              <a:t>In mechanical </a:t>
            </a:r>
            <a:r>
              <a:rPr lang="en-US" sz="2000" dirty="0" err="1"/>
              <a:t>lysis</a:t>
            </a:r>
            <a:r>
              <a:rPr lang="en-US" sz="2000" dirty="0"/>
              <a:t>, cell membrane is </a:t>
            </a:r>
            <a:r>
              <a:rPr lang="en-US" sz="2000" u="sng" dirty="0">
                <a:solidFill>
                  <a:srgbClr val="FF0000"/>
                </a:solidFill>
              </a:rPr>
              <a:t>physically broken down </a:t>
            </a:r>
            <a:r>
              <a:rPr lang="en-US" sz="2000" dirty="0"/>
              <a:t>by using </a:t>
            </a:r>
            <a:r>
              <a:rPr lang="en-US" sz="2000" u="sng" dirty="0">
                <a:solidFill>
                  <a:srgbClr val="FF0000"/>
                </a:solidFill>
              </a:rPr>
              <a:t>shear</a:t>
            </a:r>
            <a:r>
              <a:rPr lang="en-US" sz="2000" dirty="0"/>
              <a:t> force. This method is the most popular and is available commercially </a:t>
            </a:r>
            <a:r>
              <a:rPr lang="en-US" sz="2000" b="1" dirty="0">
                <a:solidFill>
                  <a:srgbClr val="FF0000"/>
                </a:solidFill>
              </a:rPr>
              <a:t>because of a combination of high throughput and higher lysing efficiency</a:t>
            </a:r>
            <a:r>
              <a:rPr lang="en-US" sz="2000" dirty="0" smtClean="0"/>
              <a:t>.</a:t>
            </a:r>
          </a:p>
          <a:p>
            <a:pPr algn="l" rtl="0"/>
            <a:r>
              <a:rPr lang="en-US" sz="2000" b="1" u="sng" dirty="0">
                <a:solidFill>
                  <a:srgbClr val="FF0000"/>
                </a:solidFill>
              </a:rPr>
              <a:t>High Pressure Homogenizer </a:t>
            </a:r>
            <a:r>
              <a:rPr lang="en-US" sz="2000" dirty="0"/>
              <a:t>(HPH) is one of the most widely used equipment for large scale microbial disruption. In this method, cells in media are forced through an orifice valve using high pressure. Disruption of the membrane occurs due to high shear force at the orifice when the cell is subjected to compression while entering the orifice and expansion upon discharge</a:t>
            </a:r>
            <a:endParaRPr lang="en-US" sz="2000" dirty="0"/>
          </a:p>
          <a:p>
            <a:pPr algn="l" rtl="0"/>
            <a:r>
              <a:rPr lang="en-US" sz="2000" dirty="0"/>
              <a:t>However, generation of heat is a problem in this method. Cooling systems can be used to minimize the heat </a:t>
            </a:r>
            <a:r>
              <a:rPr lang="en-US" sz="2000" dirty="0" smtClean="0"/>
              <a:t>generated. researchers </a:t>
            </a:r>
            <a:r>
              <a:rPr lang="en-US" sz="2000" dirty="0"/>
              <a:t>reported the </a:t>
            </a:r>
            <a:r>
              <a:rPr lang="en-US" sz="2000" u="sng" dirty="0">
                <a:solidFill>
                  <a:srgbClr val="FF0000"/>
                </a:solidFill>
              </a:rPr>
              <a:t>degradation</a:t>
            </a:r>
            <a:r>
              <a:rPr lang="en-US" sz="2000" dirty="0"/>
              <a:t> of some enzymes during homogenization due to the high pressure. </a:t>
            </a:r>
            <a:endParaRPr lang="en-US" sz="2000" dirty="0" smtClean="0"/>
          </a:p>
          <a:p>
            <a:pPr algn="l" rtl="0"/>
            <a:r>
              <a:rPr lang="en-US" sz="2000" dirty="0" smtClean="0"/>
              <a:t>A </a:t>
            </a:r>
            <a:r>
              <a:rPr lang="en-US" sz="2000" dirty="0"/>
              <a:t>combination of </a:t>
            </a:r>
            <a:r>
              <a:rPr lang="en-US" sz="2000" dirty="0" err="1"/>
              <a:t>lysis</a:t>
            </a:r>
            <a:r>
              <a:rPr lang="en-US" sz="2000" dirty="0"/>
              <a:t> methods, for example </a:t>
            </a:r>
            <a:r>
              <a:rPr lang="en-US" sz="2000" u="sng" dirty="0">
                <a:solidFill>
                  <a:srgbClr val="FF0000"/>
                </a:solidFill>
              </a:rPr>
              <a:t>chemical treatment </a:t>
            </a:r>
            <a:r>
              <a:rPr lang="en-US" sz="2000" dirty="0"/>
              <a:t>along with homogenization, has shown better </a:t>
            </a:r>
            <a:r>
              <a:rPr lang="en-US" sz="2000" dirty="0" smtClean="0"/>
              <a:t>results.</a:t>
            </a:r>
            <a:endParaRPr lang="ar-IQ" sz="2000" dirty="0"/>
          </a:p>
        </p:txBody>
      </p:sp>
    </p:spTree>
    <p:extLst>
      <p:ext uri="{BB962C8B-B14F-4D97-AF65-F5344CB8AC3E}">
        <p14:creationId xmlns:p14="http://schemas.microsoft.com/office/powerpoint/2010/main" val="936385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عنصر نائب للمحتوى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65780" y="321587"/>
            <a:ext cx="6619163" cy="6214825"/>
          </a:xfrm>
        </p:spPr>
      </p:pic>
      <p:sp>
        <p:nvSpPr>
          <p:cNvPr id="5" name="مستطيل 4"/>
          <p:cNvSpPr/>
          <p:nvPr/>
        </p:nvSpPr>
        <p:spPr>
          <a:xfrm>
            <a:off x="601597" y="6167080"/>
            <a:ext cx="5147563" cy="369332"/>
          </a:xfrm>
          <a:prstGeom prst="rect">
            <a:avLst/>
          </a:prstGeom>
        </p:spPr>
        <p:txBody>
          <a:bodyPr wrap="none">
            <a:spAutoFit/>
          </a:bodyPr>
          <a:lstStyle/>
          <a:p>
            <a:r>
              <a:rPr lang="en-US" dirty="0"/>
              <a:t>Example of a high pressure homogenizer system</a:t>
            </a:r>
            <a:endParaRPr lang="ar-IQ" dirty="0"/>
          </a:p>
        </p:txBody>
      </p:sp>
    </p:spTree>
    <p:extLst>
      <p:ext uri="{BB962C8B-B14F-4D97-AF65-F5344CB8AC3E}">
        <p14:creationId xmlns:p14="http://schemas.microsoft.com/office/powerpoint/2010/main" val="3230589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445827"/>
            <a:ext cx="8596668" cy="591403"/>
          </a:xfrm>
        </p:spPr>
        <p:txBody>
          <a:bodyPr>
            <a:normAutofit/>
          </a:bodyPr>
          <a:lstStyle/>
          <a:p>
            <a:r>
              <a:rPr lang="en-US" sz="2800" dirty="0"/>
              <a:t>Mechanical </a:t>
            </a:r>
            <a:r>
              <a:rPr lang="en-US" sz="2800" dirty="0" err="1"/>
              <a:t>Lysis</a:t>
            </a:r>
            <a:endParaRPr lang="ar-IQ" sz="4800" dirty="0"/>
          </a:p>
        </p:txBody>
      </p:sp>
      <p:sp>
        <p:nvSpPr>
          <p:cNvPr id="3" name="عنصر نائب للمحتوى 2"/>
          <p:cNvSpPr>
            <a:spLocks noGrp="1"/>
          </p:cNvSpPr>
          <p:nvPr>
            <p:ph idx="1"/>
          </p:nvPr>
        </p:nvSpPr>
        <p:spPr>
          <a:xfrm>
            <a:off x="677334" y="1037230"/>
            <a:ext cx="9121760" cy="5504976"/>
          </a:xfrm>
        </p:spPr>
        <p:txBody>
          <a:bodyPr>
            <a:noAutofit/>
          </a:bodyPr>
          <a:lstStyle/>
          <a:p>
            <a:pPr algn="l" rtl="0"/>
            <a:r>
              <a:rPr lang="en-US" sz="2000" b="1" u="sng" dirty="0">
                <a:solidFill>
                  <a:srgbClr val="FF0000"/>
                </a:solidFill>
              </a:rPr>
              <a:t>Bead mill</a:t>
            </a:r>
            <a:r>
              <a:rPr lang="en-US" sz="2000" dirty="0"/>
              <a:t>, also known as </a:t>
            </a:r>
            <a:r>
              <a:rPr lang="en-US" sz="2000" b="1" u="sng" dirty="0">
                <a:solidFill>
                  <a:srgbClr val="FF0000"/>
                </a:solidFill>
              </a:rPr>
              <a:t>bead beating</a:t>
            </a:r>
            <a:r>
              <a:rPr lang="en-US" sz="2000" dirty="0"/>
              <a:t> method, is a widely used laboratory scale mechanical cell </a:t>
            </a:r>
            <a:r>
              <a:rPr lang="en-US" sz="2000" dirty="0" err="1"/>
              <a:t>lysis</a:t>
            </a:r>
            <a:r>
              <a:rPr lang="en-US" sz="2000" dirty="0"/>
              <a:t> method</a:t>
            </a:r>
            <a:r>
              <a:rPr lang="en-US" sz="2000" dirty="0" smtClean="0"/>
              <a:t>.</a:t>
            </a:r>
          </a:p>
          <a:p>
            <a:pPr algn="l" rtl="0"/>
            <a:r>
              <a:rPr lang="en-US" sz="2000" dirty="0" smtClean="0"/>
              <a:t> </a:t>
            </a:r>
            <a:r>
              <a:rPr lang="en-US" sz="2000" dirty="0"/>
              <a:t>The cells are disrupted by agitating tiny beads made of glass, steel or ceramic which are mixed along with the cell suspension at high speeds. The beads collide with the cells breaking open the cell membrane and releasing the intracellular components by shear force. </a:t>
            </a:r>
            <a:endParaRPr lang="en-US" sz="2000" dirty="0" smtClean="0"/>
          </a:p>
          <a:p>
            <a:pPr algn="l" rtl="0"/>
            <a:r>
              <a:rPr lang="en-US" sz="2000" dirty="0" smtClean="0"/>
              <a:t>This </a:t>
            </a:r>
            <a:r>
              <a:rPr lang="en-US" sz="2000" dirty="0"/>
              <a:t>process is influenced by </a:t>
            </a:r>
            <a:r>
              <a:rPr lang="en-US" sz="2000" u="sng" dirty="0">
                <a:solidFill>
                  <a:srgbClr val="FF0000"/>
                </a:solidFill>
              </a:rPr>
              <a:t>many parameters </a:t>
            </a:r>
            <a:r>
              <a:rPr lang="en-US" sz="2000" dirty="0"/>
              <a:t>such as </a:t>
            </a:r>
            <a:r>
              <a:rPr lang="en-US" sz="2000" u="sng" dirty="0">
                <a:solidFill>
                  <a:srgbClr val="FF0000"/>
                </a:solidFill>
              </a:rPr>
              <a:t>bead diameter </a:t>
            </a:r>
            <a:r>
              <a:rPr lang="en-US" sz="2000" dirty="0"/>
              <a:t>and </a:t>
            </a:r>
            <a:r>
              <a:rPr lang="en-US" sz="2000" u="sng" dirty="0">
                <a:solidFill>
                  <a:srgbClr val="FF0000"/>
                </a:solidFill>
              </a:rPr>
              <a:t>density</a:t>
            </a:r>
            <a:r>
              <a:rPr lang="en-US" sz="2000" dirty="0"/>
              <a:t>, </a:t>
            </a:r>
            <a:r>
              <a:rPr lang="en-US" sz="2000" u="sng" dirty="0">
                <a:solidFill>
                  <a:srgbClr val="FF0000"/>
                </a:solidFill>
              </a:rPr>
              <a:t>cell concentration </a:t>
            </a:r>
            <a:r>
              <a:rPr lang="en-US" sz="2000" dirty="0"/>
              <a:t>and </a:t>
            </a:r>
            <a:r>
              <a:rPr lang="en-US" sz="2000" u="sng" dirty="0">
                <a:solidFill>
                  <a:srgbClr val="FF0000"/>
                </a:solidFill>
              </a:rPr>
              <a:t>speed of agitator</a:t>
            </a:r>
            <a:r>
              <a:rPr lang="en-US" sz="2000" dirty="0"/>
              <a:t>. </a:t>
            </a:r>
            <a:endParaRPr lang="en-US" sz="2000" dirty="0" smtClean="0"/>
          </a:p>
          <a:p>
            <a:pPr algn="l" rtl="0"/>
            <a:r>
              <a:rPr lang="en-US" sz="2000" u="sng" dirty="0" smtClean="0">
                <a:solidFill>
                  <a:srgbClr val="FF0000"/>
                </a:solidFill>
              </a:rPr>
              <a:t>Smaller </a:t>
            </a:r>
            <a:r>
              <a:rPr lang="en-US" sz="2000" u="sng" dirty="0">
                <a:solidFill>
                  <a:srgbClr val="FF0000"/>
                </a:solidFill>
              </a:rPr>
              <a:t>beads </a:t>
            </a:r>
            <a:r>
              <a:rPr lang="en-US" sz="2000" dirty="0"/>
              <a:t>with a range of 0.25–0.5 mm are </a:t>
            </a:r>
            <a:r>
              <a:rPr lang="en-US" sz="2000" u="sng" dirty="0">
                <a:solidFill>
                  <a:srgbClr val="FF0000"/>
                </a:solidFill>
              </a:rPr>
              <a:t>more effective </a:t>
            </a:r>
            <a:r>
              <a:rPr lang="en-US" sz="2000" dirty="0"/>
              <a:t>and recommended for </a:t>
            </a:r>
            <a:r>
              <a:rPr lang="en-US" sz="2000" dirty="0" err="1" smtClean="0"/>
              <a:t>lysis</a:t>
            </a:r>
            <a:r>
              <a:rPr lang="en-US" sz="2000" dirty="0" smtClean="0"/>
              <a:t>. </a:t>
            </a:r>
            <a:r>
              <a:rPr lang="en-US" sz="2000" dirty="0"/>
              <a:t>Using this technique, several kinds of cells can be lysed for example yeast and </a:t>
            </a:r>
            <a:r>
              <a:rPr lang="en-US" sz="2000" dirty="0" smtClean="0"/>
              <a:t>bacteria. </a:t>
            </a:r>
          </a:p>
          <a:p>
            <a:pPr algn="l" rtl="0"/>
            <a:r>
              <a:rPr lang="en-US" sz="2000" dirty="0" smtClean="0"/>
              <a:t>Cell </a:t>
            </a:r>
            <a:r>
              <a:rPr lang="en-US" sz="2000" dirty="0"/>
              <a:t>membrane can become </a:t>
            </a:r>
            <a:r>
              <a:rPr lang="en-US" sz="2000" u="sng" dirty="0">
                <a:solidFill>
                  <a:srgbClr val="FF0000"/>
                </a:solidFill>
              </a:rPr>
              <a:t>totally disintegrated </a:t>
            </a:r>
            <a:r>
              <a:rPr lang="en-US" sz="2000" dirty="0"/>
              <a:t>by this method confirming that the intracellular molecules are released. Thus, the efficiency of this method of lysing cells is </a:t>
            </a:r>
            <a:r>
              <a:rPr lang="en-US" sz="2000" u="sng" dirty="0">
                <a:solidFill>
                  <a:srgbClr val="FF0000"/>
                </a:solidFill>
              </a:rPr>
              <a:t>very high</a:t>
            </a:r>
            <a:r>
              <a:rPr lang="en-US" sz="2000" dirty="0"/>
              <a:t>. </a:t>
            </a:r>
            <a:endParaRPr lang="en-US" sz="2000" dirty="0" smtClean="0"/>
          </a:p>
        </p:txBody>
      </p:sp>
    </p:spTree>
    <p:extLst>
      <p:ext uri="{BB962C8B-B14F-4D97-AF65-F5344CB8AC3E}">
        <p14:creationId xmlns:p14="http://schemas.microsoft.com/office/powerpoint/2010/main" val="2890281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77334" y="1346200"/>
            <a:ext cx="8596668" cy="5054600"/>
          </a:xfrm>
        </p:spPr>
        <p:txBody>
          <a:bodyPr/>
          <a:lstStyle/>
          <a:p>
            <a:pPr algn="l" rtl="0"/>
            <a:endParaRPr lang="en-US" dirty="0" smtClean="0"/>
          </a:p>
          <a:p>
            <a:pPr algn="l" rtl="0"/>
            <a:r>
              <a:rPr lang="en-US" sz="2000" dirty="0"/>
              <a:t>C</a:t>
            </a:r>
            <a:r>
              <a:rPr lang="en-US" sz="2000" dirty="0" smtClean="0"/>
              <a:t>omplete </a:t>
            </a:r>
            <a:r>
              <a:rPr lang="en-US" sz="2000" dirty="0"/>
              <a:t>disintegration produces small cell debris and thereby separation and purification of sample becomes </a:t>
            </a:r>
            <a:r>
              <a:rPr lang="en-US" sz="2000" u="sng" dirty="0">
                <a:solidFill>
                  <a:srgbClr val="FF0000"/>
                </a:solidFill>
              </a:rPr>
              <a:t>harder</a:t>
            </a:r>
            <a:r>
              <a:rPr lang="en-US" sz="2000" dirty="0"/>
              <a:t>. </a:t>
            </a:r>
          </a:p>
          <a:p>
            <a:pPr algn="l" rtl="0"/>
            <a:r>
              <a:rPr lang="en-US" sz="2000" dirty="0"/>
              <a:t>In addition, heat generation occurs in this process due to the collision between beads and cells. This elevated heat may degrade proteins and RNA.</a:t>
            </a:r>
            <a:endParaRPr lang="ar-IQ" sz="2000" b="1" dirty="0">
              <a:solidFill>
                <a:schemeClr val="tx1"/>
              </a:solidFill>
            </a:endParaRPr>
          </a:p>
          <a:p>
            <a:pPr marL="0" indent="0" algn="l" rtl="0">
              <a:buNone/>
            </a:pPr>
            <a:endParaRPr lang="en-US" sz="2000" dirty="0"/>
          </a:p>
          <a:p>
            <a:pPr algn="l" rtl="0"/>
            <a:r>
              <a:rPr lang="en-US" sz="2000" dirty="0" smtClean="0"/>
              <a:t>However</a:t>
            </a:r>
            <a:r>
              <a:rPr lang="en-US" sz="2000" dirty="0"/>
              <a:t>, problems such as heating of sample volume, degradation of cellular products, cell debris and higher cost </a:t>
            </a:r>
            <a:r>
              <a:rPr lang="en-US" sz="2000" u="sng" dirty="0">
                <a:solidFill>
                  <a:srgbClr val="FF0000"/>
                </a:solidFill>
              </a:rPr>
              <a:t>limit the use of this method</a:t>
            </a:r>
            <a:r>
              <a:rPr lang="en-US" sz="2000" dirty="0"/>
              <a:t>.</a:t>
            </a:r>
            <a:endParaRPr lang="ar-IQ" sz="2000" dirty="0"/>
          </a:p>
        </p:txBody>
      </p:sp>
    </p:spTree>
    <p:extLst>
      <p:ext uri="{BB962C8B-B14F-4D97-AF65-F5344CB8AC3E}">
        <p14:creationId xmlns:p14="http://schemas.microsoft.com/office/powerpoint/2010/main" val="4226518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404883"/>
            <a:ext cx="8596668" cy="823415"/>
          </a:xfrm>
        </p:spPr>
        <p:txBody>
          <a:bodyPr>
            <a:normAutofit fontScale="90000"/>
          </a:bodyPr>
          <a:lstStyle/>
          <a:p>
            <a:r>
              <a:rPr lang="en-US" b="1" dirty="0"/>
              <a:t>Non-Mechanical </a:t>
            </a:r>
            <a:r>
              <a:rPr lang="en-US" b="1" dirty="0" err="1"/>
              <a:t>Lysis</a:t>
            </a:r>
            <a:r>
              <a:rPr lang="en-US" dirty="0"/>
              <a:t/>
            </a:r>
            <a:br>
              <a:rPr lang="en-US" dirty="0"/>
            </a:br>
            <a:endParaRPr lang="ar-IQ" dirty="0"/>
          </a:p>
        </p:txBody>
      </p:sp>
      <p:sp>
        <p:nvSpPr>
          <p:cNvPr id="3" name="عنصر نائب للمحتوى 2"/>
          <p:cNvSpPr>
            <a:spLocks noGrp="1"/>
          </p:cNvSpPr>
          <p:nvPr>
            <p:ph idx="1"/>
          </p:nvPr>
        </p:nvSpPr>
        <p:spPr>
          <a:xfrm>
            <a:off x="677334" y="1346200"/>
            <a:ext cx="9342966" cy="5295899"/>
          </a:xfrm>
        </p:spPr>
        <p:txBody>
          <a:bodyPr>
            <a:noAutofit/>
          </a:bodyPr>
          <a:lstStyle/>
          <a:p>
            <a:pPr algn="l" rtl="0"/>
            <a:r>
              <a:rPr lang="en-US" sz="2000" b="1" u="sng" dirty="0">
                <a:solidFill>
                  <a:srgbClr val="FF0000"/>
                </a:solidFill>
              </a:rPr>
              <a:t>Non-mechanical </a:t>
            </a:r>
            <a:r>
              <a:rPr lang="en-US" sz="2000" b="1" u="sng" dirty="0" err="1">
                <a:solidFill>
                  <a:srgbClr val="FF0000"/>
                </a:solidFill>
              </a:rPr>
              <a:t>lysis</a:t>
            </a:r>
            <a:r>
              <a:rPr lang="en-US" sz="2000" b="1" u="sng" dirty="0">
                <a:solidFill>
                  <a:srgbClr val="FF0000"/>
                </a:solidFill>
              </a:rPr>
              <a:t> </a:t>
            </a:r>
            <a:r>
              <a:rPr lang="en-US" sz="2000" dirty="0"/>
              <a:t>can be categorized into </a:t>
            </a:r>
            <a:r>
              <a:rPr lang="en-US" sz="2000" u="sng" dirty="0">
                <a:solidFill>
                  <a:srgbClr val="FF0000"/>
                </a:solidFill>
              </a:rPr>
              <a:t>three</a:t>
            </a:r>
            <a:r>
              <a:rPr lang="en-US" sz="2000" dirty="0"/>
              <a:t> main groups, namely </a:t>
            </a:r>
            <a:r>
              <a:rPr lang="en-US" sz="2000" u="sng" dirty="0">
                <a:solidFill>
                  <a:srgbClr val="FF0000"/>
                </a:solidFill>
              </a:rPr>
              <a:t>physical, chemical and biological</a:t>
            </a:r>
            <a:r>
              <a:rPr lang="en-US" sz="2000" dirty="0"/>
              <a:t>, where each group is further classified based on the specific techniques and methods used for </a:t>
            </a:r>
            <a:r>
              <a:rPr lang="en-US" sz="2000" dirty="0" err="1"/>
              <a:t>lysis</a:t>
            </a:r>
            <a:r>
              <a:rPr lang="en-US" dirty="0" smtClean="0"/>
              <a:t>.</a:t>
            </a:r>
          </a:p>
          <a:p>
            <a:pPr algn="l" rtl="0"/>
            <a:r>
              <a:rPr lang="en-US" sz="2000" b="1" u="sng" dirty="0">
                <a:solidFill>
                  <a:srgbClr val="FF0000"/>
                </a:solidFill>
              </a:rPr>
              <a:t>Physical disruption </a:t>
            </a:r>
            <a:r>
              <a:rPr lang="en-US" sz="2000" dirty="0"/>
              <a:t>is a non-contact method which utilize external force to rupture the cell membrane. The different forces include </a:t>
            </a:r>
            <a:r>
              <a:rPr lang="en-US" sz="2000" u="sng" dirty="0">
                <a:solidFill>
                  <a:srgbClr val="FF0000"/>
                </a:solidFill>
              </a:rPr>
              <a:t>heat</a:t>
            </a:r>
            <a:r>
              <a:rPr lang="en-US" sz="2000" dirty="0"/>
              <a:t>, </a:t>
            </a:r>
            <a:r>
              <a:rPr lang="en-US" sz="2000" u="sng" dirty="0">
                <a:solidFill>
                  <a:srgbClr val="FF0000"/>
                </a:solidFill>
              </a:rPr>
              <a:t>pressure</a:t>
            </a:r>
            <a:r>
              <a:rPr lang="en-US" sz="2000" dirty="0"/>
              <a:t> and </a:t>
            </a:r>
            <a:r>
              <a:rPr lang="en-US" sz="2000" u="sng" dirty="0">
                <a:solidFill>
                  <a:srgbClr val="FF0000"/>
                </a:solidFill>
              </a:rPr>
              <a:t>sound energy</a:t>
            </a:r>
            <a:r>
              <a:rPr lang="en-US" sz="2000" dirty="0"/>
              <a:t>. </a:t>
            </a:r>
            <a:endParaRPr lang="en-US" sz="2000" dirty="0" smtClean="0"/>
          </a:p>
          <a:p>
            <a:pPr algn="l" rtl="0"/>
            <a:r>
              <a:rPr lang="en-US" sz="2000" dirty="0" smtClean="0"/>
              <a:t>They </a:t>
            </a:r>
            <a:r>
              <a:rPr lang="en-US" sz="2000" dirty="0"/>
              <a:t>can be classified </a:t>
            </a:r>
            <a:r>
              <a:rPr lang="en-US" sz="2000" dirty="0" smtClean="0"/>
              <a:t>as:</a:t>
            </a:r>
          </a:p>
          <a:p>
            <a:pPr marL="0" indent="0" algn="l" rtl="0">
              <a:buNone/>
            </a:pPr>
            <a:r>
              <a:rPr lang="en-US" sz="2000" dirty="0" smtClean="0"/>
              <a:t>1- </a:t>
            </a:r>
            <a:r>
              <a:rPr lang="en-US" sz="2000" dirty="0"/>
              <a:t>thermal </a:t>
            </a:r>
            <a:r>
              <a:rPr lang="en-US" sz="2000" dirty="0" err="1" smtClean="0"/>
              <a:t>lysis</a:t>
            </a:r>
            <a:endParaRPr lang="en-US" sz="2000" dirty="0" smtClean="0"/>
          </a:p>
          <a:p>
            <a:pPr marL="0" indent="0" algn="l" rtl="0">
              <a:buNone/>
            </a:pPr>
            <a:r>
              <a:rPr lang="en-US" sz="2000" dirty="0" smtClean="0"/>
              <a:t>2- cavitation</a:t>
            </a:r>
          </a:p>
          <a:p>
            <a:pPr marL="0" indent="0" algn="l" rtl="0">
              <a:buNone/>
            </a:pPr>
            <a:r>
              <a:rPr lang="en-US" sz="2000" dirty="0" smtClean="0"/>
              <a:t>3- osmotic </a:t>
            </a:r>
            <a:r>
              <a:rPr lang="en-US" sz="2000" dirty="0"/>
              <a:t>shock.</a:t>
            </a:r>
            <a:endParaRPr lang="ar-IQ" sz="2000" b="1" dirty="0">
              <a:solidFill>
                <a:schemeClr val="tx1"/>
              </a:solidFill>
            </a:endParaRPr>
          </a:p>
        </p:txBody>
      </p:sp>
    </p:spTree>
    <p:extLst>
      <p:ext uri="{BB962C8B-B14F-4D97-AF65-F5344CB8AC3E}">
        <p14:creationId xmlns:p14="http://schemas.microsoft.com/office/powerpoint/2010/main" val="2288108033"/>
      </p:ext>
    </p:extLst>
  </p:cSld>
  <p:clrMapOvr>
    <a:masterClrMapping/>
  </p:clrMapOvr>
</p:sld>
</file>

<file path=ppt/theme/theme1.xml><?xml version="1.0" encoding="utf-8"?>
<a:theme xmlns:a="http://schemas.openxmlformats.org/drawingml/2006/main" name="واجهة">
  <a:themeElements>
    <a:clrScheme name="واجهة">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واجهة">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جهة">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341</TotalTime>
  <Words>988</Words>
  <Application>Microsoft Office PowerPoint</Application>
  <PresentationFormat>ملء الشاشة</PresentationFormat>
  <Paragraphs>107</Paragraphs>
  <Slides>17</Slides>
  <Notes>11</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17</vt:i4>
      </vt:variant>
    </vt:vector>
  </HeadingPairs>
  <TitlesOfParts>
    <vt:vector size="23" baseType="lpstr">
      <vt:lpstr>Arial</vt:lpstr>
      <vt:lpstr>Calibri</vt:lpstr>
      <vt:lpstr>Tahoma</vt:lpstr>
      <vt:lpstr>Trebuchet MS</vt:lpstr>
      <vt:lpstr>Wingdings 3</vt:lpstr>
      <vt:lpstr>واجهة</vt:lpstr>
      <vt:lpstr>Bioseparation</vt:lpstr>
      <vt:lpstr>Cell lysis</vt:lpstr>
      <vt:lpstr>Bioseparation</vt:lpstr>
      <vt:lpstr>عرض تقديمي في PowerPoint</vt:lpstr>
      <vt:lpstr>Mechanical Lysis</vt:lpstr>
      <vt:lpstr>عرض تقديمي في PowerPoint</vt:lpstr>
      <vt:lpstr>Mechanical Lysis</vt:lpstr>
      <vt:lpstr>عرض تقديمي في PowerPoint</vt:lpstr>
      <vt:lpstr>Non-Mechanical Lysis </vt:lpstr>
      <vt:lpstr>Non-Mechanical Lysis</vt:lpstr>
      <vt:lpstr>Non-Mechanical Lysis</vt:lpstr>
      <vt:lpstr>Non-Mechanical Lysis</vt:lpstr>
      <vt:lpstr>Non-Mechanical Lysis</vt:lpstr>
      <vt:lpstr>Non-Mechanical Lysis</vt:lpstr>
      <vt:lpstr>Non-Mechanical Lysis</vt:lpstr>
      <vt:lpstr>Non-Mechanical Lysis</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Bioseparation</dc:title>
  <dc:creator>ahmed aljanaby</dc:creator>
  <cp:lastModifiedBy>ahmed aljanaby</cp:lastModifiedBy>
  <cp:revision>37</cp:revision>
  <dcterms:created xsi:type="dcterms:W3CDTF">2023-10-08T19:19:14Z</dcterms:created>
  <dcterms:modified xsi:type="dcterms:W3CDTF">2023-10-22T19:50:28Z</dcterms:modified>
</cp:coreProperties>
</file>