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59" r:id="rId6"/>
    <p:sldId id="271" r:id="rId7"/>
    <p:sldId id="260" r:id="rId8"/>
    <p:sldId id="262" r:id="rId9"/>
    <p:sldId id="261" r:id="rId10"/>
    <p:sldId id="263" r:id="rId11"/>
    <p:sldId id="264" r:id="rId12"/>
    <p:sldId id="265" r:id="rId13"/>
    <p:sldId id="266" r:id="rId14"/>
    <p:sldId id="272" r:id="rId15"/>
    <p:sldId id="268" r:id="rId16"/>
    <p:sldId id="273" r:id="rId17"/>
    <p:sldId id="269"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10/8/2023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image2.slideserve.com/4783774/slide1-l.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mage2.slideserve.com/4783774/slide1-l.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ge2.slideserve.com/4783774/slide1-l.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ge2.slideserve.com/4783774/slide1-l.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image2.slideserve.com/4783774/basis-of-separation-in-bioseparation-processes-l.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mage2.slideserve.com/4783774/physical-forms-separated-in-bioseparation-l.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80067" y="1739900"/>
            <a:ext cx="7766936" cy="825036"/>
          </a:xfrm>
        </p:spPr>
        <p:txBody>
          <a:bodyPr/>
          <a:lstStyle/>
          <a:p>
            <a:pPr algn="ctr"/>
            <a:r>
              <a:rPr lang="en-US" b="1" u="sng" dirty="0">
                <a:hlinkClick r:id="rId2" tooltip="slide1"/>
              </a:rPr>
              <a:t>Bioseparation</a:t>
            </a:r>
            <a:endParaRPr lang="ar-IQ" dirty="0"/>
          </a:p>
        </p:txBody>
      </p:sp>
      <p:sp>
        <p:nvSpPr>
          <p:cNvPr id="3" name="عنوان فرعي 2"/>
          <p:cNvSpPr>
            <a:spLocks noGrp="1"/>
          </p:cNvSpPr>
          <p:nvPr>
            <p:ph type="subTitle" idx="1"/>
          </p:nvPr>
        </p:nvSpPr>
        <p:spPr/>
        <p:txBody>
          <a:bodyPr>
            <a:normAutofit lnSpcReduction="10000"/>
          </a:bodyPr>
          <a:lstStyle/>
          <a:p>
            <a:endParaRPr lang="en-US" dirty="0" smtClean="0"/>
          </a:p>
          <a:p>
            <a:endParaRPr lang="ar-IQ" dirty="0"/>
          </a:p>
          <a:p>
            <a:r>
              <a:rPr lang="en-US" dirty="0" smtClean="0"/>
              <a:t>Ahmed Aljanaby</a:t>
            </a:r>
            <a:r>
              <a:rPr lang="ar-IQ" dirty="0" smtClean="0"/>
              <a:t>                                                            محاضرة 1</a:t>
            </a:r>
            <a:endParaRPr lang="ar-IQ" dirty="0"/>
          </a:p>
        </p:txBody>
      </p:sp>
    </p:spTree>
    <p:extLst>
      <p:ext uri="{BB962C8B-B14F-4D97-AF65-F5344CB8AC3E}">
        <p14:creationId xmlns:p14="http://schemas.microsoft.com/office/powerpoint/2010/main" val="3122339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fontScale="90000"/>
          </a:bodyPr>
          <a:lstStyle/>
          <a:p>
            <a:r>
              <a:rPr lang="en-US" b="1" u="sng" dirty="0">
                <a:solidFill>
                  <a:srgbClr val="90C226"/>
                </a:solidFill>
              </a:rPr>
              <a:t>Physical forms separated in </a:t>
            </a:r>
            <a:r>
              <a:rPr lang="en-US" b="1" u="sng" dirty="0" err="1">
                <a:solidFill>
                  <a:srgbClr val="90C226"/>
                </a:solidFill>
              </a:rPr>
              <a:t>bioseparation</a:t>
            </a:r>
            <a:endParaRPr lang="ar-IQ" dirty="0"/>
          </a:p>
        </p:txBody>
      </p:sp>
      <p:sp>
        <p:nvSpPr>
          <p:cNvPr id="3" name="عنصر نائب للمحتوى 2"/>
          <p:cNvSpPr>
            <a:spLocks noGrp="1"/>
          </p:cNvSpPr>
          <p:nvPr>
            <p:ph idx="1"/>
          </p:nvPr>
        </p:nvSpPr>
        <p:spPr>
          <a:xfrm>
            <a:off x="677334" y="1460500"/>
            <a:ext cx="9025466" cy="4800599"/>
          </a:xfrm>
        </p:spPr>
        <p:txBody>
          <a:bodyPr>
            <a:normAutofit/>
          </a:bodyPr>
          <a:lstStyle/>
          <a:p>
            <a:pPr algn="just" rtl="0"/>
            <a:r>
              <a:rPr lang="en-US" b="1" dirty="0">
                <a:solidFill>
                  <a:schemeClr val="tx1"/>
                </a:solidFill>
              </a:rPr>
              <a:t>These techniques involve the application of heat and cannot therefore be used for separation of biological materials which tend to be </a:t>
            </a:r>
            <a:r>
              <a:rPr lang="en-US" b="1" dirty="0" err="1">
                <a:solidFill>
                  <a:schemeClr val="tx1"/>
                </a:solidFill>
              </a:rPr>
              <a:t>thermolabile</a:t>
            </a:r>
            <a:r>
              <a:rPr lang="en-US" b="1" dirty="0">
                <a:solidFill>
                  <a:schemeClr val="tx1"/>
                </a:solidFill>
              </a:rPr>
              <a:t>.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Membranes which can retain dissolved material while allowing solvents through are widely used for this type of separation: a reverse osmosis membrane will retain small molecules and ions, a </a:t>
            </a:r>
            <a:r>
              <a:rPr lang="en-US" b="1" dirty="0" err="1">
                <a:solidFill>
                  <a:schemeClr val="tx1"/>
                </a:solidFill>
              </a:rPr>
              <a:t>nanofiltration</a:t>
            </a:r>
            <a:r>
              <a:rPr lang="en-US" b="1" dirty="0">
                <a:solidFill>
                  <a:schemeClr val="tx1"/>
                </a:solidFill>
              </a:rPr>
              <a:t> membrane will retain larger molecules such as vitamins, hormones and antibiotics, while an ultrafiltration membrane will retain macromolecules such as proteins and nucleic acids</a:t>
            </a:r>
            <a:r>
              <a:rPr lang="en-US" b="1" dirty="0" smtClean="0">
                <a:solidFill>
                  <a:schemeClr val="tx1"/>
                </a:solidFill>
              </a:rPr>
              <a:t>.</a:t>
            </a:r>
          </a:p>
          <a:p>
            <a:pPr algn="just" rtl="0"/>
            <a:r>
              <a:rPr lang="en-US" b="1" dirty="0">
                <a:solidFill>
                  <a:schemeClr val="tx1"/>
                </a:solidFill>
              </a:rPr>
              <a:t>Another way of removing a solvent from a solute is by reversibly binding the solute on to a solid surface, this being referred to as adsorption.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Once solute binding has taken place, this separation is transformed to a particle-liquid separation, i.e. the solvent is separated from the solid-bound solute.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The bound solute is subsequently recovered from the solid material, this being referred to as desorption.</a:t>
            </a:r>
          </a:p>
          <a:p>
            <a:pPr marL="0" indent="0" algn="just" rtl="0">
              <a:buNone/>
            </a:pPr>
            <a:endParaRPr lang="ar-IQ" b="1" dirty="0">
              <a:solidFill>
                <a:schemeClr val="tx1"/>
              </a:solidFill>
            </a:endParaRPr>
          </a:p>
        </p:txBody>
      </p:sp>
    </p:spTree>
    <p:extLst>
      <p:ext uri="{BB962C8B-B14F-4D97-AF65-F5344CB8AC3E}">
        <p14:creationId xmlns:p14="http://schemas.microsoft.com/office/powerpoint/2010/main" val="289376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fontScale="90000"/>
          </a:bodyPr>
          <a:lstStyle/>
          <a:p>
            <a:r>
              <a:rPr lang="en-US" b="1" u="sng" dirty="0">
                <a:solidFill>
                  <a:srgbClr val="90C226"/>
                </a:solidFill>
              </a:rPr>
              <a:t>Physical forms separated in </a:t>
            </a:r>
            <a:r>
              <a:rPr lang="en-US" b="1" u="sng" dirty="0" err="1">
                <a:solidFill>
                  <a:srgbClr val="90C226"/>
                </a:solidFill>
              </a:rPr>
              <a:t>bioseparation</a:t>
            </a:r>
            <a:endParaRPr lang="ar-IQ" dirty="0"/>
          </a:p>
        </p:txBody>
      </p:sp>
      <p:sp>
        <p:nvSpPr>
          <p:cNvPr id="3" name="عنصر نائب للمحتوى 2"/>
          <p:cNvSpPr>
            <a:spLocks noGrp="1"/>
          </p:cNvSpPr>
          <p:nvPr>
            <p:ph idx="1"/>
          </p:nvPr>
        </p:nvSpPr>
        <p:spPr>
          <a:xfrm>
            <a:off x="677334" y="1460501"/>
            <a:ext cx="8596668" cy="4580862"/>
          </a:xfrm>
        </p:spPr>
        <p:txBody>
          <a:bodyPr/>
          <a:lstStyle/>
          <a:p>
            <a:pPr algn="l" rtl="0"/>
            <a:r>
              <a:rPr lang="en-US" b="1" dirty="0">
                <a:solidFill>
                  <a:schemeClr val="tx1"/>
                </a:solidFill>
              </a:rPr>
              <a:t>5- Solute-solute separation in liquid medium </a:t>
            </a:r>
            <a:endParaRPr lang="en-US" b="1" dirty="0" smtClean="0">
              <a:solidFill>
                <a:schemeClr val="tx1"/>
              </a:solidFill>
            </a:endParaRPr>
          </a:p>
          <a:p>
            <a:pPr marL="0" indent="0" algn="l" rtl="0">
              <a:buNone/>
            </a:pPr>
            <a:r>
              <a:rPr lang="en-US" b="1" dirty="0" smtClean="0">
                <a:solidFill>
                  <a:schemeClr val="tx1"/>
                </a:solidFill>
              </a:rPr>
              <a:t>• </a:t>
            </a:r>
            <a:r>
              <a:rPr lang="en-US" b="1" dirty="0">
                <a:solidFill>
                  <a:schemeClr val="tx1"/>
                </a:solidFill>
              </a:rPr>
              <a:t>The most challenging form of separation. </a:t>
            </a:r>
          </a:p>
          <a:p>
            <a:pPr marL="0" indent="0" algn="l" rtl="0">
              <a:buNone/>
            </a:pPr>
            <a:r>
              <a:rPr lang="en-US" b="1" dirty="0" smtClean="0">
                <a:solidFill>
                  <a:schemeClr val="tx1"/>
                </a:solidFill>
              </a:rPr>
              <a:t>• </a:t>
            </a:r>
            <a:r>
              <a:rPr lang="en-US" b="1" dirty="0">
                <a:solidFill>
                  <a:schemeClr val="tx1"/>
                </a:solidFill>
              </a:rPr>
              <a:t>An example of this is the separation of serum albumin from other serum proteins. </a:t>
            </a:r>
            <a:endParaRPr lang="en-US" b="1" dirty="0" smtClean="0">
              <a:solidFill>
                <a:schemeClr val="tx1"/>
              </a:solidFill>
            </a:endParaRPr>
          </a:p>
          <a:p>
            <a:pPr marL="0" indent="0" algn="l" rtl="0">
              <a:buNone/>
            </a:pPr>
            <a:r>
              <a:rPr lang="en-US" b="1" dirty="0" smtClean="0">
                <a:solidFill>
                  <a:schemeClr val="tx1"/>
                </a:solidFill>
              </a:rPr>
              <a:t>• </a:t>
            </a:r>
            <a:r>
              <a:rPr lang="en-US" b="1" dirty="0">
                <a:solidFill>
                  <a:schemeClr val="tx1"/>
                </a:solidFill>
              </a:rPr>
              <a:t>Solute-solute separation can be achieved by selective adsorption, i.e. by selectively and reversibly binding the target solute on to a solid material. </a:t>
            </a:r>
            <a:endParaRPr lang="en-US" b="1" dirty="0" smtClean="0">
              <a:solidFill>
                <a:schemeClr val="tx1"/>
              </a:solidFill>
            </a:endParaRPr>
          </a:p>
          <a:p>
            <a:pPr marL="0" indent="0" algn="l" rtl="0">
              <a:buNone/>
            </a:pPr>
            <a:r>
              <a:rPr lang="en-US" b="1" dirty="0" smtClean="0">
                <a:solidFill>
                  <a:schemeClr val="tx1"/>
                </a:solidFill>
              </a:rPr>
              <a:t>• </a:t>
            </a:r>
            <a:r>
              <a:rPr lang="en-US" b="1" dirty="0">
                <a:solidFill>
                  <a:schemeClr val="tx1"/>
                </a:solidFill>
              </a:rPr>
              <a:t>Solute-solute separation can also be carried out by liquid-liquid extraction, i.e. by contacting the solution with an immiscible liquid in which the target solute has high solubility</a:t>
            </a:r>
            <a:r>
              <a:rPr lang="en-US" b="1" dirty="0" smtClean="0">
                <a:solidFill>
                  <a:schemeClr val="tx1"/>
                </a:solidFill>
              </a:rPr>
              <a:t>.</a:t>
            </a:r>
          </a:p>
          <a:p>
            <a:pPr algn="l" rtl="0"/>
            <a:r>
              <a:rPr lang="en-US" b="1" dirty="0" err="1">
                <a:solidFill>
                  <a:schemeClr val="tx1"/>
                </a:solidFill>
              </a:rPr>
              <a:t>Nanofiltration</a:t>
            </a:r>
            <a:r>
              <a:rPr lang="en-US" b="1" dirty="0">
                <a:solidFill>
                  <a:schemeClr val="tx1"/>
                </a:solidFill>
              </a:rPr>
              <a:t>, ultrafiltration and dialysis membranes can be used for such separations. </a:t>
            </a:r>
            <a:endParaRPr lang="en-US" b="1" dirty="0" smtClean="0">
              <a:solidFill>
                <a:schemeClr val="tx1"/>
              </a:solidFill>
            </a:endParaRPr>
          </a:p>
          <a:p>
            <a:pPr marL="0" indent="0" algn="l" rtl="0">
              <a:buNone/>
            </a:pPr>
            <a:r>
              <a:rPr lang="en-US" b="1" dirty="0" smtClean="0">
                <a:solidFill>
                  <a:schemeClr val="tx1"/>
                </a:solidFill>
              </a:rPr>
              <a:t>• </a:t>
            </a:r>
            <a:r>
              <a:rPr lang="en-US" b="1" dirty="0">
                <a:solidFill>
                  <a:schemeClr val="tx1"/>
                </a:solidFill>
              </a:rPr>
              <a:t>An indirect way of carrying out solute-solute separation is by precipitation, which involves the selective precipitation of the target solute.</a:t>
            </a:r>
          </a:p>
          <a:p>
            <a:pPr marL="0" indent="0" algn="l" rtl="0">
              <a:buNone/>
            </a:pPr>
            <a:endParaRPr lang="en-US" b="1" dirty="0">
              <a:solidFill>
                <a:schemeClr val="tx1"/>
              </a:solidFill>
            </a:endParaRPr>
          </a:p>
          <a:p>
            <a:pPr marL="0" indent="0" algn="l" rtl="0">
              <a:buNone/>
            </a:pPr>
            <a:endParaRPr lang="ar-IQ" b="1" dirty="0">
              <a:solidFill>
                <a:schemeClr val="tx1"/>
              </a:solidFill>
            </a:endParaRPr>
          </a:p>
        </p:txBody>
      </p:sp>
    </p:spTree>
    <p:extLst>
      <p:ext uri="{BB962C8B-B14F-4D97-AF65-F5344CB8AC3E}">
        <p14:creationId xmlns:p14="http://schemas.microsoft.com/office/powerpoint/2010/main" val="352396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fontScale="90000"/>
          </a:bodyPr>
          <a:lstStyle/>
          <a:p>
            <a:r>
              <a:rPr lang="en-US" b="1" u="sng" dirty="0">
                <a:solidFill>
                  <a:srgbClr val="90C226"/>
                </a:solidFill>
              </a:rPr>
              <a:t>Physical forms separated in </a:t>
            </a:r>
            <a:r>
              <a:rPr lang="en-US" b="1" u="sng" dirty="0" err="1">
                <a:solidFill>
                  <a:srgbClr val="90C226"/>
                </a:solidFill>
              </a:rPr>
              <a:t>bioseparation</a:t>
            </a:r>
            <a:endParaRPr lang="ar-IQ" dirty="0"/>
          </a:p>
        </p:txBody>
      </p:sp>
      <p:sp>
        <p:nvSpPr>
          <p:cNvPr id="3" name="عنصر نائب للمحتوى 2"/>
          <p:cNvSpPr>
            <a:spLocks noGrp="1"/>
          </p:cNvSpPr>
          <p:nvPr>
            <p:ph idx="1"/>
          </p:nvPr>
        </p:nvSpPr>
        <p:spPr>
          <a:xfrm>
            <a:off x="677334" y="1460500"/>
            <a:ext cx="9050866" cy="4902199"/>
          </a:xfrm>
        </p:spPr>
        <p:txBody>
          <a:bodyPr>
            <a:normAutofit lnSpcReduction="10000"/>
          </a:bodyPr>
          <a:lstStyle/>
          <a:p>
            <a:pPr algn="just" rtl="0"/>
            <a:r>
              <a:rPr lang="en-US" b="1" dirty="0">
                <a:solidFill>
                  <a:schemeClr val="tx1"/>
                </a:solidFill>
              </a:rPr>
              <a:t>6- Liquid-liquid separation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Liquid-liquid separation is required in the manufacture of solvents such as acetone and ethanol which typically have to be separated from an aqueous medium.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If the solvent is immiscible with water, phase separation followed by decantation may be sufficient.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However, if the solvent is miscible with water (as in the case of ethanol), other </a:t>
            </a:r>
            <a:r>
              <a:rPr lang="en-US" b="1" dirty="0" smtClean="0">
                <a:solidFill>
                  <a:schemeClr val="tx1"/>
                </a:solidFill>
              </a:rPr>
              <a:t>separation </a:t>
            </a:r>
            <a:r>
              <a:rPr lang="en-US" b="1" dirty="0">
                <a:solidFill>
                  <a:schemeClr val="tx1"/>
                </a:solidFill>
              </a:rPr>
              <a:t>methods have to be utilized</a:t>
            </a:r>
            <a:r>
              <a:rPr lang="en-US" b="1" dirty="0" smtClean="0">
                <a:solidFill>
                  <a:schemeClr val="tx1"/>
                </a:solidFill>
              </a:rPr>
              <a:t>.</a:t>
            </a:r>
          </a:p>
          <a:p>
            <a:pPr algn="just" rtl="0"/>
            <a:r>
              <a:rPr lang="en-US" b="1" dirty="0">
                <a:solidFill>
                  <a:schemeClr val="tx1"/>
                </a:solidFill>
              </a:rPr>
              <a:t>With temperature stable and volatile solvents such as ethanol, distillation has been traditionally used. </a:t>
            </a:r>
            <a:endParaRPr lang="en-US" b="1" dirty="0" smtClean="0">
              <a:solidFill>
                <a:schemeClr val="tx1"/>
              </a:solidFill>
            </a:endParaRPr>
          </a:p>
          <a:p>
            <a:pPr marL="0" indent="0" algn="just" rtl="0">
              <a:buNone/>
            </a:pPr>
            <a:r>
              <a:rPr lang="en-US" b="1" dirty="0" smtClean="0">
                <a:solidFill>
                  <a:schemeClr val="tx1"/>
                </a:solidFill>
              </a:rPr>
              <a:t>• </a:t>
            </a:r>
            <a:r>
              <a:rPr lang="en-US" b="1" dirty="0">
                <a:solidFill>
                  <a:schemeClr val="tx1"/>
                </a:solidFill>
              </a:rPr>
              <a:t>However with the advent of membrane technology, separation processes such as membrane distillation and </a:t>
            </a:r>
            <a:r>
              <a:rPr lang="en-US" b="1" dirty="0" err="1">
                <a:solidFill>
                  <a:schemeClr val="tx1"/>
                </a:solidFill>
              </a:rPr>
              <a:t>pervaporation</a:t>
            </a:r>
            <a:r>
              <a:rPr lang="en-US" b="1" dirty="0">
                <a:solidFill>
                  <a:schemeClr val="tx1"/>
                </a:solidFill>
              </a:rPr>
              <a:t> have come into widespread use</a:t>
            </a:r>
            <a:r>
              <a:rPr lang="en-US" b="1" dirty="0" smtClean="0">
                <a:solidFill>
                  <a:schemeClr val="tx1"/>
                </a:solidFill>
              </a:rPr>
              <a:t>.</a:t>
            </a:r>
          </a:p>
          <a:p>
            <a:pPr marL="0" indent="0" algn="just" rtl="0">
              <a:buNone/>
            </a:pPr>
            <a:r>
              <a:rPr lang="en-US" b="1" dirty="0">
                <a:solidFill>
                  <a:schemeClr val="tx1"/>
                </a:solidFill>
              </a:rPr>
              <a:t> • Typically, the upstream side of the membrane is at ambient pressure and the downstream side is under vacuum to allow the evaporation of the selective component after infiltration through the membrane</a:t>
            </a:r>
          </a:p>
          <a:p>
            <a:pPr marL="0" indent="0" algn="just" rtl="0">
              <a:buNone/>
            </a:pPr>
            <a:endParaRPr lang="en-US" b="1" dirty="0">
              <a:solidFill>
                <a:schemeClr val="tx1"/>
              </a:solidFill>
            </a:endParaRPr>
          </a:p>
          <a:p>
            <a:pPr marL="0" indent="0" algn="just" rtl="0">
              <a:buNone/>
            </a:pPr>
            <a:endParaRPr lang="ar-IQ" b="1" dirty="0">
              <a:solidFill>
                <a:schemeClr val="tx1"/>
              </a:solidFill>
            </a:endParaRPr>
          </a:p>
        </p:txBody>
      </p:sp>
    </p:spTree>
    <p:extLst>
      <p:ext uri="{BB962C8B-B14F-4D97-AF65-F5344CB8AC3E}">
        <p14:creationId xmlns:p14="http://schemas.microsoft.com/office/powerpoint/2010/main" val="2802617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b="1" u="sng" dirty="0">
                <a:solidFill>
                  <a:srgbClr val="90C226"/>
                </a:solidFill>
              </a:rPr>
              <a:t>Bioseparation techniques</a:t>
            </a:r>
            <a:endParaRPr lang="ar-IQ" dirty="0"/>
          </a:p>
        </p:txBody>
      </p:sp>
      <p:sp>
        <p:nvSpPr>
          <p:cNvPr id="3" name="عنصر نائب للمحتوى 2"/>
          <p:cNvSpPr>
            <a:spLocks noGrp="1"/>
          </p:cNvSpPr>
          <p:nvPr>
            <p:ph idx="1"/>
          </p:nvPr>
        </p:nvSpPr>
        <p:spPr>
          <a:xfrm>
            <a:off x="677334" y="1460501"/>
            <a:ext cx="4021666" cy="4580862"/>
          </a:xfrm>
        </p:spPr>
        <p:txBody>
          <a:bodyPr/>
          <a:lstStyle/>
          <a:p>
            <a:pPr algn="l" rtl="0"/>
            <a:r>
              <a:rPr lang="en-US" b="1" dirty="0">
                <a:solidFill>
                  <a:schemeClr val="tx1"/>
                </a:solidFill>
              </a:rPr>
              <a:t>As previously mentioned, a </a:t>
            </a:r>
            <a:r>
              <a:rPr lang="en-US" b="1" dirty="0" err="1">
                <a:solidFill>
                  <a:schemeClr val="tx1"/>
                </a:solidFill>
              </a:rPr>
              <a:t>bioseparation</a:t>
            </a:r>
            <a:r>
              <a:rPr lang="en-US" b="1" dirty="0">
                <a:solidFill>
                  <a:schemeClr val="tx1"/>
                </a:solidFill>
              </a:rPr>
              <a:t> process must combine high selectivity (or resolution) with high throughput (or productivity). </a:t>
            </a:r>
            <a:endParaRPr lang="en-US" b="1" dirty="0" smtClean="0">
              <a:solidFill>
                <a:schemeClr val="tx1"/>
              </a:solidFill>
            </a:endParaRPr>
          </a:p>
          <a:p>
            <a:pPr algn="l" rtl="0"/>
            <a:r>
              <a:rPr lang="en-US" b="1" dirty="0" smtClean="0">
                <a:solidFill>
                  <a:schemeClr val="tx1"/>
                </a:solidFill>
              </a:rPr>
              <a:t>• </a:t>
            </a:r>
            <a:r>
              <a:rPr lang="en-US" b="1" dirty="0">
                <a:solidFill>
                  <a:schemeClr val="tx1"/>
                </a:solidFill>
              </a:rPr>
              <a:t>Hence </a:t>
            </a:r>
            <a:r>
              <a:rPr lang="en-US" b="1" dirty="0" err="1">
                <a:solidFill>
                  <a:schemeClr val="tx1"/>
                </a:solidFill>
              </a:rPr>
              <a:t>bioseparation</a:t>
            </a:r>
            <a:r>
              <a:rPr lang="en-US" b="1" dirty="0">
                <a:solidFill>
                  <a:schemeClr val="tx1"/>
                </a:solidFill>
              </a:rPr>
              <a:t> processes tend to be based on multiple techniques arranged such that both high-resolution and high-throughput can be obtained in an overall sense</a:t>
            </a:r>
            <a:r>
              <a:rPr lang="en-US" b="1" dirty="0" smtClean="0">
                <a:solidFill>
                  <a:schemeClr val="tx1"/>
                </a:solidFill>
              </a:rPr>
              <a:t>.</a:t>
            </a:r>
          </a:p>
          <a:p>
            <a:pPr algn="l" rtl="0"/>
            <a:endParaRPr lang="en-US" b="1" dirty="0" smtClean="0">
              <a:solidFill>
                <a:schemeClr val="tx1"/>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9337" y="1609060"/>
            <a:ext cx="6875463" cy="3983702"/>
          </a:xfrm>
          <a:prstGeom prst="rect">
            <a:avLst/>
          </a:prstGeom>
        </p:spPr>
      </p:pic>
    </p:spTree>
    <p:extLst>
      <p:ext uri="{BB962C8B-B14F-4D97-AF65-F5344CB8AC3E}">
        <p14:creationId xmlns:p14="http://schemas.microsoft.com/office/powerpoint/2010/main" val="3823193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fontScale="90000"/>
          </a:bodyPr>
          <a:lstStyle/>
          <a:p>
            <a:r>
              <a:rPr lang="en-US" b="1" u="sng" dirty="0">
                <a:solidFill>
                  <a:srgbClr val="90C226"/>
                </a:solidFill>
              </a:rPr>
              <a:t>Physical forms separated in </a:t>
            </a:r>
            <a:r>
              <a:rPr lang="en-US" b="1" u="sng" dirty="0" err="1">
                <a:solidFill>
                  <a:srgbClr val="90C226"/>
                </a:solidFill>
              </a:rPr>
              <a:t>bioseparation</a:t>
            </a:r>
            <a:endParaRPr lang="ar-IQ" dirty="0"/>
          </a:p>
        </p:txBody>
      </p:sp>
      <p:sp>
        <p:nvSpPr>
          <p:cNvPr id="3" name="عنصر نائب للمحتوى 2"/>
          <p:cNvSpPr>
            <a:spLocks noGrp="1"/>
          </p:cNvSpPr>
          <p:nvPr>
            <p:ph idx="1"/>
          </p:nvPr>
        </p:nvSpPr>
        <p:spPr>
          <a:xfrm>
            <a:off x="677334" y="1346200"/>
            <a:ext cx="9177866" cy="5207000"/>
          </a:xfrm>
        </p:spPr>
        <p:txBody>
          <a:bodyPr>
            <a:normAutofit lnSpcReduction="10000"/>
          </a:bodyPr>
          <a:lstStyle/>
          <a:p>
            <a:pPr algn="l" rtl="0"/>
            <a:r>
              <a:rPr lang="en-US" b="1" dirty="0" smtClean="0">
                <a:solidFill>
                  <a:schemeClr val="tx1"/>
                </a:solidFill>
              </a:rPr>
              <a:t>While </a:t>
            </a:r>
            <a:r>
              <a:rPr lang="en-US" b="1" dirty="0">
                <a:solidFill>
                  <a:schemeClr val="tx1"/>
                </a:solidFill>
              </a:rPr>
              <a:t>developing a </a:t>
            </a:r>
            <a:r>
              <a:rPr lang="en-US" b="1" dirty="0" err="1">
                <a:solidFill>
                  <a:schemeClr val="tx1"/>
                </a:solidFill>
              </a:rPr>
              <a:t>bioseparation</a:t>
            </a:r>
            <a:r>
              <a:rPr lang="en-US" b="1" dirty="0">
                <a:solidFill>
                  <a:schemeClr val="tx1"/>
                </a:solidFill>
              </a:rPr>
              <a:t> process the following should be taken into consideration: </a:t>
            </a:r>
            <a:endParaRPr lang="en-US" b="1" dirty="0" smtClean="0">
              <a:solidFill>
                <a:schemeClr val="tx1"/>
              </a:solidFill>
            </a:endParaRPr>
          </a:p>
          <a:p>
            <a:pPr algn="l" rtl="0"/>
            <a:r>
              <a:rPr lang="en-US" b="1" dirty="0" smtClean="0">
                <a:solidFill>
                  <a:schemeClr val="tx1"/>
                </a:solidFill>
              </a:rPr>
              <a:t>1</a:t>
            </a:r>
            <a:r>
              <a:rPr lang="en-US" b="1" dirty="0">
                <a:solidFill>
                  <a:schemeClr val="tx1"/>
                </a:solidFill>
              </a:rPr>
              <a:t>. The nature of starting material: e.g. a cell suspension, a crude protein solution </a:t>
            </a:r>
            <a:endParaRPr lang="en-US" b="1" dirty="0" smtClean="0">
              <a:solidFill>
                <a:schemeClr val="tx1"/>
              </a:solidFill>
            </a:endParaRPr>
          </a:p>
          <a:p>
            <a:pPr algn="l" rtl="0"/>
            <a:r>
              <a:rPr lang="en-US" b="1" dirty="0" smtClean="0">
                <a:solidFill>
                  <a:schemeClr val="tx1"/>
                </a:solidFill>
              </a:rPr>
              <a:t>2</a:t>
            </a:r>
            <a:r>
              <a:rPr lang="en-US" b="1" dirty="0">
                <a:solidFill>
                  <a:schemeClr val="tx1"/>
                </a:solidFill>
              </a:rPr>
              <a:t>. The initial location of the target product: e.g. intracellular, extracellular, embedded in solid material such as inclusion bodies </a:t>
            </a:r>
            <a:endParaRPr lang="en-US" b="1" dirty="0" smtClean="0">
              <a:solidFill>
                <a:schemeClr val="tx1"/>
              </a:solidFill>
            </a:endParaRPr>
          </a:p>
          <a:p>
            <a:pPr algn="l" rtl="0"/>
            <a:r>
              <a:rPr lang="en-US" b="1" dirty="0" smtClean="0">
                <a:solidFill>
                  <a:schemeClr val="tx1"/>
                </a:solidFill>
              </a:rPr>
              <a:t>3</a:t>
            </a:r>
            <a:r>
              <a:rPr lang="en-US" b="1" dirty="0">
                <a:solidFill>
                  <a:schemeClr val="tx1"/>
                </a:solidFill>
              </a:rPr>
              <a:t>. The volume or flow-rate of the starting </a:t>
            </a:r>
            <a:r>
              <a:rPr lang="en-US" b="1" dirty="0" smtClean="0">
                <a:solidFill>
                  <a:schemeClr val="tx1"/>
                </a:solidFill>
              </a:rPr>
              <a:t>material</a:t>
            </a:r>
          </a:p>
          <a:p>
            <a:pPr algn="l" rtl="0"/>
            <a:r>
              <a:rPr lang="en-US" b="1" dirty="0">
                <a:solidFill>
                  <a:schemeClr val="tx1"/>
                </a:solidFill>
              </a:rPr>
              <a:t>4. The relative abundance of the product in the starting material, i.e. its concentration relative to impurities </a:t>
            </a:r>
          </a:p>
          <a:p>
            <a:pPr algn="l" rtl="0"/>
            <a:r>
              <a:rPr lang="en-US" b="1" dirty="0">
                <a:solidFill>
                  <a:schemeClr val="tx1"/>
                </a:solidFill>
              </a:rPr>
              <a:t>5. The susceptibility to degradation e.g. its pH stability, sensitivity to high shear rates or exposure to organic solvents </a:t>
            </a:r>
          </a:p>
          <a:p>
            <a:pPr algn="l" rtl="0"/>
            <a:r>
              <a:rPr lang="en-US" b="1" dirty="0">
                <a:solidFill>
                  <a:schemeClr val="tx1"/>
                </a:solidFill>
              </a:rPr>
              <a:t>6. The desired physical form of the final product, e.g. lyophilized powder, sterile solution, suspension </a:t>
            </a:r>
          </a:p>
          <a:p>
            <a:pPr algn="l" rtl="0"/>
            <a:r>
              <a:rPr lang="en-US" b="1" dirty="0">
                <a:solidFill>
                  <a:schemeClr val="tx1"/>
                </a:solidFill>
              </a:rPr>
              <a:t>7. The quality requirements, e.g. percentage purity, absence of endotoxins or aggregates </a:t>
            </a:r>
          </a:p>
          <a:p>
            <a:pPr algn="l" rtl="0"/>
            <a:r>
              <a:rPr lang="en-US" b="1" dirty="0">
                <a:solidFill>
                  <a:schemeClr val="tx1"/>
                </a:solidFill>
              </a:rPr>
              <a:t>8. Process costing and economics</a:t>
            </a:r>
            <a:endParaRPr lang="ar-IQ" b="1" dirty="0">
              <a:solidFill>
                <a:schemeClr val="tx1"/>
              </a:solidFill>
            </a:endParaRPr>
          </a:p>
          <a:p>
            <a:pPr algn="l" rtl="0"/>
            <a:endParaRPr lang="ar-IQ" b="1" dirty="0">
              <a:solidFill>
                <a:schemeClr val="tx1"/>
              </a:solidFill>
            </a:endParaRPr>
          </a:p>
        </p:txBody>
      </p:sp>
    </p:spTree>
    <p:extLst>
      <p:ext uri="{BB962C8B-B14F-4D97-AF65-F5344CB8AC3E}">
        <p14:creationId xmlns:p14="http://schemas.microsoft.com/office/powerpoint/2010/main" val="2863444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9431866" cy="736600"/>
          </a:xfrm>
        </p:spPr>
        <p:txBody>
          <a:bodyPr>
            <a:noAutofit/>
          </a:bodyPr>
          <a:lstStyle/>
          <a:p>
            <a:r>
              <a:rPr lang="en-US" sz="2800" b="1" u="sng" dirty="0">
                <a:solidFill>
                  <a:srgbClr val="90C226"/>
                </a:solidFill>
              </a:rPr>
              <a:t>A RIPP (Recovery, Isolation, Purification and Polishing) </a:t>
            </a:r>
            <a:endParaRPr lang="ar-IQ" sz="2800" dirty="0"/>
          </a:p>
        </p:txBody>
      </p:sp>
      <p:sp>
        <p:nvSpPr>
          <p:cNvPr id="3" name="عنصر نائب للمحتوى 2"/>
          <p:cNvSpPr>
            <a:spLocks noGrp="1"/>
          </p:cNvSpPr>
          <p:nvPr>
            <p:ph idx="1"/>
          </p:nvPr>
        </p:nvSpPr>
        <p:spPr>
          <a:xfrm>
            <a:off x="677334" y="1460501"/>
            <a:ext cx="8596668" cy="4580862"/>
          </a:xfrm>
        </p:spPr>
        <p:txBody>
          <a:bodyPr/>
          <a:lstStyle/>
          <a:p>
            <a:pPr algn="l" rtl="0"/>
            <a:r>
              <a:rPr lang="en-US" b="1" dirty="0">
                <a:solidFill>
                  <a:schemeClr val="tx1"/>
                </a:solidFill>
              </a:rPr>
              <a:t>A RIPP (Recovery, Isolation, Purification and Polishing) scheme is commonly used in </a:t>
            </a:r>
            <a:r>
              <a:rPr lang="en-US" b="1" dirty="0" err="1">
                <a:solidFill>
                  <a:schemeClr val="tx1"/>
                </a:solidFill>
              </a:rPr>
              <a:t>bioseparation</a:t>
            </a:r>
            <a:r>
              <a:rPr lang="en-US" b="1" dirty="0">
                <a:solidFill>
                  <a:schemeClr val="tx1"/>
                </a:solidFill>
              </a:rPr>
              <a:t>. </a:t>
            </a:r>
            <a:endParaRPr lang="en-US" b="1" dirty="0" smtClean="0">
              <a:solidFill>
                <a:schemeClr val="tx1"/>
              </a:solidFill>
            </a:endParaRPr>
          </a:p>
          <a:p>
            <a:pPr marL="0" indent="0" algn="just" rtl="0">
              <a:buNone/>
            </a:pPr>
            <a:r>
              <a:rPr lang="en-US" sz="2000" b="1" dirty="0" smtClean="0">
                <a:solidFill>
                  <a:schemeClr val="tx1"/>
                </a:solidFill>
              </a:rPr>
              <a:t>• </a:t>
            </a:r>
            <a:r>
              <a:rPr lang="en-US" sz="2000" b="1" dirty="0">
                <a:solidFill>
                  <a:schemeClr val="tx1"/>
                </a:solidFill>
              </a:rPr>
              <a:t>This strategy involves use of low resolution techniques (e.g. precipitation, filtration, centrifugation, and crystallization) first for recovery and isolation followed by high resolution techniques (e.g. affinity separations, chromatography, and electrophoresis) for purification </a:t>
            </a:r>
            <a:r>
              <a:rPr lang="en-US" sz="2000" b="1" dirty="0" smtClean="0">
                <a:solidFill>
                  <a:schemeClr val="tx1"/>
                </a:solidFill>
              </a:rPr>
              <a:t>and </a:t>
            </a:r>
            <a:r>
              <a:rPr lang="en-US" sz="2000" b="1" dirty="0">
                <a:solidFill>
                  <a:schemeClr val="tx1"/>
                </a:solidFill>
              </a:rPr>
              <a:t>polishing</a:t>
            </a:r>
            <a:r>
              <a:rPr lang="en-US" sz="2000" b="1" dirty="0" smtClean="0">
                <a:solidFill>
                  <a:schemeClr val="tx1"/>
                </a:solidFill>
              </a:rPr>
              <a:t>.</a:t>
            </a:r>
          </a:p>
          <a:p>
            <a:pPr marL="0" indent="0" algn="just" rtl="0">
              <a:buNone/>
            </a:pPr>
            <a:r>
              <a:rPr lang="en-US" sz="2000" b="1" dirty="0">
                <a:solidFill>
                  <a:schemeClr val="tx1"/>
                </a:solidFill>
              </a:rPr>
              <a:t>The high-throughput, low-resolution techniques are first used to significantly reduce the volume and overall concentration of the material being processed. </a:t>
            </a:r>
            <a:endParaRPr lang="en-US" sz="2000" b="1" dirty="0" smtClean="0">
              <a:solidFill>
                <a:schemeClr val="tx1"/>
              </a:solidFill>
            </a:endParaRPr>
          </a:p>
          <a:p>
            <a:pPr marL="0" indent="0" algn="just" rtl="0">
              <a:buNone/>
            </a:pPr>
            <a:r>
              <a:rPr lang="en-US" sz="2000" b="1" dirty="0" smtClean="0">
                <a:solidFill>
                  <a:schemeClr val="tx1"/>
                </a:solidFill>
              </a:rPr>
              <a:t>• </a:t>
            </a:r>
            <a:r>
              <a:rPr lang="en-US" sz="2000" b="1" dirty="0">
                <a:solidFill>
                  <a:schemeClr val="tx1"/>
                </a:solidFill>
              </a:rPr>
              <a:t>The partially purified products are then further processed by high-resolution low-throughput techniques to obtain pure and polished finished products.</a:t>
            </a:r>
            <a:endParaRPr lang="ar-IQ" sz="2000" b="1" dirty="0">
              <a:solidFill>
                <a:schemeClr val="tx1"/>
              </a:solidFill>
            </a:endParaRPr>
          </a:p>
        </p:txBody>
      </p:sp>
    </p:spTree>
    <p:extLst>
      <p:ext uri="{BB962C8B-B14F-4D97-AF65-F5344CB8AC3E}">
        <p14:creationId xmlns:p14="http://schemas.microsoft.com/office/powerpoint/2010/main" val="713792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9012766" cy="571500"/>
          </a:xfrm>
        </p:spPr>
        <p:txBody>
          <a:bodyPr>
            <a:normAutofit/>
          </a:bodyPr>
          <a:lstStyle/>
          <a:p>
            <a:r>
              <a:rPr lang="en-US" sz="2800" u="sng" dirty="0"/>
              <a:t>A RIPP (Recovery, Isolation, Purification and Polishing) </a:t>
            </a:r>
            <a:endParaRPr lang="ar-IQ" sz="2800" u="sng" dirty="0"/>
          </a:p>
        </p:txBody>
      </p:sp>
      <p:sp>
        <p:nvSpPr>
          <p:cNvPr id="3" name="عنصر نائب للمحتوى 2"/>
          <p:cNvSpPr>
            <a:spLocks noGrp="1"/>
          </p:cNvSpPr>
          <p:nvPr>
            <p:ph idx="1"/>
          </p:nvPr>
        </p:nvSpPr>
        <p:spPr>
          <a:xfrm>
            <a:off x="677334" y="1333501"/>
            <a:ext cx="8596668" cy="4707862"/>
          </a:xfrm>
        </p:spPr>
        <p:txBody>
          <a:bodyPr/>
          <a:lstStyle/>
          <a:p>
            <a:pPr algn="l" rtl="0"/>
            <a:r>
              <a:rPr lang="en-US" sz="2000" b="1" dirty="0">
                <a:solidFill>
                  <a:schemeClr val="accent1"/>
                </a:solidFill>
              </a:rPr>
              <a:t>Example of </a:t>
            </a:r>
            <a:r>
              <a:rPr lang="en-US" sz="2000" b="1" dirty="0" err="1">
                <a:solidFill>
                  <a:schemeClr val="accent1"/>
                </a:solidFill>
              </a:rPr>
              <a:t>bioseparation</a:t>
            </a:r>
            <a:r>
              <a:rPr lang="en-US" sz="2000" b="1" dirty="0">
                <a:solidFill>
                  <a:schemeClr val="accent1"/>
                </a:solidFill>
              </a:rPr>
              <a:t> </a:t>
            </a:r>
            <a:endParaRPr lang="en-US" sz="2000" b="1" dirty="0" smtClean="0">
              <a:solidFill>
                <a:schemeClr val="accent1"/>
              </a:solidFill>
            </a:endParaRPr>
          </a:p>
          <a:p>
            <a:pPr algn="l" rtl="0"/>
            <a:r>
              <a:rPr lang="en-US" b="1" dirty="0" smtClean="0"/>
              <a:t>• </a:t>
            </a:r>
            <a:r>
              <a:rPr lang="en-US" b="1" dirty="0"/>
              <a:t>A scheme for the </a:t>
            </a:r>
            <a:r>
              <a:rPr lang="en-US" b="1" dirty="0" err="1"/>
              <a:t>bioseparation</a:t>
            </a:r>
            <a:r>
              <a:rPr lang="en-US" b="1" dirty="0"/>
              <a:t> of reagent grade monoclonal antibody from cell culture supernatant is shown in Fig. </a:t>
            </a:r>
            <a:endParaRPr lang="en-US" b="1" dirty="0" smtClean="0"/>
          </a:p>
          <a:p>
            <a:pPr algn="l" rtl="0"/>
            <a:r>
              <a:rPr lang="en-US" b="1" dirty="0" smtClean="0"/>
              <a:t>• </a:t>
            </a:r>
            <a:r>
              <a:rPr lang="en-US" b="1" dirty="0"/>
              <a:t>Murine or mouse monoclonal antibodies are produced by culturing </a:t>
            </a:r>
            <a:r>
              <a:rPr lang="en-US" b="1" dirty="0" err="1"/>
              <a:t>hybridoma</a:t>
            </a:r>
            <a:r>
              <a:rPr lang="en-US" b="1" dirty="0"/>
              <a:t> cells in different types of bioreactors</a:t>
            </a:r>
            <a:r>
              <a:rPr lang="en-US" b="1" dirty="0" smtClean="0"/>
              <a:t>.</a:t>
            </a:r>
          </a:p>
          <a:p>
            <a:pPr algn="l" rtl="0"/>
            <a:r>
              <a:rPr lang="en-US" b="1" dirty="0" smtClean="0"/>
              <a:t> </a:t>
            </a:r>
            <a:r>
              <a:rPr lang="en-US" b="1" dirty="0"/>
              <a:t>• In recent years it has been possible to synthesize humanized and </a:t>
            </a:r>
            <a:r>
              <a:rPr lang="en-US" b="1" dirty="0" err="1"/>
              <a:t>chimaric</a:t>
            </a:r>
            <a:r>
              <a:rPr lang="en-US" b="1" dirty="0"/>
              <a:t> monoclonal antibodies by culturing recombinant Chinese Hamster Ovarian (CHO) cells.</a:t>
            </a:r>
            <a:endParaRPr lang="ar-IQ" b="1" dirty="0"/>
          </a:p>
        </p:txBody>
      </p:sp>
    </p:spTree>
    <p:extLst>
      <p:ext uri="{BB962C8B-B14F-4D97-AF65-F5344CB8AC3E}">
        <p14:creationId xmlns:p14="http://schemas.microsoft.com/office/powerpoint/2010/main" val="1184126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6200" y="190714"/>
            <a:ext cx="7759700" cy="6402046"/>
          </a:xfrm>
        </p:spPr>
      </p:pic>
    </p:spTree>
    <p:extLst>
      <p:ext uri="{BB962C8B-B14F-4D97-AF65-F5344CB8AC3E}">
        <p14:creationId xmlns:p14="http://schemas.microsoft.com/office/powerpoint/2010/main" val="2633686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7334" y="533401"/>
            <a:ext cx="8596668" cy="5507962"/>
          </a:xfrm>
        </p:spPr>
        <p:txBody>
          <a:bodyPr/>
          <a:lstStyle/>
          <a:p>
            <a:pPr algn="l" rtl="0"/>
            <a:r>
              <a:rPr lang="en-US" dirty="0"/>
              <a:t>In the </a:t>
            </a:r>
            <a:r>
              <a:rPr lang="en-US" dirty="0" err="1"/>
              <a:t>bioseparation</a:t>
            </a:r>
            <a:r>
              <a:rPr lang="en-US" dirty="0"/>
              <a:t> scheme shown in Fig</a:t>
            </a:r>
            <a:r>
              <a:rPr lang="en-US" dirty="0" smtClean="0"/>
              <a:t>., </a:t>
            </a:r>
            <a:r>
              <a:rPr lang="en-US" dirty="0"/>
              <a:t>the key purification step involves affinity chromatography. </a:t>
            </a:r>
            <a:endParaRPr lang="en-US" dirty="0" smtClean="0"/>
          </a:p>
          <a:p>
            <a:pPr algn="l" rtl="0"/>
            <a:r>
              <a:rPr lang="en-US" dirty="0" smtClean="0"/>
              <a:t>• </a:t>
            </a:r>
            <a:r>
              <a:rPr lang="en-US" dirty="0"/>
              <a:t>Prior to affinity chromatography the cell culture supernatant needs to be cleaned up by membrane filtration or centrifugation so that cells, cell debris and other particulate matter do not clog-up the affinity column. </a:t>
            </a:r>
            <a:endParaRPr lang="en-US" dirty="0" smtClean="0"/>
          </a:p>
          <a:p>
            <a:pPr algn="l" rtl="0"/>
            <a:r>
              <a:rPr lang="en-US" dirty="0" smtClean="0"/>
              <a:t>• </a:t>
            </a:r>
            <a:r>
              <a:rPr lang="en-US" dirty="0"/>
              <a:t>The nearly purified monoclonal antibody obtained by affinity chromatography is further purified by ion-exchange chromatography and polished by gel-filtration to obtain greater than 98% pure product in the solution form</a:t>
            </a:r>
            <a:r>
              <a:rPr lang="en-US" dirty="0" smtClean="0"/>
              <a:t>.</a:t>
            </a:r>
          </a:p>
          <a:p>
            <a:pPr algn="l" rtl="0"/>
            <a:r>
              <a:rPr lang="en-US" dirty="0"/>
              <a:t> </a:t>
            </a:r>
            <a:r>
              <a:rPr lang="en-US" b="1" dirty="0">
                <a:solidFill>
                  <a:schemeClr val="accent1"/>
                </a:solidFill>
              </a:rPr>
              <a:t>The main disadvantages of using the RIPP scheme are:</a:t>
            </a:r>
            <a:r>
              <a:rPr lang="en-US" dirty="0"/>
              <a:t> </a:t>
            </a:r>
            <a:endParaRPr lang="en-US" dirty="0" smtClean="0"/>
          </a:p>
          <a:p>
            <a:pPr marL="0" indent="0" algn="l" rtl="0">
              <a:buNone/>
            </a:pPr>
            <a:r>
              <a:rPr lang="en-US" dirty="0" smtClean="0"/>
              <a:t>1</a:t>
            </a:r>
            <a:r>
              <a:rPr lang="en-US" dirty="0"/>
              <a:t>. High capital cost </a:t>
            </a:r>
            <a:endParaRPr lang="en-US" dirty="0" smtClean="0"/>
          </a:p>
          <a:p>
            <a:pPr marL="0" indent="0" algn="l" rtl="0">
              <a:buNone/>
            </a:pPr>
            <a:r>
              <a:rPr lang="en-US" dirty="0" smtClean="0"/>
              <a:t>2</a:t>
            </a:r>
            <a:r>
              <a:rPr lang="en-US" dirty="0"/>
              <a:t>. High operations cost </a:t>
            </a:r>
            <a:endParaRPr lang="en-US" dirty="0" smtClean="0"/>
          </a:p>
          <a:p>
            <a:pPr marL="0" indent="0" algn="l" rtl="0">
              <a:buNone/>
            </a:pPr>
            <a:r>
              <a:rPr lang="en-US" dirty="0" smtClean="0"/>
              <a:t>3</a:t>
            </a:r>
            <a:r>
              <a:rPr lang="en-US" dirty="0"/>
              <a:t>. Lower recovery of product</a:t>
            </a:r>
            <a:endParaRPr lang="ar-IQ" dirty="0"/>
          </a:p>
        </p:txBody>
      </p:sp>
    </p:spTree>
    <p:extLst>
      <p:ext uri="{BB962C8B-B14F-4D97-AF65-F5344CB8AC3E}">
        <p14:creationId xmlns:p14="http://schemas.microsoft.com/office/powerpoint/2010/main" val="243008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23900"/>
          </a:xfrm>
        </p:spPr>
        <p:txBody>
          <a:bodyPr/>
          <a:lstStyle/>
          <a:p>
            <a:r>
              <a:rPr lang="en-US" b="1" u="sng" dirty="0">
                <a:hlinkClick r:id="rId2" tooltip="slide1"/>
              </a:rPr>
              <a:t>Bioseparation</a:t>
            </a:r>
            <a:endParaRPr lang="ar-IQ" dirty="0"/>
          </a:p>
        </p:txBody>
      </p:sp>
      <p:sp>
        <p:nvSpPr>
          <p:cNvPr id="3" name="عنصر نائب للمحتوى 2"/>
          <p:cNvSpPr>
            <a:spLocks noGrp="1"/>
          </p:cNvSpPr>
          <p:nvPr>
            <p:ph idx="1"/>
          </p:nvPr>
        </p:nvSpPr>
        <p:spPr>
          <a:xfrm>
            <a:off x="677334" y="1422400"/>
            <a:ext cx="8974666" cy="4876799"/>
          </a:xfrm>
        </p:spPr>
        <p:txBody>
          <a:bodyPr>
            <a:noAutofit/>
          </a:bodyPr>
          <a:lstStyle/>
          <a:p>
            <a:pPr marL="0" indent="0" algn="l" rtl="0">
              <a:buNone/>
            </a:pPr>
            <a:r>
              <a:rPr lang="en-US" sz="2000" b="1" dirty="0">
                <a:solidFill>
                  <a:schemeClr val="tx1"/>
                </a:solidFill>
              </a:rPr>
              <a:t>New biologically derived products have been developed, approved and licensed in the last decade. </a:t>
            </a:r>
            <a:endParaRPr lang="en-US" sz="2000" b="1" dirty="0" smtClean="0">
              <a:solidFill>
                <a:schemeClr val="tx1"/>
              </a:solidFill>
            </a:endParaRPr>
          </a:p>
          <a:p>
            <a:pPr marL="0" indent="0" algn="l" rtl="0">
              <a:buNone/>
            </a:pPr>
            <a:r>
              <a:rPr lang="en-US" sz="2000" b="1" dirty="0" smtClean="0">
                <a:solidFill>
                  <a:schemeClr val="tx1"/>
                </a:solidFill>
              </a:rPr>
              <a:t>• </a:t>
            </a:r>
            <a:r>
              <a:rPr lang="en-US" sz="2000" b="1" dirty="0">
                <a:solidFill>
                  <a:schemeClr val="tx1"/>
                </a:solidFill>
              </a:rPr>
              <a:t>This includes monoclonal antibodies used for the treatment of cancer and multiple sclerosis, plasmids for gene therapy, cytokines and interleukins. </a:t>
            </a:r>
            <a:endParaRPr lang="en-US" sz="2000" b="1" dirty="0" smtClean="0">
              <a:solidFill>
                <a:schemeClr val="tx1"/>
              </a:solidFill>
            </a:endParaRPr>
          </a:p>
          <a:p>
            <a:pPr marL="0" indent="0" algn="l" rtl="0">
              <a:buNone/>
            </a:pPr>
            <a:r>
              <a:rPr lang="en-US" sz="2000" b="1" dirty="0" smtClean="0">
                <a:solidFill>
                  <a:schemeClr val="tx1"/>
                </a:solidFill>
              </a:rPr>
              <a:t>• </a:t>
            </a:r>
            <a:r>
              <a:rPr lang="en-US" sz="2000" b="1" dirty="0">
                <a:solidFill>
                  <a:schemeClr val="tx1"/>
                </a:solidFill>
              </a:rPr>
              <a:t>Many of these products need to be extensively purified before they can be used for their respective applications.</a:t>
            </a:r>
            <a:r>
              <a:rPr lang="en-US" sz="2000" b="1" dirty="0">
                <a:solidFill>
                  <a:schemeClr val="tx1"/>
                </a:solidFill>
              </a:rPr>
              <a:t> </a:t>
            </a:r>
            <a:r>
              <a:rPr lang="en-US" sz="2000" b="1" dirty="0">
                <a:solidFill>
                  <a:schemeClr val="tx1"/>
                </a:solidFill>
              </a:rPr>
              <a:t>approved </a:t>
            </a:r>
            <a:r>
              <a:rPr lang="en-US" sz="2000" b="1" dirty="0"/>
              <a:t>and licensed in the last decade. </a:t>
            </a:r>
            <a:endParaRPr lang="en-US" sz="2000" b="1" dirty="0" smtClean="0"/>
          </a:p>
          <a:p>
            <a:pPr marL="0" indent="0" algn="l" rtl="0">
              <a:buNone/>
            </a:pPr>
            <a:endParaRPr lang="en-US" sz="2000" b="1" dirty="0"/>
          </a:p>
          <a:p>
            <a:pPr marL="0" indent="0" algn="l" rtl="0">
              <a:buNone/>
            </a:pPr>
            <a:r>
              <a:rPr lang="en-US" sz="2000" b="1" dirty="0" err="1">
                <a:solidFill>
                  <a:srgbClr val="FF0000"/>
                </a:solidFill>
              </a:rPr>
              <a:t>Bioseparations</a:t>
            </a:r>
            <a:r>
              <a:rPr lang="en-US" sz="2000" b="1" dirty="0">
                <a:solidFill>
                  <a:srgbClr val="FF0000"/>
                </a:solidFill>
              </a:rPr>
              <a:t> </a:t>
            </a:r>
            <a:r>
              <a:rPr lang="en-US" sz="2000" b="1" dirty="0" err="1" smtClean="0">
                <a:solidFill>
                  <a:srgbClr val="FF0000"/>
                </a:solidFill>
              </a:rPr>
              <a:t>efers</a:t>
            </a:r>
            <a:r>
              <a:rPr lang="en-US" sz="2000" b="1" dirty="0" smtClean="0">
                <a:solidFill>
                  <a:srgbClr val="FF0000"/>
                </a:solidFill>
              </a:rPr>
              <a:t> </a:t>
            </a:r>
            <a:r>
              <a:rPr lang="en-US" sz="2000" b="1" dirty="0">
                <a:solidFill>
                  <a:srgbClr val="FF0000"/>
                </a:solidFill>
              </a:rPr>
              <a:t>to the systematic study of the scientific </a:t>
            </a:r>
            <a:r>
              <a:rPr lang="en-US" sz="2000" b="1" dirty="0" smtClean="0">
                <a:solidFill>
                  <a:srgbClr val="FF0000"/>
                </a:solidFill>
              </a:rPr>
              <a:t>principles </a:t>
            </a:r>
            <a:r>
              <a:rPr lang="en-US" sz="2000" b="1" dirty="0">
                <a:solidFill>
                  <a:srgbClr val="FF0000"/>
                </a:solidFill>
              </a:rPr>
              <a:t>utilized for the </a:t>
            </a:r>
            <a:r>
              <a:rPr lang="en-US" sz="2000" b="1" dirty="0" smtClean="0">
                <a:solidFill>
                  <a:srgbClr val="FF0000"/>
                </a:solidFill>
              </a:rPr>
              <a:t>purification </a:t>
            </a:r>
            <a:r>
              <a:rPr lang="en-US" sz="2000" b="1" dirty="0">
                <a:solidFill>
                  <a:srgbClr val="FF0000"/>
                </a:solidFill>
              </a:rPr>
              <a:t>of biological products. </a:t>
            </a:r>
            <a:endParaRPr lang="en-US" sz="2000" b="1" dirty="0" smtClean="0">
              <a:solidFill>
                <a:srgbClr val="FF0000"/>
              </a:solidFill>
            </a:endParaRPr>
          </a:p>
          <a:p>
            <a:pPr marL="0" indent="0" algn="l" rtl="0">
              <a:buNone/>
            </a:pPr>
            <a:r>
              <a:rPr lang="en-US" sz="2000" b="1" dirty="0" smtClean="0">
                <a:solidFill>
                  <a:schemeClr val="tx1"/>
                </a:solidFill>
              </a:rPr>
              <a:t>• </a:t>
            </a:r>
            <a:r>
              <a:rPr lang="en-US" sz="2000" b="1" dirty="0">
                <a:solidFill>
                  <a:schemeClr val="tx1"/>
                </a:solidFill>
              </a:rPr>
              <a:t>It is specifically referred to the separation and purification segment of a bioprocess which followed some form of biological reaction e.g. purification of an antibiotic following microbial fermentation.</a:t>
            </a:r>
            <a:endParaRPr lang="ar-IQ" sz="2000" b="1" dirty="0">
              <a:solidFill>
                <a:schemeClr val="tx1"/>
              </a:solidFill>
            </a:endParaRPr>
          </a:p>
        </p:txBody>
      </p:sp>
    </p:spTree>
    <p:extLst>
      <p:ext uri="{BB962C8B-B14F-4D97-AF65-F5344CB8AC3E}">
        <p14:creationId xmlns:p14="http://schemas.microsoft.com/office/powerpoint/2010/main" val="1773102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812800"/>
          </a:xfrm>
        </p:spPr>
        <p:txBody>
          <a:bodyPr/>
          <a:lstStyle/>
          <a:p>
            <a:r>
              <a:rPr lang="en-US" b="1" u="sng" dirty="0">
                <a:solidFill>
                  <a:srgbClr val="90C226"/>
                </a:solidFill>
                <a:hlinkClick r:id="rId2" tooltip="slide1"/>
              </a:rPr>
              <a:t>Bioseparation</a:t>
            </a:r>
            <a:endParaRPr lang="ar-IQ" dirty="0"/>
          </a:p>
        </p:txBody>
      </p:sp>
      <p:sp>
        <p:nvSpPr>
          <p:cNvPr id="3" name="عنصر نائب للمحتوى 2"/>
          <p:cNvSpPr>
            <a:spLocks noGrp="1"/>
          </p:cNvSpPr>
          <p:nvPr>
            <p:ph idx="1"/>
          </p:nvPr>
        </p:nvSpPr>
        <p:spPr/>
        <p:txBody>
          <a:bodyPr>
            <a:normAutofit/>
          </a:bodyPr>
          <a:lstStyle/>
          <a:p>
            <a:pPr algn="l" rtl="0"/>
            <a:r>
              <a:rPr lang="en-US" sz="2000" b="1" dirty="0">
                <a:solidFill>
                  <a:schemeClr val="tx1"/>
                </a:solidFill>
              </a:rPr>
              <a:t>Bioprocessing can be classified into two categories: </a:t>
            </a:r>
            <a:endParaRPr lang="en-US" sz="2000" b="1" dirty="0" smtClean="0">
              <a:solidFill>
                <a:schemeClr val="tx1"/>
              </a:solidFill>
            </a:endParaRPr>
          </a:p>
          <a:p>
            <a:pPr marL="0" indent="0" algn="l" rtl="0">
              <a:buNone/>
            </a:pPr>
            <a:r>
              <a:rPr lang="en-US" sz="2000" b="1" dirty="0" smtClean="0">
                <a:solidFill>
                  <a:schemeClr val="tx1"/>
                </a:solidFill>
              </a:rPr>
              <a:t>1.Reactive </a:t>
            </a:r>
            <a:r>
              <a:rPr lang="en-US" sz="2000" b="1" dirty="0">
                <a:solidFill>
                  <a:schemeClr val="tx1"/>
                </a:solidFill>
              </a:rPr>
              <a:t>bioprocessing </a:t>
            </a:r>
            <a:endParaRPr lang="en-US" sz="2000" b="1" dirty="0" smtClean="0">
              <a:solidFill>
                <a:schemeClr val="tx1"/>
              </a:solidFill>
            </a:endParaRPr>
          </a:p>
          <a:p>
            <a:pPr marL="0" indent="0" algn="l" rtl="0">
              <a:buNone/>
            </a:pPr>
            <a:r>
              <a:rPr lang="en-US" sz="2000" b="1" dirty="0" smtClean="0">
                <a:solidFill>
                  <a:schemeClr val="tx1"/>
                </a:solidFill>
              </a:rPr>
              <a:t>2</a:t>
            </a:r>
            <a:r>
              <a:rPr lang="en-US" sz="2000" b="1" dirty="0">
                <a:solidFill>
                  <a:schemeClr val="tx1"/>
                </a:solidFill>
              </a:rPr>
              <a:t>. Extractive bioprocessing </a:t>
            </a:r>
            <a:endParaRPr lang="en-US" sz="2000" b="1" dirty="0" smtClean="0">
              <a:solidFill>
                <a:schemeClr val="tx1"/>
              </a:solidFill>
            </a:endParaRPr>
          </a:p>
          <a:p>
            <a:pPr algn="l" rtl="0">
              <a:buAutoNum type="arabicPeriod"/>
            </a:pPr>
            <a:endParaRPr lang="en-US" sz="2000" b="1" dirty="0">
              <a:solidFill>
                <a:schemeClr val="tx1"/>
              </a:solidFill>
            </a:endParaRPr>
          </a:p>
          <a:p>
            <a:pPr marL="0" indent="0" algn="l" rtl="0">
              <a:buNone/>
            </a:pPr>
            <a:r>
              <a:rPr lang="en-US" sz="2000" b="1" dirty="0" smtClean="0">
                <a:solidFill>
                  <a:schemeClr val="tx1"/>
                </a:solidFill>
              </a:rPr>
              <a:t>• </a:t>
            </a:r>
            <a:r>
              <a:rPr lang="en-US" sz="2000" b="1" dirty="0">
                <a:solidFill>
                  <a:schemeClr val="tx1"/>
                </a:solidFill>
              </a:rPr>
              <a:t>In reactive bioprocessing, the </a:t>
            </a:r>
            <a:r>
              <a:rPr lang="en-US" sz="2000" b="1" dirty="0" err="1">
                <a:solidFill>
                  <a:schemeClr val="tx1"/>
                </a:solidFill>
              </a:rPr>
              <a:t>bioseparation</a:t>
            </a:r>
            <a:r>
              <a:rPr lang="en-US" sz="2000" b="1" dirty="0">
                <a:solidFill>
                  <a:schemeClr val="tx1"/>
                </a:solidFill>
              </a:rPr>
              <a:t> process follows some form of biological reaction </a:t>
            </a:r>
            <a:endParaRPr lang="en-US" sz="2000" b="1" dirty="0" smtClean="0">
              <a:solidFill>
                <a:schemeClr val="tx1"/>
              </a:solidFill>
            </a:endParaRPr>
          </a:p>
          <a:p>
            <a:pPr marL="0" indent="0" algn="l" rtl="0">
              <a:buNone/>
            </a:pPr>
            <a:r>
              <a:rPr lang="en-US" sz="2000" b="1" dirty="0" smtClean="0">
                <a:solidFill>
                  <a:schemeClr val="tx1"/>
                </a:solidFill>
              </a:rPr>
              <a:t>• </a:t>
            </a:r>
            <a:r>
              <a:rPr lang="en-US" sz="2000" b="1" dirty="0">
                <a:solidFill>
                  <a:schemeClr val="tx1"/>
                </a:solidFill>
              </a:rPr>
              <a:t>Extractive bioprocessing almost completely involves </a:t>
            </a:r>
            <a:r>
              <a:rPr lang="en-US" sz="2000" b="1" dirty="0" err="1">
                <a:solidFill>
                  <a:schemeClr val="tx1"/>
                </a:solidFill>
              </a:rPr>
              <a:t>bioseparation</a:t>
            </a:r>
            <a:r>
              <a:rPr lang="en-US" sz="2000" b="1" dirty="0">
                <a:solidFill>
                  <a:schemeClr val="tx1"/>
                </a:solidFill>
              </a:rPr>
              <a:t>.</a:t>
            </a:r>
            <a:endParaRPr lang="ar-IQ" sz="2000" b="1" dirty="0">
              <a:solidFill>
                <a:schemeClr val="tx1"/>
              </a:solidFill>
            </a:endParaRPr>
          </a:p>
        </p:txBody>
      </p:sp>
    </p:spTree>
    <p:extLst>
      <p:ext uri="{BB962C8B-B14F-4D97-AF65-F5344CB8AC3E}">
        <p14:creationId xmlns:p14="http://schemas.microsoft.com/office/powerpoint/2010/main" val="3121443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0891" y="1270000"/>
            <a:ext cx="8163111" cy="4200525"/>
          </a:xfrm>
        </p:spPr>
      </p:pic>
    </p:spTree>
    <p:extLst>
      <p:ext uri="{BB962C8B-B14F-4D97-AF65-F5344CB8AC3E}">
        <p14:creationId xmlns:p14="http://schemas.microsoft.com/office/powerpoint/2010/main" val="292835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lstStyle/>
          <a:p>
            <a:r>
              <a:rPr lang="en-US" b="1" u="sng" dirty="0">
                <a:solidFill>
                  <a:srgbClr val="90C226"/>
                </a:solidFill>
                <a:hlinkClick r:id="rId2" tooltip="slide1"/>
              </a:rPr>
              <a:t>Bioseparation</a:t>
            </a:r>
            <a:endParaRPr lang="ar-IQ" dirty="0"/>
          </a:p>
        </p:txBody>
      </p:sp>
      <p:sp>
        <p:nvSpPr>
          <p:cNvPr id="3" name="عنصر نائب للمحتوى 2"/>
          <p:cNvSpPr>
            <a:spLocks noGrp="1"/>
          </p:cNvSpPr>
          <p:nvPr>
            <p:ph idx="1"/>
          </p:nvPr>
        </p:nvSpPr>
        <p:spPr>
          <a:xfrm>
            <a:off x="677334" y="1460501"/>
            <a:ext cx="8596668" cy="4580862"/>
          </a:xfrm>
        </p:spPr>
        <p:txBody>
          <a:bodyPr/>
          <a:lstStyle/>
          <a:p>
            <a:pPr algn="l" rtl="0"/>
            <a:r>
              <a:rPr lang="en-US" dirty="0"/>
              <a:t>Examples of reactive </a:t>
            </a:r>
            <a:r>
              <a:rPr lang="en-US" dirty="0" err="1" smtClean="0"/>
              <a:t>biosepartio</a:t>
            </a:r>
            <a:r>
              <a:rPr lang="en-US" dirty="0" smtClean="0"/>
              <a:t> </a:t>
            </a:r>
            <a:r>
              <a:rPr lang="en-US" dirty="0"/>
              <a:t>include, but are not limited </a:t>
            </a:r>
            <a:r>
              <a:rPr lang="en-US" dirty="0" smtClean="0"/>
              <a:t>to: </a:t>
            </a:r>
          </a:p>
          <a:p>
            <a:pPr algn="l" rtl="0"/>
            <a:endParaRPr lang="en-US" dirty="0"/>
          </a:p>
          <a:p>
            <a:pPr algn="l" rtl="0"/>
            <a:r>
              <a:rPr lang="en-US" dirty="0" smtClean="0"/>
              <a:t>biofuel </a:t>
            </a:r>
            <a:r>
              <a:rPr lang="en-US" dirty="0"/>
              <a:t>recovery from fermentation </a:t>
            </a:r>
            <a:r>
              <a:rPr lang="en-US" dirty="0" smtClean="0"/>
              <a:t>broth.</a:t>
            </a:r>
          </a:p>
          <a:p>
            <a:pPr algn="l" rtl="0"/>
            <a:r>
              <a:rPr lang="en-US" dirty="0" smtClean="0"/>
              <a:t>primary </a:t>
            </a:r>
            <a:r>
              <a:rPr lang="en-US" dirty="0"/>
              <a:t>recovery of proteins from cell </a:t>
            </a:r>
            <a:r>
              <a:rPr lang="en-US" dirty="0" smtClean="0"/>
              <a:t>cultures.</a:t>
            </a:r>
          </a:p>
          <a:p>
            <a:pPr algn="l" rtl="0"/>
            <a:r>
              <a:rPr lang="en-US" dirty="0" smtClean="0"/>
              <a:t>two </a:t>
            </a:r>
            <a:r>
              <a:rPr lang="en-US" dirty="0"/>
              <a:t>aqueous phase extraction and </a:t>
            </a:r>
            <a:r>
              <a:rPr lang="en-US" dirty="0" err="1"/>
              <a:t>micellar</a:t>
            </a:r>
            <a:r>
              <a:rPr lang="en-US" dirty="0"/>
              <a:t> systems for selective partitioning of </a:t>
            </a:r>
            <a:r>
              <a:rPr lang="en-US" dirty="0" smtClean="0"/>
              <a:t>proteins.</a:t>
            </a:r>
          </a:p>
          <a:p>
            <a:pPr algn="l" rtl="0"/>
            <a:r>
              <a:rPr lang="en-US" dirty="0" smtClean="0"/>
              <a:t>reversible </a:t>
            </a:r>
            <a:r>
              <a:rPr lang="en-US" dirty="0"/>
              <a:t>chemical </a:t>
            </a:r>
            <a:r>
              <a:rPr lang="en-US" dirty="0" err="1"/>
              <a:t>complexation</a:t>
            </a:r>
            <a:r>
              <a:rPr lang="en-US" dirty="0"/>
              <a:t> for the recovery of complex organics. </a:t>
            </a:r>
            <a:endParaRPr lang="en-US" dirty="0" smtClean="0"/>
          </a:p>
          <a:p>
            <a:pPr algn="l" rtl="0"/>
            <a:endParaRPr lang="en-US" dirty="0"/>
          </a:p>
          <a:p>
            <a:pPr algn="l" rtl="0"/>
            <a:r>
              <a:rPr lang="en-US" dirty="0" smtClean="0"/>
              <a:t>• </a:t>
            </a:r>
            <a:r>
              <a:rPr lang="en-US" dirty="0"/>
              <a:t>Examples of extractive </a:t>
            </a:r>
            <a:r>
              <a:rPr lang="en-US" dirty="0" err="1"/>
              <a:t>biosep</a:t>
            </a:r>
            <a:r>
              <a:rPr lang="en-US" dirty="0"/>
              <a:t>(ethanol production, acetone/</a:t>
            </a:r>
            <a:r>
              <a:rPr lang="en-US" dirty="0" err="1"/>
              <a:t>butanol</a:t>
            </a:r>
            <a:r>
              <a:rPr lang="en-US" dirty="0"/>
              <a:t> production, </a:t>
            </a:r>
            <a:r>
              <a:rPr lang="en-US" dirty="0" err="1"/>
              <a:t>etc</a:t>
            </a:r>
            <a:endParaRPr lang="ar-IQ" dirty="0"/>
          </a:p>
        </p:txBody>
      </p:sp>
    </p:spTree>
    <p:extLst>
      <p:ext uri="{BB962C8B-B14F-4D97-AF65-F5344CB8AC3E}">
        <p14:creationId xmlns:p14="http://schemas.microsoft.com/office/powerpoint/2010/main" val="936385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31186" y="382588"/>
            <a:ext cx="8512813" cy="5753165"/>
          </a:xfrm>
        </p:spPr>
      </p:pic>
    </p:spTree>
    <p:extLst>
      <p:ext uri="{BB962C8B-B14F-4D97-AF65-F5344CB8AC3E}">
        <p14:creationId xmlns:p14="http://schemas.microsoft.com/office/powerpoint/2010/main" val="323058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a:bodyPr>
          <a:lstStyle/>
          <a:p>
            <a:r>
              <a:rPr lang="en-US" sz="2800" b="1" dirty="0">
                <a:solidFill>
                  <a:prstClr val="black">
                    <a:lumMod val="75000"/>
                    <a:lumOff val="25000"/>
                  </a:prstClr>
                </a:solidFill>
                <a:ea typeface="+mn-ea"/>
                <a:cs typeface="+mn-cs"/>
                <a:hlinkClick r:id="rId2" tooltip="basis of separation in bioseparation processes"/>
              </a:rPr>
              <a:t>Basis of separation in </a:t>
            </a:r>
            <a:r>
              <a:rPr lang="en-US" sz="2800" b="1" dirty="0" err="1">
                <a:solidFill>
                  <a:prstClr val="black">
                    <a:lumMod val="75000"/>
                    <a:lumOff val="25000"/>
                  </a:prstClr>
                </a:solidFill>
                <a:ea typeface="+mn-ea"/>
                <a:cs typeface="+mn-cs"/>
                <a:hlinkClick r:id="rId2" tooltip="basis of separation in bioseparation processes"/>
              </a:rPr>
              <a:t>bioseparation</a:t>
            </a:r>
            <a:r>
              <a:rPr lang="en-US" sz="2800" b="1" dirty="0">
                <a:solidFill>
                  <a:prstClr val="black">
                    <a:lumMod val="75000"/>
                    <a:lumOff val="25000"/>
                  </a:prstClr>
                </a:solidFill>
                <a:ea typeface="+mn-ea"/>
                <a:cs typeface="+mn-cs"/>
                <a:hlinkClick r:id="rId2" tooltip="basis of separation in bioseparation processes"/>
              </a:rPr>
              <a:t> processes</a:t>
            </a:r>
            <a:endParaRPr lang="ar-IQ" sz="4800" dirty="0"/>
          </a:p>
        </p:txBody>
      </p:sp>
      <p:sp>
        <p:nvSpPr>
          <p:cNvPr id="3" name="عنصر نائب للمحتوى 2"/>
          <p:cNvSpPr>
            <a:spLocks noGrp="1"/>
          </p:cNvSpPr>
          <p:nvPr>
            <p:ph idx="1"/>
          </p:nvPr>
        </p:nvSpPr>
        <p:spPr>
          <a:xfrm>
            <a:off x="677334" y="1346200"/>
            <a:ext cx="8596668" cy="5003800"/>
          </a:xfrm>
        </p:spPr>
        <p:txBody>
          <a:bodyPr>
            <a:normAutofit/>
          </a:bodyPr>
          <a:lstStyle/>
          <a:p>
            <a:pPr algn="l" rtl="0"/>
            <a:r>
              <a:rPr lang="en-US" sz="2000" b="1" dirty="0" smtClean="0">
                <a:solidFill>
                  <a:schemeClr val="tx1"/>
                </a:solidFill>
              </a:rPr>
              <a:t>• </a:t>
            </a:r>
            <a:r>
              <a:rPr lang="en-US" sz="2000" b="1" dirty="0">
                <a:solidFill>
                  <a:schemeClr val="tx1"/>
                </a:solidFill>
              </a:rPr>
              <a:t>Biological products are separated based on one or more of the following factors: </a:t>
            </a:r>
            <a:endParaRPr lang="en-US" sz="2000" b="1" dirty="0" smtClean="0">
              <a:solidFill>
                <a:schemeClr val="tx1"/>
              </a:solidFill>
            </a:endParaRPr>
          </a:p>
          <a:p>
            <a:pPr algn="l" rtl="0"/>
            <a:r>
              <a:rPr lang="en-US" sz="2000" b="1" dirty="0" smtClean="0">
                <a:solidFill>
                  <a:schemeClr val="tx1"/>
                </a:solidFill>
              </a:rPr>
              <a:t>1</a:t>
            </a:r>
            <a:r>
              <a:rPr lang="en-US" sz="2000" b="1" dirty="0">
                <a:solidFill>
                  <a:schemeClr val="tx1"/>
                </a:solidFill>
              </a:rPr>
              <a:t>. Size: e.g. filtration, membrane separation, centrifugation </a:t>
            </a:r>
            <a:endParaRPr lang="en-US" sz="2000" b="1" dirty="0" smtClean="0">
              <a:solidFill>
                <a:schemeClr val="tx1"/>
              </a:solidFill>
            </a:endParaRPr>
          </a:p>
          <a:p>
            <a:pPr algn="l" rtl="0"/>
            <a:r>
              <a:rPr lang="en-US" sz="2000" b="1" dirty="0" smtClean="0">
                <a:solidFill>
                  <a:schemeClr val="tx1"/>
                </a:solidFill>
              </a:rPr>
              <a:t>2</a:t>
            </a:r>
            <a:r>
              <a:rPr lang="en-US" sz="2000" b="1" dirty="0">
                <a:solidFill>
                  <a:schemeClr val="tx1"/>
                </a:solidFill>
              </a:rPr>
              <a:t>. Density: e.g. centrifugation, sedimentation, floatation </a:t>
            </a:r>
            <a:endParaRPr lang="en-US" sz="2000" b="1" dirty="0" smtClean="0">
              <a:solidFill>
                <a:schemeClr val="tx1"/>
              </a:solidFill>
            </a:endParaRPr>
          </a:p>
          <a:p>
            <a:pPr algn="l" rtl="0"/>
            <a:r>
              <a:rPr lang="en-US" sz="2000" b="1" dirty="0" smtClean="0">
                <a:solidFill>
                  <a:schemeClr val="tx1"/>
                </a:solidFill>
              </a:rPr>
              <a:t>3</a:t>
            </a:r>
            <a:r>
              <a:rPr lang="en-US" sz="2000" b="1" dirty="0">
                <a:solidFill>
                  <a:schemeClr val="tx1"/>
                </a:solidFill>
              </a:rPr>
              <a:t>. Diffusivity: e.g. membrane separation</a:t>
            </a:r>
          </a:p>
          <a:p>
            <a:pPr algn="l" rtl="0"/>
            <a:r>
              <a:rPr lang="en-US" sz="2000" b="1" dirty="0">
                <a:solidFill>
                  <a:schemeClr val="tx1"/>
                </a:solidFill>
              </a:rPr>
              <a:t>4. Shape: e.g. centrifugation, filtration, sedimentation </a:t>
            </a:r>
            <a:endParaRPr lang="en-US" sz="2000" b="1" dirty="0" smtClean="0">
              <a:solidFill>
                <a:schemeClr val="tx1"/>
              </a:solidFill>
            </a:endParaRPr>
          </a:p>
          <a:p>
            <a:pPr algn="l" rtl="0"/>
            <a:r>
              <a:rPr lang="en-US" sz="2000" b="1" dirty="0" smtClean="0">
                <a:solidFill>
                  <a:schemeClr val="tx1"/>
                </a:solidFill>
              </a:rPr>
              <a:t>5</a:t>
            </a:r>
            <a:r>
              <a:rPr lang="en-US" sz="2000" b="1" dirty="0">
                <a:solidFill>
                  <a:schemeClr val="tx1"/>
                </a:solidFill>
              </a:rPr>
              <a:t>. Polarity: e.g. extraction, chromatography, adsorption </a:t>
            </a:r>
            <a:endParaRPr lang="en-US" sz="2000" b="1" dirty="0" smtClean="0">
              <a:solidFill>
                <a:schemeClr val="tx1"/>
              </a:solidFill>
            </a:endParaRPr>
          </a:p>
          <a:p>
            <a:pPr algn="l" rtl="0"/>
            <a:r>
              <a:rPr lang="en-US" sz="2000" b="1" dirty="0" smtClean="0">
                <a:solidFill>
                  <a:schemeClr val="tx1"/>
                </a:solidFill>
              </a:rPr>
              <a:t>6</a:t>
            </a:r>
            <a:r>
              <a:rPr lang="en-US" sz="2000" b="1" dirty="0">
                <a:solidFill>
                  <a:schemeClr val="tx1"/>
                </a:solidFill>
              </a:rPr>
              <a:t>. Solubility: e.g. extraction, precipitation, crystallization </a:t>
            </a:r>
            <a:endParaRPr lang="en-US" sz="2000" b="1" dirty="0" smtClean="0">
              <a:solidFill>
                <a:schemeClr val="tx1"/>
              </a:solidFill>
            </a:endParaRPr>
          </a:p>
          <a:p>
            <a:pPr algn="l" rtl="0"/>
            <a:r>
              <a:rPr lang="en-US" sz="2000" b="1" dirty="0" smtClean="0">
                <a:solidFill>
                  <a:schemeClr val="tx1"/>
                </a:solidFill>
              </a:rPr>
              <a:t>7</a:t>
            </a:r>
            <a:r>
              <a:rPr lang="en-US" sz="2000" b="1" dirty="0">
                <a:solidFill>
                  <a:schemeClr val="tx1"/>
                </a:solidFill>
              </a:rPr>
              <a:t>. Electrostatic charge: e.g. adsorption, membrane separation, electrophoresis </a:t>
            </a:r>
            <a:endParaRPr lang="en-US" sz="2000" b="1" dirty="0" smtClean="0">
              <a:solidFill>
                <a:schemeClr val="tx1"/>
              </a:solidFill>
            </a:endParaRPr>
          </a:p>
          <a:p>
            <a:pPr algn="l" rtl="0"/>
            <a:r>
              <a:rPr lang="en-US" sz="2000" b="1" dirty="0" smtClean="0">
                <a:solidFill>
                  <a:schemeClr val="tx1"/>
                </a:solidFill>
              </a:rPr>
              <a:t>8</a:t>
            </a:r>
            <a:r>
              <a:rPr lang="en-US" sz="2000" b="1" dirty="0">
                <a:solidFill>
                  <a:schemeClr val="tx1"/>
                </a:solidFill>
              </a:rPr>
              <a:t>. Volatility: e.g. distillation, membrane distillation, </a:t>
            </a:r>
            <a:r>
              <a:rPr lang="en-US" sz="2000" b="1" dirty="0" err="1">
                <a:solidFill>
                  <a:schemeClr val="tx1"/>
                </a:solidFill>
              </a:rPr>
              <a:t>pervaporation</a:t>
            </a:r>
            <a:endParaRPr lang="ar-IQ" sz="2000" b="1" dirty="0">
              <a:solidFill>
                <a:schemeClr val="tx1"/>
              </a:solidFill>
            </a:endParaRPr>
          </a:p>
        </p:txBody>
      </p:sp>
    </p:spTree>
    <p:extLst>
      <p:ext uri="{BB962C8B-B14F-4D97-AF65-F5344CB8AC3E}">
        <p14:creationId xmlns:p14="http://schemas.microsoft.com/office/powerpoint/2010/main" val="2890281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fontScale="90000"/>
          </a:bodyPr>
          <a:lstStyle/>
          <a:p>
            <a:r>
              <a:rPr lang="en-US" b="1" u="sng" dirty="0">
                <a:solidFill>
                  <a:srgbClr val="2B2A2A"/>
                </a:solidFill>
                <a:latin typeface="Open Sans"/>
                <a:hlinkClick r:id="rId2" tooltip="physical forms separated in bioseparation"/>
              </a:rPr>
              <a:t>Physical forms separated in </a:t>
            </a:r>
            <a:r>
              <a:rPr lang="en-US" b="1" u="sng" dirty="0" err="1">
                <a:solidFill>
                  <a:srgbClr val="2B2A2A"/>
                </a:solidFill>
                <a:latin typeface="Open Sans"/>
                <a:hlinkClick r:id="rId2" tooltip="physical forms separated in bioseparation"/>
              </a:rPr>
              <a:t>bioseparation</a:t>
            </a:r>
            <a:endParaRPr lang="ar-IQ" dirty="0"/>
          </a:p>
        </p:txBody>
      </p:sp>
      <p:sp>
        <p:nvSpPr>
          <p:cNvPr id="3" name="عنصر نائب للمحتوى 2"/>
          <p:cNvSpPr>
            <a:spLocks noGrp="1"/>
          </p:cNvSpPr>
          <p:nvPr>
            <p:ph idx="1"/>
          </p:nvPr>
        </p:nvSpPr>
        <p:spPr>
          <a:xfrm>
            <a:off x="677334" y="1346200"/>
            <a:ext cx="8596668" cy="5054600"/>
          </a:xfrm>
        </p:spPr>
        <p:txBody>
          <a:bodyPr/>
          <a:lstStyle/>
          <a:p>
            <a:pPr algn="l" rtl="0"/>
            <a:r>
              <a:rPr lang="en-US" dirty="0"/>
              <a:t>1- Particle-liquid separation </a:t>
            </a:r>
            <a:endParaRPr lang="en-US" dirty="0" smtClean="0"/>
          </a:p>
          <a:p>
            <a:pPr marL="0" indent="0" algn="l" rtl="0">
              <a:buNone/>
            </a:pPr>
            <a:r>
              <a:rPr lang="en-US" dirty="0" smtClean="0"/>
              <a:t>      • </a:t>
            </a:r>
            <a:r>
              <a:rPr lang="en-US" dirty="0"/>
              <a:t>The separation of cells from cell culture medium, the separation of blood cells from </a:t>
            </a:r>
            <a:r>
              <a:rPr lang="en-US" dirty="0" smtClean="0"/>
              <a:t>plasma, </a:t>
            </a:r>
            <a:r>
              <a:rPr lang="en-US" dirty="0"/>
              <a:t>and the removal of bacteria and viruses from protein solutions. </a:t>
            </a:r>
            <a:endParaRPr lang="en-US" dirty="0" smtClean="0"/>
          </a:p>
          <a:p>
            <a:pPr marL="0" indent="0" algn="l" rtl="0">
              <a:buNone/>
            </a:pPr>
            <a:r>
              <a:rPr lang="en-US" dirty="0"/>
              <a:t> </a:t>
            </a:r>
            <a:r>
              <a:rPr lang="en-US" dirty="0" smtClean="0"/>
              <a:t>    • </a:t>
            </a:r>
            <a:r>
              <a:rPr lang="en-US" dirty="0"/>
              <a:t>Particle-liquid separation can be achieved by forcing the suspension through a porous medium which retains the particles while allowing the liquid to go through</a:t>
            </a:r>
            <a:r>
              <a:rPr lang="en-US" dirty="0" smtClean="0"/>
              <a:t>.</a:t>
            </a:r>
          </a:p>
          <a:p>
            <a:pPr marL="0" indent="0" algn="l" rtl="0">
              <a:buNone/>
            </a:pPr>
            <a:endParaRPr lang="en-US" dirty="0"/>
          </a:p>
          <a:p>
            <a:pPr algn="l" rtl="0"/>
            <a:r>
              <a:rPr lang="en-US" dirty="0"/>
              <a:t>2- Particle-particle separation in liquid medium </a:t>
            </a:r>
            <a:endParaRPr lang="en-US" dirty="0" smtClean="0"/>
          </a:p>
          <a:p>
            <a:pPr marL="0" indent="0" algn="l" rtl="0">
              <a:buNone/>
            </a:pPr>
            <a:r>
              <a:rPr lang="en-US" dirty="0"/>
              <a:t> </a:t>
            </a:r>
            <a:r>
              <a:rPr lang="en-US" dirty="0" smtClean="0"/>
              <a:t>   • </a:t>
            </a:r>
            <a:r>
              <a:rPr lang="en-US" dirty="0"/>
              <a:t>The fractionation of sub-cellular organelle, the separation of plasmid DNA from chromosomal DNA, and the separation of mature cells from young cells. </a:t>
            </a:r>
            <a:endParaRPr lang="en-US" dirty="0" smtClean="0"/>
          </a:p>
          <a:p>
            <a:pPr marL="0" indent="0" algn="l" rtl="0">
              <a:buNone/>
            </a:pPr>
            <a:r>
              <a:rPr lang="en-US" dirty="0"/>
              <a:t> </a:t>
            </a:r>
            <a:r>
              <a:rPr lang="en-US" dirty="0" smtClean="0"/>
              <a:t>   • </a:t>
            </a:r>
            <a:r>
              <a:rPr lang="en-US" dirty="0"/>
              <a:t>This type of separation can be achieved by zonal centrifugation which involves the introduction of the mixture at a location within a liquid medium which is then subjected to an artificially induced gravitational field.</a:t>
            </a:r>
            <a:endParaRPr lang="ar-IQ" dirty="0"/>
          </a:p>
        </p:txBody>
      </p:sp>
    </p:spTree>
    <p:extLst>
      <p:ext uri="{BB962C8B-B14F-4D97-AF65-F5344CB8AC3E}">
        <p14:creationId xmlns:p14="http://schemas.microsoft.com/office/powerpoint/2010/main" val="422651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77334" y="609600"/>
            <a:ext cx="8596668" cy="736600"/>
          </a:xfrm>
        </p:spPr>
        <p:txBody>
          <a:bodyPr>
            <a:normAutofit fontScale="90000"/>
          </a:bodyPr>
          <a:lstStyle/>
          <a:p>
            <a:r>
              <a:rPr lang="en-US" b="1" u="sng" dirty="0">
                <a:solidFill>
                  <a:srgbClr val="90C226"/>
                </a:solidFill>
              </a:rPr>
              <a:t>Physical forms separated in </a:t>
            </a:r>
            <a:r>
              <a:rPr lang="en-US" b="1" u="sng" dirty="0" err="1">
                <a:solidFill>
                  <a:srgbClr val="90C226"/>
                </a:solidFill>
              </a:rPr>
              <a:t>bioseparation</a:t>
            </a:r>
            <a:endParaRPr lang="ar-IQ" dirty="0"/>
          </a:p>
        </p:txBody>
      </p:sp>
      <p:sp>
        <p:nvSpPr>
          <p:cNvPr id="3" name="عنصر نائب للمحتوى 2"/>
          <p:cNvSpPr>
            <a:spLocks noGrp="1"/>
          </p:cNvSpPr>
          <p:nvPr>
            <p:ph idx="1"/>
          </p:nvPr>
        </p:nvSpPr>
        <p:spPr>
          <a:xfrm>
            <a:off x="677334" y="1346200"/>
            <a:ext cx="9342966" cy="5295899"/>
          </a:xfrm>
        </p:spPr>
        <p:txBody>
          <a:bodyPr>
            <a:noAutofit/>
          </a:bodyPr>
          <a:lstStyle/>
          <a:p>
            <a:pPr algn="l" rtl="0"/>
            <a:r>
              <a:rPr lang="en-US" b="1" dirty="0">
                <a:solidFill>
                  <a:schemeClr val="tx1"/>
                </a:solidFill>
              </a:rPr>
              <a:t>3-Particle-solute separation in liquid medium </a:t>
            </a:r>
            <a:endParaRPr lang="en-US" b="1" dirty="0" smtClean="0">
              <a:solidFill>
                <a:schemeClr val="tx1"/>
              </a:solidFill>
            </a:endParaRPr>
          </a:p>
          <a:p>
            <a:pPr marL="0" indent="0" algn="l" rtl="0">
              <a:buNone/>
            </a:pPr>
            <a:r>
              <a:rPr lang="en-US" b="1" dirty="0">
                <a:solidFill>
                  <a:schemeClr val="tx1"/>
                </a:solidFill>
              </a:rPr>
              <a:t> </a:t>
            </a:r>
            <a:r>
              <a:rPr lang="en-US" b="1" dirty="0" smtClean="0">
                <a:solidFill>
                  <a:schemeClr val="tx1"/>
                </a:solidFill>
              </a:rPr>
              <a:t>   • </a:t>
            </a:r>
            <a:r>
              <a:rPr lang="en-US" b="1" dirty="0">
                <a:solidFill>
                  <a:schemeClr val="tx1"/>
                </a:solidFill>
              </a:rPr>
              <a:t>The separation of dissolved antibiotics from cells and cell debris present in fermentation broth. </a:t>
            </a:r>
            <a:endParaRPr lang="en-US" b="1" dirty="0" smtClean="0">
              <a:solidFill>
                <a:schemeClr val="tx1"/>
              </a:solidFill>
            </a:endParaRPr>
          </a:p>
          <a:p>
            <a:pPr marL="0" indent="0" algn="l" rtl="0">
              <a:buNone/>
            </a:pPr>
            <a:r>
              <a:rPr lang="en-US" b="1" dirty="0">
                <a:solidFill>
                  <a:schemeClr val="tx1"/>
                </a:solidFill>
              </a:rPr>
              <a:t> </a:t>
            </a:r>
            <a:r>
              <a:rPr lang="en-US" b="1" dirty="0" smtClean="0">
                <a:solidFill>
                  <a:schemeClr val="tx1"/>
                </a:solidFill>
              </a:rPr>
              <a:t>    • </a:t>
            </a:r>
            <a:r>
              <a:rPr lang="en-US" b="1" dirty="0">
                <a:solidFill>
                  <a:schemeClr val="tx1"/>
                </a:solidFill>
              </a:rPr>
              <a:t>The methods used for particle-solute separation are fundamentally similar to those used for solid-liquid separation on account of the fact that the solute remains dissolved in the liquid medium</a:t>
            </a:r>
            <a:r>
              <a:rPr lang="en-US" b="1" dirty="0" smtClean="0">
                <a:solidFill>
                  <a:schemeClr val="tx1"/>
                </a:solidFill>
              </a:rPr>
              <a:t>.</a:t>
            </a:r>
          </a:p>
          <a:p>
            <a:pPr marL="0" indent="0" algn="l" rtl="0">
              <a:buNone/>
            </a:pPr>
            <a:endParaRPr lang="en-US" b="1" dirty="0">
              <a:solidFill>
                <a:schemeClr val="tx1"/>
              </a:solidFill>
            </a:endParaRPr>
          </a:p>
          <a:p>
            <a:pPr algn="l" rtl="0"/>
            <a:r>
              <a:rPr lang="en-US" b="1" dirty="0">
                <a:solidFill>
                  <a:schemeClr val="tx1"/>
                </a:solidFill>
              </a:rPr>
              <a:t>4-Solute-solvent separation </a:t>
            </a:r>
            <a:endParaRPr lang="en-US" b="1" dirty="0" smtClean="0">
              <a:solidFill>
                <a:schemeClr val="tx1"/>
              </a:solidFill>
            </a:endParaRPr>
          </a:p>
          <a:p>
            <a:pPr marL="0" indent="0" algn="l" rtl="0">
              <a:buNone/>
            </a:pPr>
            <a:r>
              <a:rPr lang="en-US" b="1" dirty="0">
                <a:solidFill>
                  <a:schemeClr val="tx1"/>
                </a:solidFill>
              </a:rPr>
              <a:t> </a:t>
            </a:r>
            <a:r>
              <a:rPr lang="en-US" b="1" dirty="0" smtClean="0">
                <a:solidFill>
                  <a:schemeClr val="tx1"/>
                </a:solidFill>
              </a:rPr>
              <a:t>    • </a:t>
            </a:r>
            <a:r>
              <a:rPr lang="en-US" b="1" dirty="0">
                <a:solidFill>
                  <a:schemeClr val="tx1"/>
                </a:solidFill>
              </a:rPr>
              <a:t>The purpose of this being either the total or partial removal of a solvent from a solute product (e.g. protein concentration enrichment), OR </a:t>
            </a:r>
            <a:endParaRPr lang="en-US" b="1" dirty="0" smtClean="0">
              <a:solidFill>
                <a:schemeClr val="tx1"/>
              </a:solidFill>
            </a:endParaRPr>
          </a:p>
          <a:p>
            <a:pPr marL="0" indent="0" algn="l" rtl="0">
              <a:buNone/>
            </a:pPr>
            <a:r>
              <a:rPr lang="en-US" b="1" dirty="0">
                <a:solidFill>
                  <a:schemeClr val="tx1"/>
                </a:solidFill>
              </a:rPr>
              <a:t> </a:t>
            </a:r>
            <a:r>
              <a:rPr lang="en-US" b="1" dirty="0" smtClean="0">
                <a:solidFill>
                  <a:schemeClr val="tx1"/>
                </a:solidFill>
              </a:rPr>
              <a:t>   • </a:t>
            </a:r>
            <a:r>
              <a:rPr lang="en-US" b="1" dirty="0">
                <a:solidFill>
                  <a:schemeClr val="tx1"/>
                </a:solidFill>
              </a:rPr>
              <a:t>The removal of dissolved impurities from a liquid product, OR </a:t>
            </a:r>
            <a:endParaRPr lang="en-US" b="1" dirty="0" smtClean="0">
              <a:solidFill>
                <a:schemeClr val="tx1"/>
              </a:solidFill>
            </a:endParaRPr>
          </a:p>
          <a:p>
            <a:pPr marL="0" indent="0" algn="l" rtl="0">
              <a:buNone/>
            </a:pPr>
            <a:r>
              <a:rPr lang="en-US" b="1" dirty="0">
                <a:solidFill>
                  <a:schemeClr val="tx1"/>
                </a:solidFill>
              </a:rPr>
              <a:t> </a:t>
            </a:r>
            <a:r>
              <a:rPr lang="en-US" b="1" dirty="0" smtClean="0">
                <a:solidFill>
                  <a:schemeClr val="tx1"/>
                </a:solidFill>
              </a:rPr>
              <a:t>   • </a:t>
            </a:r>
            <a:r>
              <a:rPr lang="en-US" b="1" dirty="0">
                <a:solidFill>
                  <a:schemeClr val="tx1"/>
                </a:solidFill>
              </a:rPr>
              <a:t>The replacement of a solvent from a solution by another (i.e. solvent exchange). </a:t>
            </a:r>
            <a:endParaRPr lang="en-US" b="1" dirty="0" smtClean="0">
              <a:solidFill>
                <a:schemeClr val="tx1"/>
              </a:solidFill>
            </a:endParaRPr>
          </a:p>
          <a:p>
            <a:pPr marL="0" indent="0" algn="l" rtl="0">
              <a:buNone/>
            </a:pPr>
            <a:r>
              <a:rPr lang="en-US" b="1" dirty="0">
                <a:solidFill>
                  <a:schemeClr val="tx1"/>
                </a:solidFill>
              </a:rPr>
              <a:t> </a:t>
            </a:r>
            <a:r>
              <a:rPr lang="en-US" b="1" dirty="0" smtClean="0">
                <a:solidFill>
                  <a:schemeClr val="tx1"/>
                </a:solidFill>
              </a:rPr>
              <a:t>   • </a:t>
            </a:r>
            <a:r>
              <a:rPr lang="en-US" b="1" dirty="0">
                <a:solidFill>
                  <a:schemeClr val="tx1"/>
                </a:solidFill>
              </a:rPr>
              <a:t>A range of options are available for solute-solvent separation the easiest of these being evaporation and distillation.</a:t>
            </a:r>
            <a:endParaRPr lang="ar-IQ" b="1" dirty="0">
              <a:solidFill>
                <a:schemeClr val="tx1"/>
              </a:solidFill>
            </a:endParaRPr>
          </a:p>
        </p:txBody>
      </p:sp>
    </p:spTree>
    <p:extLst>
      <p:ext uri="{BB962C8B-B14F-4D97-AF65-F5344CB8AC3E}">
        <p14:creationId xmlns:p14="http://schemas.microsoft.com/office/powerpoint/2010/main" val="2288108033"/>
      </p:ext>
    </p:extLst>
  </p:cSld>
  <p:clrMapOvr>
    <a:masterClrMapping/>
  </p:clrMapOvr>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151</TotalTime>
  <Words>1478</Words>
  <Application>Microsoft Office PowerPoint</Application>
  <PresentationFormat>ملء الشاشة</PresentationFormat>
  <Paragraphs>107</Paragraphs>
  <Slides>18</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18</vt:i4>
      </vt:variant>
    </vt:vector>
  </HeadingPairs>
  <TitlesOfParts>
    <vt:vector size="24" baseType="lpstr">
      <vt:lpstr>Arial</vt:lpstr>
      <vt:lpstr>Open Sans</vt:lpstr>
      <vt:lpstr>Tahoma</vt:lpstr>
      <vt:lpstr>Trebuchet MS</vt:lpstr>
      <vt:lpstr>Wingdings 3</vt:lpstr>
      <vt:lpstr>واجهة</vt:lpstr>
      <vt:lpstr>Bioseparation</vt:lpstr>
      <vt:lpstr>Bioseparation</vt:lpstr>
      <vt:lpstr>Bioseparation</vt:lpstr>
      <vt:lpstr>عرض تقديمي في PowerPoint</vt:lpstr>
      <vt:lpstr>Bioseparation</vt:lpstr>
      <vt:lpstr>عرض تقديمي في PowerPoint</vt:lpstr>
      <vt:lpstr>Basis of separation in bioseparation processes</vt:lpstr>
      <vt:lpstr>Physical forms separated in bioseparation</vt:lpstr>
      <vt:lpstr>Physical forms separated in bioseparation</vt:lpstr>
      <vt:lpstr>Physical forms separated in bioseparation</vt:lpstr>
      <vt:lpstr>Physical forms separated in bioseparation</vt:lpstr>
      <vt:lpstr>Physical forms separated in bioseparation</vt:lpstr>
      <vt:lpstr>Bioseparation techniques</vt:lpstr>
      <vt:lpstr>Physical forms separated in bioseparation</vt:lpstr>
      <vt:lpstr>A RIPP (Recovery, Isolation, Purification and Polishing) </vt:lpstr>
      <vt:lpstr>A RIPP (Recovery, Isolation, Purification and Polishing) </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Bioseparation</dc:title>
  <dc:creator>ahmed aljanaby</dc:creator>
  <cp:lastModifiedBy>ahmed aljanaby</cp:lastModifiedBy>
  <cp:revision>13</cp:revision>
  <dcterms:created xsi:type="dcterms:W3CDTF">2023-10-08T19:19:14Z</dcterms:created>
  <dcterms:modified xsi:type="dcterms:W3CDTF">2023-10-08T21:50:27Z</dcterms:modified>
</cp:coreProperties>
</file>