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66A2-2655-93BF-CF8A-1B2C3F0E4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463F8-625E-A25C-373A-4C75962B0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4ACF-0896-1D1A-C398-A6F976DA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1669D-0E5E-C62E-9588-E90F1046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F2664-A67A-1B27-390D-3D4BD594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417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9184-50E8-F444-80B7-01A02989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9FE27-797B-B8B0-419F-48186847A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1098B-3C50-F408-DFD4-1FCE084D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8C2C5-2DC3-CED3-CEB8-A4155CC7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89346-BD5B-7919-911F-EB5AD9A1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70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4BBDA-95F5-8A23-01D5-74D85E35D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3F138-5DBC-1068-E10B-F1707FB0F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37D2B-A68F-E8EF-754D-BCB9AA2C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7314D-F006-D419-F5DB-915CCA7F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DC51-61D7-BB3B-7D86-57B8405A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443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EA9D-1784-B2CF-696D-DD0550FC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6AC3-9B43-9B9A-E8FA-DC07F358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0EBB2-E5F8-E282-2DC7-A65854F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5891E-189D-193E-28CF-C86E5A07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22233-01CE-8F4B-5239-3025F9AB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413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91CC-AC5F-8C66-43C6-055061E4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0052A-4B60-6608-D189-1EF7B19CC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2AB1C-8097-1D6A-DC53-8C5333D3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5A6-330A-D9DC-20F3-6CE76788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DC5BB-DBF2-692E-5116-7FA01D5B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538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A2F1-BC41-A340-1890-3E2F89FE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084D7-723B-E360-DC6F-EAE251E9F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BD0F1-BCB4-F797-984A-B8441A4ED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D9C5C-B16D-E7B0-3519-EE795867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5F58D-3948-D4BE-4DDA-AC67674A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E0213-5EC1-EAB4-A6D4-91C073F7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909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9B79-B0D9-3B62-3E0C-2B44E2F9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2AF84-056A-3E57-9DDB-895BA03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1B23E-3160-A479-1CCB-B4CC04610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CD762-A0A2-5489-8C6D-82EF8F7EC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5D9A3-569A-B378-D0FA-5D5781B04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5D604-3C05-4DDB-E139-E6700C6B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61426-3CCE-19B9-E993-D561B1BA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3CE82B-0420-7A27-78AF-A533F297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81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3FB6-C962-77BB-3172-151FF100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23B2-B93E-9630-1942-6B58EC51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48347-79A1-05D9-A565-563DB898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8E9F1-63DC-C7F5-A66E-E5F18CA5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438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CC927-0297-3F07-CEED-5D5A2DF4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3B65B-D06A-3AD3-AEFD-266587E1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BF09F-92E6-AC33-D7B1-7D62A597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662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16DE-2E86-E0CB-7145-0D5E2574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6117-19BE-AD76-3A88-A82E05B3B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0AB5B-B5F6-48B6-9EF6-44935A5A9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DB0DF-516F-9869-967F-034CB097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B595A-3805-56FC-1D72-D5EEB40E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FB27A-677E-937D-1B95-8B39FE5F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166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1C80-EF93-78BD-4E79-1E63F7B5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A0757-FF87-41B3-F2BE-1B067A413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54FF3-6C5B-6AD2-70F6-136152979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F67B5-998D-DBC6-9622-235695B6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90F13-2D79-DD05-7AD8-7E761FB4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5D318-2D7D-2120-B337-A6A7356F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993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89522-95C5-D343-DD8B-8169B1A4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D6424-6D52-5F3F-0B48-34666321F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0CF2-2973-6EAF-8102-A1EF6185A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23E6-33EA-4C99-A0F7-D54EEC62069F}" type="datetimeFigureOut">
              <a:rPr lang="fr-CH" smtClean="0"/>
              <a:t>13.09.2023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4B70D-FDF2-6741-9340-7804706F5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F5D0-389E-9BC2-0F5E-9836F33AC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0C23-169D-46DF-B378-4CB26C767DD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17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2pp17E4E-O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27E2-3311-6700-F141-573B4F5666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CRISPR Technology for Plant Improvement </a:t>
            </a:r>
            <a:endParaRPr lang="fr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8C54B-2930-E0FF-6852-8F32613CD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endParaRPr lang="ar-IQ" dirty="0"/>
          </a:p>
          <a:p>
            <a:pPr rtl="1"/>
            <a:r>
              <a:rPr lang="ar-IQ" dirty="0"/>
              <a:t>د. علي هاني حمزة</a:t>
            </a:r>
          </a:p>
          <a:p>
            <a:pPr rtl="1"/>
            <a:r>
              <a:rPr lang="ar-IQ" dirty="0"/>
              <a:t>قسم البستنة وهندسة الحدائق</a:t>
            </a:r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D378A-22D9-C067-675E-A4582AB9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547552"/>
            <a:ext cx="3514725" cy="3119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63E0D-C6D0-F297-7968-D60DE5493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927" y="3708400"/>
            <a:ext cx="4518915" cy="28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7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ISPR in crop Improvement, CRISPR/Cas Genome editing tool">
            <a:extLst>
              <a:ext uri="{FF2B5EF4-FFF2-40B4-BE49-F238E27FC236}">
                <a16:creationId xmlns:a16="http://schemas.microsoft.com/office/drawing/2014/main" id="{E8EACE04-0FA8-FA76-B4AD-492D8011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800099"/>
            <a:ext cx="74295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2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standing in front of a document&#10;&#10;Description automatically generated">
            <a:extLst>
              <a:ext uri="{FF2B5EF4-FFF2-40B4-BE49-F238E27FC236}">
                <a16:creationId xmlns:a16="http://schemas.microsoft.com/office/drawing/2014/main" id="{6050680E-EA89-6B93-F53F-79DAD5874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2E15-A201-7C47-6AE6-DD5F56FF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 applications in plant breeding</a:t>
            </a:r>
            <a:endParaRPr lang="fr-CH" dirty="0"/>
          </a:p>
        </p:txBody>
      </p:sp>
      <p:pic>
        <p:nvPicPr>
          <p:cNvPr id="1026" name="Picture 2" descr="Crispr cas9">
            <a:extLst>
              <a:ext uri="{FF2B5EF4-FFF2-40B4-BE49-F238E27FC236}">
                <a16:creationId xmlns:a16="http://schemas.microsoft.com/office/drawing/2014/main" id="{90AC63EB-83AA-78F0-A963-23C90F12B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59" y="1527175"/>
            <a:ext cx="6637866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7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DA47-B07D-BD20-D747-53D70D4D4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Detect a Genetically Modified Organisms </a:t>
            </a:r>
            <a:endParaRPr lang="fr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BD681-A412-BE82-1851-C00281C15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8738"/>
            <a:ext cx="9144000" cy="1655762"/>
          </a:xfrm>
        </p:spPr>
        <p:txBody>
          <a:bodyPr>
            <a:normAutofit/>
          </a:bodyPr>
          <a:lstStyle/>
          <a:p>
            <a:r>
              <a:rPr lang="ar-IQ" sz="4400" dirty="0"/>
              <a:t>كيفية الكشف عن النباتات المعدلة وراثيا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192955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D86DF-A2E0-639F-73BE-C69144DC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 are GMOs ????</a:t>
            </a:r>
            <a:endParaRPr lang="fr-CH" sz="5400" dirty="0"/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FB71A-11A0-93F1-4197-901DDA69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pPr algn="just" rtl="1"/>
            <a:r>
              <a:rPr lang="ar-IQ" sz="3200" dirty="0"/>
              <a:t>هي النباتات التي تم ادخال صفة واحدة او مجموعة صفات جديدة </a:t>
            </a:r>
            <a:r>
              <a:rPr lang="en-US" sz="3200" dirty="0"/>
              <a:t>Novel</a:t>
            </a:r>
            <a:r>
              <a:rPr lang="ar-IQ" sz="3200" dirty="0"/>
              <a:t> الى تركيبها الوراثي قد يكون اصلها نباتي او حيواني او بكتيري او غيرها باستعمال طرق اخرى غير التربية التقليدية.</a:t>
            </a:r>
            <a:endParaRPr lang="fr-CH" sz="3200" dirty="0"/>
          </a:p>
        </p:txBody>
      </p:sp>
      <p:pic>
        <p:nvPicPr>
          <p:cNvPr id="4098" name="Picture 2" descr="Learning to Love G.M.O.s - The New York Times">
            <a:extLst>
              <a:ext uri="{FF2B5EF4-FFF2-40B4-BE49-F238E27FC236}">
                <a16:creationId xmlns:a16="http://schemas.microsoft.com/office/drawing/2014/main" id="{76FCAD42-F094-1855-9BC4-265391EFF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r="17215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3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circular object with text&#10;&#10;Description automatically generated">
            <a:extLst>
              <a:ext uri="{FF2B5EF4-FFF2-40B4-BE49-F238E27FC236}">
                <a16:creationId xmlns:a16="http://schemas.microsoft.com/office/drawing/2014/main" id="{E48F69E7-4F1A-5399-A774-543B13F54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471" y="643466"/>
            <a:ext cx="69730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9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1ED5-F7D4-486D-485F-DF560D54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/>
              <a:t>كيف يمكن التخلص من البقايا البكتيرية في الحامل الجيني؟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09D3B-AB81-0D0F-7A15-CF216A20B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/>
              <a:t>استعمال حفازات وفواصل اصلها نباتي</a:t>
            </a:r>
          </a:p>
          <a:p>
            <a:pPr algn="r" rtl="1"/>
            <a:r>
              <a:rPr lang="ar-IQ" dirty="0"/>
              <a:t>عدم استعمال اي جينات مقاومة للمضادات الحيوية واعتماد اساليب اخرى لانتخاب الخلايا المحورة وراثيا</a:t>
            </a:r>
          </a:p>
          <a:p>
            <a:pPr algn="r" rtl="1"/>
            <a:r>
              <a:rPr lang="ar-IQ" dirty="0"/>
              <a:t>استعمال </a:t>
            </a:r>
            <a:r>
              <a:rPr lang="en-US" dirty="0"/>
              <a:t>LB</a:t>
            </a:r>
            <a:r>
              <a:rPr lang="ar-IQ" dirty="0"/>
              <a:t> و </a:t>
            </a:r>
            <a:r>
              <a:rPr lang="en-US" dirty="0"/>
              <a:t>RB</a:t>
            </a:r>
            <a:r>
              <a:rPr lang="ar-IQ" dirty="0"/>
              <a:t> مندثرة اي انها تتحلل وتختفي اثناء الانقسامات الخلوية المتعاقبة</a:t>
            </a:r>
            <a:endParaRPr lang="fr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1400F-DE96-A803-4CE5-170DEA72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4243387"/>
            <a:ext cx="5179725" cy="1933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BDBAB-32AB-D547-1EF7-F66C4FDED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37" y="4398169"/>
            <a:ext cx="6604833" cy="16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1C9C-84EA-4FF5-74FE-DB9537DE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الكشف عن النباتات المعدلة وراثيا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FCAAD-7831-FE82-B539-86ED8729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3200" dirty="0"/>
              <a:t>للكشف عن النباتات المعدلة وراثيا ، يجب استهداف العناصر الموجودة في الحامل الجيني والتي تنتقل مع الجين (الصفة المرغوبة) الى التركيب الوراثي للنبات. هذه العناصر قد تشمل:</a:t>
            </a:r>
          </a:p>
          <a:p>
            <a:pPr marL="0" indent="0" algn="r" rtl="1">
              <a:buNone/>
            </a:pPr>
            <a:endParaRPr lang="ar-IQ" sz="32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sz="3200" dirty="0"/>
              <a:t> الحفاز </a:t>
            </a:r>
            <a:r>
              <a:rPr lang="en-US" sz="3200" dirty="0"/>
              <a:t>CaMV35S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sz="3200" dirty="0"/>
              <a:t> جين تحمل مضاد الاكسدة </a:t>
            </a:r>
            <a:r>
              <a:rPr lang="en-US" sz="3200" dirty="0" err="1"/>
              <a:t>nptII</a:t>
            </a:r>
            <a:endParaRPr lang="ar-IQ" sz="32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sz="3200" dirty="0"/>
              <a:t> جينات الانتخاب </a:t>
            </a:r>
            <a:r>
              <a:rPr lang="en-US" sz="3200" dirty="0"/>
              <a:t>GUS</a:t>
            </a:r>
            <a:r>
              <a:rPr lang="ar-IQ" sz="3200" dirty="0"/>
              <a:t> و </a:t>
            </a:r>
            <a:r>
              <a:rPr lang="en-US" sz="3200" dirty="0"/>
              <a:t>GFP</a:t>
            </a:r>
            <a:endParaRPr lang="ar-IQ" sz="3200" dirty="0"/>
          </a:p>
          <a:p>
            <a:pPr algn="r" rtl="1">
              <a:buFont typeface="Wingdings" panose="05000000000000000000" pitchFamily="2" charset="2"/>
              <a:buChar char="ü"/>
            </a:pPr>
            <a:endParaRPr lang="fr-CH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B7430-9978-774C-15B7-A0A95194C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4333874"/>
            <a:ext cx="2778131" cy="2390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A6C9E-ED83-4DBF-7E93-0A993F3B0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484"/>
          <a:stretch/>
        </p:blipFill>
        <p:spPr>
          <a:xfrm>
            <a:off x="1573530" y="3038475"/>
            <a:ext cx="492252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cument with black text&#10;&#10;Description automatically generated">
            <a:extLst>
              <a:ext uri="{FF2B5EF4-FFF2-40B4-BE49-F238E27FC236}">
                <a16:creationId xmlns:a16="http://schemas.microsoft.com/office/drawing/2014/main" id="{4E686D93-E500-C5FF-516F-49C1309C3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4521"/>
            <a:ext cx="10905066" cy="5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5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66A9-B976-FEF8-0B71-6F51E4A0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/>
              <a:t>كيف يعمل النظام الدفاعي للبكتريا: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888F-122C-5F37-7AB5-BC0587547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IQ" sz="3200" dirty="0"/>
              <a:t>عندما يتم الهجوم على الخلية البكتيرية من قبل الفايروسات فان هذه البكتريا تفعل انزيم خاص يسمى </a:t>
            </a:r>
            <a:r>
              <a:rPr lang="en-US" sz="3200" dirty="0"/>
              <a:t>CAS I</a:t>
            </a:r>
            <a:r>
              <a:rPr lang="ar-IQ" sz="3200" dirty="0"/>
              <a:t> يعمل على هضم </a:t>
            </a:r>
            <a:r>
              <a:rPr lang="en-US" sz="3200" dirty="0"/>
              <a:t>DNA</a:t>
            </a:r>
            <a:r>
              <a:rPr lang="ar-IQ" sz="3200" dirty="0"/>
              <a:t> الفايروس</a:t>
            </a:r>
            <a:endParaRPr lang="fr-CH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C7966-A25C-E798-9A66-8DACD8568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2066"/>
            <a:ext cx="12192000" cy="300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8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346A-994B-CFDD-44DA-CD2B1587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كيف يعمل النظام الدفاعي للبكتريا: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969E7-18D2-D672-E264-21D810C1D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3200" dirty="0"/>
              <a:t>بعدها تقوم هذه البكتريا باستنساخ هذا ال </a:t>
            </a:r>
            <a:r>
              <a:rPr lang="en-US" sz="3200" dirty="0"/>
              <a:t>DNA</a:t>
            </a:r>
            <a:r>
              <a:rPr lang="ar-IQ" sz="3200" dirty="0"/>
              <a:t> للفايروس المهاجم وحفظ هذه النسخة في جينومها (تفعيل نظام اشبه بالذاكرة). هذا النظام يسمى </a:t>
            </a:r>
            <a:r>
              <a:rPr lang="en-US" sz="3200" dirty="0"/>
              <a:t>CRISPR</a:t>
            </a:r>
            <a:endParaRPr lang="fr-CH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CB422-A551-E2CB-B9A9-AE4A9C29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283"/>
            <a:ext cx="12192000" cy="12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4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DFEC-0F5C-9255-A748-2A427475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/>
              <a:t>كيف يعمل النظام الدفاعي للبكتريا: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DD67-E0B7-6D0F-6BC9-0D1058EB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IQ" sz="3200" dirty="0"/>
              <a:t>عندما يتم غزو البكتريا مرة ثانية من نفس صنف الفايروس ، تستطيع هذه البكتريا ( عن طريق الذاكرة التي تحتفظ فيها في </a:t>
            </a:r>
            <a:r>
              <a:rPr lang="en-US" sz="3200" dirty="0"/>
              <a:t>CRISPR</a:t>
            </a:r>
            <a:r>
              <a:rPr lang="ar-IQ" sz="3200" dirty="0"/>
              <a:t>) ان تنتج بروتينات خاصة تحتوي على جزء من </a:t>
            </a:r>
            <a:r>
              <a:rPr lang="en-US" sz="3200" dirty="0"/>
              <a:t>DNA</a:t>
            </a:r>
            <a:r>
              <a:rPr lang="ar-IQ" sz="3200" dirty="0"/>
              <a:t> الفايروس يسهل من عملية الكشف عن الاصابة الجديدة</a:t>
            </a:r>
            <a:endParaRPr lang="fr-CH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A07E9-6B9F-0548-50B9-BFAEECAB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0950"/>
            <a:ext cx="12192000" cy="26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4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8E62-0DC9-4405-B185-DACDA78D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CRISPR??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4B6CD-8ACD-3788-62C5-2C207019E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C</a:t>
            </a:r>
            <a:r>
              <a:rPr lang="en-US" dirty="0"/>
              <a:t>lustered </a:t>
            </a:r>
            <a:r>
              <a:rPr lang="en-US" u="sng" dirty="0">
                <a:solidFill>
                  <a:srgbClr val="FF0000"/>
                </a:solidFill>
              </a:rPr>
              <a:t>R</a:t>
            </a:r>
            <a:r>
              <a:rPr lang="en-US" dirty="0"/>
              <a:t>egularly </a:t>
            </a:r>
            <a:r>
              <a:rPr lang="en-US" u="sng" dirty="0">
                <a:solidFill>
                  <a:srgbClr val="FF0000"/>
                </a:solidFill>
              </a:rPr>
              <a:t>I</a:t>
            </a:r>
            <a:r>
              <a:rPr lang="en-US" dirty="0"/>
              <a:t>nterspaced </a:t>
            </a:r>
            <a:r>
              <a:rPr lang="en-US" u="sng" dirty="0">
                <a:solidFill>
                  <a:srgbClr val="FF0000"/>
                </a:solidFill>
              </a:rPr>
              <a:t>S</a:t>
            </a:r>
            <a:r>
              <a:rPr lang="en-US" dirty="0"/>
              <a:t>hort </a:t>
            </a:r>
            <a:r>
              <a:rPr lang="en-US" u="sng" dirty="0">
                <a:solidFill>
                  <a:srgbClr val="FF0000"/>
                </a:solidFill>
              </a:rPr>
              <a:t>P</a:t>
            </a:r>
            <a:r>
              <a:rPr lang="en-US" dirty="0"/>
              <a:t>alindromic </a:t>
            </a:r>
            <a:r>
              <a:rPr lang="en-US" u="sng" dirty="0">
                <a:solidFill>
                  <a:srgbClr val="FF0000"/>
                </a:solidFill>
              </a:rPr>
              <a:t>R</a:t>
            </a:r>
            <a:r>
              <a:rPr lang="en-US" dirty="0"/>
              <a:t>epeats</a:t>
            </a:r>
            <a:endParaRPr lang="ar-IQ" dirty="0"/>
          </a:p>
          <a:p>
            <a:pPr marL="0" indent="0" algn="ctr">
              <a:buNone/>
            </a:pPr>
            <a:r>
              <a:rPr lang="ar-IQ" dirty="0"/>
              <a:t>التكرارات العنقودية المتناظرة القصيرة منتظمة التباعد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3FF32-8055-5C8C-0F35-4487335BF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3000375"/>
            <a:ext cx="8096426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7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CD61-D514-BEED-3176-3B56F137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CRISPR??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4D84-D0EC-FDC4-66BB-E7239DA6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/>
              <a:t>مجموعة من التتابعات المتناظرة </a:t>
            </a:r>
            <a:r>
              <a:rPr lang="en-US" dirty="0"/>
              <a:t>Palindromic Repeats</a:t>
            </a:r>
            <a:r>
              <a:rPr lang="ar-IQ" dirty="0"/>
              <a:t> مكونة من 30 نيوكليوتيده تفصل بينها فواصل من الدنا </a:t>
            </a:r>
            <a:r>
              <a:rPr lang="en-US" dirty="0"/>
              <a:t>Spacers</a:t>
            </a:r>
            <a:r>
              <a:rPr lang="ar-IQ" dirty="0"/>
              <a:t> هي في الحقيقة نسخ قصيرة من دنا فايروسات اصابت هذا العائل سابقا </a:t>
            </a:r>
            <a:endParaRPr lang="fr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E025A-AD7A-C79B-44C3-F461F0A7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3206750"/>
            <a:ext cx="109061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1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8974-2309-5718-0174-77B0A8C2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CRISPR??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DBC1-8ED8-6DF2-DFA4-A08595640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/>
              <a:t>هذه التقانة هي بالاصل الية دفاعية تمتلكها البكتريا ضد الفايروسات</a:t>
            </a:r>
          </a:p>
          <a:p>
            <a:pPr algn="r" rtl="1"/>
            <a:r>
              <a:rPr lang="ar-IQ" dirty="0"/>
              <a:t>تستعمل من قبل البكتريا كذاكرة جينية لتذكر الاصابات الفايروسية السابقة وبالتالي التخلص منها عن طريق بروتين قاطع مقترن مع هذه التقانة يسمى </a:t>
            </a:r>
            <a:r>
              <a:rPr lang="en-US" dirty="0"/>
              <a:t>Cas protein</a:t>
            </a:r>
            <a:r>
              <a:rPr lang="ar-IQ" dirty="0"/>
              <a:t>  </a:t>
            </a:r>
            <a:endParaRPr lang="en-US" dirty="0"/>
          </a:p>
          <a:p>
            <a:pPr algn="r" rtl="1"/>
            <a:r>
              <a:rPr lang="fr-CH" dirty="0">
                <a:hlinkClick r:id="rId2"/>
              </a:rPr>
              <a:t>https://www.youtube.com/watch?v=2pp17E4E-O8</a:t>
            </a:r>
            <a:r>
              <a:rPr lang="fr-CH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3E666-C3CB-9D55-AA21-73BD07F68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3752156"/>
            <a:ext cx="4648200" cy="3105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D3973-7163-881E-6F57-CA9AB0D1D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956" y="3674312"/>
            <a:ext cx="4462894" cy="290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2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56A7-13C9-2347-7B16-586FC89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 applications in plant breeding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6D25-ABE6-2632-B769-B9C03963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>
            <a:normAutofit/>
          </a:bodyPr>
          <a:lstStyle/>
          <a:p>
            <a:pPr algn="just" rtl="1"/>
            <a:r>
              <a:rPr lang="ar-IQ" sz="3200" dirty="0"/>
              <a:t>التحوير المباشر والدقيق والمتوقع للجينوم المستهدف مما يعطي انواع نباتية ذات رتب عالية </a:t>
            </a:r>
            <a:r>
              <a:rPr lang="en-US" sz="3200" dirty="0"/>
              <a:t>Elite varieties</a:t>
            </a:r>
            <a:r>
              <a:rPr lang="ar-IQ" sz="3200" dirty="0"/>
              <a:t> دون اللجوء الى التربية التقليدية في تنقية الصفة  </a:t>
            </a:r>
            <a:endParaRPr lang="fr-CH" sz="3200" dirty="0"/>
          </a:p>
        </p:txBody>
      </p:sp>
      <p:pic>
        <p:nvPicPr>
          <p:cNvPr id="2052" name="Picture 4" descr="Direct Cytosolic Delivery of CRISPR/Cas9-Ribonucleoprotein for Efficient  Gene Editing | ACS Nano">
            <a:extLst>
              <a:ext uri="{FF2B5EF4-FFF2-40B4-BE49-F238E27FC236}">
                <a16:creationId xmlns:a16="http://schemas.microsoft.com/office/drawing/2014/main" id="{6AF15553-418C-0D06-3B8A-3571EC2C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5" y="2957513"/>
            <a:ext cx="5561670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8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scientific report&#10;&#10;Description automatically generated">
            <a:extLst>
              <a:ext uri="{FF2B5EF4-FFF2-40B4-BE49-F238E27FC236}">
                <a16:creationId xmlns:a16="http://schemas.microsoft.com/office/drawing/2014/main" id="{F53C4A46-5B1D-CA7F-2285-395275295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395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CRISPR Technology for Plant Improvement </vt:lpstr>
      <vt:lpstr>كيف يعمل النظام الدفاعي للبكتريا:</vt:lpstr>
      <vt:lpstr>كيف يعمل النظام الدفاعي للبكتريا:</vt:lpstr>
      <vt:lpstr>كيف يعمل النظام الدفاعي للبكتريا:</vt:lpstr>
      <vt:lpstr>What is CRISPR??</vt:lpstr>
      <vt:lpstr>What is CRISPR??</vt:lpstr>
      <vt:lpstr>What is CRISPR??</vt:lpstr>
      <vt:lpstr>CRISPR applications in plant breeding</vt:lpstr>
      <vt:lpstr>PowerPoint Presentation</vt:lpstr>
      <vt:lpstr>PowerPoint Presentation</vt:lpstr>
      <vt:lpstr>PowerPoint Presentation</vt:lpstr>
      <vt:lpstr>CRISPR applications in plant breeding</vt:lpstr>
      <vt:lpstr>How to Detect a Genetically Modified Organisms </vt:lpstr>
      <vt:lpstr>What are GMOs ????</vt:lpstr>
      <vt:lpstr>PowerPoint Presentation</vt:lpstr>
      <vt:lpstr>كيف يمكن التخلص من البقايا البكتيرية في الحامل الجيني؟</vt:lpstr>
      <vt:lpstr>الكشف عن النباتات المعدلة وراثيا</vt:lpstr>
      <vt:lpstr>PowerPoint Presentation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 Technology for Plant Improvement </dc:title>
  <dc:creator>Ali Annon</dc:creator>
  <cp:lastModifiedBy>Ali Annon</cp:lastModifiedBy>
  <cp:revision>2</cp:revision>
  <dcterms:created xsi:type="dcterms:W3CDTF">2023-04-27T07:28:07Z</dcterms:created>
  <dcterms:modified xsi:type="dcterms:W3CDTF">2023-09-13T23:03:19Z</dcterms:modified>
</cp:coreProperties>
</file>