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6" r:id="rId5"/>
    <p:sldId id="270" r:id="rId6"/>
    <p:sldId id="267" r:id="rId7"/>
    <p:sldId id="271" r:id="rId8"/>
    <p:sldId id="272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17FDF-61CC-4A16-80AF-547B9ECBE630}" type="datetimeFigureOut">
              <a:rPr lang="en-US" smtClean="0"/>
              <a:t>2024-08-20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D0BF1-C600-43A6-86CD-354348F7CB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743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17FDF-61CC-4A16-80AF-547B9ECBE630}" type="datetimeFigureOut">
              <a:rPr lang="en-US" smtClean="0"/>
              <a:t>2024-08-20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D0BF1-C600-43A6-86CD-354348F7CB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601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17FDF-61CC-4A16-80AF-547B9ECBE630}" type="datetimeFigureOut">
              <a:rPr lang="en-US" smtClean="0"/>
              <a:t>2024-08-20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D0BF1-C600-43A6-86CD-354348F7CB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306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17FDF-61CC-4A16-80AF-547B9ECBE630}" type="datetimeFigureOut">
              <a:rPr lang="en-US" smtClean="0"/>
              <a:t>2024-08-20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D0BF1-C600-43A6-86CD-354348F7CB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778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17FDF-61CC-4A16-80AF-547B9ECBE630}" type="datetimeFigureOut">
              <a:rPr lang="en-US" smtClean="0"/>
              <a:t>2024-08-20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D0BF1-C600-43A6-86CD-354348F7CB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712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17FDF-61CC-4A16-80AF-547B9ECBE630}" type="datetimeFigureOut">
              <a:rPr lang="en-US" smtClean="0"/>
              <a:t>2024-08-20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D0BF1-C600-43A6-86CD-354348F7CB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147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17FDF-61CC-4A16-80AF-547B9ECBE630}" type="datetimeFigureOut">
              <a:rPr lang="en-US" smtClean="0"/>
              <a:t>2024-08-20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D0BF1-C600-43A6-86CD-354348F7CB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129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17FDF-61CC-4A16-80AF-547B9ECBE630}" type="datetimeFigureOut">
              <a:rPr lang="en-US" smtClean="0"/>
              <a:t>2024-08-20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D0BF1-C600-43A6-86CD-354348F7CB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534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17FDF-61CC-4A16-80AF-547B9ECBE630}" type="datetimeFigureOut">
              <a:rPr lang="en-US" smtClean="0"/>
              <a:t>2024-08-20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D0BF1-C600-43A6-86CD-354348F7CB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467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17FDF-61CC-4A16-80AF-547B9ECBE630}" type="datetimeFigureOut">
              <a:rPr lang="en-US" smtClean="0"/>
              <a:t>2024-08-20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D0BF1-C600-43A6-86CD-354348F7CB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274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17FDF-61CC-4A16-80AF-547B9ECBE630}" type="datetimeFigureOut">
              <a:rPr lang="en-US" smtClean="0"/>
              <a:t>2024-08-20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D0BF1-C600-43A6-86CD-354348F7CB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01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C17FDF-61CC-4A16-80AF-547B9ECBE630}" type="datetimeFigureOut">
              <a:rPr lang="en-US" smtClean="0"/>
              <a:t>2024-08-20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ED0BF1-C600-43A6-86CD-354348F7CB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003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28600" y="152400"/>
            <a:ext cx="8458200" cy="6705600"/>
          </a:xfrm>
        </p:spPr>
        <p:txBody>
          <a:bodyPr>
            <a:normAutofit fontScale="32500" lnSpcReduction="20000"/>
          </a:bodyPr>
          <a:lstStyle/>
          <a:p>
            <a:pPr algn="ctr"/>
            <a:r>
              <a:rPr lang="en-US" sz="9800" b="1" dirty="0" err="1" smtClean="0">
                <a:solidFill>
                  <a:srgbClr val="C00000"/>
                </a:solidFill>
                <a:effectLst/>
                <a:latin typeface="Times New Roman"/>
                <a:ea typeface="Times New Roman"/>
                <a:cs typeface="+mj-cs"/>
              </a:rPr>
              <a:t>Cyanophyta</a:t>
            </a:r>
            <a:r>
              <a:rPr lang="ar-AE" sz="9800" b="1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  <a:cs typeface="+mj-cs"/>
              </a:rPr>
              <a:t> </a:t>
            </a:r>
            <a:r>
              <a:rPr lang="en-US" sz="9800" b="1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  <a:cs typeface="+mj-cs"/>
              </a:rPr>
              <a:t>(Blue green algae)</a:t>
            </a:r>
          </a:p>
          <a:p>
            <a:pPr marL="0" marR="4420235" indent="0">
              <a:lnSpc>
                <a:spcPct val="120000"/>
              </a:lnSpc>
              <a:spcBef>
                <a:spcPts val="1045"/>
              </a:spcBef>
              <a:spcAft>
                <a:spcPts val="0"/>
              </a:spcAft>
              <a:buNone/>
            </a:pPr>
            <a:endParaRPr lang="en-US" sz="7400" dirty="0" smtClean="0">
              <a:effectLst/>
              <a:latin typeface="Times New Roman"/>
              <a:ea typeface="Times New Roman"/>
              <a:cs typeface="+mj-cs"/>
            </a:endParaRPr>
          </a:p>
          <a:p>
            <a:pPr marL="0" marR="4420235" indent="0">
              <a:lnSpc>
                <a:spcPct val="120000"/>
              </a:lnSpc>
              <a:spcBef>
                <a:spcPts val="1045"/>
              </a:spcBef>
              <a:spcAft>
                <a:spcPts val="0"/>
              </a:spcAft>
              <a:buNone/>
            </a:pPr>
            <a:r>
              <a:rPr lang="en-US" sz="7400" dirty="0" smtClean="0">
                <a:effectLst/>
                <a:latin typeface="Times New Roman"/>
                <a:ea typeface="Times New Roman"/>
                <a:cs typeface="+mj-cs"/>
              </a:rPr>
              <a:t>Division: </a:t>
            </a:r>
            <a:r>
              <a:rPr lang="en-US" sz="7400" b="1" dirty="0" err="1" smtClean="0">
                <a:solidFill>
                  <a:srgbClr val="001F5F"/>
                </a:solidFill>
                <a:effectLst/>
                <a:latin typeface="Times New Roman"/>
                <a:ea typeface="Times New Roman"/>
                <a:cs typeface="+mj-cs"/>
              </a:rPr>
              <a:t>cyanophyta</a:t>
            </a:r>
            <a:r>
              <a:rPr lang="en-US" sz="7400" b="1" dirty="0" smtClean="0">
                <a:solidFill>
                  <a:srgbClr val="001F5F"/>
                </a:solidFill>
                <a:effectLst/>
                <a:latin typeface="Times New Roman"/>
                <a:ea typeface="Times New Roman"/>
                <a:cs typeface="+mj-cs"/>
              </a:rPr>
              <a:t> </a:t>
            </a:r>
            <a:r>
              <a:rPr lang="en-US" sz="7400" dirty="0" err="1" smtClean="0">
                <a:effectLst/>
                <a:latin typeface="Times New Roman"/>
                <a:ea typeface="Times New Roman"/>
                <a:cs typeface="+mj-cs"/>
              </a:rPr>
              <a:t>Class:cyanophyceae</a:t>
            </a:r>
            <a:endParaRPr lang="en-US" sz="7400" dirty="0">
              <a:latin typeface="Times New Roman"/>
              <a:ea typeface="Times New Roman"/>
              <a:cs typeface="+mj-cs"/>
            </a:endParaRPr>
          </a:p>
          <a:p>
            <a:pPr marL="0" marR="4420235" indent="0">
              <a:lnSpc>
                <a:spcPct val="120000"/>
              </a:lnSpc>
              <a:spcBef>
                <a:spcPts val="1045"/>
              </a:spcBef>
              <a:spcAft>
                <a:spcPts val="0"/>
              </a:spcAft>
              <a:buNone/>
            </a:pPr>
            <a:r>
              <a:rPr lang="en-US" sz="7400" dirty="0" smtClean="0">
                <a:effectLst/>
                <a:latin typeface="Times New Roman"/>
                <a:ea typeface="Times New Roman"/>
                <a:cs typeface="+mj-cs"/>
              </a:rPr>
              <a:t>1-order:Chroococale</a:t>
            </a:r>
            <a:r>
              <a:rPr lang="en-US" sz="7400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  <a:cs typeface="+mj-cs"/>
              </a:rPr>
              <a:t>s</a:t>
            </a:r>
          </a:p>
          <a:p>
            <a:pPr marL="0" marR="4420235" indent="0">
              <a:lnSpc>
                <a:spcPct val="120000"/>
              </a:lnSpc>
              <a:spcBef>
                <a:spcPts val="1045"/>
              </a:spcBef>
              <a:spcAft>
                <a:spcPts val="0"/>
              </a:spcAft>
              <a:buNone/>
            </a:pPr>
            <a:r>
              <a:rPr lang="en-US" sz="7400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  <a:cs typeface="+mj-cs"/>
              </a:rPr>
              <a:t> </a:t>
            </a:r>
            <a:r>
              <a:rPr lang="en-US" sz="7400" dirty="0" smtClean="0">
                <a:effectLst/>
                <a:latin typeface="Times New Roman"/>
                <a:ea typeface="Times New Roman"/>
                <a:cs typeface="+mj-cs"/>
              </a:rPr>
              <a:t>Genus: </a:t>
            </a:r>
            <a:r>
              <a:rPr lang="en-US" sz="7400" b="1" i="1" dirty="0" err="1" smtClean="0">
                <a:solidFill>
                  <a:srgbClr val="FF0000"/>
                </a:solidFill>
                <a:latin typeface="Times New Roman"/>
                <a:ea typeface="Times New Roman"/>
                <a:cs typeface="+mj-cs"/>
              </a:rPr>
              <a:t>Merismopedia</a:t>
            </a:r>
            <a:endParaRPr lang="en-US" sz="7400" dirty="0" smtClean="0">
              <a:effectLst/>
              <a:latin typeface="Times New Roman"/>
              <a:ea typeface="Times New Roman"/>
              <a:cs typeface="+mj-cs"/>
            </a:endParaRPr>
          </a:p>
          <a:p>
            <a:pPr marL="0" marR="4317365" lvl="0" indent="0">
              <a:lnSpc>
                <a:spcPct val="120000"/>
              </a:lnSpc>
              <a:spcBef>
                <a:spcPts val="0"/>
              </a:spcBef>
              <a:buSzPts val="1400"/>
              <a:buNone/>
              <a:tabLst>
                <a:tab pos="257810" algn="l"/>
              </a:tabLst>
            </a:pPr>
            <a:r>
              <a:rPr lang="en-US" sz="7400" spc="0" dirty="0" smtClean="0">
                <a:effectLst/>
                <a:latin typeface="Times New Roman"/>
                <a:ea typeface="Times New Roman"/>
                <a:cs typeface="+mj-cs"/>
              </a:rPr>
              <a:t>2- order:</a:t>
            </a:r>
            <a:r>
              <a:rPr lang="en-US" sz="7400" spc="-60" dirty="0" smtClean="0">
                <a:effectLst/>
                <a:latin typeface="Times New Roman"/>
                <a:ea typeface="Times New Roman"/>
                <a:cs typeface="+mj-cs"/>
              </a:rPr>
              <a:t> </a:t>
            </a:r>
            <a:r>
              <a:rPr lang="en-US" sz="7400" spc="0" dirty="0" err="1" smtClean="0">
                <a:effectLst/>
                <a:latin typeface="Times New Roman"/>
                <a:ea typeface="Times New Roman"/>
                <a:cs typeface="+mj-cs"/>
              </a:rPr>
              <a:t>Oscillatoriales</a:t>
            </a:r>
            <a:r>
              <a:rPr lang="en-US" sz="7400" spc="0" dirty="0" smtClean="0">
                <a:effectLst/>
                <a:latin typeface="Times New Roman"/>
                <a:ea typeface="Times New Roman"/>
                <a:cs typeface="+mj-cs"/>
              </a:rPr>
              <a:t> </a:t>
            </a:r>
          </a:p>
          <a:p>
            <a:pPr marL="0" marR="4317365" lvl="0" indent="0">
              <a:lnSpc>
                <a:spcPct val="120000"/>
              </a:lnSpc>
              <a:spcBef>
                <a:spcPts val="0"/>
              </a:spcBef>
              <a:buSzPts val="1400"/>
              <a:buNone/>
              <a:tabLst>
                <a:tab pos="257810" algn="l"/>
              </a:tabLst>
            </a:pPr>
            <a:r>
              <a:rPr lang="en-US" sz="7400" spc="0" dirty="0" smtClean="0">
                <a:effectLst/>
                <a:latin typeface="Times New Roman"/>
                <a:ea typeface="Times New Roman"/>
                <a:cs typeface="+mj-cs"/>
              </a:rPr>
              <a:t>Genus:</a:t>
            </a:r>
            <a:r>
              <a:rPr lang="en-US" sz="7400" spc="-5" dirty="0" smtClean="0">
                <a:effectLst/>
                <a:latin typeface="Times New Roman"/>
                <a:ea typeface="Times New Roman"/>
                <a:cs typeface="+mj-cs"/>
              </a:rPr>
              <a:t> </a:t>
            </a:r>
            <a:r>
              <a:rPr lang="en-US" sz="7400" b="1" i="1" spc="0" dirty="0" err="1" smtClean="0">
                <a:solidFill>
                  <a:srgbClr val="FF0000"/>
                </a:solidFill>
                <a:effectLst/>
                <a:latin typeface="Times New Roman"/>
                <a:ea typeface="Times New Roman"/>
                <a:cs typeface="+mj-cs"/>
              </a:rPr>
              <a:t>Oscillatoria</a:t>
            </a:r>
            <a:r>
              <a:rPr lang="en-US" sz="7400" b="1" i="1" spc="0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  <a:cs typeface="+mj-cs"/>
              </a:rPr>
              <a:t>,  </a:t>
            </a:r>
            <a:r>
              <a:rPr lang="en-US" sz="7400" b="1" i="1" spc="0" dirty="0" err="1" smtClean="0">
                <a:solidFill>
                  <a:srgbClr val="FF0000"/>
                </a:solidFill>
                <a:effectLst/>
                <a:latin typeface="Times New Roman"/>
                <a:ea typeface="Times New Roman"/>
                <a:cs typeface="+mj-cs"/>
              </a:rPr>
              <a:t>spirulina</a:t>
            </a:r>
            <a:endParaRPr lang="en-US" sz="7400" spc="0" dirty="0" smtClean="0">
              <a:effectLst/>
              <a:latin typeface="Times New Roman"/>
              <a:ea typeface="Times New Roman"/>
              <a:cs typeface="+mj-cs"/>
            </a:endParaRP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SzPts val="1400"/>
              <a:buNone/>
              <a:tabLst>
                <a:tab pos="257810" algn="l"/>
              </a:tabLst>
            </a:pPr>
            <a:r>
              <a:rPr lang="en-US" sz="7400" spc="0" dirty="0" smtClean="0">
                <a:effectLst/>
                <a:latin typeface="Times New Roman"/>
                <a:ea typeface="Times New Roman"/>
                <a:cs typeface="+mj-cs"/>
              </a:rPr>
              <a:t>3- order: </a:t>
            </a:r>
            <a:r>
              <a:rPr lang="en-US" sz="7400" spc="0" dirty="0" err="1" smtClean="0">
                <a:effectLst/>
                <a:latin typeface="Times New Roman"/>
                <a:ea typeface="Times New Roman"/>
                <a:cs typeface="+mj-cs"/>
              </a:rPr>
              <a:t>Nostocales</a:t>
            </a:r>
            <a:endParaRPr lang="en-US" sz="7400" spc="0" dirty="0" smtClean="0">
              <a:effectLst/>
              <a:latin typeface="Times New Roman"/>
              <a:ea typeface="Times New Roman"/>
              <a:cs typeface="+mj-cs"/>
            </a:endParaRPr>
          </a:p>
          <a:p>
            <a:pPr marL="0" marR="3841115" indent="0">
              <a:lnSpc>
                <a:spcPct val="120000"/>
              </a:lnSpc>
              <a:spcBef>
                <a:spcPts val="1025"/>
              </a:spcBef>
              <a:spcAft>
                <a:spcPts val="0"/>
              </a:spcAft>
              <a:buNone/>
              <a:tabLst>
                <a:tab pos="1416685" algn="l"/>
              </a:tabLst>
            </a:pPr>
            <a:r>
              <a:rPr lang="en-US" sz="7400" dirty="0" smtClean="0">
                <a:effectLst/>
                <a:latin typeface="Times New Roman"/>
                <a:ea typeface="Times New Roman"/>
                <a:cs typeface="+mj-cs"/>
              </a:rPr>
              <a:t>Genus:</a:t>
            </a:r>
            <a:r>
              <a:rPr lang="en-US" sz="7400" spc="-5" dirty="0" smtClean="0">
                <a:effectLst/>
                <a:latin typeface="Times New Roman"/>
                <a:ea typeface="Times New Roman"/>
                <a:cs typeface="+mj-cs"/>
              </a:rPr>
              <a:t> </a:t>
            </a:r>
            <a:r>
              <a:rPr lang="en-US" sz="7400" b="1" i="1" dirty="0" err="1" smtClean="0">
                <a:solidFill>
                  <a:srgbClr val="FF0000"/>
                </a:solidFill>
                <a:effectLst/>
                <a:latin typeface="Times New Roman"/>
                <a:ea typeface="Times New Roman"/>
                <a:cs typeface="+mj-cs"/>
              </a:rPr>
              <a:t>Nostoc</a:t>
            </a:r>
            <a:endParaRPr lang="en-US" sz="7400" i="1" dirty="0">
              <a:latin typeface="Times New Roman"/>
              <a:ea typeface="Times New Roman"/>
              <a:cs typeface="+mj-cs"/>
            </a:endParaRPr>
          </a:p>
          <a:p>
            <a:pPr marL="0" marR="3841115" indent="0">
              <a:lnSpc>
                <a:spcPct val="120000"/>
              </a:lnSpc>
              <a:spcBef>
                <a:spcPts val="1025"/>
              </a:spcBef>
              <a:spcAft>
                <a:spcPts val="0"/>
              </a:spcAft>
              <a:buNone/>
              <a:tabLst>
                <a:tab pos="1416685" algn="l"/>
              </a:tabLst>
            </a:pPr>
            <a:r>
              <a:rPr lang="en-US" sz="7400" spc="-15" dirty="0" smtClean="0">
                <a:latin typeface="Times New Roman"/>
                <a:ea typeface="Times New Roman"/>
                <a:cs typeface="+mj-cs"/>
              </a:rPr>
              <a:t>4</a:t>
            </a:r>
            <a:r>
              <a:rPr lang="en-US" sz="7400" i="1" spc="-15" dirty="0" smtClean="0">
                <a:latin typeface="Times New Roman"/>
                <a:ea typeface="Times New Roman"/>
                <a:cs typeface="+mj-cs"/>
              </a:rPr>
              <a:t>-</a:t>
            </a:r>
            <a:r>
              <a:rPr lang="en-US" sz="7400" dirty="0" smtClean="0">
                <a:effectLst/>
                <a:latin typeface="Times New Roman"/>
                <a:ea typeface="Times New Roman"/>
                <a:cs typeface="+mj-cs"/>
              </a:rPr>
              <a:t> order: </a:t>
            </a:r>
            <a:r>
              <a:rPr lang="en-US" sz="7400" dirty="0" err="1" smtClean="0">
                <a:effectLst/>
                <a:latin typeface="Times New Roman"/>
                <a:ea typeface="Times New Roman"/>
                <a:cs typeface="+mj-cs"/>
              </a:rPr>
              <a:t>Scytonematales</a:t>
            </a:r>
            <a:r>
              <a:rPr lang="en-US" sz="7400" dirty="0" smtClean="0">
                <a:effectLst/>
                <a:latin typeface="Times New Roman"/>
                <a:ea typeface="Times New Roman"/>
                <a:cs typeface="+mj-cs"/>
              </a:rPr>
              <a:t>  </a:t>
            </a:r>
          </a:p>
          <a:p>
            <a:pPr marL="0" marR="3841115" indent="0">
              <a:lnSpc>
                <a:spcPct val="120000"/>
              </a:lnSpc>
              <a:spcBef>
                <a:spcPts val="1025"/>
              </a:spcBef>
              <a:spcAft>
                <a:spcPts val="0"/>
              </a:spcAft>
              <a:buNone/>
              <a:tabLst>
                <a:tab pos="1416685" algn="l"/>
              </a:tabLst>
            </a:pPr>
            <a:r>
              <a:rPr lang="en-US" sz="7400" dirty="0" smtClean="0">
                <a:effectLst/>
                <a:latin typeface="Times New Roman"/>
                <a:ea typeface="Times New Roman"/>
                <a:cs typeface="+mj-cs"/>
              </a:rPr>
              <a:t>Genus :</a:t>
            </a:r>
            <a:r>
              <a:rPr lang="en-US" sz="7400" b="1" i="1" dirty="0" err="1" smtClean="0">
                <a:solidFill>
                  <a:srgbClr val="FF0000"/>
                </a:solidFill>
                <a:effectLst/>
                <a:latin typeface="Times New Roman"/>
                <a:ea typeface="Times New Roman"/>
                <a:cs typeface="+mj-cs"/>
              </a:rPr>
              <a:t>Scytonema</a:t>
            </a:r>
            <a:endParaRPr lang="en-US" sz="7400" dirty="0" smtClean="0">
              <a:effectLst/>
              <a:latin typeface="Times New Roman"/>
              <a:ea typeface="Times New Roman"/>
              <a:cs typeface="+mj-cs"/>
            </a:endParaRPr>
          </a:p>
          <a:p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219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52400" y="304800"/>
            <a:ext cx="8839200" cy="6172200"/>
          </a:xfrm>
        </p:spPr>
        <p:txBody>
          <a:bodyPr>
            <a:normAutofit fontScale="25000" lnSpcReduction="20000"/>
          </a:bodyPr>
          <a:lstStyle/>
          <a:p>
            <a:pPr marL="0" marR="0" indent="0">
              <a:spcBef>
                <a:spcPts val="55"/>
              </a:spcBef>
              <a:spcAft>
                <a:spcPts val="0"/>
              </a:spcAft>
              <a:buNone/>
            </a:pPr>
            <a:r>
              <a:rPr lang="en-US" sz="11200" b="1" kern="0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General characteristics of </a:t>
            </a:r>
            <a:r>
              <a:rPr lang="en-US" sz="11200" b="1" kern="0" dirty="0" err="1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cyanophyta</a:t>
            </a:r>
            <a:r>
              <a:rPr lang="en-US" sz="11200" b="1" kern="0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 (blue-green algae</a:t>
            </a:r>
            <a:r>
              <a:rPr lang="en-US" sz="11200" b="1" kern="0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)</a:t>
            </a:r>
            <a:endParaRPr lang="ar-IQ" sz="11200" b="1" kern="0" dirty="0" smtClean="0">
              <a:solidFill>
                <a:srgbClr val="C00000"/>
              </a:solidFill>
              <a:effectLst/>
              <a:latin typeface="Times New Roman"/>
              <a:ea typeface="Times New Roman"/>
            </a:endParaRPr>
          </a:p>
          <a:p>
            <a:pPr marL="0" marR="0" indent="0">
              <a:spcBef>
                <a:spcPts val="55"/>
              </a:spcBef>
              <a:spcAft>
                <a:spcPts val="0"/>
              </a:spcAft>
              <a:buNone/>
            </a:pPr>
            <a:endParaRPr lang="ar-IQ" sz="11200" b="1" kern="0" dirty="0" smtClean="0">
              <a:solidFill>
                <a:srgbClr val="C00000"/>
              </a:solidFill>
              <a:effectLst/>
              <a:latin typeface="Times New Roman"/>
              <a:ea typeface="Times New Roman"/>
            </a:endParaRPr>
          </a:p>
          <a:p>
            <a:pPr marL="0" marR="0" indent="0" algn="just">
              <a:lnSpc>
                <a:spcPct val="170000"/>
              </a:lnSpc>
              <a:spcBef>
                <a:spcPts val="55"/>
              </a:spcBef>
              <a:spcAft>
                <a:spcPts val="0"/>
              </a:spcAft>
              <a:buNone/>
            </a:pPr>
            <a:r>
              <a:rPr lang="en-US" sz="9600" dirty="0" smtClean="0">
                <a:latin typeface="Times New Roman"/>
                <a:ea typeface="Times New Roman"/>
                <a:cs typeface="+mj-cs"/>
              </a:rPr>
              <a:t>The </a:t>
            </a:r>
            <a:r>
              <a:rPr lang="en-US" sz="9600" dirty="0">
                <a:latin typeface="Times New Roman"/>
                <a:ea typeface="Times New Roman"/>
                <a:cs typeface="+mj-cs"/>
              </a:rPr>
              <a:t>individual cells are </a:t>
            </a:r>
            <a:r>
              <a:rPr lang="en-US" sz="9600" dirty="0" smtClean="0">
                <a:latin typeface="Times New Roman"/>
                <a:ea typeface="Times New Roman"/>
                <a:cs typeface="+mj-cs"/>
              </a:rPr>
              <a:t>prokaryotic</a:t>
            </a:r>
            <a:r>
              <a:rPr lang="en-US" sz="9600" dirty="0">
                <a:latin typeface="Times New Roman"/>
                <a:ea typeface="Times New Roman"/>
                <a:cs typeface="+mj-cs"/>
              </a:rPr>
              <a:t>, The simplest morphology in the cyanobacteria is that of </a:t>
            </a:r>
            <a:r>
              <a:rPr lang="en-US" sz="9600" dirty="0" err="1" smtClean="0">
                <a:solidFill>
                  <a:srgbClr val="FF0000"/>
                </a:solidFill>
                <a:latin typeface="Times New Roman"/>
                <a:ea typeface="Times New Roman"/>
                <a:cs typeface="+mj-cs"/>
              </a:rPr>
              <a:t>unicells</a:t>
            </a:r>
            <a:r>
              <a:rPr lang="ar-IQ" sz="9600" dirty="0" smtClean="0">
                <a:solidFill>
                  <a:srgbClr val="FF0000"/>
                </a:solidFill>
                <a:latin typeface="Times New Roman"/>
                <a:ea typeface="Times New Roman"/>
                <a:cs typeface="+mj-cs"/>
              </a:rPr>
              <a:t> </a:t>
            </a:r>
            <a:r>
              <a:rPr lang="en-US" sz="9600" dirty="0" smtClean="0">
                <a:latin typeface="Times New Roman"/>
                <a:ea typeface="Times New Roman"/>
                <a:cs typeface="+mj-cs"/>
              </a:rPr>
              <a:t>( </a:t>
            </a:r>
            <a:r>
              <a:rPr lang="en-US" sz="9600" dirty="0" err="1">
                <a:latin typeface="Times New Roman"/>
                <a:ea typeface="Times New Roman"/>
                <a:cs typeface="+mj-cs"/>
              </a:rPr>
              <a:t>freeliving</a:t>
            </a:r>
            <a:r>
              <a:rPr lang="en-US" sz="9600" dirty="0">
                <a:latin typeface="Times New Roman"/>
                <a:ea typeface="Times New Roman"/>
                <a:cs typeface="+mj-cs"/>
              </a:rPr>
              <a:t> </a:t>
            </a:r>
            <a:r>
              <a:rPr lang="en-US" sz="9600" dirty="0" smtClean="0">
                <a:latin typeface="Times New Roman"/>
                <a:ea typeface="Times New Roman"/>
                <a:cs typeface="+mj-cs"/>
              </a:rPr>
              <a:t>), </a:t>
            </a:r>
            <a:r>
              <a:rPr lang="en-US" sz="9600" dirty="0">
                <a:latin typeface="Times New Roman"/>
                <a:ea typeface="Times New Roman"/>
                <a:cs typeface="+mj-cs"/>
              </a:rPr>
              <a:t>or enclosed within a mucilaginous </a:t>
            </a:r>
            <a:r>
              <a:rPr lang="en-US" sz="9600" dirty="0" smtClean="0">
                <a:latin typeface="Times New Roman"/>
                <a:ea typeface="Times New Roman"/>
                <a:cs typeface="+mj-cs"/>
              </a:rPr>
              <a:t>envelope as </a:t>
            </a:r>
            <a:r>
              <a:rPr lang="en-US" sz="9600" b="1" dirty="0">
                <a:solidFill>
                  <a:srgbClr val="FF0000"/>
                </a:solidFill>
                <a:latin typeface="Times New Roman"/>
                <a:ea typeface="Times New Roman"/>
                <a:cs typeface="+mj-cs"/>
              </a:rPr>
              <a:t>colonial </a:t>
            </a:r>
            <a:r>
              <a:rPr lang="en-US" sz="9600" b="1" dirty="0" smtClean="0">
                <a:solidFill>
                  <a:srgbClr val="FF0000"/>
                </a:solidFill>
                <a:latin typeface="Times New Roman"/>
                <a:ea typeface="Times New Roman"/>
                <a:cs typeface="+mj-cs"/>
              </a:rPr>
              <a:t>forms</a:t>
            </a:r>
            <a:r>
              <a:rPr lang="en-US" sz="9600" dirty="0" smtClean="0">
                <a:latin typeface="Times New Roman"/>
                <a:ea typeface="Times New Roman"/>
                <a:cs typeface="+mj-cs"/>
              </a:rPr>
              <a:t> </a:t>
            </a:r>
            <a:r>
              <a:rPr lang="en-US" sz="9600" dirty="0" smtClean="0">
                <a:effectLst/>
                <a:latin typeface="Times New Roman"/>
                <a:ea typeface="Times New Roman"/>
                <a:cs typeface="+mj-cs"/>
              </a:rPr>
              <a:t>or occurring as </a:t>
            </a:r>
            <a:r>
              <a:rPr lang="en-US" sz="9600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  <a:cs typeface="+mj-cs"/>
              </a:rPr>
              <a:t>filamentous</a:t>
            </a:r>
            <a:r>
              <a:rPr lang="en-US" sz="9600" spc="-100" dirty="0" smtClean="0">
                <a:effectLst/>
                <a:latin typeface="Times New Roman"/>
                <a:ea typeface="Times New Roman"/>
                <a:cs typeface="+mj-cs"/>
              </a:rPr>
              <a:t>  </a:t>
            </a:r>
            <a:r>
              <a:rPr lang="en-US" sz="9600" dirty="0" smtClean="0">
                <a:effectLst/>
                <a:latin typeface="Times New Roman"/>
                <a:ea typeface="Times New Roman"/>
                <a:cs typeface="+mj-cs"/>
              </a:rPr>
              <a:t>form. </a:t>
            </a:r>
          </a:p>
          <a:p>
            <a:pPr marR="238125" lvl="0">
              <a:lnSpc>
                <a:spcPct val="170000"/>
              </a:lnSpc>
              <a:spcBef>
                <a:spcPts val="1045"/>
              </a:spcBef>
              <a:buFont typeface="+mj-lt"/>
              <a:buAutoNum type="arabicPeriod"/>
            </a:pPr>
            <a:r>
              <a:rPr lang="en-US" sz="9600" dirty="0" smtClean="0">
                <a:effectLst/>
                <a:latin typeface="Times New Roman"/>
                <a:ea typeface="Times New Roman"/>
                <a:cs typeface="+mj-cs"/>
              </a:rPr>
              <a:t>C</a:t>
            </a:r>
            <a:r>
              <a:rPr lang="en-US" sz="9600" spc="-10" dirty="0" smtClean="0">
                <a:effectLst/>
                <a:latin typeface="Times New Roman"/>
                <a:ea typeface="Times New Roman"/>
                <a:cs typeface="+mj-cs"/>
              </a:rPr>
              <a:t>o</a:t>
            </a:r>
            <a:r>
              <a:rPr lang="en-US" sz="9600" dirty="0" smtClean="0">
                <a:effectLst/>
                <a:latin typeface="Times New Roman"/>
                <a:ea typeface="Times New Roman"/>
                <a:cs typeface="+mj-cs"/>
              </a:rPr>
              <a:t>nt</a:t>
            </a:r>
            <a:r>
              <a:rPr lang="en-US" sz="9600" spc="-15" dirty="0" smtClean="0">
                <a:effectLst/>
                <a:latin typeface="Times New Roman"/>
                <a:ea typeface="Times New Roman"/>
                <a:cs typeface="+mj-cs"/>
              </a:rPr>
              <a:t>a</a:t>
            </a:r>
            <a:r>
              <a:rPr lang="en-US" sz="9600" spc="-10" dirty="0" smtClean="0">
                <a:effectLst/>
                <a:latin typeface="Times New Roman"/>
                <a:ea typeface="Times New Roman"/>
                <a:cs typeface="+mj-cs"/>
              </a:rPr>
              <a:t>i</a:t>
            </a:r>
            <a:r>
              <a:rPr lang="en-US" sz="9600" dirty="0" smtClean="0">
                <a:effectLst/>
                <a:latin typeface="Times New Roman"/>
                <a:ea typeface="Times New Roman"/>
                <a:cs typeface="+mj-cs"/>
              </a:rPr>
              <a:t>n</a:t>
            </a:r>
            <a:r>
              <a:rPr lang="en-US" sz="9600" spc="-80" dirty="0" smtClean="0">
                <a:effectLst/>
                <a:latin typeface="Times New Roman"/>
                <a:ea typeface="Times New Roman"/>
                <a:cs typeface="+mj-cs"/>
              </a:rPr>
              <a:t> </a:t>
            </a:r>
            <a:r>
              <a:rPr lang="en-US" sz="9600" b="1" dirty="0" smtClean="0">
                <a:solidFill>
                  <a:srgbClr val="528135"/>
                </a:solidFill>
                <a:latin typeface="Times New Roman"/>
                <a:ea typeface="Times New Roman"/>
                <a:cs typeface="+mj-cs"/>
              </a:rPr>
              <a:t>ch</a:t>
            </a:r>
            <a:r>
              <a:rPr lang="en-US" sz="9600" b="1" spc="-10" dirty="0" smtClean="0">
                <a:solidFill>
                  <a:srgbClr val="528135"/>
                </a:solidFill>
                <a:latin typeface="Times New Roman"/>
                <a:ea typeface="Times New Roman"/>
                <a:cs typeface="+mj-cs"/>
              </a:rPr>
              <a:t>l</a:t>
            </a:r>
            <a:r>
              <a:rPr lang="en-US" sz="9600" b="1" dirty="0" smtClean="0">
                <a:solidFill>
                  <a:srgbClr val="528135"/>
                </a:solidFill>
                <a:latin typeface="Times New Roman"/>
                <a:ea typeface="Times New Roman"/>
                <a:cs typeface="+mj-cs"/>
              </a:rPr>
              <a:t>o</a:t>
            </a:r>
            <a:r>
              <a:rPr lang="en-US" sz="9600" b="1" spc="-15" dirty="0" smtClean="0">
                <a:solidFill>
                  <a:srgbClr val="528135"/>
                </a:solidFill>
                <a:latin typeface="Times New Roman"/>
                <a:ea typeface="Times New Roman"/>
                <a:cs typeface="+mj-cs"/>
              </a:rPr>
              <a:t>r</a:t>
            </a:r>
            <a:r>
              <a:rPr lang="en-US" sz="9600" b="1" dirty="0" smtClean="0">
                <a:solidFill>
                  <a:srgbClr val="528135"/>
                </a:solidFill>
                <a:latin typeface="Times New Roman"/>
                <a:ea typeface="Times New Roman"/>
                <a:cs typeface="+mj-cs"/>
              </a:rPr>
              <a:t>op</a:t>
            </a:r>
            <a:r>
              <a:rPr lang="en-US" sz="9600" b="1" spc="-15" dirty="0" smtClean="0">
                <a:solidFill>
                  <a:srgbClr val="528135"/>
                </a:solidFill>
                <a:latin typeface="Times New Roman"/>
                <a:ea typeface="Times New Roman"/>
                <a:cs typeface="+mj-cs"/>
              </a:rPr>
              <a:t>h</a:t>
            </a:r>
            <a:r>
              <a:rPr lang="en-US" sz="9600" b="1" dirty="0" smtClean="0">
                <a:solidFill>
                  <a:srgbClr val="528135"/>
                </a:solidFill>
                <a:latin typeface="Times New Roman"/>
                <a:ea typeface="Times New Roman"/>
                <a:cs typeface="+mj-cs"/>
              </a:rPr>
              <a:t>y</a:t>
            </a:r>
            <a:r>
              <a:rPr lang="en-US" sz="9600" b="1" spc="-10" dirty="0" smtClean="0">
                <a:solidFill>
                  <a:srgbClr val="528135"/>
                </a:solidFill>
                <a:latin typeface="Times New Roman"/>
                <a:ea typeface="Times New Roman"/>
                <a:cs typeface="+mj-cs"/>
              </a:rPr>
              <a:t>l</a:t>
            </a:r>
            <a:r>
              <a:rPr lang="en-US" sz="9600" b="1" dirty="0" smtClean="0">
                <a:solidFill>
                  <a:srgbClr val="528135"/>
                </a:solidFill>
                <a:latin typeface="Times New Roman"/>
                <a:ea typeface="Times New Roman"/>
                <a:cs typeface="+mj-cs"/>
              </a:rPr>
              <a:t>l</a:t>
            </a:r>
            <a:r>
              <a:rPr lang="en-US" sz="9600" spc="5" dirty="0" smtClean="0">
                <a:solidFill>
                  <a:prstClr val="black"/>
                </a:solidFill>
                <a:latin typeface="Times New Roman"/>
                <a:ea typeface="Times New Roman"/>
                <a:cs typeface="+mj-cs"/>
              </a:rPr>
              <a:t> type </a:t>
            </a:r>
            <a:r>
              <a:rPr lang="en-US" sz="9600" b="1" spc="5" dirty="0" smtClean="0">
                <a:solidFill>
                  <a:srgbClr val="C00000"/>
                </a:solidFill>
                <a:latin typeface="Times New Roman"/>
                <a:ea typeface="Times New Roman"/>
                <a:cs typeface="+mj-cs"/>
              </a:rPr>
              <a:t>A</a:t>
            </a:r>
            <a:endParaRPr lang="en-US" sz="9600" b="1" dirty="0" smtClean="0">
              <a:solidFill>
                <a:srgbClr val="C00000"/>
              </a:solidFill>
              <a:effectLst/>
              <a:latin typeface="Times New Roman"/>
              <a:ea typeface="Times New Roman"/>
              <a:cs typeface="+mj-cs"/>
            </a:endParaRPr>
          </a:p>
          <a:p>
            <a:pPr marL="0" marR="238125" lvl="0" indent="0">
              <a:lnSpc>
                <a:spcPct val="150000"/>
              </a:lnSpc>
              <a:spcBef>
                <a:spcPts val="1045"/>
              </a:spcBef>
              <a:buNone/>
            </a:pPr>
            <a:r>
              <a:rPr lang="en-US" sz="9600" dirty="0" smtClean="0">
                <a:effectLst/>
                <a:latin typeface="Times New Roman"/>
                <a:ea typeface="Times New Roman"/>
                <a:cs typeface="+mj-cs"/>
              </a:rPr>
              <a:t>Contain accessory pigment </a:t>
            </a:r>
            <a:r>
              <a:rPr lang="ar-SA" sz="9600" dirty="0" smtClean="0">
                <a:effectLst/>
                <a:latin typeface="Times New Roman"/>
                <a:ea typeface="Times New Roman"/>
                <a:cs typeface="+mj-cs"/>
              </a:rPr>
              <a:t>)</a:t>
            </a:r>
            <a:r>
              <a:rPr lang="en-US" sz="9600" b="1" dirty="0" err="1" smtClean="0">
                <a:solidFill>
                  <a:srgbClr val="001F5F"/>
                </a:solidFill>
                <a:effectLst/>
                <a:latin typeface="Times New Roman"/>
                <a:ea typeface="Times New Roman"/>
                <a:cs typeface="+mj-cs"/>
              </a:rPr>
              <a:t>phycocyanean</a:t>
            </a:r>
            <a:r>
              <a:rPr lang="ar-SA" sz="9600" b="1" dirty="0" smtClean="0">
                <a:solidFill>
                  <a:srgbClr val="001F5F"/>
                </a:solidFill>
                <a:effectLst/>
                <a:latin typeface="Times New Roman"/>
                <a:ea typeface="Times New Roman"/>
                <a:cs typeface="+mj-cs"/>
              </a:rPr>
              <a:t>( </a:t>
            </a:r>
            <a:r>
              <a:rPr lang="en-US" sz="9600" dirty="0" smtClean="0">
                <a:effectLst/>
                <a:latin typeface="Times New Roman"/>
                <a:ea typeface="Times New Roman"/>
                <a:cs typeface="+mj-cs"/>
              </a:rPr>
              <a:t>this pigment give unique blue- gre</a:t>
            </a:r>
            <a:r>
              <a:rPr lang="en-US" sz="9600" spc="-10" dirty="0" smtClean="0">
                <a:effectLst/>
                <a:latin typeface="Times New Roman"/>
                <a:ea typeface="Times New Roman"/>
                <a:cs typeface="+mj-cs"/>
              </a:rPr>
              <a:t>e</a:t>
            </a:r>
            <a:r>
              <a:rPr lang="en-US" sz="9600" dirty="0" smtClean="0">
                <a:effectLst/>
                <a:latin typeface="Times New Roman"/>
                <a:ea typeface="Times New Roman"/>
                <a:cs typeface="+mj-cs"/>
              </a:rPr>
              <a:t>n </a:t>
            </a:r>
            <a:r>
              <a:rPr lang="en-US" sz="9600" spc="-15" dirty="0" smtClean="0">
                <a:effectLst/>
                <a:latin typeface="Times New Roman"/>
                <a:ea typeface="Times New Roman"/>
                <a:cs typeface="+mj-cs"/>
              </a:rPr>
              <a:t>c</a:t>
            </a:r>
            <a:r>
              <a:rPr lang="en-US" sz="9600" dirty="0" smtClean="0">
                <a:effectLst/>
                <a:latin typeface="Times New Roman"/>
                <a:ea typeface="Times New Roman"/>
                <a:cs typeface="+mj-cs"/>
              </a:rPr>
              <a:t>o</a:t>
            </a:r>
            <a:r>
              <a:rPr lang="en-US" sz="9600" spc="-10" dirty="0" smtClean="0">
                <a:effectLst/>
                <a:latin typeface="Times New Roman"/>
                <a:ea typeface="Times New Roman"/>
                <a:cs typeface="+mj-cs"/>
              </a:rPr>
              <a:t>l</a:t>
            </a:r>
            <a:r>
              <a:rPr lang="en-US" sz="9600" dirty="0" smtClean="0">
                <a:effectLst/>
                <a:latin typeface="Times New Roman"/>
                <a:ea typeface="Times New Roman"/>
                <a:cs typeface="+mj-cs"/>
              </a:rPr>
              <a:t>or </a:t>
            </a:r>
            <a:r>
              <a:rPr lang="en-US" sz="9600" spc="-15" dirty="0" smtClean="0">
                <a:effectLst/>
                <a:latin typeface="Times New Roman"/>
                <a:ea typeface="Times New Roman"/>
                <a:cs typeface="+mj-cs"/>
              </a:rPr>
              <a:t>f</a:t>
            </a:r>
            <a:r>
              <a:rPr lang="en-US" sz="9600" dirty="0" smtClean="0">
                <a:effectLst/>
                <a:latin typeface="Times New Roman"/>
                <a:ea typeface="Times New Roman"/>
                <a:cs typeface="+mj-cs"/>
              </a:rPr>
              <a:t>or </a:t>
            </a:r>
            <a:r>
              <a:rPr lang="en-US" sz="9600" spc="-10" dirty="0" smtClean="0">
                <a:effectLst/>
                <a:latin typeface="Times New Roman"/>
                <a:ea typeface="Times New Roman"/>
                <a:cs typeface="+mj-cs"/>
              </a:rPr>
              <a:t>t</a:t>
            </a:r>
            <a:r>
              <a:rPr lang="en-US" sz="9600" dirty="0" smtClean="0">
                <a:effectLst/>
                <a:latin typeface="Times New Roman"/>
                <a:ea typeface="Times New Roman"/>
                <a:cs typeface="+mj-cs"/>
              </a:rPr>
              <a:t>h</a:t>
            </a:r>
            <a:r>
              <a:rPr lang="en-US" sz="9600" spc="-10" dirty="0" smtClean="0">
                <a:effectLst/>
                <a:latin typeface="Times New Roman"/>
                <a:ea typeface="Times New Roman"/>
                <a:cs typeface="+mj-cs"/>
              </a:rPr>
              <a:t>i</a:t>
            </a:r>
            <a:r>
              <a:rPr lang="en-US" sz="9600" dirty="0" smtClean="0">
                <a:effectLst/>
                <a:latin typeface="Times New Roman"/>
                <a:ea typeface="Times New Roman"/>
                <a:cs typeface="+mj-cs"/>
              </a:rPr>
              <a:t>s </a:t>
            </a:r>
            <a:r>
              <a:rPr lang="en-US" sz="9600" spc="-15" dirty="0" smtClean="0">
                <a:effectLst/>
                <a:latin typeface="Times New Roman"/>
                <a:ea typeface="Times New Roman"/>
                <a:cs typeface="+mj-cs"/>
              </a:rPr>
              <a:t>a</a:t>
            </a:r>
            <a:r>
              <a:rPr lang="en-US" sz="9600" spc="-10" dirty="0" smtClean="0">
                <a:effectLst/>
                <a:latin typeface="Times New Roman"/>
                <a:ea typeface="Times New Roman"/>
                <a:cs typeface="+mj-cs"/>
              </a:rPr>
              <a:t>l</a:t>
            </a:r>
            <a:r>
              <a:rPr lang="en-US" sz="9600" dirty="0" smtClean="0">
                <a:effectLst/>
                <a:latin typeface="Times New Roman"/>
                <a:ea typeface="Times New Roman"/>
                <a:cs typeface="+mj-cs"/>
              </a:rPr>
              <a:t>gal </a:t>
            </a:r>
            <a:r>
              <a:rPr lang="en-US" sz="9600" spc="-10" dirty="0" smtClean="0">
                <a:effectLst/>
                <a:latin typeface="Times New Roman"/>
                <a:ea typeface="Times New Roman"/>
                <a:cs typeface="+mj-cs"/>
              </a:rPr>
              <a:t>d</a:t>
            </a:r>
            <a:r>
              <a:rPr lang="en-US" sz="9600" dirty="0" smtClean="0">
                <a:effectLst/>
                <a:latin typeface="Times New Roman"/>
                <a:ea typeface="Times New Roman"/>
                <a:cs typeface="+mj-cs"/>
              </a:rPr>
              <a:t>i</a:t>
            </a:r>
            <a:r>
              <a:rPr lang="en-US" sz="9600" spc="-10" dirty="0" smtClean="0">
                <a:effectLst/>
                <a:latin typeface="Times New Roman"/>
                <a:ea typeface="Times New Roman"/>
                <a:cs typeface="+mj-cs"/>
              </a:rPr>
              <a:t>v</a:t>
            </a:r>
            <a:r>
              <a:rPr lang="en-US" sz="9600" dirty="0" smtClean="0">
                <a:effectLst/>
                <a:latin typeface="Times New Roman"/>
                <a:ea typeface="Times New Roman"/>
                <a:cs typeface="+mj-cs"/>
              </a:rPr>
              <a:t>i</a:t>
            </a:r>
            <a:r>
              <a:rPr lang="en-US" sz="9600" spc="-10" dirty="0" smtClean="0">
                <a:effectLst/>
                <a:latin typeface="Times New Roman"/>
                <a:ea typeface="Times New Roman"/>
                <a:cs typeface="+mj-cs"/>
              </a:rPr>
              <a:t>si</a:t>
            </a:r>
            <a:r>
              <a:rPr lang="en-US" sz="9600" dirty="0" smtClean="0">
                <a:effectLst/>
                <a:latin typeface="Times New Roman"/>
                <a:ea typeface="Times New Roman"/>
                <a:cs typeface="+mj-cs"/>
              </a:rPr>
              <a:t>on) </a:t>
            </a:r>
          </a:p>
          <a:p>
            <a:pPr marL="0" marR="238125" lvl="0" indent="0">
              <a:lnSpc>
                <a:spcPct val="150000"/>
              </a:lnSpc>
              <a:spcBef>
                <a:spcPts val="1045"/>
              </a:spcBef>
              <a:buNone/>
            </a:pPr>
            <a:r>
              <a:rPr lang="en-US" sz="9600" dirty="0" smtClean="0">
                <a:latin typeface="Times New Roman"/>
                <a:ea typeface="Times New Roman"/>
                <a:cs typeface="+mj-cs"/>
              </a:rPr>
              <a:t>3. </a:t>
            </a:r>
            <a:r>
              <a:rPr lang="en-US" sz="9600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  <a:cs typeface="+mj-cs"/>
              </a:rPr>
              <a:t>Ch</a:t>
            </a:r>
            <a:r>
              <a:rPr lang="en-US" sz="9600" spc="-10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  <a:cs typeface="+mj-cs"/>
              </a:rPr>
              <a:t>l</a:t>
            </a:r>
            <a:r>
              <a:rPr lang="en-US" sz="9600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  <a:cs typeface="+mj-cs"/>
              </a:rPr>
              <a:t>o</a:t>
            </a:r>
            <a:r>
              <a:rPr lang="en-US" sz="9600" spc="-15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  <a:cs typeface="+mj-cs"/>
              </a:rPr>
              <a:t>r</a:t>
            </a:r>
            <a:r>
              <a:rPr lang="en-US" sz="9600" spc="-10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  <a:cs typeface="+mj-cs"/>
              </a:rPr>
              <a:t>o</a:t>
            </a:r>
            <a:r>
              <a:rPr lang="en-US" sz="9600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  <a:cs typeface="+mj-cs"/>
              </a:rPr>
              <a:t>pl</a:t>
            </a:r>
            <a:r>
              <a:rPr lang="en-US" sz="9600" spc="-15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  <a:cs typeface="+mj-cs"/>
              </a:rPr>
              <a:t>a</a:t>
            </a:r>
            <a:r>
              <a:rPr lang="en-US" sz="9600" spc="-10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  <a:cs typeface="+mj-cs"/>
              </a:rPr>
              <a:t>s</a:t>
            </a:r>
            <a:r>
              <a:rPr lang="en-US" sz="9600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  <a:cs typeface="+mj-cs"/>
              </a:rPr>
              <a:t>t</a:t>
            </a:r>
            <a:r>
              <a:rPr lang="en-US" sz="9600" dirty="0" smtClean="0">
                <a:effectLst/>
                <a:latin typeface="Times New Roman"/>
                <a:ea typeface="Times New Roman"/>
                <a:cs typeface="+mj-cs"/>
              </a:rPr>
              <a:t> is absent</a:t>
            </a:r>
            <a:endParaRPr lang="en-US" sz="9600" b="1" kern="0" dirty="0" smtClean="0">
              <a:effectLst/>
              <a:latin typeface="Times New Roman"/>
              <a:ea typeface="Times New Roman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0144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76200" y="152400"/>
            <a:ext cx="9067800" cy="6172200"/>
          </a:xfrm>
        </p:spPr>
        <p:txBody>
          <a:bodyPr>
            <a:normAutofit fontScale="25000" lnSpcReduction="20000"/>
          </a:bodyPr>
          <a:lstStyle/>
          <a:p>
            <a:pPr marL="0" lvl="0" indent="0">
              <a:lnSpc>
                <a:spcPct val="170000"/>
              </a:lnSpc>
              <a:spcBef>
                <a:spcPts val="365"/>
              </a:spcBef>
              <a:buSzPts val="1400"/>
              <a:buNone/>
              <a:tabLst>
                <a:tab pos="521335" algn="l"/>
              </a:tabLst>
            </a:pPr>
            <a:r>
              <a:rPr lang="en-US" sz="8000" spc="0" dirty="0" smtClean="0">
                <a:effectLst/>
                <a:latin typeface="Times New Roman"/>
                <a:ea typeface="Times New Roman"/>
              </a:rPr>
              <a:t>4</a:t>
            </a:r>
            <a:r>
              <a:rPr lang="en-US" sz="8000" spc="0" dirty="0" smtClean="0">
                <a:effectLst/>
                <a:latin typeface="Times New Roman"/>
                <a:ea typeface="Times New Roman"/>
                <a:cs typeface="+mj-cs"/>
              </a:rPr>
              <a:t>. </a:t>
            </a:r>
            <a:r>
              <a:rPr lang="en-US" sz="9600" spc="0" dirty="0" err="1" smtClean="0">
                <a:effectLst/>
                <a:latin typeface="Times New Roman"/>
                <a:ea typeface="Times New Roman"/>
                <a:cs typeface="+mj-cs"/>
              </a:rPr>
              <a:t>Cyanophyta</a:t>
            </a:r>
            <a:r>
              <a:rPr lang="en-US" sz="9600" spc="0" dirty="0" smtClean="0">
                <a:effectLst/>
                <a:latin typeface="Times New Roman"/>
                <a:ea typeface="Times New Roman"/>
                <a:cs typeface="+mj-cs"/>
              </a:rPr>
              <a:t> store </a:t>
            </a:r>
            <a:r>
              <a:rPr lang="en-US" sz="9600" spc="0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  <a:cs typeface="+mj-cs"/>
              </a:rPr>
              <a:t>their food </a:t>
            </a:r>
            <a:r>
              <a:rPr lang="en-US" sz="9600" spc="0" dirty="0" smtClean="0">
                <a:effectLst/>
                <a:latin typeface="Times New Roman"/>
                <a:ea typeface="Times New Roman"/>
                <a:cs typeface="+mj-cs"/>
              </a:rPr>
              <a:t>as unique starch compound named</a:t>
            </a:r>
            <a:r>
              <a:rPr lang="en-US" sz="9600" spc="-55" dirty="0" smtClean="0">
                <a:effectLst/>
                <a:latin typeface="Times New Roman"/>
                <a:ea typeface="Times New Roman"/>
                <a:cs typeface="+mj-cs"/>
              </a:rPr>
              <a:t> </a:t>
            </a:r>
            <a:r>
              <a:rPr lang="en-US" sz="9600" spc="0" dirty="0" smtClean="0">
                <a:effectLst/>
                <a:latin typeface="Times New Roman"/>
                <a:ea typeface="Times New Roman"/>
                <a:cs typeface="+mj-cs"/>
              </a:rPr>
              <a:t>as</a:t>
            </a:r>
            <a:r>
              <a:rPr lang="en-US" sz="9600" dirty="0">
                <a:latin typeface="Times New Roman"/>
                <a:ea typeface="Times New Roman"/>
                <a:cs typeface="+mj-cs"/>
              </a:rPr>
              <a:t> </a:t>
            </a:r>
            <a:r>
              <a:rPr lang="en-US" sz="9600" b="1" u="sng" dirty="0" smtClean="0">
                <a:latin typeface="Times New Roman"/>
                <a:ea typeface="Times New Roman"/>
                <a:cs typeface="+mj-cs"/>
              </a:rPr>
              <a:t>(</a:t>
            </a:r>
            <a:r>
              <a:rPr lang="en-US" sz="9600" b="1" u="sng" dirty="0" err="1" smtClean="0">
                <a:solidFill>
                  <a:srgbClr val="C00000"/>
                </a:solidFill>
                <a:effectLst/>
                <a:latin typeface="Times New Roman"/>
                <a:ea typeface="Times New Roman"/>
                <a:cs typeface="+mj-cs"/>
              </a:rPr>
              <a:t>cyanophycean</a:t>
            </a:r>
            <a:r>
              <a:rPr lang="en-US" sz="9600" b="1" u="sng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  <a:cs typeface="+mj-cs"/>
              </a:rPr>
              <a:t> starch</a:t>
            </a:r>
            <a:r>
              <a:rPr lang="en-US" sz="9600" b="1" u="sng" dirty="0" smtClean="0">
                <a:effectLst/>
                <a:latin typeface="Times New Roman"/>
                <a:ea typeface="Times New Roman"/>
                <a:cs typeface="+mj-cs"/>
              </a:rPr>
              <a:t>)</a:t>
            </a:r>
          </a:p>
          <a:p>
            <a:pPr marL="0" lvl="0" indent="0">
              <a:lnSpc>
                <a:spcPct val="170000"/>
              </a:lnSpc>
              <a:spcBef>
                <a:spcPts val="210"/>
              </a:spcBef>
              <a:buSzPts val="1400"/>
              <a:buNone/>
              <a:tabLst>
                <a:tab pos="521335" algn="l"/>
              </a:tabLst>
            </a:pPr>
            <a:r>
              <a:rPr lang="en-US" sz="9600" spc="0" dirty="0" smtClean="0">
                <a:effectLst/>
                <a:latin typeface="Times New Roman"/>
                <a:ea typeface="Times New Roman"/>
                <a:cs typeface="+mj-cs"/>
              </a:rPr>
              <a:t>5. </a:t>
            </a:r>
            <a:r>
              <a:rPr lang="en-US" sz="9600" spc="-80" dirty="0">
                <a:latin typeface="Times New Roman"/>
                <a:ea typeface="Times New Roman"/>
                <a:cs typeface="+mj-cs"/>
              </a:rPr>
              <a:t>Both vegetative and reproductive cells are </a:t>
            </a:r>
            <a:r>
              <a:rPr lang="en-US" sz="9600" b="1" spc="-80" dirty="0">
                <a:solidFill>
                  <a:srgbClr val="FF0000"/>
                </a:solidFill>
                <a:latin typeface="Times New Roman"/>
                <a:ea typeface="Times New Roman"/>
                <a:cs typeface="+mj-cs"/>
              </a:rPr>
              <a:t>non-flagellate </a:t>
            </a:r>
          </a:p>
          <a:p>
            <a:pPr marL="0" lvl="0" indent="0">
              <a:lnSpc>
                <a:spcPct val="170000"/>
              </a:lnSpc>
              <a:spcBef>
                <a:spcPts val="210"/>
              </a:spcBef>
              <a:buSzPts val="1400"/>
              <a:buNone/>
              <a:tabLst>
                <a:tab pos="521335" algn="l"/>
              </a:tabLst>
            </a:pPr>
            <a:r>
              <a:rPr lang="en-US" sz="9600" dirty="0" smtClean="0">
                <a:effectLst/>
                <a:latin typeface="Times New Roman"/>
                <a:ea typeface="Times New Roman"/>
                <a:cs typeface="+mj-cs"/>
              </a:rPr>
              <a:t>6. Se</a:t>
            </a:r>
            <a:r>
              <a:rPr lang="en-US" sz="9600" spc="-10" dirty="0" smtClean="0">
                <a:effectLst/>
                <a:latin typeface="Times New Roman"/>
                <a:ea typeface="Times New Roman"/>
                <a:cs typeface="+mj-cs"/>
              </a:rPr>
              <a:t>x</a:t>
            </a:r>
            <a:r>
              <a:rPr lang="en-US" sz="9600" dirty="0" smtClean="0">
                <a:effectLst/>
                <a:latin typeface="Times New Roman"/>
                <a:ea typeface="Times New Roman"/>
                <a:cs typeface="+mj-cs"/>
              </a:rPr>
              <a:t>ual</a:t>
            </a:r>
            <a:r>
              <a:rPr lang="en-US" sz="9600" spc="-80" dirty="0" smtClean="0">
                <a:effectLst/>
                <a:latin typeface="Times New Roman"/>
                <a:ea typeface="Times New Roman"/>
                <a:cs typeface="+mj-cs"/>
              </a:rPr>
              <a:t> reproduction is absent.</a:t>
            </a:r>
            <a:r>
              <a:rPr lang="en-US" sz="9600" dirty="0" smtClean="0">
                <a:effectLst/>
                <a:latin typeface="Times New Roman"/>
                <a:ea typeface="Times New Roman"/>
                <a:cs typeface="+mj-cs"/>
              </a:rPr>
              <a:t>  </a:t>
            </a:r>
            <a:endParaRPr lang="ar-IQ" sz="9600" dirty="0" smtClean="0">
              <a:effectLst/>
              <a:latin typeface="Times New Roman"/>
              <a:ea typeface="Times New Roman"/>
              <a:cs typeface="+mj-cs"/>
            </a:endParaRPr>
          </a:p>
          <a:p>
            <a:pPr>
              <a:lnSpc>
                <a:spcPct val="170000"/>
              </a:lnSpc>
            </a:pPr>
            <a:r>
              <a:rPr lang="en-US" sz="9600" dirty="0">
                <a:latin typeface="Times New Roman" pitchFamily="18" charset="0"/>
                <a:cs typeface="+mj-cs"/>
              </a:rPr>
              <a:t>This group is characterized by the presence of </a:t>
            </a:r>
            <a:r>
              <a:rPr lang="en-US" sz="9600" u="sng" dirty="0">
                <a:solidFill>
                  <a:srgbClr val="FF0000"/>
                </a:solidFill>
                <a:latin typeface="Times New Roman" pitchFamily="18" charset="0"/>
                <a:cs typeface="+mj-cs"/>
              </a:rPr>
              <a:t>three types of cells</a:t>
            </a:r>
            <a:r>
              <a:rPr lang="en-US" sz="9600" u="sng" dirty="0" smtClean="0">
                <a:solidFill>
                  <a:srgbClr val="FF0000"/>
                </a:solidFill>
                <a:latin typeface="Times New Roman" pitchFamily="18" charset="0"/>
                <a:cs typeface="+mj-cs"/>
              </a:rPr>
              <a:t>:</a:t>
            </a:r>
            <a:endParaRPr lang="ar-IQ" sz="9600" u="sng" dirty="0" smtClean="0">
              <a:solidFill>
                <a:srgbClr val="FF0000"/>
              </a:solidFill>
              <a:latin typeface="Times New Roman" pitchFamily="18" charset="0"/>
              <a:cs typeface="+mj-cs"/>
            </a:endParaRPr>
          </a:p>
          <a:p>
            <a:pPr>
              <a:lnSpc>
                <a:spcPct val="170000"/>
              </a:lnSpc>
            </a:pPr>
            <a:r>
              <a:rPr lang="en-US" sz="9600" dirty="0" smtClean="0">
                <a:latin typeface="Times New Roman" pitchFamily="18" charset="0"/>
                <a:cs typeface="+mj-cs"/>
              </a:rPr>
              <a:t>1- </a:t>
            </a:r>
            <a:r>
              <a:rPr lang="en-US" sz="9600" b="1" dirty="0" smtClean="0">
                <a:solidFill>
                  <a:srgbClr val="FF0000"/>
                </a:solidFill>
                <a:latin typeface="Times New Roman" pitchFamily="18" charset="0"/>
                <a:cs typeface="+mj-cs"/>
              </a:rPr>
              <a:t>Vegetative cells</a:t>
            </a:r>
            <a:endParaRPr lang="en-US" sz="9600" dirty="0" smtClean="0">
              <a:solidFill>
                <a:srgbClr val="FF0000"/>
              </a:solidFill>
              <a:latin typeface="Times New Roman" pitchFamily="18" charset="0"/>
              <a:cs typeface="+mj-cs"/>
            </a:endParaRPr>
          </a:p>
          <a:p>
            <a:pPr>
              <a:lnSpc>
                <a:spcPct val="170000"/>
              </a:lnSpc>
            </a:pPr>
            <a:r>
              <a:rPr lang="en-US" sz="9600" dirty="0" smtClean="0">
                <a:latin typeface="Times New Roman" pitchFamily="18" charset="0"/>
                <a:cs typeface="+mj-cs"/>
              </a:rPr>
              <a:t>2- </a:t>
            </a:r>
            <a:r>
              <a:rPr lang="en-US" sz="9600" b="1" u="sng" dirty="0" err="1" smtClean="0">
                <a:solidFill>
                  <a:srgbClr val="FF0000"/>
                </a:solidFill>
                <a:latin typeface="Times New Roman" pitchFamily="18" charset="0"/>
                <a:cs typeface="+mj-cs"/>
              </a:rPr>
              <a:t>Heterocysstes</a:t>
            </a:r>
            <a:r>
              <a:rPr lang="en-US" sz="9600" b="1" u="sng" dirty="0" smtClean="0">
                <a:solidFill>
                  <a:srgbClr val="FF0000"/>
                </a:solidFill>
                <a:latin typeface="Times New Roman" pitchFamily="18" charset="0"/>
                <a:cs typeface="+mj-cs"/>
              </a:rPr>
              <a:t> </a:t>
            </a:r>
            <a:r>
              <a:rPr lang="en-US" sz="9600" b="1" u="sng" dirty="0">
                <a:solidFill>
                  <a:srgbClr val="FF0000"/>
                </a:solidFill>
                <a:latin typeface="Times New Roman" pitchFamily="18" charset="0"/>
                <a:cs typeface="+mj-cs"/>
              </a:rPr>
              <a:t>cells </a:t>
            </a:r>
            <a:r>
              <a:rPr lang="en-US" sz="9600" dirty="0">
                <a:latin typeface="Times New Roman" pitchFamily="18" charset="0"/>
                <a:cs typeface="+mj-cs"/>
              </a:rPr>
              <a:t>which are larger than vegetative cells and can be found at the base, </a:t>
            </a:r>
            <a:r>
              <a:rPr lang="en-US" sz="9600" dirty="0" smtClean="0">
                <a:latin typeface="Times New Roman" pitchFamily="18" charset="0"/>
                <a:cs typeface="+mj-cs"/>
              </a:rPr>
              <a:t>apical, or </a:t>
            </a:r>
            <a:r>
              <a:rPr lang="en-US" sz="9600" dirty="0" err="1" smtClean="0">
                <a:latin typeface="Times New Roman" pitchFamily="18" charset="0"/>
                <a:cs typeface="+mj-cs"/>
              </a:rPr>
              <a:t>intercalari</a:t>
            </a:r>
            <a:r>
              <a:rPr lang="en-US" sz="9600" dirty="0" smtClean="0">
                <a:latin typeface="Times New Roman" pitchFamily="18" charset="0"/>
                <a:cs typeface="+mj-cs"/>
              </a:rPr>
              <a:t> </a:t>
            </a:r>
            <a:r>
              <a:rPr lang="en-US" sz="9600" dirty="0">
                <a:latin typeface="Times New Roman" pitchFamily="18" charset="0"/>
                <a:cs typeface="+mj-cs"/>
              </a:rPr>
              <a:t>between vegetative cells, and </a:t>
            </a:r>
            <a:r>
              <a:rPr lang="en-US" sz="9600" dirty="0">
                <a:solidFill>
                  <a:srgbClr val="FF0000"/>
                </a:solidFill>
                <a:latin typeface="Times New Roman" pitchFamily="18" charset="0"/>
                <a:cs typeface="+mj-cs"/>
              </a:rPr>
              <a:t>are important for nitrogen fixation in the soil</a:t>
            </a:r>
            <a:r>
              <a:rPr lang="en-US" sz="9600" dirty="0" smtClean="0">
                <a:solidFill>
                  <a:srgbClr val="FF0000"/>
                </a:solidFill>
                <a:latin typeface="Times New Roman" pitchFamily="18" charset="0"/>
                <a:cs typeface="+mj-cs"/>
              </a:rPr>
              <a:t>.</a:t>
            </a:r>
            <a:endParaRPr lang="ar-IQ" sz="9600" dirty="0" smtClean="0">
              <a:solidFill>
                <a:srgbClr val="FF0000"/>
              </a:solidFill>
              <a:latin typeface="Times New Roman" pitchFamily="18" charset="0"/>
              <a:cs typeface="+mj-cs"/>
            </a:endParaRPr>
          </a:p>
          <a:p>
            <a:pPr>
              <a:lnSpc>
                <a:spcPct val="170000"/>
              </a:lnSpc>
            </a:pPr>
            <a:r>
              <a:rPr lang="en-US" sz="9600" b="1" dirty="0" smtClean="0">
                <a:latin typeface="Times New Roman" pitchFamily="18" charset="0"/>
                <a:cs typeface="+mj-cs"/>
              </a:rPr>
              <a:t>3-Akinete cell</a:t>
            </a:r>
            <a:r>
              <a:rPr lang="en-US" sz="9600" dirty="0" smtClean="0">
                <a:latin typeface="Times New Roman" pitchFamily="18" charset="0"/>
                <a:cs typeface="+mj-cs"/>
              </a:rPr>
              <a:t>, </a:t>
            </a:r>
            <a:r>
              <a:rPr lang="en-US" sz="9600" dirty="0">
                <a:latin typeface="Times New Roman" pitchFamily="18" charset="0"/>
                <a:cs typeface="+mj-cs"/>
              </a:rPr>
              <a:t>which are more elongated than vegetative cells and have thicker walls; </a:t>
            </a:r>
            <a:r>
              <a:rPr lang="en-US" sz="9600" dirty="0">
                <a:solidFill>
                  <a:srgbClr val="FF0000"/>
                </a:solidFill>
                <a:latin typeface="Times New Roman" pitchFamily="18" charset="0"/>
                <a:cs typeface="+mj-cs"/>
              </a:rPr>
              <a:t>their role is significant in reproduction</a:t>
            </a:r>
            <a:r>
              <a:rPr lang="en-US" sz="8000" dirty="0">
                <a:solidFill>
                  <a:srgbClr val="FF0000"/>
                </a:solidFill>
                <a:latin typeface="Times New Roman" pitchFamily="18" charset="0"/>
                <a:cs typeface="+mj-cs"/>
              </a:rPr>
              <a:t>.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n-US" sz="8000" dirty="0">
                <a:cs typeface="+mj-cs"/>
              </a:rPr>
              <a:t/>
            </a:r>
            <a:br>
              <a:rPr lang="en-US" sz="8000" dirty="0">
                <a:cs typeface="+mj-cs"/>
              </a:rPr>
            </a:br>
            <a:endParaRPr lang="en-US" sz="8000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56828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762000"/>
          </a:xfrm>
        </p:spPr>
        <p:txBody>
          <a:bodyPr>
            <a:normAutofit/>
          </a:bodyPr>
          <a:lstStyle/>
          <a:p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Merismopedia</a:t>
            </a:r>
            <a:endParaRPr lang="ar-IQ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143000"/>
            <a:ext cx="9144000" cy="1981200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Spherical to ovoid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cells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arranged in flat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sheets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colony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comprised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squareish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clusters of four cells embedded in colorless, transparent gelatinous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coating.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96F3E13-8CFC-F573-80DB-C61110DB6F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3352800"/>
            <a:ext cx="3962399" cy="33440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142101F-A587-5AA6-EBC6-71B014850D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3352800"/>
            <a:ext cx="46482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250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7373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spirulina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228600"/>
            <a:ext cx="9144000" cy="284375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endParaRPr lang="ar-IQ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Filamentous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algae are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unbranched</a:t>
            </a: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twisted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or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spiraled,They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are multicellular, and the cell walls separating the cells cannot be distinguished under a microscope due to the twisting of the filament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Different types of spirulina can be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differentiated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>
                <a:latin typeface="Times New Roman" pitchFamily="18" charset="0"/>
                <a:cs typeface="Times New Roman" pitchFamily="18" charset="0"/>
              </a:rPr>
              <a:t>based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on the </a:t>
            </a:r>
            <a:r>
              <a:rPr lang="en-US" sz="2400" u="sng" dirty="0">
                <a:latin typeface="Times New Roman" pitchFamily="18" charset="0"/>
                <a:cs typeface="Times New Roman" pitchFamily="18" charset="0"/>
              </a:rPr>
              <a:t>number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of spirals, the </a:t>
            </a:r>
            <a:r>
              <a:rPr lang="en-US" sz="2400" u="sng" dirty="0">
                <a:latin typeface="Times New Roman" pitchFamily="18" charset="0"/>
                <a:cs typeface="Times New Roman" pitchFamily="18" charset="0"/>
              </a:rPr>
              <a:t>length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of the spiral, and its </a:t>
            </a:r>
            <a:r>
              <a:rPr lang="en-US" sz="2400" u="sng" dirty="0">
                <a:latin typeface="Times New Roman" pitchFamily="18" charset="0"/>
                <a:cs typeface="Times New Roman" pitchFamily="18" charset="0"/>
              </a:rPr>
              <a:t>thickness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0A9D9A0-F05D-3918-C909-AA95B9102A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276600"/>
            <a:ext cx="4572000" cy="335331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7E58439-3748-3B67-6823-F25D9E2E91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3200400"/>
            <a:ext cx="3733801" cy="3429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15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88"/>
            <a:ext cx="8229600" cy="715962"/>
          </a:xfrm>
        </p:spPr>
        <p:txBody>
          <a:bodyPr>
            <a:normAutofit/>
          </a:bodyPr>
          <a:lstStyle/>
          <a:p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Oscillatoria</a:t>
            </a:r>
            <a:endParaRPr lang="ar-IQ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-3544" y="685800"/>
            <a:ext cx="9144000" cy="3581400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1-single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filamentous form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(un-branched)</a:t>
            </a:r>
          </a:p>
          <a:p>
            <a:pPr marL="0" indent="0" algn="just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2-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filament consists of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vegetative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cells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characterized by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</a:t>
            </a:r>
          </a:p>
          <a:p>
            <a:pPr marL="0" indent="0" algn="just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length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that is less than its width (a distinctive feature of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this</a:t>
            </a:r>
          </a:p>
          <a:p>
            <a:pPr marL="0" indent="0" algn="just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alga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0" indent="0" algn="just"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3-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containing compressed concave sides within the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dead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cells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This alga is an organism that reproduce by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fragmentation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which can breaks into fragments called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hormogonia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The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hormogonia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can glide away from the parent filament and  grow into a new, longer filament. Breaks in the filament usually occur where dead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cells are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present</a:t>
            </a:r>
            <a:endParaRPr lang="en-US" sz="24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3E984D6A-F2E9-81CF-E4C0-6227F42838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4343400"/>
            <a:ext cx="4038600" cy="2480930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343400"/>
            <a:ext cx="4724400" cy="2468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8353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33400" y="-152400"/>
            <a:ext cx="8229600" cy="792162"/>
          </a:xfrm>
        </p:spPr>
        <p:txBody>
          <a:bodyPr/>
          <a:lstStyle/>
          <a:p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Nostoc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9744" y="140906"/>
            <a:ext cx="9067800" cy="54403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1-filamentous algae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covered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with mucilaginous sheath ,cells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are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barrel and more rounded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2-un-branched</a:t>
            </a:r>
          </a:p>
          <a:p>
            <a:pPr marL="0" indent="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3-possesing specialized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vegetative cell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with homogenous transparent structure and thick wall and pores at either side where they meet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other cells named (Heterocyst) responsible for nitrogen fixation(intercalary heterocyst)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4-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possesing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gaint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thick-walled cell full of reserve material named (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akinates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) </a:t>
            </a:r>
            <a:r>
              <a:rPr lang="en-US" sz="2400" u="sng" dirty="0">
                <a:latin typeface="Times New Roman" pitchFamily="18" charset="0"/>
                <a:cs typeface="Times New Roman" pitchFamily="18" charset="0"/>
              </a:rPr>
              <a:t>responsible for vegetative reproduction during un-suitable environmental conditions.</a:t>
            </a:r>
            <a:br>
              <a:rPr lang="en-US" sz="2400" u="sng" dirty="0">
                <a:latin typeface="Times New Roman" pitchFamily="18" charset="0"/>
                <a:cs typeface="Times New Roman" pitchFamily="18" charset="0"/>
              </a:rPr>
            </a:br>
            <a:endParaRPr lang="en-US" sz="2400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1DE6554-BF05-2AA6-2B79-014BB860E1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5" y="4572000"/>
            <a:ext cx="4874584" cy="22558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4320488"/>
            <a:ext cx="4343400" cy="250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232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113451"/>
            <a:ext cx="8229600" cy="563562"/>
          </a:xfrm>
        </p:spPr>
        <p:txBody>
          <a:bodyPr>
            <a:normAutofit fontScale="90000"/>
          </a:bodyPr>
          <a:lstStyle/>
          <a:p>
            <a:pPr algn="r"/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Scytonema</a:t>
            </a:r>
            <a:endParaRPr lang="ar-IQ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13451"/>
            <a:ext cx="4724400" cy="33155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1-filamentous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algae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2-characterized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with false branching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,false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branching may occur when a filament breaks apart at the site of added cells, both ends of filament then break through the mucilage sheath and continue to grow as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ranches.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976612"/>
            <a:ext cx="4267200" cy="27608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802693"/>
            <a:ext cx="4578527" cy="5934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345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</TotalTime>
  <Words>424</Words>
  <Application>Microsoft Office PowerPoint</Application>
  <PresentationFormat>On-screen Show (4:3)</PresentationFormat>
  <Paragraphs>48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نسق Office</vt:lpstr>
      <vt:lpstr>PowerPoint Presentation</vt:lpstr>
      <vt:lpstr>PowerPoint Presentation</vt:lpstr>
      <vt:lpstr>PowerPoint Presentation</vt:lpstr>
      <vt:lpstr>Merismopedia</vt:lpstr>
      <vt:lpstr>spirulina</vt:lpstr>
      <vt:lpstr>Oscillatoria</vt:lpstr>
      <vt:lpstr>Nostoc</vt:lpstr>
      <vt:lpstr>Scytonema</vt:lpstr>
    </vt:vector>
  </TitlesOfParts>
  <Company>Enjoy My Fine Releases.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المجاميع النباتية العملي / المختبر الاول</dc:title>
  <dc:creator>DR.Ahmed Saker 2o1O</dc:creator>
  <cp:lastModifiedBy>Maher</cp:lastModifiedBy>
  <cp:revision>32</cp:revision>
  <dcterms:created xsi:type="dcterms:W3CDTF">2021-11-04T12:29:44Z</dcterms:created>
  <dcterms:modified xsi:type="dcterms:W3CDTF">2024-08-20T14:09:05Z</dcterms:modified>
</cp:coreProperties>
</file>