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388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A152E27-CF66-4849-A74C-C13C9147DF87}" type="datetimeFigureOut">
              <a:rPr lang="ar-IQ" smtClean="0"/>
              <a:t>22/03/1446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391612C-045D-4710-8423-51B556E2F6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562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612C-045D-4710-8423-51B556E2F645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981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22/03/1446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علم الطحالب العملي</a:t>
            </a:r>
            <a:br>
              <a:rPr lang="ar-IQ" dirty="0" smtClean="0"/>
            </a:br>
            <a:r>
              <a:rPr lang="ar-IQ" dirty="0" smtClean="0"/>
              <a:t>المختبر الاول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solidFill>
                  <a:schemeClr val="tx1"/>
                </a:solidFill>
              </a:rPr>
              <a:t>المرحلة الثانية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6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4290206" cy="41044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" y="1988840"/>
            <a:ext cx="4512607" cy="4104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047" y="548680"/>
            <a:ext cx="8646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ar-IQ" sz="2800" b="1" dirty="0">
                <a:cs typeface="+mj-cs"/>
              </a:rPr>
              <a:t>Microscopic floating algae (the phytoplankton) can be collected with a mesh net </a:t>
            </a:r>
            <a:r>
              <a:rPr lang="en-US" sz="2800" b="1" dirty="0">
                <a:cs typeface="+mj-cs"/>
              </a:rPr>
              <a:t>(e.g. with 25-30 </a:t>
            </a:r>
            <a:r>
              <a:rPr lang="en-US" sz="2800" b="1" dirty="0" smtClean="0">
                <a:cs typeface="+mj-cs"/>
              </a:rPr>
              <a:t>m </a:t>
            </a:r>
            <a:r>
              <a:rPr lang="en-US" sz="2800" b="1" dirty="0">
                <a:cs typeface="+mj-cs"/>
              </a:rPr>
              <a:t>pores</a:t>
            </a:r>
            <a:r>
              <a:rPr lang="en-US" sz="2800" b="1" dirty="0"/>
              <a:t>) 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412912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Collecting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samples from depth water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8229600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Collecting samples using a depth sampler  Samples can be collected at discrete depths using a sampler such as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 Dorn sampler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(Figure 4)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3356992"/>
            <a:ext cx="7462632" cy="29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0080"/>
            <a:ext cx="8229600" cy="4525963"/>
          </a:xfrm>
        </p:spPr>
        <p:txBody>
          <a:bodyPr/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Collecting samples from deep water Benthic algae samples in deep water sites using a benthic sampler such as a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Eckman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grab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sampler</a:t>
            </a:r>
            <a:r>
              <a:rPr lang="en-US" dirty="0"/>
              <a:t>. 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56" y="2852936"/>
            <a:ext cx="6840760" cy="331236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92194"/>
            <a:ext cx="7393050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Collecting samples from </a:t>
            </a:r>
            <a:r>
              <a:rPr kumimoji="0" lang="ar-IQ" altLang="ar-IQ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bottom of lakes</a:t>
            </a:r>
            <a:endParaRPr kumimoji="0" lang="ar-IQ" altLang="ar-IQ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499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Algae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algae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a collective term for all those chlorophyll-bearing organisms,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stoneworts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seaweeds and the like collectively known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algae.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chlorophyll-bearing plants with a plant body showing no differentiation into true tissue. It never form true roots, stems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leaves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thus called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thallus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>
              <a:buNone/>
            </a:pPr>
            <a:r>
              <a:rPr lang="ar-IQ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presence of algae in the environment 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Aquatic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habitats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Terretrial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habitats :(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algae grow well in moist &amp; well aerated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soils )</a:t>
            </a:r>
          </a:p>
        </p:txBody>
      </p:sp>
    </p:spTree>
    <p:extLst>
      <p:ext uri="{BB962C8B-B14F-4D97-AF65-F5344CB8AC3E}">
        <p14:creationId xmlns:p14="http://schemas.microsoft.com/office/powerpoint/2010/main" val="9327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Aquatic habitats: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34082"/>
            <a:ext cx="8856984" cy="6223918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Forms of algae which occur as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floating or submerged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water bodies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A- Benthic algae</a:t>
            </a:r>
          </a:p>
          <a:p>
            <a:pPr marL="0" indent="0" algn="l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(Benthic algae that grows on clay)</a:t>
            </a:r>
            <a:r>
              <a:rPr lang="ar-IQ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Epipelic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3" indent="0" algn="l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thesand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(Benthic algae that grows attached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Eoizamic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Epiphytic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Benthic algae that grow attached to plants and other algae)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Epizoic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Benthic algae that grows on the bodies of some animals)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Epilithic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Benthic algae that grows attached to rocks)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6- Endozoic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Algae that inside the bodies of some animals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Endophytic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Algae growing inside the plant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l" rt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Phytoplanktons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dirty="0"/>
              <a:t>are </a:t>
            </a:r>
            <a:r>
              <a:rPr lang="en-US" dirty="0" smtClean="0"/>
              <a:t>free-floating</a:t>
            </a:r>
            <a:r>
              <a:rPr lang="en-US" dirty="0"/>
              <a:t> (</a:t>
            </a:r>
            <a:r>
              <a:rPr lang="en-US" i="1" dirty="0" err="1"/>
              <a:t>Volvox</a:t>
            </a:r>
            <a:r>
              <a:rPr lang="en-US" i="1" dirty="0"/>
              <a:t>, </a:t>
            </a:r>
            <a:r>
              <a:rPr lang="en-US" i="1" dirty="0" err="1"/>
              <a:t>Scenedesmus</a:t>
            </a:r>
            <a:r>
              <a:rPr lang="en-US" i="1" dirty="0" smtClean="0"/>
              <a:t>.)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2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33198"/>
            <a:ext cx="4336487" cy="19032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251" y="78714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Shapes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algae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229600" cy="590438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unicellular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Multicellular form</a:t>
            </a: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Filamentous form</a:t>
            </a: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Siphoneous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paranchymatous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32436"/>
            <a:ext cx="4192471" cy="2068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-108112"/>
            <a:ext cx="4258928" cy="1549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69160"/>
            <a:ext cx="4406825" cy="21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0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Shapes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plastides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algae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0" lvl="4" indent="0" algn="l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ex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Chlamydomonas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1- cup shape</a:t>
            </a:r>
          </a:p>
          <a:p>
            <a:pPr marL="1257300" lvl="3" indent="0" algn="l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    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Elodea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2- Discoid</a:t>
            </a:r>
          </a:p>
          <a:p>
            <a:pPr marL="1257300" lvl="3" indent="0" algn="l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ex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Zygnema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3- Stellate</a:t>
            </a:r>
          </a:p>
          <a:p>
            <a:pPr marL="400050" lvl="1" indent="0" algn="l">
              <a:buNone/>
            </a:pP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 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Ulothrix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Band</a:t>
            </a:r>
          </a:p>
          <a:p>
            <a:pPr marL="400050" lvl="1" indent="0" algn="l">
              <a:buNone/>
            </a:pP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ex 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Sprogyria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Spirall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ex 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Cladophora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6- Reticulate</a:t>
            </a:r>
          </a:p>
          <a:p>
            <a:pPr marL="400050" lvl="1" indent="0" algn="l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3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5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Classification of Algal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a) Pigment of the cell.                 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Chemical nature of stored food material.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c) Kind, number and relative length of the flagella on the motile cell.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d) Chemical composition of cell wall.  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shape of chloroplast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Presence or absence of nucleus in the cell.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2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03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ar-IQ" dirty="0"/>
              <a:t>Benefits of Algae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0714"/>
            <a:ext cx="9036496" cy="5918646"/>
          </a:xfrm>
        </p:spPr>
        <p:txBody>
          <a:bodyPr>
            <a:normAutofit fontScale="775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altLang="ar-IQ" dirty="0"/>
              <a:t>They are the base of the aquatic food chain – photosynthetic organisms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Algae and algae extracts are used in many food and medical industries, including:</a:t>
            </a:r>
          </a:p>
          <a:p>
            <a:pPr algn="l" rtl="0"/>
            <a:r>
              <a:rPr lang="en-US" dirty="0"/>
              <a:t>Used in the production of dietary supplements for humans</a:t>
            </a:r>
          </a:p>
          <a:p>
            <a:pPr algn="l" rtl="0"/>
            <a:r>
              <a:rPr lang="en-US" dirty="0"/>
              <a:t>Baby food</a:t>
            </a:r>
          </a:p>
          <a:p>
            <a:pPr algn="l" rtl="0"/>
            <a:r>
              <a:rPr lang="en-US" dirty="0"/>
              <a:t>Important food for many people, such as astronauts</a:t>
            </a:r>
          </a:p>
          <a:p>
            <a:pPr algn="l" rtl="0"/>
            <a:r>
              <a:rPr lang="en-US" dirty="0"/>
              <a:t>Beauty products and cosmetics</a:t>
            </a:r>
          </a:p>
          <a:p>
            <a:pPr algn="l" rtl="0"/>
            <a:r>
              <a:rPr lang="en-US" dirty="0"/>
              <a:t>Biofuels</a:t>
            </a:r>
          </a:p>
          <a:p>
            <a:pPr algn="l" rtl="0"/>
            <a:r>
              <a:rPr lang="en-US" dirty="0"/>
              <a:t>Poultry and bird feed</a:t>
            </a:r>
          </a:p>
          <a:p>
            <a:pPr algn="l" rtl="0"/>
            <a:r>
              <a:rPr lang="en-US" dirty="0"/>
              <a:t>Fish feed</a:t>
            </a:r>
          </a:p>
          <a:p>
            <a:pPr algn="l" rtl="0"/>
            <a:r>
              <a:rPr lang="en-US" dirty="0"/>
              <a:t>Production of vitamins, medicines, and antibiotics, as well as in medical nanotechnology applications, most notably as drug delivery systems</a:t>
            </a:r>
          </a:p>
          <a:p>
            <a:pPr algn="l" rtl="0"/>
            <a:r>
              <a:rPr lang="en-US" dirty="0"/>
              <a:t>Production of fertilizers and agricultural growth enhancers</a:t>
            </a:r>
          </a:p>
          <a:p>
            <a:pPr algn="l" rtl="0"/>
            <a:r>
              <a:rPr lang="en-US" dirty="0"/>
              <a:t>Production of pesticides and harmful insect repellents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2607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922114"/>
          </a:xfrm>
        </p:spPr>
        <p:txBody>
          <a:bodyPr/>
          <a:lstStyle/>
          <a:p>
            <a:r>
              <a:rPr lang="en-US" dirty="0"/>
              <a:t>Collection of algae </a:t>
            </a:r>
            <a:r>
              <a:rPr lang="en-US" dirty="0" smtClean="0"/>
              <a:t>samples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28663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Collecting samples directly from a stream or </a:t>
            </a:r>
            <a:r>
              <a:rPr lang="en-US" dirty="0" smtClean="0"/>
              <a:t>river:</a:t>
            </a:r>
          </a:p>
          <a:p>
            <a:pPr algn="l" rtl="0"/>
            <a:r>
              <a:rPr lang="en-US" dirty="0" err="1"/>
              <a:t>Macroalgae</a:t>
            </a:r>
            <a:r>
              <a:rPr lang="en-US" dirty="0"/>
              <a:t> and the </a:t>
            </a:r>
            <a:r>
              <a:rPr lang="en-US" dirty="0" smtClean="0"/>
              <a:t>attached </a:t>
            </a:r>
            <a:r>
              <a:rPr lang="en-US" dirty="0"/>
              <a:t>microalgae can be collected </a:t>
            </a:r>
            <a:r>
              <a:rPr lang="en-US" dirty="0" smtClean="0"/>
              <a:t>by </a:t>
            </a:r>
            <a:r>
              <a:rPr lang="en-US" dirty="0"/>
              <a:t>hand or with a knife</a:t>
            </a:r>
            <a:r>
              <a:rPr lang="en-US" dirty="0" smtClean="0"/>
              <a:t>,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including part or all of the </a:t>
            </a:r>
            <a:r>
              <a:rPr lang="en-US" dirty="0" smtClean="0"/>
              <a:t>substrate </a:t>
            </a:r>
            <a:r>
              <a:rPr lang="en-US" dirty="0"/>
              <a:t>(rock, plant, </a:t>
            </a:r>
            <a:r>
              <a:rPr lang="en-US" dirty="0" smtClean="0"/>
              <a:t>wood </a:t>
            </a:r>
            <a:r>
              <a:rPr lang="en-US" dirty="0"/>
              <a:t>etc.) if possible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/>
              <a:t>by simply scooping a jar through the water</a:t>
            </a:r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4097079"/>
            <a:ext cx="3117032" cy="28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0082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547</Words>
  <Application>Microsoft Office PowerPoint</Application>
  <PresentationFormat>On-screen Show (4:3)</PresentationFormat>
  <Paragraphs>67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سمة Office</vt:lpstr>
      <vt:lpstr>علم الطحالب العملي المختبر الاول</vt:lpstr>
      <vt:lpstr>Algae</vt:lpstr>
      <vt:lpstr>Aquatic habitats: </vt:lpstr>
      <vt:lpstr>Shapes of algae</vt:lpstr>
      <vt:lpstr>Shapes of plastides in algae</vt:lpstr>
      <vt:lpstr>PowerPoint Presentation</vt:lpstr>
      <vt:lpstr>Classification of Algal </vt:lpstr>
      <vt:lpstr>Benefits of Algae</vt:lpstr>
      <vt:lpstr>Collection of algae samples</vt:lpstr>
      <vt:lpstr>PowerPoint Presentation</vt:lpstr>
      <vt:lpstr>Collecting samples from depth water</vt:lpstr>
      <vt:lpstr>Collecting samples from bottom of lakes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علم الطحالب العملي المختبر الاول</dc:title>
  <dc:creator>power</dc:creator>
  <cp:lastModifiedBy>Maher</cp:lastModifiedBy>
  <cp:revision>36</cp:revision>
  <dcterms:created xsi:type="dcterms:W3CDTF">2024-08-13T09:50:03Z</dcterms:created>
  <dcterms:modified xsi:type="dcterms:W3CDTF">2024-09-25T16:23:44Z</dcterms:modified>
</cp:coreProperties>
</file>